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72" r:id="rId4"/>
    <p:sldId id="289" r:id="rId5"/>
    <p:sldId id="288" r:id="rId6"/>
    <p:sldId id="290" r:id="rId7"/>
    <p:sldId id="291" r:id="rId8"/>
    <p:sldId id="287" r:id="rId9"/>
    <p:sldId id="261" r:id="rId10"/>
    <p:sldId id="292" r:id="rId11"/>
    <p:sldId id="294" r:id="rId12"/>
    <p:sldId id="293" r:id="rId13"/>
    <p:sldId id="263" r:id="rId14"/>
    <p:sldId id="285" r:id="rId15"/>
    <p:sldId id="286" r:id="rId16"/>
    <p:sldId id="279"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in Roberts" initials="ER" lastIdx="1" clrIdx="0">
    <p:extLst>
      <p:ext uri="{19B8F6BF-5375-455C-9EA6-DF929625EA0E}">
        <p15:presenceInfo xmlns:p15="http://schemas.microsoft.com/office/powerpoint/2012/main" userId="S-1-5-21-1960408961-362288127-725345543-2384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552" autoAdjust="0"/>
    <p:restoredTop sz="94660"/>
  </p:normalViewPr>
  <p:slideViewPr>
    <p:cSldViewPr snapToGrid="0">
      <p:cViewPr varScale="1">
        <p:scale>
          <a:sx n="82" d="100"/>
          <a:sy n="82" d="100"/>
        </p:scale>
        <p:origin x="418" y="48"/>
      </p:cViewPr>
      <p:guideLst/>
    </p:cSldViewPr>
  </p:slideViewPr>
  <p:notesTextViewPr>
    <p:cViewPr>
      <p:scale>
        <a:sx n="1" d="1"/>
        <a:sy n="1" d="1"/>
      </p:scale>
      <p:origin x="0" y="0"/>
    </p:cViewPr>
  </p:notesTextViewPr>
  <p:sorterViewPr>
    <p:cViewPr>
      <p:scale>
        <a:sx n="100" d="100"/>
        <a:sy n="100" d="100"/>
      </p:scale>
      <p:origin x="0" y="-51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4AB5CA-1191-40A5-B5E4-C8C44E8C95CB}" type="datetimeFigureOut">
              <a:rPr lang="en-GB" smtClean="0"/>
              <a:t>23/04/2026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C62A62-4456-40DF-BF28-ACE25BFB4783}" type="slidenum">
              <a:rPr lang="en-GB" smtClean="0"/>
              <a:t>‹#›</a:t>
            </a:fld>
            <a:endParaRPr lang="en-GB"/>
          </a:p>
        </p:txBody>
      </p:sp>
    </p:spTree>
    <p:extLst>
      <p:ext uri="{BB962C8B-B14F-4D97-AF65-F5344CB8AC3E}">
        <p14:creationId xmlns:p14="http://schemas.microsoft.com/office/powerpoint/2010/main" val="2010484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D394B758-4EEC-4B58-8C9F-AC29E619DB8D}" type="datetime1">
              <a:rPr lang="en-GB" smtClean="0"/>
              <a:t>23/04/2026</a:t>
            </a:fld>
            <a:endParaRPr lang="en-GB"/>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GB"/>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6EFF63C2-D617-4F9F-AE18-C98E7B22785A}" type="slidenum">
              <a:rPr lang="en-GB" smtClean="0"/>
              <a:t>‹#›</a:t>
            </a:fld>
            <a:endParaRPr lang="en-GB"/>
          </a:p>
        </p:txBody>
      </p:sp>
    </p:spTree>
    <p:extLst>
      <p:ext uri="{BB962C8B-B14F-4D97-AF65-F5344CB8AC3E}">
        <p14:creationId xmlns:p14="http://schemas.microsoft.com/office/powerpoint/2010/main" val="4084211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D7770F-1E40-47BD-AD9B-A28D6DC1C7A9}" type="datetime1">
              <a:rPr lang="en-GB" smtClean="0"/>
              <a:t>23/04/2026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FF63C2-D617-4F9F-AE18-C98E7B22785A}" type="slidenum">
              <a:rPr lang="en-GB" smtClean="0"/>
              <a:t>‹#›</a:t>
            </a:fld>
            <a:endParaRPr lang="en-GB"/>
          </a:p>
        </p:txBody>
      </p:sp>
    </p:spTree>
    <p:extLst>
      <p:ext uri="{BB962C8B-B14F-4D97-AF65-F5344CB8AC3E}">
        <p14:creationId xmlns:p14="http://schemas.microsoft.com/office/powerpoint/2010/main" val="3892419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78BFD0B-9458-4EBE-A521-EDB42496BF26}" type="datetime1">
              <a:rPr lang="en-GB" smtClean="0"/>
              <a:t>23/04/2026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FF63C2-D617-4F9F-AE18-C98E7B22785A}" type="slidenum">
              <a:rPr lang="en-GB" smtClean="0"/>
              <a:t>‹#›</a:t>
            </a:fld>
            <a:endParaRPr lang="en-GB"/>
          </a:p>
        </p:txBody>
      </p:sp>
    </p:spTree>
    <p:extLst>
      <p:ext uri="{BB962C8B-B14F-4D97-AF65-F5344CB8AC3E}">
        <p14:creationId xmlns:p14="http://schemas.microsoft.com/office/powerpoint/2010/main" val="2496505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7F6C47C-7A09-4431-AC9D-ED22DECE36F5}" type="datetime1">
              <a:rPr lang="en-GB" smtClean="0"/>
              <a:t>23/04/2026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EFF63C2-D617-4F9F-AE18-C98E7B22785A}" type="slidenum">
              <a:rPr lang="en-GB" smtClean="0"/>
              <a:t>‹#›</a:t>
            </a:fld>
            <a:endParaRPr lang="en-GB"/>
          </a:p>
        </p:txBody>
      </p:sp>
    </p:spTree>
    <p:extLst>
      <p:ext uri="{BB962C8B-B14F-4D97-AF65-F5344CB8AC3E}">
        <p14:creationId xmlns:p14="http://schemas.microsoft.com/office/powerpoint/2010/main" val="3141190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6C750B-D8AE-4CA0-9B58-4C72AC6AC95F}" type="datetime1">
              <a:rPr lang="en-GB" smtClean="0"/>
              <a:t>23/04/2026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EFF63C2-D617-4F9F-AE18-C98E7B22785A}" type="slidenum">
              <a:rPr lang="en-GB" smtClean="0"/>
              <a:t>‹#›</a:t>
            </a:fld>
            <a:endParaRPr lang="en-GB"/>
          </a:p>
        </p:txBody>
      </p:sp>
    </p:spTree>
    <p:extLst>
      <p:ext uri="{BB962C8B-B14F-4D97-AF65-F5344CB8AC3E}">
        <p14:creationId xmlns:p14="http://schemas.microsoft.com/office/powerpoint/2010/main" val="2558939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6B94293-9437-4F78-B79C-576C83EAFEC0}" type="datetime1">
              <a:rPr lang="en-GB" smtClean="0"/>
              <a:t>23/04/2026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EFF63C2-D617-4F9F-AE18-C98E7B22785A}" type="slidenum">
              <a:rPr lang="en-GB" smtClean="0"/>
              <a:t>‹#›</a:t>
            </a:fld>
            <a:endParaRPr lang="en-GB"/>
          </a:p>
        </p:txBody>
      </p:sp>
    </p:spTree>
    <p:extLst>
      <p:ext uri="{BB962C8B-B14F-4D97-AF65-F5344CB8AC3E}">
        <p14:creationId xmlns:p14="http://schemas.microsoft.com/office/powerpoint/2010/main" val="1571394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B43090-C3F0-43C5-93EC-8F251B749B0C}" type="datetime1">
              <a:rPr lang="en-GB" smtClean="0"/>
              <a:t>23/04/2026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EFF63C2-D617-4F9F-AE18-C98E7B22785A}" type="slidenum">
              <a:rPr lang="en-GB" smtClean="0"/>
              <a:t>‹#›</a:t>
            </a:fld>
            <a:endParaRPr lang="en-GB"/>
          </a:p>
        </p:txBody>
      </p:sp>
    </p:spTree>
    <p:extLst>
      <p:ext uri="{BB962C8B-B14F-4D97-AF65-F5344CB8AC3E}">
        <p14:creationId xmlns:p14="http://schemas.microsoft.com/office/powerpoint/2010/main" val="1876495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Edit Master text styles</a:t>
            </a:r>
          </a:p>
        </p:txBody>
      </p:sp>
      <p:sp>
        <p:nvSpPr>
          <p:cNvPr id="5" name="Date Placeholder 4"/>
          <p:cNvSpPr>
            <a:spLocks noGrp="1"/>
          </p:cNvSpPr>
          <p:nvPr>
            <p:ph type="dt" sz="half" idx="10"/>
          </p:nvPr>
        </p:nvSpPr>
        <p:spPr/>
        <p:txBody>
          <a:bodyPr/>
          <a:lstStyle/>
          <a:p>
            <a:fld id="{C14D47FC-8C72-4C36-9553-859608388839}" type="datetime1">
              <a:rPr lang="en-GB" smtClean="0"/>
              <a:t>23/04/2026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6EFF63C2-D617-4F9F-AE18-C98E7B22785A}" type="slidenum">
              <a:rPr lang="en-GB" smtClean="0"/>
              <a:t>‹#›</a:t>
            </a:fld>
            <a:endParaRPr lang="en-GB"/>
          </a:p>
        </p:txBody>
      </p:sp>
    </p:spTree>
    <p:extLst>
      <p:ext uri="{BB962C8B-B14F-4D97-AF65-F5344CB8AC3E}">
        <p14:creationId xmlns:p14="http://schemas.microsoft.com/office/powerpoint/2010/main" val="4083198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0AE43779-2753-4550-B52C-EF2CCF8C695E}" type="datetime1">
              <a:rPr lang="en-GB" smtClean="0"/>
              <a:t>23/04/2026</a:t>
            </a:fld>
            <a:endParaRPr lang="en-GB"/>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GB"/>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6EFF63C2-D617-4F9F-AE18-C98E7B22785A}" type="slidenum">
              <a:rPr lang="en-GB" smtClean="0"/>
              <a:t>‹#›</a:t>
            </a:fld>
            <a:endParaRPr lang="en-GB"/>
          </a:p>
        </p:txBody>
      </p:sp>
    </p:spTree>
    <p:extLst>
      <p:ext uri="{BB962C8B-B14F-4D97-AF65-F5344CB8AC3E}">
        <p14:creationId xmlns:p14="http://schemas.microsoft.com/office/powerpoint/2010/main" val="1611310638"/>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0EF84F-7465-49DE-A5D4-CC7E09B18D15}" type="datetime1">
              <a:rPr lang="en-GB" smtClean="0"/>
              <a:t>23/04/2026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FF63C2-D617-4F9F-AE18-C98E7B22785A}" type="slidenum">
              <a:rPr lang="en-GB" smtClean="0"/>
              <a:t>‹#›</a:t>
            </a:fld>
            <a:endParaRPr lang="en-GB"/>
          </a:p>
        </p:txBody>
      </p:sp>
    </p:spTree>
    <p:extLst>
      <p:ext uri="{BB962C8B-B14F-4D97-AF65-F5344CB8AC3E}">
        <p14:creationId xmlns:p14="http://schemas.microsoft.com/office/powerpoint/2010/main" val="479066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5B5CB5-90E6-4E01-811B-89F4CF334312}" type="datetime1">
              <a:rPr lang="en-GB" smtClean="0"/>
              <a:t>23/04/2026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FF63C2-D617-4F9F-AE18-C98E7B22785A}" type="slidenum">
              <a:rPr lang="en-GB" smtClean="0"/>
              <a:t>‹#›</a:t>
            </a:fld>
            <a:endParaRPr lang="en-GB"/>
          </a:p>
        </p:txBody>
      </p:sp>
    </p:spTree>
    <p:extLst>
      <p:ext uri="{BB962C8B-B14F-4D97-AF65-F5344CB8AC3E}">
        <p14:creationId xmlns:p14="http://schemas.microsoft.com/office/powerpoint/2010/main" val="1944349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EF057074-3B27-4164-8C1A-DA3641DEE1AB}" type="datetime1">
              <a:rPr lang="en-GB" smtClean="0"/>
              <a:t>23/04/2026</a:t>
            </a:fld>
            <a:endParaRPr lang="en-GB"/>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GB"/>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6EFF63C2-D617-4F9F-AE18-C98E7B22785A}" type="slidenum">
              <a:rPr lang="en-GB" smtClean="0"/>
              <a:t>‹#›</a:t>
            </a:fld>
            <a:endParaRPr lang="en-GB"/>
          </a:p>
        </p:txBody>
      </p:sp>
    </p:spTree>
    <p:extLst>
      <p:ext uri="{BB962C8B-B14F-4D97-AF65-F5344CB8AC3E}">
        <p14:creationId xmlns:p14="http://schemas.microsoft.com/office/powerpoint/2010/main" val="42084353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r="5964" b="719"/>
          <a:stretch/>
        </p:blipFill>
        <p:spPr>
          <a:xfrm>
            <a:off x="8840698" y="2113844"/>
            <a:ext cx="3333105" cy="4710037"/>
          </a:xfrm>
          <a:prstGeom prst="rect">
            <a:avLst/>
          </a:prstGeom>
        </p:spPr>
      </p:pic>
      <p:sp>
        <p:nvSpPr>
          <p:cNvPr id="2" name="Title 1"/>
          <p:cNvSpPr>
            <a:spLocks noGrp="1"/>
          </p:cNvSpPr>
          <p:nvPr>
            <p:ph type="ctrTitle"/>
          </p:nvPr>
        </p:nvSpPr>
        <p:spPr>
          <a:xfrm>
            <a:off x="543542" y="855981"/>
            <a:ext cx="4580549" cy="1416050"/>
          </a:xfrm>
          <a:solidFill>
            <a:schemeClr val="accent1">
              <a:lumMod val="40000"/>
              <a:lumOff val="60000"/>
            </a:schemeClr>
          </a:solidFill>
        </p:spPr>
        <p:txBody>
          <a:bodyPr/>
          <a:lstStyle/>
          <a:p>
            <a:r>
              <a:rPr lang="en-GB" sz="4800" dirty="0">
                <a:solidFill>
                  <a:schemeClr val="tx1"/>
                </a:solidFill>
                <a:latin typeface="Calibri" panose="020F0502020204030204" pitchFamily="34" charset="0"/>
                <a:ea typeface="Calibri" panose="020F0502020204030204" pitchFamily="34" charset="0"/>
                <a:cs typeface="Calibri" panose="020F0502020204030204" pitchFamily="34" charset="0"/>
              </a:rPr>
              <a:t>How Buddy became a brother.</a:t>
            </a:r>
          </a:p>
        </p:txBody>
      </p:sp>
      <p:pic>
        <p:nvPicPr>
          <p:cNvPr id="4" name="Picture 3" descr="Grass Meadow Green · Free vector graphic on Pixaba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876412"/>
            <a:ext cx="12254009" cy="1416050"/>
          </a:xfrm>
          <a:prstGeom prst="rect">
            <a:avLst/>
          </a:prstGeom>
        </p:spPr>
      </p:pic>
    </p:spTree>
    <p:extLst>
      <p:ext uri="{BB962C8B-B14F-4D97-AF65-F5344CB8AC3E}">
        <p14:creationId xmlns:p14="http://schemas.microsoft.com/office/powerpoint/2010/main" val="3500152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1191" y="2583678"/>
            <a:ext cx="3193457" cy="4274322"/>
          </a:xfrm>
          <a:prstGeom prst="rect">
            <a:avLst/>
          </a:prstGeom>
        </p:spPr>
      </p:pic>
      <p:sp>
        <p:nvSpPr>
          <p:cNvPr id="6" name="Oval Callout 5"/>
          <p:cNvSpPr/>
          <p:nvPr/>
        </p:nvSpPr>
        <p:spPr>
          <a:xfrm>
            <a:off x="3936964" y="2583678"/>
            <a:ext cx="3788290" cy="2955084"/>
          </a:xfrm>
          <a:prstGeom prst="wedgeEllipseCallout">
            <a:avLst>
              <a:gd name="adj1" fmla="val 69686"/>
              <a:gd name="adj2" fmla="val 15138"/>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a:latin typeface="Calibri" panose="020F0502020204030204" pitchFamily="34" charset="0"/>
                <a:ea typeface="Calibri" panose="020F0502020204030204" pitchFamily="34" charset="0"/>
                <a:cs typeface="Calibri" panose="020F0502020204030204" pitchFamily="34" charset="0"/>
              </a:rPr>
              <a:t>Hello my name is Buddy. And I go ‘Woof </a:t>
            </a:r>
            <a:r>
              <a:rPr lang="en-GB" sz="2400" dirty="0" err="1">
                <a:latin typeface="Calibri" panose="020F0502020204030204" pitchFamily="34" charset="0"/>
                <a:ea typeface="Calibri" panose="020F0502020204030204" pitchFamily="34" charset="0"/>
                <a:cs typeface="Calibri" panose="020F0502020204030204" pitchFamily="34" charset="0"/>
              </a:rPr>
              <a:t>Woof</a:t>
            </a:r>
            <a:r>
              <a:rPr lang="en-GB" sz="2400" dirty="0">
                <a:latin typeface="Calibri" panose="020F0502020204030204" pitchFamily="34" charset="0"/>
                <a:ea typeface="Calibri" panose="020F0502020204030204" pitchFamily="34" charset="0"/>
                <a:cs typeface="Calibri" panose="020F0502020204030204" pitchFamily="34" charset="0"/>
              </a:rPr>
              <a:t>’. Can you make a Woof noise too?</a:t>
            </a:r>
          </a:p>
        </p:txBody>
      </p:sp>
      <p:sp>
        <p:nvSpPr>
          <p:cNvPr id="5" name="Slide Number Placeholder 4"/>
          <p:cNvSpPr>
            <a:spLocks noGrp="1"/>
          </p:cNvSpPr>
          <p:nvPr>
            <p:ph type="sldNum" sz="quarter" idx="12"/>
          </p:nvPr>
        </p:nvSpPr>
        <p:spPr>
          <a:xfrm>
            <a:off x="10843626" y="5639240"/>
            <a:ext cx="976850" cy="678285"/>
          </a:xfrm>
        </p:spPr>
        <p:txBody>
          <a:bodyPr/>
          <a:lstStyle/>
          <a:p>
            <a:r>
              <a:rPr lang="en-GB" sz="2800" dirty="0">
                <a:solidFill>
                  <a:schemeClr val="tx1">
                    <a:alpha val="25000"/>
                  </a:schemeClr>
                </a:solidFill>
                <a:latin typeface="Arial" panose="020B0604020202020204" pitchFamily="34" charset="0"/>
                <a:cs typeface="Arial" panose="020B0604020202020204" pitchFamily="34" charset="0"/>
              </a:rPr>
              <a:t>1</a:t>
            </a:r>
          </a:p>
        </p:txBody>
      </p:sp>
      <p:pic>
        <p:nvPicPr>
          <p:cNvPr id="7" name="Picture 6" descr="Grass Meadow Green · Free vector graphic on Pixaba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79079"/>
            <a:ext cx="12254009" cy="2333700"/>
          </a:xfrm>
          <a:prstGeom prst="rect">
            <a:avLst/>
          </a:prstGeom>
        </p:spPr>
      </p:pic>
      <p:sp>
        <p:nvSpPr>
          <p:cNvPr id="12" name="TextBox 11">
            <a:extLst>
              <a:ext uri="{FF2B5EF4-FFF2-40B4-BE49-F238E27FC236}">
                <a16:creationId xmlns:a16="http://schemas.microsoft.com/office/drawing/2014/main" id="{1A6E4EA5-08BE-A5BA-3AB9-4EF4EF8BC0BC}"/>
              </a:ext>
            </a:extLst>
          </p:cNvPr>
          <p:cNvSpPr txBox="1"/>
          <p:nvPr/>
        </p:nvSpPr>
        <p:spPr>
          <a:xfrm>
            <a:off x="951063" y="509661"/>
            <a:ext cx="5303088" cy="707886"/>
          </a:xfrm>
          <a:prstGeom prst="rect">
            <a:avLst/>
          </a:prstGeom>
          <a:solidFill>
            <a:schemeClr val="accent1">
              <a:lumMod val="40000"/>
              <a:lumOff val="60000"/>
            </a:schemeClr>
          </a:solidFill>
        </p:spPr>
        <p:txBody>
          <a:bodyPr wrap="square">
            <a:spAutoFit/>
          </a:bodyPr>
          <a:lstStyle/>
          <a:p>
            <a:r>
              <a:rPr lang="en-GB" sz="4000" dirty="0">
                <a:solidFill>
                  <a:schemeClr val="tx1"/>
                </a:solidFill>
                <a:latin typeface="Calibri" panose="020F0502020204030204" pitchFamily="34" charset="0"/>
                <a:ea typeface="Calibri" panose="020F0502020204030204" pitchFamily="34" charset="0"/>
                <a:cs typeface="Calibri" panose="020F0502020204030204" pitchFamily="34" charset="0"/>
              </a:rPr>
              <a:t>Say ‘Hello’ to Buddy! </a:t>
            </a:r>
            <a:endParaRPr lang="en-GB" sz="4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27063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68998" y="165819"/>
            <a:ext cx="6273180" cy="5416868"/>
          </a:xfrm>
          <a:prstGeom prst="rect">
            <a:avLst/>
          </a:prstGeom>
          <a:solidFill>
            <a:schemeClr val="accent1">
              <a:lumMod val="40000"/>
              <a:lumOff val="60000"/>
            </a:schemeClr>
          </a:solidFill>
        </p:spPr>
        <p:txBody>
          <a:bodyPr wrap="square" rtlCol="0">
            <a:spAutoFit/>
          </a:bodyPr>
          <a:lstStyle/>
          <a:p>
            <a:r>
              <a:rPr lang="en-GB" sz="4000" dirty="0">
                <a:latin typeface="Calibri" panose="020F0502020204030204" pitchFamily="34" charset="0"/>
                <a:ea typeface="Calibri" panose="020F0502020204030204" pitchFamily="34" charset="0"/>
                <a:cs typeface="Calibri" panose="020F0502020204030204" pitchFamily="34" charset="0"/>
              </a:rPr>
              <a:t>Buddy </a:t>
            </a:r>
            <a:r>
              <a:rPr lang="en-GB" sz="2200" dirty="0">
                <a:latin typeface="Calibri" panose="020F0502020204030204" pitchFamily="34" charset="0"/>
                <a:ea typeface="Calibri" panose="020F0502020204030204" pitchFamily="34" charset="0"/>
                <a:cs typeface="Calibri" panose="020F0502020204030204" pitchFamily="34" charset="0"/>
              </a:rPr>
              <a:t>lives with his Mummy, Daddy and sister Birdy in their home. They are the Wagtail family. Here are the Wagtails outside their home. </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2200" dirty="0">
                <a:latin typeface="Calibri" panose="020F0502020204030204" pitchFamily="34" charset="0"/>
                <a:ea typeface="Calibri" panose="020F0502020204030204" pitchFamily="34" charset="0"/>
                <a:cs typeface="Calibri" panose="020F0502020204030204" pitchFamily="34" charset="0"/>
              </a:rPr>
              <a:t>Buddy loves living with his Mummy, Daddy and sister. Buddy loves to ride his bike. Buddy loves to play football. Buddy likes to go on his scooter. Buddy is really good at wagging his tail. But best of all Buddy loves to spend time with his sister Birdy playing. Buddy and Birdy’s favourite game is playing puppies. What do you like doing with your Mummy, Daddy and sister? What are you really good at doing? Can you spot Buddy?</a:t>
            </a:r>
          </a:p>
          <a:p>
            <a:endParaRPr lang="en-GB" sz="1000" b="1" dirty="0">
              <a:latin typeface="Calibri" panose="020F0502020204030204" pitchFamily="34" charset="0"/>
              <a:ea typeface="Calibri" panose="020F0502020204030204" pitchFamily="34" charset="0"/>
              <a:cs typeface="Calibri" panose="020F0502020204030204" pitchFamily="34" charset="0"/>
            </a:endParaRPr>
          </a:p>
          <a:p>
            <a:r>
              <a:rPr lang="en-GB" sz="2200" dirty="0">
                <a:latin typeface="Calibri" panose="020F0502020204030204" pitchFamily="34" charset="0"/>
                <a:ea typeface="Calibri" panose="020F0502020204030204" pitchFamily="34" charset="0"/>
                <a:cs typeface="Calibri" panose="020F0502020204030204" pitchFamily="34" charset="0"/>
              </a:rPr>
              <a:t>This is Buddy’s story about how he became a brother to Birdy.</a:t>
            </a:r>
          </a:p>
        </p:txBody>
      </p:sp>
      <p:pic>
        <p:nvPicPr>
          <p:cNvPr id="23" name="Picture 22" descr="House | Free Stock Photo | Illustration of a house | # 14511"/>
          <p:cNvPicPr>
            <a:picLocks noChangeAspect="1"/>
          </p:cNvPicPr>
          <p:nvPr/>
        </p:nvPicPr>
        <p:blipFill rotWithShape="1">
          <a:blip r:embed="rId2" cstate="print">
            <a:extLst>
              <a:ext uri="{28A0092B-C50C-407E-A947-70E740481C1C}">
                <a14:useLocalDpi xmlns:a14="http://schemas.microsoft.com/office/drawing/2010/main" val="0"/>
              </a:ext>
            </a:extLst>
          </a:blip>
          <a:srcRect l="9848" r="5577" b="976"/>
          <a:stretch/>
        </p:blipFill>
        <p:spPr>
          <a:xfrm>
            <a:off x="6761065" y="973724"/>
            <a:ext cx="5249779" cy="5521513"/>
          </a:xfrm>
          <a:prstGeom prst="rect">
            <a:avLst/>
          </a:prstGeom>
        </p:spPr>
      </p:pic>
      <p:pic>
        <p:nvPicPr>
          <p:cNvPr id="3" name="Picture 2"/>
          <p:cNvPicPr>
            <a:picLocks noChangeAspect="1"/>
          </p:cNvPicPr>
          <p:nvPr/>
        </p:nvPicPr>
        <p:blipFill>
          <a:blip r:embed="rId3"/>
          <a:stretch>
            <a:fillRect/>
          </a:stretch>
        </p:blipFill>
        <p:spPr>
          <a:xfrm>
            <a:off x="8847515" y="5014595"/>
            <a:ext cx="944218" cy="1100546"/>
          </a:xfrm>
          <a:prstGeom prst="rect">
            <a:avLst/>
          </a:prstGeom>
        </p:spPr>
      </p:pic>
      <p:pic>
        <p:nvPicPr>
          <p:cNvPr id="12" name="Picture 11"/>
          <p:cNvPicPr>
            <a:picLocks noChangeAspect="1"/>
          </p:cNvPicPr>
          <p:nvPr/>
        </p:nvPicPr>
        <p:blipFill>
          <a:blip r:embed="rId4"/>
          <a:stretch>
            <a:fillRect/>
          </a:stretch>
        </p:blipFill>
        <p:spPr>
          <a:xfrm>
            <a:off x="9925698" y="3835494"/>
            <a:ext cx="1731808" cy="2273696"/>
          </a:xfrm>
          <a:prstGeom prst="rect">
            <a:avLst/>
          </a:prstGeom>
        </p:spPr>
      </p:pic>
      <p:pic>
        <p:nvPicPr>
          <p:cNvPr id="6" name="Picture 5"/>
          <p:cNvPicPr>
            <a:picLocks noChangeAspect="1"/>
          </p:cNvPicPr>
          <p:nvPr/>
        </p:nvPicPr>
        <p:blipFill>
          <a:blip r:embed="rId5"/>
          <a:stretch>
            <a:fillRect/>
          </a:stretch>
        </p:blipFill>
        <p:spPr>
          <a:xfrm>
            <a:off x="7367006" y="3535972"/>
            <a:ext cx="1942034" cy="2643325"/>
          </a:xfrm>
          <a:prstGeom prst="rect">
            <a:avLst/>
          </a:prstGeom>
        </p:spPr>
      </p:pic>
      <p:sp>
        <p:nvSpPr>
          <p:cNvPr id="4" name="Slide Number Placeholder 3"/>
          <p:cNvSpPr>
            <a:spLocks noGrp="1"/>
          </p:cNvSpPr>
          <p:nvPr>
            <p:ph type="sldNum" sz="quarter" idx="12"/>
          </p:nvPr>
        </p:nvSpPr>
        <p:spPr>
          <a:xfrm>
            <a:off x="11067247" y="6025979"/>
            <a:ext cx="626895" cy="643018"/>
          </a:xfrm>
        </p:spPr>
        <p:txBody>
          <a:bodyPr/>
          <a:lstStyle/>
          <a:p>
            <a:r>
              <a:rPr lang="en-GB" sz="2800" dirty="0">
                <a:solidFill>
                  <a:schemeClr val="tx1">
                    <a:alpha val="25000"/>
                  </a:schemeClr>
                </a:solidFill>
                <a:latin typeface="Arial" panose="020B0604020202020204" pitchFamily="34" charset="0"/>
                <a:cs typeface="Arial" panose="020B0604020202020204" pitchFamily="34" charset="0"/>
              </a:rPr>
              <a:t>2</a:t>
            </a:r>
          </a:p>
        </p:txBody>
      </p:sp>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27927" y="4800927"/>
            <a:ext cx="968545" cy="1296361"/>
          </a:xfrm>
          <a:prstGeom prst="rect">
            <a:avLst/>
          </a:prstGeom>
        </p:spPr>
      </p:pic>
      <p:pic>
        <p:nvPicPr>
          <p:cNvPr id="2" name="Picture 1" descr="Grass Meadow Green · Free vector graphic on Pixabay">
            <a:extLst>
              <a:ext uri="{FF2B5EF4-FFF2-40B4-BE49-F238E27FC236}">
                <a16:creationId xmlns:a16="http://schemas.microsoft.com/office/drawing/2014/main" id="{2CB6CF34-858C-A7AE-8287-7EF1F59F6E61}"/>
              </a:ext>
            </a:extLst>
          </p:cNvPr>
          <p:cNvPicPr>
            <a:picLocks noChangeAspect="1"/>
          </p:cNvPicPr>
          <p:nvPr/>
        </p:nvPicPr>
        <p:blipFill>
          <a:blip r:embed="rId7">
            <a:extLst>
              <a:ext uri="{28A0092B-C50C-407E-A947-70E740481C1C}">
                <a14:useLocalDpi xmlns:a14="http://schemas.microsoft.com/office/drawing/2010/main" val="0"/>
              </a:ext>
            </a:extLst>
          </a:blip>
          <a:srcRect t="34129"/>
          <a:stretch>
            <a:fillRect/>
          </a:stretch>
        </p:blipFill>
        <p:spPr>
          <a:xfrm>
            <a:off x="-26495" y="5631475"/>
            <a:ext cx="12254009" cy="2273697"/>
          </a:xfrm>
          <a:prstGeom prst="rect">
            <a:avLst/>
          </a:prstGeom>
        </p:spPr>
      </p:pic>
    </p:spTree>
    <p:extLst>
      <p:ext uri="{BB962C8B-B14F-4D97-AF65-F5344CB8AC3E}">
        <p14:creationId xmlns:p14="http://schemas.microsoft.com/office/powerpoint/2010/main" val="331944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eason Summer Tree · Free vector graphic on Pixaba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3527" y="320430"/>
            <a:ext cx="6798023" cy="6362525"/>
          </a:xfrm>
          <a:prstGeom prst="rect">
            <a:avLst/>
          </a:prstGeom>
        </p:spPr>
      </p:pic>
      <p:sp>
        <p:nvSpPr>
          <p:cNvPr id="11" name="TextBox 10"/>
          <p:cNvSpPr txBox="1"/>
          <p:nvPr/>
        </p:nvSpPr>
        <p:spPr>
          <a:xfrm>
            <a:off x="268999" y="165819"/>
            <a:ext cx="4660318" cy="5447645"/>
          </a:xfrm>
          <a:prstGeom prst="rect">
            <a:avLst/>
          </a:prstGeom>
          <a:solidFill>
            <a:schemeClr val="accent1">
              <a:lumMod val="40000"/>
              <a:lumOff val="60000"/>
            </a:schemeClr>
          </a:solidFill>
        </p:spPr>
        <p:txBody>
          <a:bodyPr wrap="square" rtlCol="0">
            <a:spAutoFit/>
          </a:bodyPr>
          <a:lstStyle/>
          <a:p>
            <a:r>
              <a:rPr lang="en-GB" sz="4000" dirty="0">
                <a:latin typeface="Calibri" panose="020F0502020204030204" pitchFamily="34" charset="0"/>
                <a:ea typeface="Calibri" panose="020F0502020204030204" pitchFamily="34" charset="0"/>
                <a:cs typeface="Calibri" panose="020F0502020204030204" pitchFamily="34" charset="0"/>
              </a:rPr>
              <a:t>One day </a:t>
            </a:r>
            <a:r>
              <a:rPr lang="en-GB" sz="2200" dirty="0">
                <a:latin typeface="Calibri" panose="020F0502020204030204" pitchFamily="34" charset="0"/>
                <a:ea typeface="Calibri" panose="020F0502020204030204" pitchFamily="34" charset="0"/>
                <a:cs typeface="Calibri" panose="020F0502020204030204" pitchFamily="34" charset="0"/>
              </a:rPr>
              <a:t>Mummy and Daddy spoke to Buddy and explained that they wanted to adopt a little puppy. So their family of 3 would be a family of 4. Mummy explained to Buddy what the word Adoption meant. </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2200" dirty="0">
                <a:latin typeface="Calibri" panose="020F0502020204030204" pitchFamily="34" charset="0"/>
                <a:ea typeface="Calibri" panose="020F0502020204030204" pitchFamily="34" charset="0"/>
                <a:cs typeface="Calibri" panose="020F0502020204030204" pitchFamily="34" charset="0"/>
              </a:rPr>
              <a:t>‘Adoption is when a child is grown in a Tummy Mummy’s Tummy and the Tummy Mummy or Tummy Daddy couldn’t look after them. This can be for lots of different reasons.’</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2200" dirty="0">
                <a:latin typeface="Calibri" panose="020F0502020204030204" pitchFamily="34" charset="0"/>
                <a:ea typeface="Calibri" panose="020F0502020204030204" pitchFamily="34" charset="0"/>
                <a:cs typeface="Calibri" panose="020F0502020204030204" pitchFamily="34" charset="0"/>
              </a:rPr>
              <a:t>This is Buddy’s story about how he became a brother. </a:t>
            </a:r>
          </a:p>
          <a:p>
            <a:endParaRPr lang="en-GB" sz="2400" dirty="0">
              <a:latin typeface="Arial" panose="020B0604020202020204" pitchFamily="34" charset="0"/>
              <a:cs typeface="Arial" panose="020B0604020202020204" pitchFamily="34" charset="0"/>
            </a:endParaRPr>
          </a:p>
        </p:txBody>
      </p:sp>
      <p:pic>
        <p:nvPicPr>
          <p:cNvPr id="12" name="Picture 11"/>
          <p:cNvPicPr>
            <a:picLocks noChangeAspect="1"/>
          </p:cNvPicPr>
          <p:nvPr/>
        </p:nvPicPr>
        <p:blipFill>
          <a:blip r:embed="rId3"/>
          <a:stretch>
            <a:fillRect/>
          </a:stretch>
        </p:blipFill>
        <p:spPr>
          <a:xfrm>
            <a:off x="7971208" y="4263874"/>
            <a:ext cx="1731808" cy="2273696"/>
          </a:xfrm>
          <a:prstGeom prst="rect">
            <a:avLst/>
          </a:prstGeom>
        </p:spPr>
      </p:pic>
      <p:sp>
        <p:nvSpPr>
          <p:cNvPr id="4" name="Slide Number Placeholder 3"/>
          <p:cNvSpPr>
            <a:spLocks noGrp="1"/>
          </p:cNvSpPr>
          <p:nvPr>
            <p:ph type="sldNum" sz="quarter" idx="12"/>
          </p:nvPr>
        </p:nvSpPr>
        <p:spPr>
          <a:xfrm>
            <a:off x="11080895" y="5678177"/>
            <a:ext cx="626895" cy="643018"/>
          </a:xfrm>
        </p:spPr>
        <p:txBody>
          <a:bodyPr/>
          <a:lstStyle/>
          <a:p>
            <a:r>
              <a:rPr lang="en-GB" sz="2800" dirty="0">
                <a:solidFill>
                  <a:schemeClr val="tx1">
                    <a:alpha val="25000"/>
                  </a:schemeClr>
                </a:solidFill>
                <a:latin typeface="Arial" panose="020B0604020202020204" pitchFamily="34" charset="0"/>
                <a:cs typeface="Arial" panose="020B0604020202020204" pitchFamily="34" charset="0"/>
              </a:rPr>
              <a:t>3</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4357" y="5266107"/>
            <a:ext cx="968545" cy="1296361"/>
          </a:xfrm>
          <a:prstGeom prst="rect">
            <a:avLst/>
          </a:prstGeom>
        </p:spPr>
      </p:pic>
      <p:pic>
        <p:nvPicPr>
          <p:cNvPr id="10" name="Picture 9"/>
          <p:cNvPicPr>
            <a:picLocks noChangeAspect="1"/>
          </p:cNvPicPr>
          <p:nvPr/>
        </p:nvPicPr>
        <p:blipFill>
          <a:blip r:embed="rId5"/>
          <a:stretch>
            <a:fillRect/>
          </a:stretch>
        </p:blipFill>
        <p:spPr>
          <a:xfrm>
            <a:off x="5361058" y="3786855"/>
            <a:ext cx="1942034" cy="2643325"/>
          </a:xfrm>
          <a:prstGeom prst="rect">
            <a:avLst/>
          </a:prstGeom>
        </p:spPr>
      </p:pic>
      <p:pic>
        <p:nvPicPr>
          <p:cNvPr id="9" name="Picture 8" descr="Grass Meadow Green · Free vector graphic on Pixabay"/>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005" y="5221371"/>
            <a:ext cx="12254009" cy="2273696"/>
          </a:xfrm>
          <a:prstGeom prst="rect">
            <a:avLst/>
          </a:prstGeom>
        </p:spPr>
      </p:pic>
    </p:spTree>
    <p:extLst>
      <p:ext uri="{BB962C8B-B14F-4D97-AF65-F5344CB8AC3E}">
        <p14:creationId xmlns:p14="http://schemas.microsoft.com/office/powerpoint/2010/main" val="2181667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10547" y="470499"/>
            <a:ext cx="4749115" cy="3724096"/>
          </a:xfrm>
          <a:prstGeom prst="rect">
            <a:avLst/>
          </a:prstGeom>
          <a:solidFill>
            <a:schemeClr val="accent1">
              <a:lumMod val="40000"/>
              <a:lumOff val="60000"/>
            </a:schemeClr>
          </a:solidFill>
        </p:spPr>
        <p:txBody>
          <a:bodyPr wrap="square">
            <a:spAutoFit/>
          </a:bodyPr>
          <a:lstStyle/>
          <a:p>
            <a:r>
              <a:rPr lang="en-GB" sz="4000" dirty="0">
                <a:latin typeface="Calibri" panose="020F0502020204030204" pitchFamily="34" charset="0"/>
                <a:ea typeface="Calibri" panose="020F0502020204030204" pitchFamily="34" charset="0"/>
                <a:cs typeface="Calibri" panose="020F0502020204030204" pitchFamily="34" charset="0"/>
              </a:rPr>
              <a:t>Buddy</a:t>
            </a:r>
            <a:r>
              <a:rPr lang="en-GB" sz="2200" dirty="0">
                <a:latin typeface="Calibri" panose="020F0502020204030204" pitchFamily="34" charset="0"/>
                <a:ea typeface="Calibri" panose="020F0502020204030204" pitchFamily="34" charset="0"/>
                <a:cs typeface="Calibri" panose="020F0502020204030204" pitchFamily="34" charset="0"/>
              </a:rPr>
              <a:t> has some muddles in his head. Buddy was feeling excited about having a brother or sister but over the next few days and weeks he also had a few muddles in his head about adoption. </a:t>
            </a:r>
          </a:p>
          <a:p>
            <a:endParaRPr lang="en-GB" sz="2200" dirty="0">
              <a:latin typeface="Calibri" panose="020F0502020204030204" pitchFamily="34" charset="0"/>
              <a:ea typeface="Calibri" panose="020F0502020204030204" pitchFamily="34" charset="0"/>
              <a:cs typeface="Calibri" panose="020F0502020204030204" pitchFamily="34" charset="0"/>
            </a:endParaRPr>
          </a:p>
          <a:p>
            <a:r>
              <a:rPr lang="en-GB" sz="2200" dirty="0">
                <a:latin typeface="Calibri" panose="020F0502020204030204" pitchFamily="34" charset="0"/>
                <a:ea typeface="Calibri" panose="020F0502020204030204" pitchFamily="34" charset="0"/>
                <a:cs typeface="Calibri" panose="020F0502020204030204" pitchFamily="34" charset="0"/>
              </a:rPr>
              <a:t>And he had a lot of questions! What questions would you think of?</a:t>
            </a:r>
          </a:p>
          <a:p>
            <a:endParaRPr lang="en-GB" sz="2000" dirty="0">
              <a:latin typeface="Arial" panose="020B0604020202020204" pitchFamily="34" charset="0"/>
              <a:cs typeface="Arial" panose="020B0604020202020204" pitchFamily="34" charset="0"/>
            </a:endParaRPr>
          </a:p>
        </p:txBody>
      </p:sp>
      <p:sp>
        <p:nvSpPr>
          <p:cNvPr id="7" name="Cloud Callout 6"/>
          <p:cNvSpPr/>
          <p:nvPr/>
        </p:nvSpPr>
        <p:spPr>
          <a:xfrm>
            <a:off x="6810958" y="1858324"/>
            <a:ext cx="2050472" cy="1676390"/>
          </a:xfrm>
          <a:prstGeom prst="cloudCallout">
            <a:avLst>
              <a:gd name="adj1" fmla="val 72727"/>
              <a:gd name="adj2" fmla="val 70574"/>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5400" dirty="0">
                <a:latin typeface="Arial" panose="020B0604020202020204" pitchFamily="34" charset="0"/>
                <a:cs typeface="Arial" panose="020B0604020202020204" pitchFamily="34" charset="0"/>
              </a:rPr>
              <a:t>???</a:t>
            </a:r>
          </a:p>
        </p:txBody>
      </p:sp>
      <p:sp>
        <p:nvSpPr>
          <p:cNvPr id="2" name="Slide Number Placeholder 1"/>
          <p:cNvSpPr>
            <a:spLocks noGrp="1"/>
          </p:cNvSpPr>
          <p:nvPr>
            <p:ph type="sldNum" sz="quarter" idx="12"/>
          </p:nvPr>
        </p:nvSpPr>
        <p:spPr>
          <a:xfrm>
            <a:off x="11477767" y="5467240"/>
            <a:ext cx="572457" cy="831202"/>
          </a:xfrm>
        </p:spPr>
        <p:txBody>
          <a:bodyPr/>
          <a:lstStyle/>
          <a:p>
            <a:r>
              <a:rPr lang="en-GB" sz="3200" dirty="0">
                <a:solidFill>
                  <a:schemeClr val="tx1">
                    <a:alpha val="25000"/>
                  </a:schemeClr>
                </a:solidFill>
              </a:rPr>
              <a:t>4</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3797" y="3770501"/>
            <a:ext cx="2123970" cy="2842854"/>
          </a:xfrm>
          <a:prstGeom prst="rect">
            <a:avLst/>
          </a:prstGeom>
        </p:spPr>
      </p:pic>
      <p:sp>
        <p:nvSpPr>
          <p:cNvPr id="10" name="Cloud Callout 9"/>
          <p:cNvSpPr/>
          <p:nvPr/>
        </p:nvSpPr>
        <p:spPr>
          <a:xfrm>
            <a:off x="10419672" y="2308440"/>
            <a:ext cx="1630552" cy="1347589"/>
          </a:xfrm>
          <a:prstGeom prst="cloudCallout">
            <a:avLst>
              <a:gd name="adj1" fmla="val -53976"/>
              <a:gd name="adj2" fmla="val 5816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3600" dirty="0">
                <a:latin typeface="Arial" panose="020B0604020202020204" pitchFamily="34" charset="0"/>
                <a:cs typeface="Arial" panose="020B0604020202020204" pitchFamily="34" charset="0"/>
              </a:rPr>
              <a:t>???</a:t>
            </a:r>
          </a:p>
        </p:txBody>
      </p:sp>
      <p:sp>
        <p:nvSpPr>
          <p:cNvPr id="11" name="Cloud Callout 10"/>
          <p:cNvSpPr/>
          <p:nvPr/>
        </p:nvSpPr>
        <p:spPr>
          <a:xfrm>
            <a:off x="8956632" y="2101755"/>
            <a:ext cx="1183655" cy="883187"/>
          </a:xfrm>
          <a:prstGeom prst="cloudCallout">
            <a:avLst>
              <a:gd name="adj1" fmla="val 16178"/>
              <a:gd name="adj2" fmla="val 130056"/>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000" dirty="0">
                <a:latin typeface="Arial" panose="020B0604020202020204" pitchFamily="34" charset="0"/>
                <a:cs typeface="Arial" panose="020B0604020202020204" pitchFamily="34" charset="0"/>
              </a:rPr>
              <a:t>???</a:t>
            </a:r>
          </a:p>
        </p:txBody>
      </p:sp>
      <p:pic>
        <p:nvPicPr>
          <p:cNvPr id="12" name="Picture 11" descr="Grass Meadow Green · Free vector graphic on Pixaba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553777"/>
            <a:ext cx="12254009" cy="1882075"/>
          </a:xfrm>
          <a:prstGeom prst="rect">
            <a:avLst/>
          </a:prstGeom>
        </p:spPr>
      </p:pic>
    </p:spTree>
    <p:extLst>
      <p:ext uri="{BB962C8B-B14F-4D97-AF65-F5344CB8AC3E}">
        <p14:creationId xmlns:p14="http://schemas.microsoft.com/office/powerpoint/2010/main" val="2587366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eason Summer Tree · Free vector graphic on Pixaba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3977" y="273841"/>
            <a:ext cx="6798023" cy="6362525"/>
          </a:xfrm>
          <a:prstGeom prst="rect">
            <a:avLst/>
          </a:prstGeom>
        </p:spPr>
      </p:pic>
      <p:sp>
        <p:nvSpPr>
          <p:cNvPr id="11" name="TextBox 10"/>
          <p:cNvSpPr txBox="1"/>
          <p:nvPr/>
        </p:nvSpPr>
        <p:spPr>
          <a:xfrm>
            <a:off x="268999" y="165819"/>
            <a:ext cx="4293376" cy="2277547"/>
          </a:xfrm>
          <a:prstGeom prst="rect">
            <a:avLst/>
          </a:prstGeom>
          <a:solidFill>
            <a:schemeClr val="accent1">
              <a:lumMod val="40000"/>
              <a:lumOff val="60000"/>
            </a:schemeClr>
          </a:solidFill>
        </p:spPr>
        <p:txBody>
          <a:bodyPr wrap="square" rtlCol="0">
            <a:spAutoFit/>
          </a:bodyPr>
          <a:lstStyle/>
          <a:p>
            <a:r>
              <a:rPr lang="en-GB" sz="2200" dirty="0">
                <a:latin typeface="Calibri" panose="020F0502020204030204" pitchFamily="34" charset="0"/>
                <a:ea typeface="Calibri" panose="020F0502020204030204" pitchFamily="34" charset="0"/>
                <a:cs typeface="Calibri" panose="020F0502020204030204" pitchFamily="34" charset="0"/>
              </a:rPr>
              <a:t>One beautiful sunny day Mummy and Buddy were playing hide and seek in the garden when Buddy asked Mummy a big question. </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2200" dirty="0">
                <a:latin typeface="Calibri" panose="020F0502020204030204" pitchFamily="34" charset="0"/>
                <a:ea typeface="Calibri" panose="020F0502020204030204" pitchFamily="34" charset="0"/>
                <a:cs typeface="Calibri" panose="020F0502020204030204" pitchFamily="34" charset="0"/>
              </a:rPr>
              <a:t>‘When you adopt a puppy will you still love me? </a:t>
            </a:r>
          </a:p>
        </p:txBody>
      </p:sp>
      <p:pic>
        <p:nvPicPr>
          <p:cNvPr id="12" name="Picture 11"/>
          <p:cNvPicPr>
            <a:picLocks noChangeAspect="1"/>
          </p:cNvPicPr>
          <p:nvPr/>
        </p:nvPicPr>
        <p:blipFill>
          <a:blip r:embed="rId3"/>
          <a:stretch>
            <a:fillRect/>
          </a:stretch>
        </p:blipFill>
        <p:spPr>
          <a:xfrm>
            <a:off x="7985090" y="4541329"/>
            <a:ext cx="1731808" cy="2273696"/>
          </a:xfrm>
          <a:prstGeom prst="rect">
            <a:avLst/>
          </a:prstGeom>
        </p:spPr>
      </p:pic>
      <p:sp>
        <p:nvSpPr>
          <p:cNvPr id="4" name="Slide Number Placeholder 3"/>
          <p:cNvSpPr>
            <a:spLocks noGrp="1"/>
          </p:cNvSpPr>
          <p:nvPr>
            <p:ph type="sldNum" sz="quarter" idx="12"/>
          </p:nvPr>
        </p:nvSpPr>
        <p:spPr>
          <a:xfrm>
            <a:off x="11080895" y="5678177"/>
            <a:ext cx="626895" cy="643018"/>
          </a:xfrm>
        </p:spPr>
        <p:txBody>
          <a:bodyPr/>
          <a:lstStyle/>
          <a:p>
            <a:r>
              <a:rPr lang="en-GB" sz="2800" dirty="0">
                <a:solidFill>
                  <a:schemeClr val="tx1">
                    <a:alpha val="25000"/>
                  </a:schemeClr>
                </a:solidFill>
                <a:latin typeface="Arial" panose="020B0604020202020204" pitchFamily="34" charset="0"/>
                <a:cs typeface="Arial" panose="020B0604020202020204" pitchFamily="34" charset="0"/>
              </a:rPr>
              <a:t>5</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4357" y="5266107"/>
            <a:ext cx="968545" cy="1296361"/>
          </a:xfrm>
          <a:prstGeom prst="rect">
            <a:avLst/>
          </a:prstGeom>
        </p:spPr>
      </p:pic>
      <p:pic>
        <p:nvPicPr>
          <p:cNvPr id="9" name="Picture 8" descr="Grass Meadow Green · Free vector graphic on Pixabay"/>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891392"/>
            <a:ext cx="12254009" cy="1416050"/>
          </a:xfrm>
          <a:prstGeom prst="rect">
            <a:avLst/>
          </a:prstGeom>
        </p:spPr>
      </p:pic>
      <p:sp>
        <p:nvSpPr>
          <p:cNvPr id="3" name="Oval Callout 2"/>
          <p:cNvSpPr/>
          <p:nvPr/>
        </p:nvSpPr>
        <p:spPr>
          <a:xfrm>
            <a:off x="5413527" y="4020208"/>
            <a:ext cx="1970830" cy="1894080"/>
          </a:xfrm>
          <a:prstGeom prst="wedgeEllipseCallout">
            <a:avLst>
              <a:gd name="adj1" fmla="val 51232"/>
              <a:gd name="adj2" fmla="val 3731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p:cNvSpPr txBox="1"/>
          <p:nvPr/>
        </p:nvSpPr>
        <p:spPr>
          <a:xfrm>
            <a:off x="5587648" y="4375283"/>
            <a:ext cx="1622589" cy="1200329"/>
          </a:xfrm>
          <a:prstGeom prst="rect">
            <a:avLst/>
          </a:prstGeom>
          <a:noFill/>
        </p:spPr>
        <p:txBody>
          <a:bodyPr wrap="square" rtlCol="0">
            <a:spAutoFit/>
          </a:bodyPr>
          <a:lstStyle/>
          <a:p>
            <a:r>
              <a:rPr lang="en-GB" sz="2400" dirty="0">
                <a:latin typeface="Calibri" panose="020F0502020204030204" pitchFamily="34" charset="0"/>
                <a:ea typeface="Calibri" panose="020F0502020204030204" pitchFamily="34" charset="0"/>
                <a:cs typeface="Calibri" panose="020F0502020204030204" pitchFamily="34" charset="0"/>
              </a:rPr>
              <a:t>Mummy!  </a:t>
            </a:r>
          </a:p>
          <a:p>
            <a:r>
              <a:rPr lang="en-GB" sz="2400" dirty="0">
                <a:latin typeface="Calibri" panose="020F0502020204030204" pitchFamily="34" charset="0"/>
                <a:ea typeface="Calibri" panose="020F0502020204030204" pitchFamily="34" charset="0"/>
                <a:cs typeface="Calibri" panose="020F0502020204030204" pitchFamily="34" charset="0"/>
              </a:rPr>
              <a:t>I have a question?</a:t>
            </a:r>
          </a:p>
        </p:txBody>
      </p:sp>
    </p:spTree>
    <p:extLst>
      <p:ext uri="{BB962C8B-B14F-4D97-AF65-F5344CB8AC3E}">
        <p14:creationId xmlns:p14="http://schemas.microsoft.com/office/powerpoint/2010/main" val="2467335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71353" y="7449663"/>
            <a:ext cx="6920077" cy="1200329"/>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‘Oh Buddy! Darling! Mummy and Daddy will still love you. Love doesn’t have a fixed number or size. It’s infinite! Just like the size of the Universe! </a:t>
            </a:r>
          </a:p>
        </p:txBody>
      </p:sp>
      <p:pic>
        <p:nvPicPr>
          <p:cNvPr id="7" name="Picture 6" descr="Earth Space Planet · Free vector graphic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799" y="-93809"/>
            <a:ext cx="9059594" cy="6951809"/>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3309" y="5561639"/>
            <a:ext cx="968545" cy="1296361"/>
          </a:xfrm>
          <a:prstGeom prst="rect">
            <a:avLst/>
          </a:prstGeom>
        </p:spPr>
      </p:pic>
      <p:pic>
        <p:nvPicPr>
          <p:cNvPr id="12" name="Picture 11"/>
          <p:cNvPicPr>
            <a:picLocks noChangeAspect="1"/>
          </p:cNvPicPr>
          <p:nvPr/>
        </p:nvPicPr>
        <p:blipFill>
          <a:blip r:embed="rId4"/>
          <a:stretch>
            <a:fillRect/>
          </a:stretch>
        </p:blipFill>
        <p:spPr>
          <a:xfrm>
            <a:off x="6973304" y="4580101"/>
            <a:ext cx="1731808" cy="2273696"/>
          </a:xfrm>
          <a:prstGeom prst="rect">
            <a:avLst/>
          </a:prstGeom>
        </p:spPr>
      </p:pic>
      <p:sp>
        <p:nvSpPr>
          <p:cNvPr id="4" name="Slide Number Placeholder 3"/>
          <p:cNvSpPr>
            <a:spLocks noGrp="1"/>
          </p:cNvSpPr>
          <p:nvPr>
            <p:ph type="sldNum" sz="quarter" idx="12"/>
          </p:nvPr>
        </p:nvSpPr>
        <p:spPr>
          <a:xfrm>
            <a:off x="8739510" y="0"/>
            <a:ext cx="3934907" cy="6858000"/>
          </a:xfrm>
          <a:solidFill>
            <a:schemeClr val="tx1"/>
          </a:solidFill>
        </p:spPr>
        <p:txBody>
          <a:bodyPr/>
          <a:lstStyle/>
          <a:p>
            <a:r>
              <a:rPr lang="en-GB" sz="2800" dirty="0">
                <a:solidFill>
                  <a:schemeClr val="tx1">
                    <a:alpha val="25000"/>
                  </a:schemeClr>
                </a:solidFill>
                <a:latin typeface="Arial" panose="020B0604020202020204" pitchFamily="34" charset="0"/>
                <a:cs typeface="Arial" panose="020B0604020202020204" pitchFamily="34" charset="0"/>
              </a:rPr>
              <a:t>2</a:t>
            </a:r>
          </a:p>
        </p:txBody>
      </p:sp>
      <p:sp>
        <p:nvSpPr>
          <p:cNvPr id="2" name="Oval Callout 1"/>
          <p:cNvSpPr/>
          <p:nvPr/>
        </p:nvSpPr>
        <p:spPr>
          <a:xfrm>
            <a:off x="8173328" y="858129"/>
            <a:ext cx="4332850" cy="3967337"/>
          </a:xfrm>
          <a:prstGeom prst="wedgeEllipseCallout">
            <a:avLst>
              <a:gd name="adj1" fmla="val -44172"/>
              <a:gd name="adj2" fmla="val 5043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latin typeface="Calibri" panose="020F0502020204030204" pitchFamily="34" charset="0"/>
                <a:ea typeface="Calibri" panose="020F0502020204030204" pitchFamily="34" charset="0"/>
                <a:cs typeface="Calibri" panose="020F0502020204030204" pitchFamily="34" charset="0"/>
              </a:rPr>
              <a:t>Oh Buddy! Darling! Mummy and Daddy will still love you. Love doesn’t have a fixed number or size. It’s infinite! Just like the size of the Universe.</a:t>
            </a:r>
          </a:p>
        </p:txBody>
      </p:sp>
    </p:spTree>
    <p:extLst>
      <p:ext uri="{BB962C8B-B14F-4D97-AF65-F5344CB8AC3E}">
        <p14:creationId xmlns:p14="http://schemas.microsoft.com/office/powerpoint/2010/main" val="1863757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080895" y="5678177"/>
            <a:ext cx="626895" cy="643018"/>
          </a:xfrm>
        </p:spPr>
        <p:txBody>
          <a:bodyPr/>
          <a:lstStyle/>
          <a:p>
            <a:r>
              <a:rPr lang="en-GB" sz="2800" dirty="0">
                <a:solidFill>
                  <a:schemeClr val="tx1">
                    <a:alpha val="25000"/>
                  </a:schemeClr>
                </a:solidFill>
                <a:latin typeface="Arial" panose="020B0604020202020204" pitchFamily="34" charset="0"/>
                <a:cs typeface="Arial" panose="020B0604020202020204" pitchFamily="34" charset="0"/>
              </a:rPr>
              <a:t>7</a:t>
            </a:r>
          </a:p>
        </p:txBody>
      </p:sp>
      <p:pic>
        <p:nvPicPr>
          <p:cNvPr id="15" name="Picture 14"/>
          <p:cNvPicPr>
            <a:picLocks noChangeAspect="1"/>
          </p:cNvPicPr>
          <p:nvPr/>
        </p:nvPicPr>
        <p:blipFill>
          <a:blip r:embed="rId2"/>
          <a:stretch>
            <a:fillRect/>
          </a:stretch>
        </p:blipFill>
        <p:spPr>
          <a:xfrm>
            <a:off x="615753" y="980646"/>
            <a:ext cx="11524910" cy="501904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5208" y="1431165"/>
            <a:ext cx="968545" cy="1296361"/>
          </a:xfrm>
          <a:prstGeom prst="rect">
            <a:avLst/>
          </a:prstGeom>
        </p:spPr>
      </p:pic>
      <p:pic>
        <p:nvPicPr>
          <p:cNvPr id="12" name="Picture 11"/>
          <p:cNvPicPr>
            <a:picLocks noChangeAspect="1"/>
          </p:cNvPicPr>
          <p:nvPr/>
        </p:nvPicPr>
        <p:blipFill>
          <a:blip r:embed="rId4"/>
          <a:stretch>
            <a:fillRect/>
          </a:stretch>
        </p:blipFill>
        <p:spPr>
          <a:xfrm>
            <a:off x="3466113" y="768582"/>
            <a:ext cx="1731808" cy="2273696"/>
          </a:xfrm>
          <a:prstGeom prst="rect">
            <a:avLst/>
          </a:prstGeom>
        </p:spPr>
      </p:pic>
      <p:pic>
        <p:nvPicPr>
          <p:cNvPr id="16" name="Picture 15"/>
          <p:cNvPicPr>
            <a:picLocks noChangeAspect="1"/>
          </p:cNvPicPr>
          <p:nvPr/>
        </p:nvPicPr>
        <p:blipFill>
          <a:blip r:embed="rId5"/>
          <a:stretch>
            <a:fillRect/>
          </a:stretch>
        </p:blipFill>
        <p:spPr>
          <a:xfrm>
            <a:off x="1232976" y="84201"/>
            <a:ext cx="1942034" cy="2643325"/>
          </a:xfrm>
          <a:prstGeom prst="rect">
            <a:avLst/>
          </a:prstGeom>
        </p:spPr>
      </p:pic>
      <p:sp>
        <p:nvSpPr>
          <p:cNvPr id="17" name="Oval Callout 16"/>
          <p:cNvSpPr/>
          <p:nvPr/>
        </p:nvSpPr>
        <p:spPr>
          <a:xfrm>
            <a:off x="6428936" y="43620"/>
            <a:ext cx="4389120" cy="3388897"/>
          </a:xfrm>
          <a:prstGeom prst="wedgeEllipseCallout">
            <a:avLst>
              <a:gd name="adj1" fmla="val -70254"/>
              <a:gd name="adj2" fmla="val 1018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sz="2400" dirty="0">
                <a:solidFill>
                  <a:prstClr val="black"/>
                </a:solidFill>
                <a:latin typeface="Calibri" panose="020F0502020204030204" pitchFamily="34" charset="0"/>
                <a:ea typeface="Calibri" panose="020F0502020204030204" pitchFamily="34" charset="0"/>
                <a:cs typeface="Calibri" panose="020F0502020204030204" pitchFamily="34" charset="0"/>
              </a:rPr>
              <a:t>Our love for you is like a magic elastic band it grows and grows. And becomes bigger and bigger.’</a:t>
            </a:r>
          </a:p>
          <a:p>
            <a:pPr lvl="0"/>
            <a:endParaRPr lang="en-GB" sz="2400" dirty="0">
              <a:solidFill>
                <a:prstClr val="black"/>
              </a:solidFill>
              <a:latin typeface="Arial" panose="020B0604020202020204" pitchFamily="34" charset="0"/>
              <a:cs typeface="Arial" panose="020B0604020202020204" pitchFamily="34" charset="0"/>
            </a:endParaRPr>
          </a:p>
        </p:txBody>
      </p:sp>
      <p:sp>
        <p:nvSpPr>
          <p:cNvPr id="18" name="Rectangle 17"/>
          <p:cNvSpPr/>
          <p:nvPr/>
        </p:nvSpPr>
        <p:spPr>
          <a:xfrm>
            <a:off x="615753" y="5323150"/>
            <a:ext cx="4582168" cy="1107996"/>
          </a:xfrm>
          <a:prstGeom prst="rect">
            <a:avLst/>
          </a:prstGeom>
          <a:solidFill>
            <a:schemeClr val="accent1">
              <a:lumMod val="20000"/>
              <a:lumOff val="80000"/>
            </a:schemeClr>
          </a:solidFill>
        </p:spPr>
        <p:txBody>
          <a:bodyPr wrap="square">
            <a:spAutoFit/>
          </a:bodyPr>
          <a:lstStyle/>
          <a:p>
            <a:pPr lvl="0"/>
            <a:r>
              <a:rPr lang="en-GB" sz="2200" dirty="0">
                <a:solidFill>
                  <a:prstClr val="black"/>
                </a:solidFill>
                <a:latin typeface="Calibri" panose="020F0502020204030204" pitchFamily="34" charset="0"/>
                <a:ea typeface="Calibri" panose="020F0502020204030204" pitchFamily="34" charset="0"/>
                <a:cs typeface="Calibri" panose="020F0502020204030204" pitchFamily="34" charset="0"/>
              </a:rPr>
              <a:t>Mummy told Buddy she was so proud of him for asking such an important question. </a:t>
            </a:r>
          </a:p>
        </p:txBody>
      </p:sp>
    </p:spTree>
    <p:extLst>
      <p:ext uri="{BB962C8B-B14F-4D97-AF65-F5344CB8AC3E}">
        <p14:creationId xmlns:p14="http://schemas.microsoft.com/office/powerpoint/2010/main" val="2824982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ouse Vector Clipart image - Free stock photo - Public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416253">
            <a:off x="6125896" y="3539571"/>
            <a:ext cx="3612897" cy="3098059"/>
          </a:xfrm>
          <a:prstGeom prst="rect">
            <a:avLst/>
          </a:prstGeom>
        </p:spPr>
      </p:pic>
      <p:sp>
        <p:nvSpPr>
          <p:cNvPr id="6" name="Oval Callout 5"/>
          <p:cNvSpPr/>
          <p:nvPr/>
        </p:nvSpPr>
        <p:spPr>
          <a:xfrm>
            <a:off x="7311878" y="164175"/>
            <a:ext cx="4227095" cy="3043786"/>
          </a:xfrm>
          <a:prstGeom prst="wedgeEllipseCallout">
            <a:avLst>
              <a:gd name="adj1" fmla="val -41332"/>
              <a:gd name="adj2" fmla="val 75415"/>
            </a:avLst>
          </a:prstGeom>
        </p:spPr>
        <p:style>
          <a:lnRef idx="2">
            <a:schemeClr val="accent6"/>
          </a:lnRef>
          <a:fillRef idx="1">
            <a:schemeClr val="lt1"/>
          </a:fillRef>
          <a:effectRef idx="0">
            <a:schemeClr val="accent6"/>
          </a:effectRef>
          <a:fontRef idx="minor">
            <a:schemeClr val="dk1"/>
          </a:fontRef>
        </p:style>
        <p:txBody>
          <a:bodyPr rtlCol="0" anchor="ctr"/>
          <a:lstStyle/>
          <a:p>
            <a:r>
              <a:rPr lang="en-GB" sz="2400" dirty="0">
                <a:latin typeface="Calibri" panose="020F0502020204030204" pitchFamily="34" charset="0"/>
                <a:ea typeface="Calibri" panose="020F0502020204030204" pitchFamily="34" charset="0"/>
                <a:cs typeface="Calibri" panose="020F0502020204030204" pitchFamily="34" charset="0"/>
              </a:rPr>
              <a:t>Hello Buddy! My name is Mrs Mouse. I go ‘Squeak </a:t>
            </a:r>
            <a:r>
              <a:rPr lang="en-GB" sz="2400" dirty="0" err="1">
                <a:latin typeface="Calibri" panose="020F0502020204030204" pitchFamily="34" charset="0"/>
                <a:ea typeface="Calibri" panose="020F0502020204030204" pitchFamily="34" charset="0"/>
                <a:cs typeface="Calibri" panose="020F0502020204030204" pitchFamily="34" charset="0"/>
              </a:rPr>
              <a:t>Squeak</a:t>
            </a:r>
            <a:r>
              <a:rPr lang="en-GB" sz="2400" dirty="0">
                <a:latin typeface="Calibri" panose="020F0502020204030204" pitchFamily="34" charset="0"/>
                <a:ea typeface="Calibri" panose="020F0502020204030204" pitchFamily="34" charset="0"/>
                <a:cs typeface="Calibri" panose="020F0502020204030204" pitchFamily="34" charset="0"/>
              </a:rPr>
              <a:t>’. Can you make a Squeak noise like me?</a:t>
            </a:r>
          </a:p>
        </p:txBody>
      </p:sp>
      <p:sp>
        <p:nvSpPr>
          <p:cNvPr id="2" name="TextBox 1"/>
          <p:cNvSpPr txBox="1"/>
          <p:nvPr/>
        </p:nvSpPr>
        <p:spPr>
          <a:xfrm>
            <a:off x="467554" y="164175"/>
            <a:ext cx="4653086" cy="4893647"/>
          </a:xfrm>
          <a:prstGeom prst="rect">
            <a:avLst/>
          </a:prstGeom>
          <a:solidFill>
            <a:schemeClr val="accent1">
              <a:lumMod val="40000"/>
              <a:lumOff val="60000"/>
            </a:schemeClr>
          </a:solidFill>
        </p:spPr>
        <p:txBody>
          <a:bodyPr wrap="square" rtlCol="0">
            <a:spAutoFit/>
          </a:bodyPr>
          <a:lstStyle/>
          <a:p>
            <a:r>
              <a:rPr lang="en-GB" sz="4000" dirty="0">
                <a:latin typeface="Calibri" panose="020F0502020204030204" pitchFamily="34" charset="0"/>
                <a:ea typeface="Calibri" panose="020F0502020204030204" pitchFamily="34" charset="0"/>
                <a:cs typeface="Calibri" panose="020F0502020204030204" pitchFamily="34" charset="0"/>
              </a:rPr>
              <a:t>Meet Mrs Mouse. </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2200" dirty="0">
                <a:latin typeface="Calibri" panose="020F0502020204030204" pitchFamily="34" charset="0"/>
                <a:ea typeface="Calibri" panose="020F0502020204030204" pitchFamily="34" charset="0"/>
                <a:cs typeface="Calibri" panose="020F0502020204030204" pitchFamily="34" charset="0"/>
              </a:rPr>
              <a:t>Mrs Mouse’s job is to make sure that puppies are looked after by their Mummies and Daddies. And Mrs Mouse had an extra special job which was to find the right parents for puppies. </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2200" dirty="0">
                <a:latin typeface="Calibri" panose="020F0502020204030204" pitchFamily="34" charset="0"/>
                <a:ea typeface="Calibri" panose="020F0502020204030204" pitchFamily="34" charset="0"/>
                <a:cs typeface="Calibri" panose="020F0502020204030204" pitchFamily="34" charset="0"/>
              </a:rPr>
              <a:t>Mrs Mouse was going to match Mummy and Daddy to the right puppy for their family. So she came to the house and met Mummy and Daddy.</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2200" dirty="0">
                <a:latin typeface="Calibri" panose="020F0502020204030204" pitchFamily="34" charset="0"/>
                <a:ea typeface="Calibri" panose="020F0502020204030204" pitchFamily="34" charset="0"/>
                <a:cs typeface="Calibri" panose="020F0502020204030204" pitchFamily="34" charset="0"/>
              </a:rPr>
              <a:t>Buddy met Mrs Mouse too. </a:t>
            </a:r>
          </a:p>
        </p:txBody>
      </p:sp>
      <p:sp>
        <p:nvSpPr>
          <p:cNvPr id="7" name="Slide Number Placeholder 6"/>
          <p:cNvSpPr>
            <a:spLocks noGrp="1"/>
          </p:cNvSpPr>
          <p:nvPr>
            <p:ph type="sldNum" sz="quarter" idx="12"/>
          </p:nvPr>
        </p:nvSpPr>
        <p:spPr>
          <a:xfrm>
            <a:off x="11029245" y="5696768"/>
            <a:ext cx="615606" cy="590429"/>
          </a:xfrm>
        </p:spPr>
        <p:txBody>
          <a:bodyPr/>
          <a:lstStyle/>
          <a:p>
            <a:r>
              <a:rPr lang="en-GB" sz="2400" dirty="0">
                <a:solidFill>
                  <a:schemeClr val="tx1">
                    <a:alpha val="25000"/>
                  </a:schemeClr>
                </a:solidFill>
                <a:latin typeface="Arial" panose="020B0604020202020204" pitchFamily="34" charset="0"/>
                <a:cs typeface="Arial" panose="020B0604020202020204" pitchFamily="34" charset="0"/>
              </a:rPr>
              <a:t>8</a:t>
            </a:r>
          </a:p>
        </p:txBody>
      </p:sp>
      <p:pic>
        <p:nvPicPr>
          <p:cNvPr id="8" name="Picture 7" descr="Grass Meadow Green · Free vector graphic on Pixaba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866091"/>
            <a:ext cx="12254009" cy="1416050"/>
          </a:xfrm>
          <a:prstGeom prst="rect">
            <a:avLst/>
          </a:prstGeom>
        </p:spPr>
      </p:pic>
    </p:spTree>
    <p:extLst>
      <p:ext uri="{BB962C8B-B14F-4D97-AF65-F5344CB8AC3E}">
        <p14:creationId xmlns:p14="http://schemas.microsoft.com/office/powerpoint/2010/main" val="1522448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lothesline Washing Line Laundry · Free vector graphic on Pixabay"/>
          <p:cNvPicPr>
            <a:picLocks noChangeAspect="1"/>
          </p:cNvPicPr>
          <p:nvPr/>
        </p:nvPicPr>
        <p:blipFill rotWithShape="1">
          <a:blip r:embed="rId2">
            <a:extLst>
              <a:ext uri="{28A0092B-C50C-407E-A947-70E740481C1C}">
                <a14:useLocalDpi xmlns:a14="http://schemas.microsoft.com/office/drawing/2010/main" val="0"/>
              </a:ext>
            </a:extLst>
          </a:blip>
          <a:srcRect t="18602"/>
          <a:stretch/>
        </p:blipFill>
        <p:spPr>
          <a:xfrm>
            <a:off x="347179" y="2166424"/>
            <a:ext cx="7630540" cy="5852159"/>
          </a:xfrm>
          <a:prstGeom prst="rect">
            <a:avLst/>
          </a:prstGeom>
        </p:spPr>
      </p:pic>
      <p:pic>
        <p:nvPicPr>
          <p:cNvPr id="13" name="Picture 12"/>
          <p:cNvPicPr>
            <a:picLocks noChangeAspect="1"/>
          </p:cNvPicPr>
          <p:nvPr/>
        </p:nvPicPr>
        <p:blipFill>
          <a:blip r:embed="rId3"/>
          <a:stretch>
            <a:fillRect/>
          </a:stretch>
        </p:blipFill>
        <p:spPr>
          <a:xfrm>
            <a:off x="1927355" y="4252139"/>
            <a:ext cx="1942034" cy="2643325"/>
          </a:xfrm>
          <a:prstGeom prst="rect">
            <a:avLst/>
          </a:prstGeom>
        </p:spPr>
      </p:pic>
      <p:pic>
        <p:nvPicPr>
          <p:cNvPr id="2" name="Picture 1" descr="Season Summer Tree · Free vector graphic on Pixabay"/>
          <p:cNvPicPr>
            <a:picLocks noChangeAspect="1"/>
          </p:cNvPicPr>
          <p:nvPr/>
        </p:nvPicPr>
        <p:blipFill rotWithShape="1">
          <a:blip r:embed="rId4">
            <a:extLst>
              <a:ext uri="{28A0092B-C50C-407E-A947-70E740481C1C}">
                <a14:useLocalDpi xmlns:a14="http://schemas.microsoft.com/office/drawing/2010/main" val="0"/>
              </a:ext>
            </a:extLst>
          </a:blip>
          <a:srcRect r="53201" b="235"/>
          <a:stretch/>
        </p:blipFill>
        <p:spPr>
          <a:xfrm>
            <a:off x="8943755" y="390903"/>
            <a:ext cx="3181377" cy="6347523"/>
          </a:xfrm>
          <a:prstGeom prst="rect">
            <a:avLst/>
          </a:prstGeom>
        </p:spPr>
      </p:pic>
      <p:sp>
        <p:nvSpPr>
          <p:cNvPr id="11" name="TextBox 10"/>
          <p:cNvSpPr txBox="1"/>
          <p:nvPr/>
        </p:nvSpPr>
        <p:spPr>
          <a:xfrm>
            <a:off x="268998" y="165819"/>
            <a:ext cx="6170303" cy="2062103"/>
          </a:xfrm>
          <a:prstGeom prst="rect">
            <a:avLst/>
          </a:prstGeom>
          <a:solidFill>
            <a:schemeClr val="accent1">
              <a:lumMod val="40000"/>
              <a:lumOff val="60000"/>
            </a:schemeClr>
          </a:solidFill>
        </p:spPr>
        <p:txBody>
          <a:bodyPr wrap="square" rtlCol="0">
            <a:spAutoFit/>
          </a:bodyPr>
          <a:lstStyle/>
          <a:p>
            <a:r>
              <a:rPr lang="en-GB" sz="4000" dirty="0">
                <a:latin typeface="Calibri" panose="020F0502020204030204" pitchFamily="34" charset="0"/>
                <a:ea typeface="Calibri" panose="020F0502020204030204" pitchFamily="34" charset="0"/>
                <a:cs typeface="Calibri" panose="020F0502020204030204" pitchFamily="34" charset="0"/>
              </a:rPr>
              <a:t>One day </a:t>
            </a:r>
            <a:r>
              <a:rPr lang="en-GB" sz="2200" dirty="0">
                <a:latin typeface="Calibri" panose="020F0502020204030204" pitchFamily="34" charset="0"/>
                <a:ea typeface="Calibri" panose="020F0502020204030204" pitchFamily="34" charset="0"/>
                <a:cs typeface="Calibri" panose="020F0502020204030204" pitchFamily="34" charset="0"/>
              </a:rPr>
              <a:t>Daddy and Buddy were in the garden. And Daddy was putting the washing on the line when Buddy asked Daddy a big question. </a:t>
            </a:r>
          </a:p>
          <a:p>
            <a:endParaRPr lang="en-GB" sz="2200" dirty="0">
              <a:latin typeface="Calibri" panose="020F0502020204030204" pitchFamily="34" charset="0"/>
              <a:ea typeface="Calibri" panose="020F0502020204030204" pitchFamily="34" charset="0"/>
              <a:cs typeface="Calibri" panose="020F0502020204030204" pitchFamily="34" charset="0"/>
            </a:endParaRPr>
          </a:p>
          <a:p>
            <a:r>
              <a:rPr lang="en-GB" sz="2200" dirty="0">
                <a:latin typeface="Calibri" panose="020F0502020204030204" pitchFamily="34" charset="0"/>
                <a:ea typeface="Calibri" panose="020F0502020204030204" pitchFamily="34" charset="0"/>
                <a:cs typeface="Calibri" panose="020F0502020204030204" pitchFamily="34" charset="0"/>
              </a:rPr>
              <a:t>‘Why are puppies adopted?’ </a:t>
            </a:r>
          </a:p>
        </p:txBody>
      </p:sp>
      <p:sp>
        <p:nvSpPr>
          <p:cNvPr id="4" name="Slide Number Placeholder 3"/>
          <p:cNvSpPr>
            <a:spLocks noGrp="1"/>
          </p:cNvSpPr>
          <p:nvPr>
            <p:ph type="sldNum" sz="quarter" idx="12"/>
          </p:nvPr>
        </p:nvSpPr>
        <p:spPr>
          <a:xfrm>
            <a:off x="11080895" y="5678177"/>
            <a:ext cx="626895" cy="643018"/>
          </a:xfrm>
        </p:spPr>
        <p:txBody>
          <a:bodyPr/>
          <a:lstStyle/>
          <a:p>
            <a:r>
              <a:rPr lang="en-GB" sz="2800" dirty="0">
                <a:solidFill>
                  <a:schemeClr val="tx1">
                    <a:alpha val="25000"/>
                  </a:schemeClr>
                </a:solidFill>
                <a:latin typeface="Arial" panose="020B0604020202020204" pitchFamily="34" charset="0"/>
                <a:cs typeface="Arial" panose="020B0604020202020204" pitchFamily="34" charset="0"/>
              </a:rPr>
              <a:t>9</a:t>
            </a: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57849" y="5599103"/>
            <a:ext cx="968545" cy="1296361"/>
          </a:xfrm>
          <a:prstGeom prst="rect">
            <a:avLst/>
          </a:prstGeom>
        </p:spPr>
      </p:pic>
      <p:pic>
        <p:nvPicPr>
          <p:cNvPr id="9" name="Picture 8" descr="Grass Meadow Green · Free vector graphic on Pixabay"/>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009" y="5883936"/>
            <a:ext cx="12254009" cy="1416050"/>
          </a:xfrm>
          <a:prstGeom prst="rect">
            <a:avLst/>
          </a:prstGeom>
        </p:spPr>
      </p:pic>
      <p:sp>
        <p:nvSpPr>
          <p:cNvPr id="3" name="Oval Callout 2"/>
          <p:cNvSpPr/>
          <p:nvPr/>
        </p:nvSpPr>
        <p:spPr>
          <a:xfrm>
            <a:off x="8106596" y="4026598"/>
            <a:ext cx="1851253" cy="1894079"/>
          </a:xfrm>
          <a:prstGeom prst="wedgeEllipseCallout">
            <a:avLst>
              <a:gd name="adj1" fmla="val 51232"/>
              <a:gd name="adj2" fmla="val 3731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p:cNvSpPr txBox="1"/>
          <p:nvPr/>
        </p:nvSpPr>
        <p:spPr>
          <a:xfrm>
            <a:off x="8297649" y="4373473"/>
            <a:ext cx="1622589" cy="1200329"/>
          </a:xfrm>
          <a:prstGeom prst="rect">
            <a:avLst/>
          </a:prstGeom>
          <a:noFill/>
        </p:spPr>
        <p:txBody>
          <a:bodyPr wrap="square" rtlCol="0">
            <a:spAutoFit/>
          </a:bodyPr>
          <a:lstStyle/>
          <a:p>
            <a:r>
              <a:rPr lang="en-GB" sz="2400" dirty="0">
                <a:latin typeface="Calibri" panose="020F0502020204030204" pitchFamily="34" charset="0"/>
                <a:ea typeface="Calibri" panose="020F0502020204030204" pitchFamily="34" charset="0"/>
                <a:cs typeface="Calibri" panose="020F0502020204030204" pitchFamily="34" charset="0"/>
              </a:rPr>
              <a:t>Daddy!  </a:t>
            </a:r>
          </a:p>
          <a:p>
            <a:r>
              <a:rPr lang="en-GB" sz="2400" dirty="0">
                <a:latin typeface="Calibri" panose="020F0502020204030204" pitchFamily="34" charset="0"/>
                <a:ea typeface="Calibri" panose="020F0502020204030204" pitchFamily="34" charset="0"/>
                <a:cs typeface="Calibri" panose="020F0502020204030204" pitchFamily="34" charset="0"/>
              </a:rPr>
              <a:t>I have a question?</a:t>
            </a:r>
          </a:p>
        </p:txBody>
      </p:sp>
    </p:spTree>
    <p:extLst>
      <p:ext uri="{BB962C8B-B14F-4D97-AF65-F5344CB8AC3E}">
        <p14:creationId xmlns:p14="http://schemas.microsoft.com/office/powerpoint/2010/main" val="3238724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stretch>
            <a:fillRect/>
          </a:stretch>
        </p:blipFill>
        <p:spPr>
          <a:xfrm>
            <a:off x="9036844" y="4239976"/>
            <a:ext cx="1942034" cy="2643325"/>
          </a:xfrm>
          <a:prstGeom prst="rect">
            <a:avLst/>
          </a:prstGeom>
        </p:spPr>
      </p:pic>
      <p:pic>
        <p:nvPicPr>
          <p:cNvPr id="2" name="Picture 1" descr="Season Summer Tree · Free vector graphic on Pixabay"/>
          <p:cNvPicPr>
            <a:picLocks noChangeAspect="1"/>
          </p:cNvPicPr>
          <p:nvPr/>
        </p:nvPicPr>
        <p:blipFill rotWithShape="1">
          <a:blip r:embed="rId3">
            <a:extLst>
              <a:ext uri="{28A0092B-C50C-407E-A947-70E740481C1C}">
                <a14:useLocalDpi xmlns:a14="http://schemas.microsoft.com/office/drawing/2010/main" val="0"/>
              </a:ext>
            </a:extLst>
          </a:blip>
          <a:srcRect r="53201" b="235"/>
          <a:stretch/>
        </p:blipFill>
        <p:spPr>
          <a:xfrm>
            <a:off x="9010623" y="422234"/>
            <a:ext cx="3181377" cy="6347523"/>
          </a:xfrm>
          <a:prstGeom prst="rect">
            <a:avLst/>
          </a:prstGeom>
        </p:spPr>
      </p:pic>
      <p:sp>
        <p:nvSpPr>
          <p:cNvPr id="4" name="Slide Number Placeholder 3"/>
          <p:cNvSpPr>
            <a:spLocks noGrp="1"/>
          </p:cNvSpPr>
          <p:nvPr>
            <p:ph type="sldNum" sz="quarter" idx="12"/>
          </p:nvPr>
        </p:nvSpPr>
        <p:spPr>
          <a:xfrm>
            <a:off x="11080895" y="5678177"/>
            <a:ext cx="626895" cy="643018"/>
          </a:xfrm>
        </p:spPr>
        <p:txBody>
          <a:bodyPr/>
          <a:lstStyle/>
          <a:p>
            <a:r>
              <a:rPr lang="en-GB" sz="2800" dirty="0">
                <a:solidFill>
                  <a:schemeClr val="tx1">
                    <a:alpha val="25000"/>
                  </a:schemeClr>
                </a:solidFill>
                <a:latin typeface="Arial" panose="020B0604020202020204" pitchFamily="34" charset="0"/>
                <a:cs typeface="Arial" panose="020B0604020202020204" pitchFamily="34" charset="0"/>
              </a:rPr>
              <a:t>10</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1468" y="5561639"/>
            <a:ext cx="968545" cy="1296361"/>
          </a:xfrm>
          <a:prstGeom prst="rect">
            <a:avLst/>
          </a:prstGeom>
        </p:spPr>
      </p:pic>
      <p:pic>
        <p:nvPicPr>
          <p:cNvPr id="9" name="Picture 8" descr="Grass Meadow Green · Free vector graphic on Pixabay"/>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121227"/>
            <a:ext cx="12254009" cy="1416050"/>
          </a:xfrm>
          <a:prstGeom prst="rect">
            <a:avLst/>
          </a:prstGeom>
        </p:spPr>
      </p:pic>
      <p:sp>
        <p:nvSpPr>
          <p:cNvPr id="7" name="Rectangle 6"/>
          <p:cNvSpPr/>
          <p:nvPr/>
        </p:nvSpPr>
        <p:spPr>
          <a:xfrm>
            <a:off x="408977" y="257997"/>
            <a:ext cx="7823257" cy="6063198"/>
          </a:xfrm>
          <a:prstGeom prst="rect">
            <a:avLst/>
          </a:prstGeom>
          <a:solidFill>
            <a:schemeClr val="accent1">
              <a:lumMod val="40000"/>
              <a:lumOff val="60000"/>
            </a:schemeClr>
          </a:solidFill>
        </p:spPr>
        <p:txBody>
          <a:bodyPr wrap="square">
            <a:spAutoFit/>
          </a:bodyPr>
          <a:lstStyle/>
          <a:p>
            <a:pPr lvl="0" defTabSz="633062">
              <a:defRPr/>
            </a:pPr>
            <a:r>
              <a:rPr lang="en-GB" sz="4000" dirty="0">
                <a:solidFill>
                  <a:prstClr val="black"/>
                </a:solidFill>
                <a:latin typeface="Calibri" panose="020F0502020204030204" pitchFamily="34" charset="0"/>
                <a:ea typeface="Calibri" panose="020F0502020204030204" pitchFamily="34" charset="0"/>
                <a:cs typeface="Calibri" panose="020F0502020204030204" pitchFamily="34" charset="0"/>
              </a:rPr>
              <a:t>Daddy </a:t>
            </a:r>
            <a:r>
              <a:rPr lang="en-GB" sz="2200" dirty="0">
                <a:solidFill>
                  <a:prstClr val="black"/>
                </a:solidFill>
                <a:latin typeface="Calibri" panose="020F0502020204030204" pitchFamily="34" charset="0"/>
                <a:ea typeface="Calibri" panose="020F0502020204030204" pitchFamily="34" charset="0"/>
                <a:cs typeface="Calibri" panose="020F0502020204030204" pitchFamily="34" charset="0"/>
              </a:rPr>
              <a:t>gave Buddy a big hug and said. </a:t>
            </a:r>
          </a:p>
          <a:p>
            <a:pPr lvl="0" defTabSz="633062">
              <a:defRPr/>
            </a:pPr>
            <a:endParaRPr lang="en-GB" sz="10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lvl="0" defTabSz="633062">
              <a:defRPr/>
            </a:pPr>
            <a:r>
              <a:rPr lang="en-GB" sz="2200" dirty="0">
                <a:solidFill>
                  <a:prstClr val="black"/>
                </a:solidFill>
                <a:latin typeface="Calibri" panose="020F0502020204030204" pitchFamily="34" charset="0"/>
                <a:ea typeface="Calibri" panose="020F0502020204030204" pitchFamily="34" charset="0"/>
                <a:cs typeface="Calibri" panose="020F0502020204030204" pitchFamily="34" charset="0"/>
              </a:rPr>
              <a:t>‘Bringing up puppies is a bit like building a wall. To make big, strong walls you need a very good foundation at the bottom of the wall and then by using the right type of brick and just the right amount of cement, you carefully put the bricks on top of each other. </a:t>
            </a:r>
          </a:p>
          <a:p>
            <a:pPr lvl="0" defTabSz="633062">
              <a:defRPr/>
            </a:pPr>
            <a:endParaRPr lang="en-GB" sz="10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lvl="0" defTabSz="633062">
              <a:defRPr/>
            </a:pPr>
            <a:r>
              <a:rPr lang="en-GB" sz="2200" dirty="0">
                <a:solidFill>
                  <a:prstClr val="black"/>
                </a:solidFill>
                <a:latin typeface="Calibri" panose="020F0502020204030204" pitchFamily="34" charset="0"/>
                <a:ea typeface="Calibri" panose="020F0502020204030204" pitchFamily="34" charset="0"/>
                <a:cs typeface="Calibri" panose="020F0502020204030204" pitchFamily="34" charset="0"/>
              </a:rPr>
              <a:t>The foundation is like the love that holds everything else together and makes the wall strong. You can see from the wall that puppies need love, but they also need lots of different kinds of caring to help them grow properly. Puppies may be loved by their birth Mummy or birth Daddy but they may not be able to give a puppy all those other things to help them grow up happy, healthy and strong.’</a:t>
            </a:r>
          </a:p>
          <a:p>
            <a:pPr lvl="0" defTabSz="633062">
              <a:defRPr/>
            </a:pPr>
            <a:endParaRPr lang="en-GB" sz="10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lvl="0" defTabSz="633062">
              <a:defRPr/>
            </a:pPr>
            <a:r>
              <a:rPr lang="en-GB" sz="2200" dirty="0">
                <a:solidFill>
                  <a:prstClr val="black"/>
                </a:solidFill>
                <a:latin typeface="Calibri" panose="020F0502020204030204" pitchFamily="34" charset="0"/>
                <a:ea typeface="Calibri" panose="020F0502020204030204" pitchFamily="34" charset="0"/>
                <a:cs typeface="Calibri" panose="020F0502020204030204" pitchFamily="34" charset="0"/>
              </a:rPr>
              <a:t>We know that we can give a puppy all those things.’</a:t>
            </a:r>
          </a:p>
          <a:p>
            <a:pPr lvl="0" defTabSz="633062">
              <a:defRPr/>
            </a:pPr>
            <a:endParaRPr lang="en-GB" sz="10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633062">
              <a:defRPr/>
            </a:pPr>
            <a:r>
              <a:rPr lang="en-GB" sz="2200" dirty="0">
                <a:latin typeface="Calibri" panose="020F0502020204030204" pitchFamily="34" charset="0"/>
                <a:ea typeface="Calibri" panose="020F0502020204030204" pitchFamily="34" charset="0"/>
                <a:cs typeface="Calibri" panose="020F0502020204030204" pitchFamily="34" charset="0"/>
              </a:rPr>
              <a:t>Daddy explained to Buddy all the things that little puppies need from their parents to grow up healthy, happy and strong. </a:t>
            </a:r>
          </a:p>
        </p:txBody>
      </p:sp>
    </p:spTree>
    <p:extLst>
      <p:ext uri="{BB962C8B-B14F-4D97-AF65-F5344CB8AC3E}">
        <p14:creationId xmlns:p14="http://schemas.microsoft.com/office/powerpoint/2010/main" val="2138798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BEBA8EAE-BF5A-486C-A8C5-ECC9F3942E4B}">
                <a14:imgProps xmlns:a14="http://schemas.microsoft.com/office/drawing/2010/main">
                  <a14:imgLayer r:embed="rId3">
                    <a14:imgEffect>
                      <a14:brightnessContrast bright="11000"/>
                    </a14:imgEffect>
                  </a14:imgLayer>
                </a14:imgProps>
              </a:ext>
            </a:extLst>
          </a:blip>
          <a:stretch>
            <a:fillRect/>
          </a:stretch>
        </p:blipFill>
        <p:spPr>
          <a:xfrm>
            <a:off x="0" y="0"/>
            <a:ext cx="12201380" cy="6858000"/>
          </a:xfrm>
          <a:prstGeom prst="rect">
            <a:avLst/>
          </a:prstGeom>
        </p:spPr>
      </p:pic>
      <p:sp>
        <p:nvSpPr>
          <p:cNvPr id="4" name="Slide Number Placeholder 3"/>
          <p:cNvSpPr>
            <a:spLocks noGrp="1"/>
          </p:cNvSpPr>
          <p:nvPr>
            <p:ph type="sldNum" sz="quarter" idx="12"/>
          </p:nvPr>
        </p:nvSpPr>
        <p:spPr>
          <a:xfrm>
            <a:off x="11379318" y="6015802"/>
            <a:ext cx="626895" cy="643018"/>
          </a:xfrm>
        </p:spPr>
        <p:txBody>
          <a:bodyPr/>
          <a:lstStyle/>
          <a:p>
            <a:r>
              <a:rPr lang="en-GB" sz="2800" dirty="0">
                <a:solidFill>
                  <a:schemeClr val="tx1">
                    <a:alpha val="25000"/>
                  </a:schemeClr>
                </a:solidFill>
                <a:latin typeface="Arial" panose="020B0604020202020204" pitchFamily="34" charset="0"/>
                <a:cs typeface="Arial" panose="020B0604020202020204" pitchFamily="34" charset="0"/>
              </a:rPr>
              <a:t>11</a:t>
            </a:r>
          </a:p>
        </p:txBody>
      </p:sp>
    </p:spTree>
    <p:extLst>
      <p:ext uri="{BB962C8B-B14F-4D97-AF65-F5344CB8AC3E}">
        <p14:creationId xmlns:p14="http://schemas.microsoft.com/office/powerpoint/2010/main" val="3849911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loud Callout 5"/>
          <p:cNvSpPr/>
          <p:nvPr/>
        </p:nvSpPr>
        <p:spPr>
          <a:xfrm>
            <a:off x="8013030" y="309489"/>
            <a:ext cx="3424004" cy="2774177"/>
          </a:xfrm>
          <a:prstGeom prst="cloudCallout">
            <a:avLst>
              <a:gd name="adj1" fmla="val -10476"/>
              <a:gd name="adj2" fmla="val 79372"/>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a:latin typeface="Calibri" panose="020F0502020204030204" pitchFamily="34" charset="0"/>
                <a:ea typeface="Calibri" panose="020F0502020204030204" pitchFamily="34" charset="0"/>
                <a:cs typeface="Calibri" panose="020F0502020204030204" pitchFamily="34" charset="0"/>
              </a:rPr>
              <a:t>Twit </a:t>
            </a:r>
            <a:r>
              <a:rPr lang="en-GB" sz="2400" dirty="0" err="1">
                <a:latin typeface="Calibri" panose="020F0502020204030204" pitchFamily="34" charset="0"/>
                <a:ea typeface="Calibri" panose="020F0502020204030204" pitchFamily="34" charset="0"/>
                <a:cs typeface="Calibri" panose="020F0502020204030204" pitchFamily="34" charset="0"/>
              </a:rPr>
              <a:t>Tawoo</a:t>
            </a:r>
            <a:r>
              <a:rPr lang="en-GB" sz="2400" dirty="0">
                <a:latin typeface="Calibri" panose="020F0502020204030204" pitchFamily="34" charset="0"/>
                <a:ea typeface="Calibri" panose="020F0502020204030204" pitchFamily="34" charset="0"/>
                <a:cs typeface="Calibri" panose="020F0502020204030204" pitchFamily="34" charset="0"/>
              </a:rPr>
              <a:t>! Can you make a Twit </a:t>
            </a:r>
            <a:r>
              <a:rPr lang="en-GB" sz="2400" dirty="0" err="1">
                <a:latin typeface="Calibri" panose="020F0502020204030204" pitchFamily="34" charset="0"/>
                <a:ea typeface="Calibri" panose="020F0502020204030204" pitchFamily="34" charset="0"/>
                <a:cs typeface="Calibri" panose="020F0502020204030204" pitchFamily="34" charset="0"/>
              </a:rPr>
              <a:t>Tawoo</a:t>
            </a:r>
            <a:r>
              <a:rPr lang="en-GB" sz="2400" dirty="0">
                <a:latin typeface="Calibri" panose="020F0502020204030204" pitchFamily="34" charset="0"/>
                <a:ea typeface="Calibri" panose="020F0502020204030204" pitchFamily="34" charset="0"/>
                <a:cs typeface="Calibri" panose="020F0502020204030204" pitchFamily="34" charset="0"/>
              </a:rPr>
              <a:t> like me?</a:t>
            </a:r>
          </a:p>
        </p:txBody>
      </p:sp>
      <p:sp>
        <p:nvSpPr>
          <p:cNvPr id="8" name="TextBox 7"/>
          <p:cNvSpPr txBox="1"/>
          <p:nvPr/>
        </p:nvSpPr>
        <p:spPr>
          <a:xfrm>
            <a:off x="376395" y="467443"/>
            <a:ext cx="5177382" cy="5262979"/>
          </a:xfrm>
          <a:prstGeom prst="rect">
            <a:avLst/>
          </a:prstGeom>
          <a:solidFill>
            <a:schemeClr val="accent1">
              <a:lumMod val="40000"/>
              <a:lumOff val="60000"/>
            </a:schemeClr>
          </a:solidFill>
        </p:spPr>
        <p:txBody>
          <a:bodyPr wrap="square" rtlCol="0">
            <a:spAutoFit/>
          </a:bodyPr>
          <a:lstStyle/>
          <a:p>
            <a:r>
              <a:rPr lang="en-GB" sz="4000" dirty="0">
                <a:latin typeface="Calibri" panose="020F0502020204030204" pitchFamily="34" charset="0"/>
                <a:ea typeface="Calibri" panose="020F0502020204030204" pitchFamily="34" charset="0"/>
                <a:cs typeface="Calibri" panose="020F0502020204030204" pitchFamily="34" charset="0"/>
              </a:rPr>
              <a:t>Meet the Wise Owl. </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2200" dirty="0">
                <a:latin typeface="Calibri" panose="020F0502020204030204" pitchFamily="34" charset="0"/>
                <a:ea typeface="Calibri" panose="020F0502020204030204" pitchFamily="34" charset="0"/>
                <a:cs typeface="Calibri" panose="020F0502020204030204" pitchFamily="34" charset="0"/>
              </a:rPr>
              <a:t>The Wise Owl’s job is to take time and to think really hard about where puppies go to live if they are going to be adopted. The Wise Owl listens to everyone such as the birth family, the puppy, the social worker Mrs Mouse and many other people who have been part of the birth family or </a:t>
            </a:r>
            <a:r>
              <a:rPr lang="en-GB" sz="2200" dirty="0" err="1">
                <a:latin typeface="Calibri" panose="020F0502020204030204" pitchFamily="34" charset="0"/>
                <a:ea typeface="Calibri" panose="020F0502020204030204" pitchFamily="34" charset="0"/>
                <a:cs typeface="Calibri" panose="020F0502020204030204" pitchFamily="34" charset="0"/>
              </a:rPr>
              <a:t>puppies’s</a:t>
            </a:r>
            <a:r>
              <a:rPr lang="en-GB" sz="2200" dirty="0">
                <a:latin typeface="Calibri" panose="020F0502020204030204" pitchFamily="34" charset="0"/>
                <a:ea typeface="Calibri" panose="020F0502020204030204" pitchFamily="34" charset="0"/>
                <a:cs typeface="Calibri" panose="020F0502020204030204" pitchFamily="34" charset="0"/>
              </a:rPr>
              <a:t> life. </a:t>
            </a:r>
          </a:p>
          <a:p>
            <a:endParaRPr lang="en-GB" sz="2200" dirty="0">
              <a:latin typeface="Calibri" panose="020F0502020204030204" pitchFamily="34" charset="0"/>
              <a:ea typeface="Calibri" panose="020F0502020204030204" pitchFamily="34" charset="0"/>
              <a:cs typeface="Calibri" panose="020F0502020204030204" pitchFamily="34" charset="0"/>
            </a:endParaRPr>
          </a:p>
          <a:p>
            <a:r>
              <a:rPr lang="en-GB" sz="2200" dirty="0">
                <a:latin typeface="Calibri" panose="020F0502020204030204" pitchFamily="34" charset="0"/>
                <a:ea typeface="Calibri" panose="020F0502020204030204" pitchFamily="34" charset="0"/>
                <a:cs typeface="Calibri" panose="020F0502020204030204" pitchFamily="34" charset="0"/>
              </a:rPr>
              <a:t>After they have read everything and talked to everyone they make the final decision about where the puppy is going to live and their adoption.</a:t>
            </a:r>
          </a:p>
        </p:txBody>
      </p:sp>
      <p:sp>
        <p:nvSpPr>
          <p:cNvPr id="3" name="Slide Number Placeholder 2"/>
          <p:cNvSpPr>
            <a:spLocks noGrp="1"/>
          </p:cNvSpPr>
          <p:nvPr>
            <p:ph type="sldNum" sz="quarter" idx="12"/>
          </p:nvPr>
        </p:nvSpPr>
        <p:spPr>
          <a:xfrm>
            <a:off x="10905066" y="5876412"/>
            <a:ext cx="784939" cy="678285"/>
          </a:xfrm>
        </p:spPr>
        <p:txBody>
          <a:bodyPr/>
          <a:lstStyle/>
          <a:p>
            <a:r>
              <a:rPr lang="en-GB" sz="2800" dirty="0">
                <a:solidFill>
                  <a:schemeClr val="tx1">
                    <a:alpha val="25000"/>
                  </a:schemeClr>
                </a:solidFill>
                <a:latin typeface="Arial" panose="020B0604020202020204" pitchFamily="34" charset="0"/>
                <a:cs typeface="Arial" panose="020B0604020202020204" pitchFamily="34" charset="0"/>
              </a:rPr>
              <a:t>12</a:t>
            </a:r>
          </a:p>
        </p:txBody>
      </p:sp>
      <p:pic>
        <p:nvPicPr>
          <p:cNvPr id="7" name="Picture 6" descr="Immagine vettoriale gratis: Ramo, Foglie, Verde, Natura - Immagine ..."/>
          <p:cNvPicPr>
            <a:picLocks noChangeAspect="1"/>
          </p:cNvPicPr>
          <p:nvPr/>
        </p:nvPicPr>
        <p:blipFill rotWithShape="1">
          <a:blip r:embed="rId2" cstate="print">
            <a:extLst>
              <a:ext uri="{28A0092B-C50C-407E-A947-70E740481C1C}">
                <a14:useLocalDpi xmlns:a14="http://schemas.microsoft.com/office/drawing/2010/main" val="0"/>
              </a:ext>
            </a:extLst>
          </a:blip>
          <a:srcRect l="1852" t="3935"/>
          <a:stretch/>
        </p:blipFill>
        <p:spPr>
          <a:xfrm rot="10800000">
            <a:off x="7628020" y="5628265"/>
            <a:ext cx="4563980" cy="1647032"/>
          </a:xfrm>
          <a:prstGeom prst="rect">
            <a:avLst/>
          </a:prstGeom>
        </p:spPr>
      </p:pic>
      <p:pic>
        <p:nvPicPr>
          <p:cNvPr id="5" name="Picture 4"/>
          <p:cNvPicPr>
            <a:picLocks noChangeAspect="1"/>
          </p:cNvPicPr>
          <p:nvPr/>
        </p:nvPicPr>
        <p:blipFill>
          <a:blip r:embed="rId3"/>
          <a:stretch>
            <a:fillRect/>
          </a:stretch>
        </p:blipFill>
        <p:spPr>
          <a:xfrm>
            <a:off x="7893628" y="3964627"/>
            <a:ext cx="2698250" cy="2635683"/>
          </a:xfrm>
          <a:prstGeom prst="rect">
            <a:avLst/>
          </a:prstGeom>
        </p:spPr>
      </p:pic>
    </p:spTree>
    <p:extLst>
      <p:ext uri="{BB962C8B-B14F-4D97-AF65-F5344CB8AC3E}">
        <p14:creationId xmlns:p14="http://schemas.microsoft.com/office/powerpoint/2010/main" val="686310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0905066" y="5876412"/>
            <a:ext cx="784939" cy="678285"/>
          </a:xfrm>
        </p:spPr>
        <p:txBody>
          <a:bodyPr/>
          <a:lstStyle/>
          <a:p>
            <a:r>
              <a:rPr lang="en-GB" sz="2800" dirty="0">
                <a:solidFill>
                  <a:schemeClr val="tx1">
                    <a:alpha val="25000"/>
                  </a:schemeClr>
                </a:solidFill>
                <a:latin typeface="Arial" panose="020B0604020202020204" pitchFamily="34" charset="0"/>
                <a:cs typeface="Arial" panose="020B0604020202020204" pitchFamily="34" charset="0"/>
              </a:rPr>
              <a:t>13</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12896" y="5041846"/>
            <a:ext cx="1783503" cy="1557659"/>
          </a:xfrm>
          <a:prstGeom prst="rect">
            <a:avLst/>
          </a:prstGeom>
        </p:spPr>
      </p:pic>
      <p:pic>
        <p:nvPicPr>
          <p:cNvPr id="7" name="Picture 6" descr="Immagine vettoriale gratis: Ramo, Foglie, Verde, Natura - Immagine ..."/>
          <p:cNvPicPr>
            <a:picLocks noChangeAspect="1"/>
          </p:cNvPicPr>
          <p:nvPr/>
        </p:nvPicPr>
        <p:blipFill rotWithShape="1">
          <a:blip r:embed="rId3">
            <a:extLst>
              <a:ext uri="{28A0092B-C50C-407E-A947-70E740481C1C}">
                <a14:useLocalDpi xmlns:a14="http://schemas.microsoft.com/office/drawing/2010/main" val="0"/>
              </a:ext>
            </a:extLst>
          </a:blip>
          <a:srcRect l="1852" t="3935"/>
          <a:stretch/>
        </p:blipFill>
        <p:spPr>
          <a:xfrm rot="10800000">
            <a:off x="7533135" y="2792124"/>
            <a:ext cx="4635500" cy="1647032"/>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7537" y="1133912"/>
            <a:ext cx="2704299" cy="2633956"/>
          </a:xfrm>
          <a:prstGeom prst="rect">
            <a:avLst/>
          </a:prstGeom>
        </p:spPr>
      </p:pic>
      <p:pic>
        <p:nvPicPr>
          <p:cNvPr id="10" name="Picture 9" descr="Grass Meadow Green · Free vector graphic on Pixabay"/>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047" y="5891480"/>
            <a:ext cx="12283682" cy="1416050"/>
          </a:xfrm>
          <a:prstGeom prst="rect">
            <a:avLst/>
          </a:prstGeom>
        </p:spPr>
      </p:pic>
      <p:sp>
        <p:nvSpPr>
          <p:cNvPr id="5" name="Rectangle 4"/>
          <p:cNvSpPr/>
          <p:nvPr/>
        </p:nvSpPr>
        <p:spPr>
          <a:xfrm>
            <a:off x="148988" y="152356"/>
            <a:ext cx="6896705" cy="6370975"/>
          </a:xfrm>
          <a:prstGeom prst="rect">
            <a:avLst/>
          </a:prstGeom>
          <a:solidFill>
            <a:schemeClr val="accent1">
              <a:lumMod val="40000"/>
              <a:lumOff val="60000"/>
            </a:schemeClr>
          </a:solidFill>
        </p:spPr>
        <p:txBody>
          <a:bodyPr wrap="square">
            <a:spAutoFit/>
          </a:bodyPr>
          <a:lstStyle/>
          <a:p>
            <a:r>
              <a:rPr lang="en-GB" sz="4000" dirty="0">
                <a:latin typeface="Calibri" panose="020F0502020204030204" pitchFamily="34" charset="0"/>
                <a:ea typeface="Calibri" panose="020F0502020204030204" pitchFamily="34" charset="0"/>
                <a:cs typeface="Calibri" panose="020F0502020204030204" pitchFamily="34" charset="0"/>
              </a:rPr>
              <a:t>Wise Owl makes an important decision</a:t>
            </a:r>
            <a:r>
              <a:rPr lang="en-GB" sz="2200" dirty="0">
                <a:latin typeface="Calibri" panose="020F0502020204030204" pitchFamily="34" charset="0"/>
                <a:ea typeface="Calibri" panose="020F0502020204030204" pitchFamily="34" charset="0"/>
                <a:cs typeface="Calibri" panose="020F0502020204030204" pitchFamily="34" charset="0"/>
              </a:rPr>
              <a:t>. </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2200" dirty="0">
                <a:latin typeface="Calibri" panose="020F0502020204030204" pitchFamily="34" charset="0"/>
                <a:ea typeface="Calibri" panose="020F0502020204030204" pitchFamily="34" charset="0"/>
                <a:cs typeface="Calibri" panose="020F0502020204030204" pitchFamily="34" charset="0"/>
              </a:rPr>
              <a:t>Mrs Mouse thought that Mr and Mrs Wagtail and Buddy would be the perfect family for a puppy called Birdy. So, she went to talk to the Wise Owl. Mrs Mouse told the Wise Owl that the Wagtail family want to adopt Birdy. This would mean that Birdy will live with them, and they would be her Mummy and Daddy. And Buddy would be her brother.</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2200" dirty="0">
                <a:latin typeface="Calibri" panose="020F0502020204030204" pitchFamily="34" charset="0"/>
                <a:ea typeface="Calibri" panose="020F0502020204030204" pitchFamily="34" charset="0"/>
                <a:cs typeface="Calibri" panose="020F0502020204030204" pitchFamily="34" charset="0"/>
              </a:rPr>
              <a:t>Wise Owl thought very hard about this as it was a very important decision to make. And she needed time to think about what the answer would be. After some thinking time. Wise Owl agreed with Mrs Mouse and thought that Mr and Mrs Wagtail would be the perfect Mummy and Daddy for Birdy. And Buddy would be a great brother for Birdy.</a:t>
            </a:r>
          </a:p>
        </p:txBody>
      </p:sp>
    </p:spTree>
    <p:extLst>
      <p:ext uri="{BB962C8B-B14F-4D97-AF65-F5344CB8AC3E}">
        <p14:creationId xmlns:p14="http://schemas.microsoft.com/office/powerpoint/2010/main" val="3865919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35032" y="203128"/>
            <a:ext cx="6200453" cy="5847755"/>
          </a:xfrm>
          <a:prstGeom prst="rect">
            <a:avLst/>
          </a:prstGeom>
          <a:solidFill>
            <a:schemeClr val="accent1">
              <a:lumMod val="40000"/>
              <a:lumOff val="60000"/>
            </a:schemeClr>
          </a:solidFill>
        </p:spPr>
        <p:txBody>
          <a:bodyPr wrap="square" rtlCol="0">
            <a:spAutoFit/>
          </a:bodyPr>
          <a:lstStyle/>
          <a:p>
            <a:r>
              <a:rPr lang="en-GB" sz="4000" dirty="0">
                <a:latin typeface="Calibri" panose="020F0502020204030204" pitchFamily="34" charset="0"/>
                <a:ea typeface="Calibri" panose="020F0502020204030204" pitchFamily="34" charset="0"/>
                <a:cs typeface="Calibri" panose="020F0502020204030204" pitchFamily="34" charset="0"/>
              </a:rPr>
              <a:t>Mrs Mouse </a:t>
            </a:r>
            <a:r>
              <a:rPr lang="en-GB" sz="2200" dirty="0">
                <a:latin typeface="Calibri" panose="020F0502020204030204" pitchFamily="34" charset="0"/>
                <a:ea typeface="Calibri" panose="020F0502020204030204" pitchFamily="34" charset="0"/>
                <a:cs typeface="Calibri" panose="020F0502020204030204" pitchFamily="34" charset="0"/>
              </a:rPr>
              <a:t>went to visit Mr and Mr Wagtail to tell them what the Wise Owl had said and that she had agreed that they could adopt Birdy. Mr and Mrs Wagtail were so happy as they loved Birdy so much.</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2200" dirty="0">
                <a:latin typeface="Calibri" panose="020F0502020204030204" pitchFamily="34" charset="0"/>
                <a:ea typeface="Calibri" panose="020F0502020204030204" pitchFamily="34" charset="0"/>
                <a:cs typeface="Calibri" panose="020F0502020204030204" pitchFamily="34" charset="0"/>
              </a:rPr>
              <a:t>So this is how Birdy became Birdy Wagtail. And how Mr and Mrs Wagtail became Birdy’s Mummy and Daddy. And how Buddy became Birdy’s brother.</a:t>
            </a:r>
          </a:p>
          <a:p>
            <a:endParaRPr lang="en-GB" sz="1000" dirty="0">
              <a:latin typeface="Calibri" panose="020F0502020204030204" pitchFamily="34" charset="0"/>
              <a:ea typeface="Calibri" panose="020F0502020204030204" pitchFamily="34" charset="0"/>
              <a:cs typeface="Calibri" panose="020F0502020204030204" pitchFamily="34" charset="0"/>
            </a:endParaRPr>
          </a:p>
          <a:p>
            <a:r>
              <a:rPr lang="en-GB" sz="2200" dirty="0">
                <a:latin typeface="Calibri" panose="020F0502020204030204" pitchFamily="34" charset="0"/>
                <a:ea typeface="Calibri" panose="020F0502020204030204" pitchFamily="34" charset="0"/>
                <a:cs typeface="Calibri" panose="020F0502020204030204" pitchFamily="34" charset="0"/>
              </a:rPr>
              <a:t>Mummy and Daddy love Buddy and Birdy very much. Just like that magic elastic band their love expands and gets bigger and bigger! And it is as big as the Universe! The love is big and strong enough for everyone in the Wagtail family. </a:t>
            </a:r>
            <a:endParaRPr lang="en-GB" sz="2200" b="1" dirty="0">
              <a:latin typeface="Calibri" panose="020F0502020204030204" pitchFamily="34" charset="0"/>
              <a:ea typeface="Calibri" panose="020F0502020204030204" pitchFamily="34" charset="0"/>
              <a:cs typeface="Calibri" panose="020F0502020204030204" pitchFamily="34" charset="0"/>
            </a:endParaRPr>
          </a:p>
          <a:p>
            <a:endParaRPr lang="en-GB" sz="1000" b="1" dirty="0">
              <a:latin typeface="Calibri" panose="020F0502020204030204" pitchFamily="34" charset="0"/>
              <a:ea typeface="Calibri" panose="020F0502020204030204" pitchFamily="34" charset="0"/>
              <a:cs typeface="Calibri" panose="020F0502020204030204" pitchFamily="34" charset="0"/>
            </a:endParaRPr>
          </a:p>
          <a:p>
            <a:r>
              <a:rPr lang="en-GB" sz="4000" b="1" dirty="0">
                <a:latin typeface="Calibri" panose="020F0502020204030204" pitchFamily="34" charset="0"/>
                <a:ea typeface="Calibri" panose="020F0502020204030204" pitchFamily="34" charset="0"/>
                <a:cs typeface="Calibri" panose="020F0502020204030204" pitchFamily="34" charset="0"/>
              </a:rPr>
              <a:t>THE END.</a:t>
            </a:r>
          </a:p>
        </p:txBody>
      </p:sp>
      <p:pic>
        <p:nvPicPr>
          <p:cNvPr id="23" name="Picture 22" descr="House | Free Stock Photo | Illustration of a house | # 14511"/>
          <p:cNvPicPr>
            <a:picLocks noChangeAspect="1"/>
          </p:cNvPicPr>
          <p:nvPr/>
        </p:nvPicPr>
        <p:blipFill rotWithShape="1">
          <a:blip r:embed="rId2" cstate="print">
            <a:extLst>
              <a:ext uri="{28A0092B-C50C-407E-A947-70E740481C1C}">
                <a14:useLocalDpi xmlns:a14="http://schemas.microsoft.com/office/drawing/2010/main" val="0"/>
              </a:ext>
            </a:extLst>
          </a:blip>
          <a:srcRect l="9848" r="5577" b="976"/>
          <a:stretch/>
        </p:blipFill>
        <p:spPr>
          <a:xfrm>
            <a:off x="7017432" y="1485557"/>
            <a:ext cx="5020989" cy="5280881"/>
          </a:xfrm>
          <a:prstGeom prst="rect">
            <a:avLst/>
          </a:prstGeom>
        </p:spPr>
      </p:pic>
      <p:pic>
        <p:nvPicPr>
          <p:cNvPr id="3" name="Picture 2"/>
          <p:cNvPicPr>
            <a:picLocks noChangeAspect="1"/>
          </p:cNvPicPr>
          <p:nvPr/>
        </p:nvPicPr>
        <p:blipFill>
          <a:blip r:embed="rId3"/>
          <a:stretch>
            <a:fillRect/>
          </a:stretch>
        </p:blipFill>
        <p:spPr>
          <a:xfrm>
            <a:off x="8842297" y="5286533"/>
            <a:ext cx="944218" cy="1100546"/>
          </a:xfrm>
          <a:prstGeom prst="rect">
            <a:avLst/>
          </a:prstGeom>
        </p:spPr>
      </p:pic>
      <p:pic>
        <p:nvPicPr>
          <p:cNvPr id="12" name="Picture 11"/>
          <p:cNvPicPr>
            <a:picLocks noChangeAspect="1"/>
          </p:cNvPicPr>
          <p:nvPr/>
        </p:nvPicPr>
        <p:blipFill>
          <a:blip r:embed="rId4"/>
          <a:stretch>
            <a:fillRect/>
          </a:stretch>
        </p:blipFill>
        <p:spPr>
          <a:xfrm>
            <a:off x="10071902" y="4245220"/>
            <a:ext cx="1731808" cy="2273696"/>
          </a:xfrm>
          <a:prstGeom prst="rect">
            <a:avLst/>
          </a:prstGeom>
        </p:spPr>
      </p:pic>
      <p:pic>
        <p:nvPicPr>
          <p:cNvPr id="6" name="Picture 5"/>
          <p:cNvPicPr>
            <a:picLocks noChangeAspect="1"/>
          </p:cNvPicPr>
          <p:nvPr/>
        </p:nvPicPr>
        <p:blipFill>
          <a:blip r:embed="rId5"/>
          <a:stretch>
            <a:fillRect/>
          </a:stretch>
        </p:blipFill>
        <p:spPr>
          <a:xfrm>
            <a:off x="7305724" y="3747303"/>
            <a:ext cx="1942034" cy="2643325"/>
          </a:xfrm>
          <a:prstGeom prst="rect">
            <a:avLst/>
          </a:prstGeom>
        </p:spPr>
      </p:pic>
      <p:sp>
        <p:nvSpPr>
          <p:cNvPr id="4" name="Slide Number Placeholder 3"/>
          <p:cNvSpPr>
            <a:spLocks noGrp="1"/>
          </p:cNvSpPr>
          <p:nvPr>
            <p:ph type="sldNum" sz="quarter" idx="12"/>
          </p:nvPr>
        </p:nvSpPr>
        <p:spPr>
          <a:xfrm>
            <a:off x="11067247" y="6025979"/>
            <a:ext cx="626895" cy="643018"/>
          </a:xfrm>
        </p:spPr>
        <p:txBody>
          <a:bodyPr/>
          <a:lstStyle/>
          <a:p>
            <a:r>
              <a:rPr lang="en-GB" sz="2800" dirty="0">
                <a:solidFill>
                  <a:schemeClr val="tx1">
                    <a:alpha val="25000"/>
                  </a:schemeClr>
                </a:solidFill>
                <a:latin typeface="Arial" panose="020B0604020202020204" pitchFamily="34" charset="0"/>
                <a:cs typeface="Arial" panose="020B0604020202020204" pitchFamily="34" charset="0"/>
              </a:rPr>
              <a:t>14</a:t>
            </a:r>
          </a:p>
        </p:txBody>
      </p:sp>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27927" y="5068965"/>
            <a:ext cx="968545" cy="1296361"/>
          </a:xfrm>
          <a:prstGeom prst="rect">
            <a:avLst/>
          </a:prstGeom>
        </p:spPr>
      </p:pic>
      <p:pic>
        <p:nvPicPr>
          <p:cNvPr id="2" name="Picture 1" descr="Grass Meadow Green · Free vector graphic on Pixabay">
            <a:extLst>
              <a:ext uri="{FF2B5EF4-FFF2-40B4-BE49-F238E27FC236}">
                <a16:creationId xmlns:a16="http://schemas.microsoft.com/office/drawing/2014/main" id="{9E0CCDC9-145F-0618-33F4-DE0DAD18C9A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1864" y="5319158"/>
            <a:ext cx="12283682" cy="2292935"/>
          </a:xfrm>
          <a:prstGeom prst="rect">
            <a:avLst/>
          </a:prstGeom>
        </p:spPr>
      </p:pic>
    </p:spTree>
    <p:extLst>
      <p:ext uri="{BB962C8B-B14F-4D97-AF65-F5344CB8AC3E}">
        <p14:creationId xmlns:p14="http://schemas.microsoft.com/office/powerpoint/2010/main" val="2970411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lipart - geometric 12 color hear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68113" y="-40297"/>
            <a:ext cx="6502400" cy="6502400"/>
          </a:xfrm>
          <a:prstGeom prst="rect">
            <a:avLst/>
          </a:prstGeom>
        </p:spPr>
      </p:pic>
      <p:pic>
        <p:nvPicPr>
          <p:cNvPr id="6" name="Picture 5"/>
          <p:cNvPicPr>
            <a:picLocks noChangeAspect="1"/>
          </p:cNvPicPr>
          <p:nvPr/>
        </p:nvPicPr>
        <p:blipFill>
          <a:blip r:embed="rId3"/>
          <a:stretch>
            <a:fillRect/>
          </a:stretch>
        </p:blipFill>
        <p:spPr>
          <a:xfrm>
            <a:off x="4494094" y="1552135"/>
            <a:ext cx="3250437" cy="2517005"/>
          </a:xfrm>
          <a:prstGeom prst="rect">
            <a:avLst/>
          </a:prstGeom>
        </p:spPr>
      </p:pic>
      <p:pic>
        <p:nvPicPr>
          <p:cNvPr id="12" name="Picture 11"/>
          <p:cNvPicPr>
            <a:picLocks noChangeAspect="1"/>
          </p:cNvPicPr>
          <p:nvPr/>
        </p:nvPicPr>
        <p:blipFill>
          <a:blip r:embed="rId4"/>
          <a:stretch>
            <a:fillRect/>
          </a:stretch>
        </p:blipFill>
        <p:spPr>
          <a:xfrm rot="18176945">
            <a:off x="4552139" y="1513572"/>
            <a:ext cx="3134344" cy="4351716"/>
          </a:xfrm>
          <a:prstGeom prst="rect">
            <a:avLst/>
          </a:prstGeom>
        </p:spPr>
      </p:pic>
      <p:pic>
        <p:nvPicPr>
          <p:cNvPr id="10" name="Picture 9"/>
          <p:cNvPicPr>
            <a:picLocks noChangeAspect="1"/>
          </p:cNvPicPr>
          <p:nvPr/>
        </p:nvPicPr>
        <p:blipFill>
          <a:blip r:embed="rId5"/>
          <a:stretch>
            <a:fillRect/>
          </a:stretch>
        </p:blipFill>
        <p:spPr>
          <a:xfrm>
            <a:off x="5162616" y="2766449"/>
            <a:ext cx="820230" cy="1113352"/>
          </a:xfrm>
          <a:prstGeom prst="rect">
            <a:avLst/>
          </a:prstGeom>
        </p:spPr>
      </p:pic>
      <p:pic>
        <p:nvPicPr>
          <p:cNvPr id="9" name="Picture 8"/>
          <p:cNvPicPr>
            <a:picLocks noChangeAspect="1"/>
          </p:cNvPicPr>
          <p:nvPr/>
        </p:nvPicPr>
        <p:blipFill>
          <a:blip r:embed="rId6"/>
          <a:stretch>
            <a:fillRect/>
          </a:stretch>
        </p:blipFill>
        <p:spPr>
          <a:xfrm>
            <a:off x="5865226" y="3287485"/>
            <a:ext cx="508171" cy="592316"/>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03991" y="3196724"/>
            <a:ext cx="510345" cy="683077"/>
          </a:xfrm>
          <a:prstGeom prst="rect">
            <a:avLst/>
          </a:prstGeom>
        </p:spPr>
      </p:pic>
      <p:pic>
        <p:nvPicPr>
          <p:cNvPr id="8" name="Picture 7"/>
          <p:cNvPicPr>
            <a:picLocks noChangeAspect="1"/>
          </p:cNvPicPr>
          <p:nvPr/>
        </p:nvPicPr>
        <p:blipFill>
          <a:blip r:embed="rId8"/>
          <a:stretch>
            <a:fillRect/>
          </a:stretch>
        </p:blipFill>
        <p:spPr>
          <a:xfrm>
            <a:off x="6651368" y="3109034"/>
            <a:ext cx="653861" cy="858456"/>
          </a:xfrm>
          <a:prstGeom prst="rect">
            <a:avLst/>
          </a:prstGeom>
        </p:spPr>
      </p:pic>
      <p:sp>
        <p:nvSpPr>
          <p:cNvPr id="13" name="Slide Number Placeholder 3"/>
          <p:cNvSpPr>
            <a:spLocks noGrp="1"/>
          </p:cNvSpPr>
          <p:nvPr>
            <p:ph type="sldNum" sz="quarter" idx="12"/>
          </p:nvPr>
        </p:nvSpPr>
        <p:spPr>
          <a:xfrm>
            <a:off x="11067247" y="6025979"/>
            <a:ext cx="626895" cy="643018"/>
          </a:xfrm>
        </p:spPr>
        <p:txBody>
          <a:bodyPr/>
          <a:lstStyle/>
          <a:p>
            <a:r>
              <a:rPr lang="en-GB" sz="2800" dirty="0">
                <a:solidFill>
                  <a:schemeClr val="tx1">
                    <a:alpha val="25000"/>
                  </a:schemeClr>
                </a:solidFill>
                <a:latin typeface="Arial" panose="020B0604020202020204" pitchFamily="34" charset="0"/>
                <a:cs typeface="Arial" panose="020B0604020202020204" pitchFamily="34" charset="0"/>
              </a:rPr>
              <a:t>15</a:t>
            </a:r>
          </a:p>
        </p:txBody>
      </p:sp>
    </p:spTree>
    <p:extLst>
      <p:ext uri="{BB962C8B-B14F-4D97-AF65-F5344CB8AC3E}">
        <p14:creationId xmlns:p14="http://schemas.microsoft.com/office/powerpoint/2010/main" val="2863870896"/>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D7DAF9BA301F4FB81D90080377656B" ma:contentTypeVersion="3" ma:contentTypeDescription="Create a new document." ma:contentTypeScope="" ma:versionID="121a15bc52909e06000a66b8a60fd10e">
  <xsd:schema xmlns:xsd="http://www.w3.org/2001/XMLSchema" xmlns:xs="http://www.w3.org/2001/XMLSchema" xmlns:p="http://schemas.microsoft.com/office/2006/metadata/properties" xmlns:ns2="015d7410-e0cf-4c76-8e5f-cd38d76dd877" targetNamespace="http://schemas.microsoft.com/office/2006/metadata/properties" ma:root="true" ma:fieldsID="4dbab7075ac6fb4b3f5d1bbc0041c4a5" ns2:_="">
    <xsd:import namespace="015d7410-e0cf-4c76-8e5f-cd38d76dd877"/>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5d7410-e0cf-4c76-8e5f-cd38d76dd8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13D6B4C-80D8-448A-8856-F5BE06F755D9}"/>
</file>

<file path=customXml/itemProps2.xml><?xml version="1.0" encoding="utf-8"?>
<ds:datastoreItem xmlns:ds="http://schemas.openxmlformats.org/officeDocument/2006/customXml" ds:itemID="{4CBA8658-B1AC-4D14-8F9E-413AE6CB09C2}"/>
</file>

<file path=customXml/itemProps3.xml><?xml version="1.0" encoding="utf-8"?>
<ds:datastoreItem xmlns:ds="http://schemas.openxmlformats.org/officeDocument/2006/customXml" ds:itemID="{813F45AA-39B9-4FF1-B79A-D6053508D050}"/>
</file>

<file path=docProps/app.xml><?xml version="1.0" encoding="utf-8"?>
<Properties xmlns="http://schemas.openxmlformats.org/officeDocument/2006/extended-properties" xmlns:vt="http://schemas.openxmlformats.org/officeDocument/2006/docPropsVTypes">
  <Template>TM03457491[[fn=Metropolitan]]</Template>
  <TotalTime>9198</TotalTime>
  <Words>1166</Words>
  <Application>Microsoft Office PowerPoint</Application>
  <PresentationFormat>Widescreen</PresentationFormat>
  <Paragraphs>83</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Metropolitan</vt:lpstr>
      <vt:lpstr>How Buddy became a brother.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Puppy’s Story</dc:title>
  <dc:creator>Sarah Ryan</dc:creator>
  <cp:lastModifiedBy>Gough, Adele</cp:lastModifiedBy>
  <cp:revision>223</cp:revision>
  <dcterms:created xsi:type="dcterms:W3CDTF">2022-02-16T16:36:26Z</dcterms:created>
  <dcterms:modified xsi:type="dcterms:W3CDTF">2026-04-23T12:53:59Z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0x0101003AD7DAF9BA301F4FB81D90080377656B</vt:lpwstr>
  </property>
</Properties>
</file>