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handoutMasterIdLst>
    <p:handoutMasterId r:id="rId45"/>
  </p:handoutMasterIdLst>
  <p:sldIdLst>
    <p:sldId id="256" r:id="rId5"/>
    <p:sldId id="352" r:id="rId6"/>
    <p:sldId id="353" r:id="rId7"/>
    <p:sldId id="316" r:id="rId8"/>
    <p:sldId id="318" r:id="rId9"/>
    <p:sldId id="288" r:id="rId10"/>
    <p:sldId id="292" r:id="rId11"/>
    <p:sldId id="348" r:id="rId12"/>
    <p:sldId id="349" r:id="rId13"/>
    <p:sldId id="351" r:id="rId14"/>
    <p:sldId id="350" r:id="rId15"/>
    <p:sldId id="340" r:id="rId16"/>
    <p:sldId id="343" r:id="rId17"/>
    <p:sldId id="342" r:id="rId18"/>
    <p:sldId id="338" r:id="rId19"/>
    <p:sldId id="339" r:id="rId20"/>
    <p:sldId id="345" r:id="rId21"/>
    <p:sldId id="346" r:id="rId22"/>
    <p:sldId id="347" r:id="rId23"/>
    <p:sldId id="344" r:id="rId24"/>
    <p:sldId id="354" r:id="rId25"/>
    <p:sldId id="355" r:id="rId26"/>
    <p:sldId id="356" r:id="rId27"/>
    <p:sldId id="299" r:id="rId28"/>
    <p:sldId id="300" r:id="rId29"/>
    <p:sldId id="304" r:id="rId30"/>
    <p:sldId id="357" r:id="rId31"/>
    <p:sldId id="303" r:id="rId32"/>
    <p:sldId id="301" r:id="rId33"/>
    <p:sldId id="334" r:id="rId34"/>
    <p:sldId id="314" r:id="rId35"/>
    <p:sldId id="302" r:id="rId36"/>
    <p:sldId id="332" r:id="rId37"/>
    <p:sldId id="333" r:id="rId38"/>
    <p:sldId id="306" r:id="rId39"/>
    <p:sldId id="313" r:id="rId40"/>
    <p:sldId id="315" r:id="rId41"/>
    <p:sldId id="310" r:id="rId42"/>
    <p:sldId id="31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5212" autoAdjust="0"/>
    <p:restoredTop sz="95274" autoAdjust="0"/>
  </p:normalViewPr>
  <p:slideViewPr>
    <p:cSldViewPr snapToGrid="0">
      <p:cViewPr varScale="1">
        <p:scale>
          <a:sx n="58" d="100"/>
          <a:sy n="58" d="100"/>
        </p:scale>
        <p:origin x="77" y="240"/>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5/26/2021</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5/26/2021</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Introductions </a:t>
            </a:r>
          </a:p>
          <a:p>
            <a:r>
              <a:rPr lang="en-GB" dirty="0" smtClean="0"/>
              <a:t>Timing</a:t>
            </a:r>
            <a:r>
              <a:rPr lang="en-GB" baseline="0" dirty="0" smtClean="0"/>
              <a:t> short coffee break half way through</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1</a:t>
            </a:fld>
            <a:endParaRPr lang="en-GB"/>
          </a:p>
        </p:txBody>
      </p:sp>
    </p:spTree>
    <p:extLst>
      <p:ext uri="{BB962C8B-B14F-4D97-AF65-F5344CB8AC3E}">
        <p14:creationId xmlns:p14="http://schemas.microsoft.com/office/powerpoint/2010/main" val="1940186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Whilst we at Western bay focus on minimising</a:t>
            </a:r>
            <a:r>
              <a:rPr lang="en-GB" baseline="0" dirty="0" smtClean="0"/>
              <a:t> the trauma of moves there is a significant amount of work that can be done with child on reception into care. </a:t>
            </a:r>
          </a:p>
          <a:p>
            <a:r>
              <a:rPr lang="en-GB" baseline="0" dirty="0" smtClean="0"/>
              <a:t>Often we find this work is not undertaken until a further move is contemplated .</a:t>
            </a:r>
          </a:p>
          <a:p>
            <a:r>
              <a:rPr lang="en-GB" baseline="0" dirty="0" smtClean="0"/>
              <a:t>Lets take some time to think about how it may feel to be taken into Care </a:t>
            </a:r>
          </a:p>
          <a:p>
            <a:r>
              <a:rPr lang="en-GB" baseline="0" dirty="0" smtClean="0"/>
              <a:t>Going to Japan ex. Read the script send groups to break out rooms to discuss for 15 </a:t>
            </a:r>
            <a:r>
              <a:rPr lang="en-GB" baseline="0" dirty="0" err="1" smtClean="0"/>
              <a:t>mins</a:t>
            </a:r>
            <a:r>
              <a:rPr lang="en-GB" baseline="0" dirty="0" smtClean="0"/>
              <a:t> and </a:t>
            </a:r>
            <a:r>
              <a:rPr lang="en-GB" baseline="0" dirty="0" err="1" smtClean="0"/>
              <a:t>thencome</a:t>
            </a:r>
            <a:r>
              <a:rPr lang="en-GB" baseline="0" dirty="0" smtClean="0"/>
              <a:t> back to the larger group and feedback for 15/20 </a:t>
            </a:r>
            <a:r>
              <a:rPr lang="en-GB" baseline="0" dirty="0" err="1" smtClean="0"/>
              <a:t>mins</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3</a:t>
            </a:fld>
            <a:endParaRPr lang="en-GB"/>
          </a:p>
        </p:txBody>
      </p:sp>
    </p:spTree>
    <p:extLst>
      <p:ext uri="{BB962C8B-B14F-4D97-AF65-F5344CB8AC3E}">
        <p14:creationId xmlns:p14="http://schemas.microsoft.com/office/powerpoint/2010/main" val="3187579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Today we are focusing purely</a:t>
            </a:r>
            <a:r>
              <a:rPr lang="en-GB" baseline="0" dirty="0" smtClean="0"/>
              <a:t> on the direct work we should undertake from the point of reception into care. The activities will help children to identify and express their feelings, promote their identity and empower them in the process of being a looked after child.</a:t>
            </a:r>
          </a:p>
          <a:p>
            <a:r>
              <a:rPr lang="en-GB" baseline="0" dirty="0" smtClean="0"/>
              <a:t>They will have a sense of things being done to them that they have no control over and we want to help redress that balance. </a:t>
            </a:r>
          </a:p>
          <a:p>
            <a:r>
              <a:rPr lang="en-GB" baseline="0" dirty="0" smtClean="0"/>
              <a:t>The doing of things together and travelling by their side through their process is extremely important and having a trusted adult travelling the journey is crucial . The foster carer should be that person as the child’s primary carer and main attachment figure . The person who needs to understand their process and the help them to live with difficult feelings and survive.</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4</a:t>
            </a:fld>
            <a:endParaRPr lang="en-GB"/>
          </a:p>
        </p:txBody>
      </p:sp>
    </p:spTree>
    <p:extLst>
      <p:ext uri="{BB962C8B-B14F-4D97-AF65-F5344CB8AC3E}">
        <p14:creationId xmlns:p14="http://schemas.microsoft.com/office/powerpoint/2010/main" val="1337513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can be mistaken in thinking there is nothing</a:t>
            </a:r>
            <a:r>
              <a:rPr lang="en-GB" baseline="0" dirty="0" smtClean="0"/>
              <a:t> we can do to help young children to understand their story and as such we often skip the work. But there are many ways of communicating with children play being their primary mode of communication. It is our task to try and engage with the child in a way that makes sense to them and for very young children that may be through their senses as we hold memories </a:t>
            </a:r>
            <a:r>
              <a:rPr lang="en-GB" baseline="0" dirty="0" err="1" smtClean="0"/>
              <a:t>sensorily</a:t>
            </a:r>
            <a:r>
              <a:rPr lang="en-GB" baseline="0" dirty="0" smtClean="0"/>
              <a:t> in our bodies . Thus stories rhymes songs and rhythmical movement can be incorporated into the play.</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5</a:t>
            </a:fld>
            <a:endParaRPr lang="en-GB"/>
          </a:p>
        </p:txBody>
      </p:sp>
    </p:spTree>
    <p:extLst>
      <p:ext uri="{BB962C8B-B14F-4D97-AF65-F5344CB8AC3E}">
        <p14:creationId xmlns:p14="http://schemas.microsoft.com/office/powerpoint/2010/main" val="806103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These are the activities we should</a:t>
            </a:r>
            <a:r>
              <a:rPr lang="en-GB" baseline="0" dirty="0" smtClean="0"/>
              <a:t> be undertaking from reception into care. Some of which you may be familiar with others maybe not .</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6</a:t>
            </a:fld>
            <a:endParaRPr lang="en-GB"/>
          </a:p>
        </p:txBody>
      </p:sp>
    </p:spTree>
    <p:extLst>
      <p:ext uri="{BB962C8B-B14F-4D97-AF65-F5344CB8AC3E}">
        <p14:creationId xmlns:p14="http://schemas.microsoft.com/office/powerpoint/2010/main" val="2657839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 </a:t>
            </a:r>
            <a:r>
              <a:rPr lang="en-GB" dirty="0" err="1" smtClean="0"/>
              <a:t>Elfa</a:t>
            </a:r>
            <a:r>
              <a:rPr lang="en-GB" dirty="0" smtClean="0"/>
              <a:t> and the box of memories </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24</a:t>
            </a:fld>
            <a:endParaRPr lang="en-GB"/>
          </a:p>
        </p:txBody>
      </p:sp>
    </p:spTree>
    <p:extLst>
      <p:ext uri="{BB962C8B-B14F-4D97-AF65-F5344CB8AC3E}">
        <p14:creationId xmlns:p14="http://schemas.microsoft.com/office/powerpoint/2010/main" val="664356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Read</a:t>
            </a:r>
            <a:r>
              <a:rPr lang="en-GB" baseline="0" dirty="0" smtClean="0"/>
              <a:t> </a:t>
            </a:r>
            <a:r>
              <a:rPr lang="en-GB" dirty="0" smtClean="0"/>
              <a:t> the colour monster </a:t>
            </a:r>
            <a:endParaRPr lang="en-GB" dirty="0"/>
          </a:p>
        </p:txBody>
      </p:sp>
      <p:sp>
        <p:nvSpPr>
          <p:cNvPr id="4" name="Slide Number Placeholder 3"/>
          <p:cNvSpPr>
            <a:spLocks noGrp="1"/>
          </p:cNvSpPr>
          <p:nvPr>
            <p:ph type="sldNum" sz="quarter" idx="10"/>
          </p:nvPr>
        </p:nvSpPr>
        <p:spPr/>
        <p:txBody>
          <a:bodyPr/>
          <a:lstStyle/>
          <a:p>
            <a:fld id="{7FB667E1-E601-4AAF-B95C-B25720D70A60}" type="slidenum">
              <a:rPr lang="en-GB" smtClean="0"/>
              <a:t>30</a:t>
            </a:fld>
            <a:endParaRPr lang="en-GB"/>
          </a:p>
        </p:txBody>
      </p:sp>
    </p:spTree>
    <p:extLst>
      <p:ext uri="{BB962C8B-B14F-4D97-AF65-F5344CB8AC3E}">
        <p14:creationId xmlns:p14="http://schemas.microsoft.com/office/powerpoint/2010/main" val="579497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
          <p:cNvGrpSpPr/>
          <p:nvPr/>
        </p:nvGrpSpPr>
        <p:grpSpPr>
          <a:xfrm rot="248467">
            <a:off x="223563" y="2575407"/>
            <a:ext cx="4688853" cy="2424835"/>
            <a:chOff x="-10068" y="2615721"/>
            <a:chExt cx="5488038" cy="2838132"/>
          </a:xfrm>
        </p:grpSpPr>
        <p:sp>
          <p:nvSpPr>
            <p:cNvPr id="5" name="Freeform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 name="Freeform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 name="Freeform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 name="Freeform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 name="Freeform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0" name="Group 39"/>
          <p:cNvGrpSpPr/>
          <p:nvPr/>
        </p:nvGrpSpPr>
        <p:grpSpPr>
          <a:xfrm rot="18988672">
            <a:off x="68557" y="189622"/>
            <a:ext cx="517230" cy="587584"/>
            <a:chOff x="11036616" y="1071278"/>
            <a:chExt cx="1030189" cy="1170315"/>
          </a:xfrm>
        </p:grpSpPr>
        <p:sp>
          <p:nvSpPr>
            <p:cNvPr id="41"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49" name="Freeform 500"/>
          <p:cNvSpPr>
            <a:spLocks/>
          </p:cNvSpPr>
          <p:nvPr/>
        </p:nvSpPr>
        <p:spPr bwMode="auto">
          <a:xfrm>
            <a:off x="3284322"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anchor="t" anchorCtr="0" compatLnSpc="1">
            <a:prstTxWarp prst="textNoShape">
              <a:avLst/>
            </a:prstTxWarp>
          </a:bodyPr>
          <a:lstStyle/>
          <a:p>
            <a:endParaRPr/>
          </a:p>
        </p:txBody>
      </p:sp>
      <p:grpSp>
        <p:nvGrpSpPr>
          <p:cNvPr id="50" name="Group 49"/>
          <p:cNvGrpSpPr/>
          <p:nvPr/>
        </p:nvGrpSpPr>
        <p:grpSpPr>
          <a:xfrm>
            <a:off x="11434163" y="6542"/>
            <a:ext cx="679129" cy="712528"/>
            <a:chOff x="11231706" y="127529"/>
            <a:chExt cx="679129" cy="712528"/>
          </a:xfrm>
        </p:grpSpPr>
        <p:sp>
          <p:nvSpPr>
            <p:cNvPr id="51" name="Freeform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59" name="Freeform 413"/>
          <p:cNvSpPr>
            <a:spLocks/>
          </p:cNvSpPr>
          <p:nvPr/>
        </p:nvSpPr>
        <p:spPr bwMode="auto">
          <a:xfrm>
            <a:off x="-23365"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414"/>
          <p:cNvSpPr>
            <a:spLocks/>
          </p:cNvSpPr>
          <p:nvPr/>
        </p:nvSpPr>
        <p:spPr bwMode="auto">
          <a:xfrm>
            <a:off x="-23365"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61" name="Group 5"/>
          <p:cNvGrpSpPr>
            <a:grpSpLocks noChangeAspect="1"/>
          </p:cNvGrpSpPr>
          <p:nvPr/>
        </p:nvGrpSpPr>
        <p:grpSpPr bwMode="auto">
          <a:xfrm>
            <a:off x="-1519" y="854145"/>
            <a:ext cx="1881474" cy="2341763"/>
            <a:chOff x="3000" y="1116"/>
            <a:chExt cx="1680" cy="2091"/>
          </a:xfrm>
        </p:grpSpPr>
        <p:sp>
          <p:nvSpPr>
            <p:cNvPr id="62" name="Freeform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1" name="Group 33"/>
          <p:cNvGrpSpPr>
            <a:grpSpLocks noChangeAspect="1"/>
          </p:cNvGrpSpPr>
          <p:nvPr/>
        </p:nvGrpSpPr>
        <p:grpSpPr bwMode="auto">
          <a:xfrm>
            <a:off x="1714988" y="4544219"/>
            <a:ext cx="1873268" cy="2324202"/>
            <a:chOff x="3359" y="1523"/>
            <a:chExt cx="943" cy="1170"/>
          </a:xfrm>
        </p:grpSpPr>
        <p:sp>
          <p:nvSpPr>
            <p:cNvPr id="82" name="Freeform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87" name="Group 43"/>
          <p:cNvGrpSpPr>
            <a:grpSpLocks noChangeAspect="1"/>
          </p:cNvGrpSpPr>
          <p:nvPr/>
        </p:nvGrpSpPr>
        <p:grpSpPr bwMode="auto">
          <a:xfrm>
            <a:off x="1168399" y="5011046"/>
            <a:ext cx="1497013" cy="1857375"/>
            <a:chOff x="3367" y="1523"/>
            <a:chExt cx="943" cy="1170"/>
          </a:xfrm>
        </p:grpSpPr>
        <p:sp>
          <p:nvSpPr>
            <p:cNvPr id="88"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3"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4" name="Group 93"/>
          <p:cNvGrpSpPr/>
          <p:nvPr/>
        </p:nvGrpSpPr>
        <p:grpSpPr>
          <a:xfrm>
            <a:off x="-21971" y="4350236"/>
            <a:ext cx="1696783" cy="2518186"/>
            <a:chOff x="-3496" y="4350236"/>
            <a:chExt cx="1696783" cy="2518186"/>
          </a:xfrm>
        </p:grpSpPr>
        <p:sp>
          <p:nvSpPr>
            <p:cNvPr id="95" name="Freeform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9" name="Group 43"/>
          <p:cNvGrpSpPr>
            <a:grpSpLocks noChangeAspect="1"/>
          </p:cNvGrpSpPr>
          <p:nvPr/>
        </p:nvGrpSpPr>
        <p:grpSpPr bwMode="auto">
          <a:xfrm>
            <a:off x="2911336" y="4572470"/>
            <a:ext cx="1850498" cy="2295951"/>
            <a:chOff x="3367" y="1523"/>
            <a:chExt cx="943" cy="1170"/>
          </a:xfrm>
        </p:grpSpPr>
        <p:sp>
          <p:nvSpPr>
            <p:cNvPr id="100" name="Freeform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06" name="Group 105"/>
          <p:cNvGrpSpPr/>
          <p:nvPr/>
        </p:nvGrpSpPr>
        <p:grpSpPr>
          <a:xfrm rot="1576354">
            <a:off x="11125791" y="2895976"/>
            <a:ext cx="1030189" cy="1170315"/>
            <a:chOff x="11036616" y="1071278"/>
            <a:chExt cx="1030189" cy="1170315"/>
          </a:xfrm>
        </p:grpSpPr>
        <p:sp>
          <p:nvSpPr>
            <p:cNvPr id="107" name="Freeform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115" name="Freeform 8"/>
          <p:cNvSpPr>
            <a:spLocks/>
          </p:cNvSpPr>
          <p:nvPr/>
        </p:nvSpPr>
        <p:spPr bwMode="auto">
          <a:xfrm>
            <a:off x="4042661"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115"/>
          <p:cNvSpPr/>
          <p:nvPr/>
        </p:nvSpPr>
        <p:spPr>
          <a:xfrm>
            <a:off x="-2823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7" name="Group 116"/>
          <p:cNvGrpSpPr/>
          <p:nvPr/>
        </p:nvGrpSpPr>
        <p:grpSpPr>
          <a:xfrm rot="198573">
            <a:off x="1199275" y="2684218"/>
            <a:ext cx="2154692" cy="1686565"/>
            <a:chOff x="1175948" y="2708421"/>
            <a:chExt cx="2159248" cy="1690131"/>
          </a:xfrm>
        </p:grpSpPr>
        <p:sp>
          <p:nvSpPr>
            <p:cNvPr id="118" name="Freeform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a:p>
          </p:txBody>
        </p:sp>
        <p:sp>
          <p:nvSpPr>
            <p:cNvPr id="145" name="Freeform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a:p>
          </p:txBody>
        </p:sp>
      </p:grpSp>
      <p:grpSp>
        <p:nvGrpSpPr>
          <p:cNvPr id="146" name="Group 5"/>
          <p:cNvGrpSpPr>
            <a:grpSpLocks noChangeAspect="1"/>
          </p:cNvGrpSpPr>
          <p:nvPr/>
        </p:nvGrpSpPr>
        <p:grpSpPr bwMode="auto">
          <a:xfrm>
            <a:off x="9167354" y="4138360"/>
            <a:ext cx="3023057" cy="2719639"/>
            <a:chOff x="2887" y="1286"/>
            <a:chExt cx="1903" cy="1712"/>
          </a:xfrm>
        </p:grpSpPr>
        <p:sp>
          <p:nvSpPr>
            <p:cNvPr id="147" name="Freeform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1" name="Group 64"/>
          <p:cNvGrpSpPr>
            <a:grpSpLocks noChangeAspect="1"/>
          </p:cNvGrpSpPr>
          <p:nvPr/>
        </p:nvGrpSpPr>
        <p:grpSpPr bwMode="auto">
          <a:xfrm rot="12827499" flipH="1">
            <a:off x="11360417" y="2338535"/>
            <a:ext cx="483752" cy="536662"/>
            <a:chOff x="2052" y="995"/>
            <a:chExt cx="768" cy="852"/>
          </a:xfrm>
        </p:grpSpPr>
        <p:sp>
          <p:nvSpPr>
            <p:cNvPr id="17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ctrTitle"/>
          </p:nvPr>
        </p:nvSpPr>
        <p:spPr>
          <a:xfrm>
            <a:off x="2681288" y="165020"/>
            <a:ext cx="9360418" cy="2263258"/>
          </a:xfrm>
        </p:spPr>
        <p:txBody>
          <a:bodyPr anchor="b">
            <a:normAutofit/>
          </a:bodyPr>
          <a:lstStyle>
            <a:lvl1pPr algn="ctr">
              <a:defRPr sz="6600"/>
            </a:lvl1pPr>
          </a:lstStyle>
          <a:p>
            <a:r>
              <a:rPr lang="en-US" smtClean="0"/>
              <a:t>Click to edit Master title style</a:t>
            </a:r>
            <a:endParaRPr/>
          </a:p>
        </p:txBody>
      </p:sp>
      <p:sp>
        <p:nvSpPr>
          <p:cNvPr id="3" name="Subtitle 2"/>
          <p:cNvSpPr>
            <a:spLocks noGrp="1"/>
          </p:cNvSpPr>
          <p:nvPr>
            <p:ph type="subTitle" idx="1"/>
          </p:nvPr>
        </p:nvSpPr>
        <p:spPr>
          <a:xfrm>
            <a:off x="3903329" y="2476917"/>
            <a:ext cx="6916336" cy="1771600"/>
          </a:xfrm>
        </p:spPr>
        <p:txBody>
          <a:bodyPr>
            <a:normAutofit/>
          </a:bodyPr>
          <a:lstStyle>
            <a:lvl1pPr marL="0" indent="0" algn="ctr">
              <a:spcBef>
                <a:spcPts val="0"/>
              </a:spcBef>
              <a:buNone/>
              <a:defRPr sz="4800" cap="none" baseline="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6pPr>
              <a:defRPr/>
            </a:lvl6pPr>
            <a:lvl7pPr>
              <a:defRPr/>
            </a:lvl7pPr>
            <a:lvl8pPr>
              <a:defRPr/>
            </a:lvl8pPr>
            <a:lvl9pPr>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5/26/2021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3999" y="1485900"/>
            <a:ext cx="9144001" cy="2933700"/>
          </a:xfrm>
        </p:spPr>
        <p:txBody>
          <a:bodyPr anchor="b">
            <a:normAutofit/>
          </a:bodyPr>
          <a:lstStyle>
            <a:lvl1pPr algn="l">
              <a:defRPr sz="5200" b="0"/>
            </a:lvl1pPr>
          </a:lstStyle>
          <a:p>
            <a:r>
              <a:rPr lang="en-US" smtClean="0"/>
              <a:t>Click to edit Master title style</a:t>
            </a:r>
            <a:endParaRPr/>
          </a:p>
        </p:txBody>
      </p:sp>
      <p:sp>
        <p:nvSpPr>
          <p:cNvPr id="3" name="Text Placeholder 2"/>
          <p:cNvSpPr>
            <a:spLocks noGrp="1"/>
          </p:cNvSpPr>
          <p:nvPr>
            <p:ph type="body" idx="1"/>
          </p:nvPr>
        </p:nvSpPr>
        <p:spPr>
          <a:xfrm>
            <a:off x="1522413" y="4454034"/>
            <a:ext cx="9144000" cy="1184766"/>
          </a:xfrm>
        </p:spPr>
        <p:txBody>
          <a:bodyPr anchor="t">
            <a:normAutofit/>
          </a:bodyPr>
          <a:lstStyle>
            <a:lvl1pPr marL="0" indent="0" algn="l">
              <a:spcBef>
                <a:spcPts val="0"/>
              </a:spcBef>
              <a:buNone/>
              <a:defRPr sz="24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5/26/2021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28572"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7169" y="1485900"/>
            <a:ext cx="4480560" cy="4123944"/>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F12952B5-7A2F-4CC8-B7CE-9234E21C2837}" type="datetime1">
              <a:rPr lang="en-US" smtClean="0"/>
              <a:t>5/26/2021</a:t>
            </a:fld>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528572"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28572"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7169" y="1376018"/>
            <a:ext cx="4480560" cy="768096"/>
          </a:xfrm>
        </p:spPr>
        <p:txBody>
          <a:bodyPr anchor="ctr">
            <a:normAutofit/>
          </a:bodyPr>
          <a:lstStyle>
            <a:lvl1pPr marL="0" indent="0">
              <a:spcBef>
                <a:spcPts val="0"/>
              </a:spcBef>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7169" y="2144114"/>
            <a:ext cx="4480560" cy="349468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CE1DA07A-9201-4B4B-BAF2-015AFA30F520}" type="datetime1">
              <a:rPr lang="en-US" smtClean="0"/>
              <a:t>5/26/2021</a:t>
            </a:fld>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Freeform 92"/>
          <p:cNvSpPr>
            <a:spLocks/>
          </p:cNvSpPr>
          <p:nvPr/>
        </p:nvSpPr>
        <p:spPr bwMode="auto">
          <a:xfrm>
            <a:off x="8643511"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a:extLst/>
        </p:spPr>
        <p:txBody>
          <a:bodyPr vert="horz" wrap="square" lIns="91440" tIns="45720" rIns="91440" bIns="45720" numCol="1" anchor="t" anchorCtr="0" compatLnSpc="1">
            <a:prstTxWarp prst="textNoShape">
              <a:avLst/>
            </a:prstTxWarp>
          </a:bodyPr>
          <a:lstStyle/>
          <a:p>
            <a:endParaRPr/>
          </a:p>
        </p:txBody>
      </p:sp>
      <p:sp>
        <p:nvSpPr>
          <p:cNvPr id="7" name="Freeform 50"/>
          <p:cNvSpPr>
            <a:spLocks/>
          </p:cNvSpPr>
          <p:nvPr/>
        </p:nvSpPr>
        <p:spPr bwMode="auto">
          <a:xfrm>
            <a:off x="6780212"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125"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nvGrpSpPr>
          <p:cNvPr id="9" name="Group 69"/>
          <p:cNvGrpSpPr>
            <a:grpSpLocks noChangeAspect="1"/>
          </p:cNvGrpSpPr>
          <p:nvPr/>
        </p:nvGrpSpPr>
        <p:grpSpPr bwMode="auto">
          <a:xfrm flipH="1">
            <a:off x="9732236" y="958654"/>
            <a:ext cx="1400819" cy="4001744"/>
            <a:chOff x="3220" y="236"/>
            <a:chExt cx="1347" cy="3848"/>
          </a:xfrm>
        </p:grpSpPr>
        <p:sp>
          <p:nvSpPr>
            <p:cNvPr id="10"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 name="Freeform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2"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3"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1"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2"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0"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1"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2"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3"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4"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5"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6"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7"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8"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79"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0"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1"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2"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3"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4"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5"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6"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7"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8"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89"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0"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1"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2"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93" name="Group 69"/>
          <p:cNvGrpSpPr>
            <a:grpSpLocks noChangeAspect="1"/>
          </p:cNvGrpSpPr>
          <p:nvPr/>
        </p:nvGrpSpPr>
        <p:grpSpPr bwMode="auto">
          <a:xfrm>
            <a:off x="10895012" y="1248597"/>
            <a:ext cx="1254796" cy="3346122"/>
            <a:chOff x="3124" y="236"/>
            <a:chExt cx="1443" cy="3848"/>
          </a:xfrm>
        </p:grpSpPr>
        <p:sp>
          <p:nvSpPr>
            <p:cNvPr id="94" name="Freeform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5" name="Freeform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6" name="Freeform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7" name="Freeform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8"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99" name="Freeform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0" name="Freeform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1" name="Freeform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2" name="Freeform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3" name="Freeform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4" name="Freeform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5"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6"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7"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8"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09"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0"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1"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2"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3"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4"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5"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6"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7" name="Freeform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8"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19"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0"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1"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2"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3"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4"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5"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6"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7"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8"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9"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0"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1"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2"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3"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4"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5"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6"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7"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8"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9"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0"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1"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2"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3"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4"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5"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6"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7"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8"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9"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0"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1"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2"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3"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4"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5"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6"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7"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8"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9"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0"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1"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2"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3"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4"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5"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6"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7"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8"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9"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0"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1"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2"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3"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4"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5"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6"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77" name="Group 69"/>
          <p:cNvGrpSpPr>
            <a:grpSpLocks noChangeAspect="1"/>
          </p:cNvGrpSpPr>
          <p:nvPr/>
        </p:nvGrpSpPr>
        <p:grpSpPr bwMode="auto">
          <a:xfrm>
            <a:off x="9087454" y="2736976"/>
            <a:ext cx="906206" cy="2416549"/>
            <a:chOff x="3124" y="236"/>
            <a:chExt cx="1443" cy="3848"/>
          </a:xfrm>
        </p:grpSpPr>
        <p:sp>
          <p:nvSpPr>
            <p:cNvPr id="178" name="Freeform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9" name="Freeform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0" name="Freeform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1" name="Freeform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2" name="Freeform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3" name="Freeform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4" name="Freeform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5" name="Freeform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6" name="Freeform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7" name="Freeform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8" name="Freeform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9" name="Freeform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0" name="Freeform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1" name="Freeform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2" name="Freeform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3" name="Freeform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4" name="Freeform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5" name="Freeform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6" name="Freeform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7" name="Freeform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8" name="Freeform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99" name="Freeform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0" name="Freeform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1" name="Freeform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2" name="Freeform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3" name="Freeform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4" name="Freeform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5" name="Freeform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6" name="Freeform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7" name="Freeform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8" name="Freeform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09" name="Freeform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0" name="Freeform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1" name="Freeform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2" name="Freeform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3" name="Freeform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4" name="Freeform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5" name="Freeform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6" name="Freeform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7" name="Freeform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8" name="Freeform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9" name="Freeform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0" name="Freeform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1" name="Freeform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2" name="Freeform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3" name="Freeform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4" name="Freeform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5" name="Freeform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6" name="Freeform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7" name="Freeform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8" name="Freeform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9" name="Freeform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0" name="Freeform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1" name="Freeform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2" name="Freeform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3" name="Freeform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4" name="Freeform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5" name="Freeform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6" name="Freeform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7" name="Freeform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8" name="Freeform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9" name="Freeform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0" name="Freeform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1" name="Freeform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2" name="Freeform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3" name="Freeform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4" name="Freeform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5" name="Freeform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6" name="Freeform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7" name="Freeform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8" name="Freeform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9" name="Freeform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0" name="Freeform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1" name="Freeform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2" name="Freeform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3" name="Freeform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4" name="Freeform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5" name="Freeform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6" name="Freeform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7" name="Freeform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8" name="Freeform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9" name="Freeform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0" name="Group 50"/>
          <p:cNvGrpSpPr>
            <a:grpSpLocks noChangeAspect="1"/>
          </p:cNvGrpSpPr>
          <p:nvPr/>
        </p:nvGrpSpPr>
        <p:grpSpPr bwMode="auto">
          <a:xfrm>
            <a:off x="10514012" y="2438400"/>
            <a:ext cx="1485016" cy="2195929"/>
            <a:chOff x="3369" y="1563"/>
            <a:chExt cx="940" cy="1390"/>
          </a:xfrm>
        </p:grpSpPr>
        <p:sp>
          <p:nvSpPr>
            <p:cNvPr id="261" name="Freeform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2" name="Freeform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3" name="Freeform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4" name="Freeform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5" name="Freeform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6" name="Freeform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7" name="Freeform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8" name="Freeform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69" name="Freeform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0" name="Freeform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1" name="Freeform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2" name="Freeform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3" name="Freeform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4" name="Freeform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5" name="Freeform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6" name="Freeform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7" name="Freeform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solidFill>
              </a:endParaRPr>
            </a:p>
          </p:txBody>
        </p:sp>
        <p:sp>
          <p:nvSpPr>
            <p:cNvPr id="278" name="Freeform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79" name="Freeform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0" name="Freeform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1" name="Freeform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2" name="Freeform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3" name="Freeform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4" name="Freeform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5" name="Freeform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solidFill>
                  <a:schemeClr val="accent6">
                    <a:lumMod val="75000"/>
                  </a:schemeClr>
                </a:solidFill>
              </a:endParaRPr>
            </a:p>
          </p:txBody>
        </p:sp>
        <p:sp>
          <p:nvSpPr>
            <p:cNvPr id="286" name="Freeform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7" name="Freeform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8" name="Freeform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89" name="Group 5"/>
          <p:cNvGrpSpPr>
            <a:grpSpLocks noChangeAspect="1"/>
          </p:cNvGrpSpPr>
          <p:nvPr/>
        </p:nvGrpSpPr>
        <p:grpSpPr bwMode="auto">
          <a:xfrm>
            <a:off x="7988059" y="2988645"/>
            <a:ext cx="2439575" cy="3074765"/>
            <a:chOff x="2968" y="1107"/>
            <a:chExt cx="1736" cy="2188"/>
          </a:xfrm>
        </p:grpSpPr>
        <p:sp>
          <p:nvSpPr>
            <p:cNvPr id="290" name="Freeform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1" name="Oval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2" name="Freeform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3" name="Freeform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4" name="Freeform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5" name="Freeform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6" name="Freeform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7" name="Freeform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8" name="Freeform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9" name="Freeform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0" name="Freeform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1" name="Freeform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2" name="Freeform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3" name="Freeform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4" name="Freeform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5" name="Freeform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6" name="Freeform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7" name="Freeform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8" name="Freeform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9" name="Freeform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310" name="Freeform 52"/>
          <p:cNvSpPr>
            <a:spLocks/>
          </p:cNvSpPr>
          <p:nvPr/>
        </p:nvSpPr>
        <p:spPr bwMode="auto">
          <a:xfrm>
            <a:off x="0"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311" name="Group 29"/>
          <p:cNvGrpSpPr>
            <a:grpSpLocks noChangeAspect="1"/>
          </p:cNvGrpSpPr>
          <p:nvPr/>
        </p:nvGrpSpPr>
        <p:grpSpPr bwMode="auto">
          <a:xfrm flipH="1">
            <a:off x="9191537" y="4800600"/>
            <a:ext cx="2998875" cy="2083312"/>
            <a:chOff x="2481" y="1188"/>
            <a:chExt cx="2735" cy="1900"/>
          </a:xfrm>
        </p:grpSpPr>
        <p:sp>
          <p:nvSpPr>
            <p:cNvPr id="312" name="Freeform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3" name="Freeform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4" name="Freeform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5" name="Freeform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6" name="Freeform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7" name="Freeform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8" name="Freeform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9" name="Freeform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0" name="Freeform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1" name="Freeform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2" name="Freeform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3" name="Freeform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4" name="Freeform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5" name="Freeform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6" name="Freeform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7" name="Freeform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8" name="Freeform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9" name="Freeform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0" name="Freeform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1" name="Freeform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2" name="Freeform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3" name="Freeform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4" name="Freeform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5" name="Freeform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6" name="Freeform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7" name="Freeform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8" name="Freeform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9" name="Freeform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0" name="Freeform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1" name="Freeform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2" name="Freeform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3" name="Freeform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4" name="Freeform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5" name="Freeform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6" name="Freeform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47" name="Freeform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8" name="Group 347"/>
          <p:cNvGrpSpPr/>
          <p:nvPr/>
        </p:nvGrpSpPr>
        <p:grpSpPr>
          <a:xfrm>
            <a:off x="-1588" y="3799401"/>
            <a:ext cx="4386410" cy="3084511"/>
            <a:chOff x="-1588" y="4419600"/>
            <a:chExt cx="3504440" cy="2464312"/>
          </a:xfrm>
        </p:grpSpPr>
        <p:grpSp>
          <p:nvGrpSpPr>
            <p:cNvPr id="349" name="Group 156"/>
            <p:cNvGrpSpPr>
              <a:grpSpLocks noChangeAspect="1"/>
            </p:cNvGrpSpPr>
            <p:nvPr/>
          </p:nvGrpSpPr>
          <p:grpSpPr bwMode="auto">
            <a:xfrm>
              <a:off x="-321" y="4419600"/>
              <a:ext cx="2827754" cy="2458133"/>
              <a:chOff x="437" y="-367"/>
              <a:chExt cx="5799" cy="5041"/>
            </a:xfrm>
          </p:grpSpPr>
          <p:sp>
            <p:nvSpPr>
              <p:cNvPr id="375" name="Freeform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6" name="Freeform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7" name="Freeform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8" name="Freeform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9" name="Freeform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0" name="Freeform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1" name="Freeform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2" name="Freeform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3" name="Freeform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4" name="Freeform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5" name="Freeform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6" name="Freeform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7" name="Freeform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8" name="Freeform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9" name="Freeform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0" name="Freeform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1" name="Freeform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2" name="Freeform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3" name="Freeform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4" name="Freeform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5" name="Freeform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6" name="Freeform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7" name="Freeform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8" name="Freeform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9" name="Freeform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0" name="Freeform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1" name="Freeform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2" name="Freeform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3" name="Freeform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4" name="Freeform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5" name="Freeform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6" name="Freeform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7" name="Freeform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8" name="Freeform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9" name="Freeform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0" name="Freeform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1" name="Freeform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2" name="Freeform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3" name="Freeform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4" name="Freeform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5" name="Freeform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6" name="Freeform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7" name="Freeform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8" name="Freeform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9" name="Freeform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0" name="Freeform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1" name="Freeform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0" name="Group 349"/>
            <p:cNvGrpSpPr/>
            <p:nvPr/>
          </p:nvGrpSpPr>
          <p:grpSpPr>
            <a:xfrm flipH="1">
              <a:off x="2055224" y="5313306"/>
              <a:ext cx="1134584" cy="955223"/>
              <a:chOff x="3900133" y="5425719"/>
              <a:chExt cx="1778554" cy="1449268"/>
            </a:xfrm>
          </p:grpSpPr>
          <p:sp>
            <p:nvSpPr>
              <p:cNvPr id="366" name="Freeform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7" name="Freeform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8" name="Freeform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9" name="Freeform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0" name="Freeform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1" name="Freeform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2" name="Freeform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3" name="Freeform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4" name="Freeform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1" name="Group 350"/>
            <p:cNvGrpSpPr/>
            <p:nvPr/>
          </p:nvGrpSpPr>
          <p:grpSpPr>
            <a:xfrm>
              <a:off x="-1588" y="5362669"/>
              <a:ext cx="1522208" cy="1521243"/>
              <a:chOff x="-1588" y="5362669"/>
              <a:chExt cx="1522208" cy="1521243"/>
            </a:xfrm>
          </p:grpSpPr>
          <p:sp>
            <p:nvSpPr>
              <p:cNvPr id="359" name="Freeform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0" name="Freeform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1" name="Freeform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2" name="Freeform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3" name="Freeform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4" name="Freeform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5" name="Freeform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52" name="Group 351"/>
            <p:cNvGrpSpPr/>
            <p:nvPr/>
          </p:nvGrpSpPr>
          <p:grpSpPr>
            <a:xfrm>
              <a:off x="1808901" y="5856153"/>
              <a:ext cx="1693951" cy="1019100"/>
              <a:chOff x="1623186" y="-214403"/>
              <a:chExt cx="1171187" cy="716005"/>
            </a:xfrm>
          </p:grpSpPr>
          <p:sp>
            <p:nvSpPr>
              <p:cNvPr id="353" name="Freeform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4" name="Freeform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5" name="Freeform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6" name="Freeform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7" name="Freeform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58" name="Freeform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grpSp>
        <p:nvGrpSpPr>
          <p:cNvPr id="422" name="Group 52"/>
          <p:cNvGrpSpPr>
            <a:grpSpLocks noChangeAspect="1"/>
          </p:cNvGrpSpPr>
          <p:nvPr/>
        </p:nvGrpSpPr>
        <p:grpSpPr bwMode="auto">
          <a:xfrm rot="19948164">
            <a:off x="369246" y="506291"/>
            <a:ext cx="892898" cy="1021771"/>
            <a:chOff x="4634" y="754"/>
            <a:chExt cx="1164" cy="1332"/>
          </a:xfrm>
        </p:grpSpPr>
        <p:sp>
          <p:nvSpPr>
            <p:cNvPr id="42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1" name="Group 52"/>
          <p:cNvGrpSpPr>
            <a:grpSpLocks noChangeAspect="1"/>
          </p:cNvGrpSpPr>
          <p:nvPr/>
        </p:nvGrpSpPr>
        <p:grpSpPr bwMode="auto">
          <a:xfrm rot="5825446">
            <a:off x="11635759" y="394369"/>
            <a:ext cx="408172" cy="467084"/>
            <a:chOff x="4634" y="754"/>
            <a:chExt cx="1164" cy="1332"/>
          </a:xfrm>
        </p:grpSpPr>
        <p:sp>
          <p:nvSpPr>
            <p:cNvPr id="432"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3"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4"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5"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6"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7"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8"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39"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40" name="Group 66"/>
          <p:cNvGrpSpPr>
            <a:grpSpLocks noChangeAspect="1"/>
          </p:cNvGrpSpPr>
          <p:nvPr/>
        </p:nvGrpSpPr>
        <p:grpSpPr bwMode="auto">
          <a:xfrm>
            <a:off x="23436" y="3048994"/>
            <a:ext cx="388175" cy="364678"/>
            <a:chOff x="3636" y="1964"/>
            <a:chExt cx="413" cy="388"/>
          </a:xfrm>
        </p:grpSpPr>
        <p:sp>
          <p:nvSpPr>
            <p:cNvPr id="44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4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1"/>
          <p:cNvSpPr>
            <a:spLocks noGrp="1"/>
          </p:cNvSpPr>
          <p:nvPr>
            <p:ph type="title"/>
          </p:nvPr>
        </p:nvSpPr>
        <p:spPr>
          <a:xfrm>
            <a:off x="2034904" y="828876"/>
            <a:ext cx="6058552" cy="3507549"/>
          </a:xfrm>
        </p:spPr>
        <p:txBody>
          <a:bodyPr anchor="ctr">
            <a:normAutofit/>
          </a:bodyPr>
          <a:lstStyle>
            <a:lvl1pPr algn="ctr">
              <a:defRPr sz="6000"/>
            </a:lvl1p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9E583DDF-CA54-461A-A486-592D2374C532}" type="datetimeFigureOut">
              <a:rPr lang="en-US"/>
              <a:t>5/26/2021</a:t>
            </a:fld>
            <a:endParaRPr/>
          </a:p>
        </p:txBody>
      </p:sp>
      <p:sp>
        <p:nvSpPr>
          <p:cNvPr id="5" name="Slide Number Placeholder 4"/>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9E583DDF-CA54-461A-A486-592D2374C532}" type="datetimeFigureOut">
              <a:rPr lang="en-US"/>
              <a:t>5/26/2021</a:t>
            </a:fld>
            <a:endParaRPr/>
          </a:p>
        </p:txBody>
      </p:sp>
      <p:sp>
        <p:nvSpPr>
          <p:cNvPr id="4" name="Slide Number Placeholder 3"/>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smtClean="0"/>
              <a:t>Click to edit Master title style</a:t>
            </a:r>
            <a:endParaRPr/>
          </a:p>
        </p:txBody>
      </p:sp>
      <p:sp>
        <p:nvSpPr>
          <p:cNvPr id="3" name="Content Placeholder 2"/>
          <p:cNvSpPr>
            <a:spLocks noGrp="1"/>
          </p:cNvSpPr>
          <p:nvPr>
            <p:ph idx="1"/>
          </p:nvPr>
        </p:nvSpPr>
        <p:spPr>
          <a:xfrm>
            <a:off x="4480560" y="457200"/>
            <a:ext cx="6675120" cy="5943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5/26/2021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97280" y="1188720"/>
            <a:ext cx="3108960" cy="2286000"/>
          </a:xfrm>
        </p:spPr>
        <p:txBody>
          <a:bodyPr anchor="b">
            <a:normAutofit/>
          </a:bodyPr>
          <a:lstStyle>
            <a:lvl1pPr>
              <a:defRPr sz="3400" b="0"/>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4480560" y="457200"/>
            <a:ext cx="6675120" cy="5943600"/>
          </a:xfrm>
          <a:solidFill>
            <a:schemeClr val="bg1">
              <a:lumMod val="95000"/>
            </a:schemeClr>
          </a:solidFill>
        </p:spPr>
        <p:txBody>
          <a:bodyPr>
            <a:normAutofit/>
          </a:bodyPr>
          <a:lstStyle>
            <a:lvl1pPr marL="0" indent="0" algn="ctr">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97280" y="3474720"/>
            <a:ext cx="3108960" cy="1371600"/>
          </a:xfrm>
        </p:spPr>
        <p:txBody>
          <a:bodyPr>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9E583DDF-CA54-461A-A486-592D2374C532}" type="datetimeFigureOut">
              <a:rPr lang="en-US"/>
              <a:t>5/26/2021</a:t>
            </a:fld>
            <a:endParaRPr/>
          </a:p>
        </p:txBody>
      </p:sp>
      <p:sp>
        <p:nvSpPr>
          <p:cNvPr id="7" name="Slide Number Placeholder 6"/>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5/26/2021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92666"/>
            <a:ext cx="2628900" cy="557953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200" y="592666"/>
            <a:ext cx="7734300" cy="55795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9E583DDF-CA54-461A-A486-592D2374C532}" type="datetimeFigureOut">
              <a:rPr lang="en-US"/>
              <a:t>5/26/2021</a:t>
            </a:fld>
            <a:endParaRPr/>
          </a:p>
        </p:txBody>
      </p:sp>
      <p:sp>
        <p:nvSpPr>
          <p:cNvPr id="6" name="Slide Number Placeholder 5"/>
          <p:cNvSpPr>
            <a:spLocks noGrp="1"/>
          </p:cNvSpPr>
          <p:nvPr>
            <p:ph type="sldNum" sz="quarter" idx="12"/>
          </p:nvPr>
        </p:nvSpPr>
        <p:spPr/>
        <p:txBody>
          <a:bodyPr/>
          <a:lstStyle/>
          <a:p>
            <a:fld id="{CA8D9AD5-F248-4919-864A-CFD76CC027D6}" type="slidenum">
              <a:rPr/>
              <a:t>‹#›</a:t>
            </a:fld>
            <a:endParaRPr/>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Freeform 50"/>
          <p:cNvSpPr>
            <a:spLocks/>
          </p:cNvSpPr>
          <p:nvPr/>
        </p:nvSpPr>
        <p:spPr bwMode="auto">
          <a:xfrm>
            <a:off x="8761412"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sp>
        <p:nvSpPr>
          <p:cNvPr id="8" name="Freeform 51"/>
          <p:cNvSpPr>
            <a:spLocks/>
          </p:cNvSpPr>
          <p:nvPr/>
        </p:nvSpPr>
        <p:spPr bwMode="auto">
          <a:xfrm>
            <a:off x="0"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p:spPr>
        <p:txBody>
          <a:bodyPr vert="horz" wrap="square" lIns="91440" tIns="45720" rIns="91440" bIns="45720" numCol="1" anchor="t" anchorCtr="0" compatLnSpc="1">
            <a:prstTxWarp prst="textNoShape">
              <a:avLst/>
            </a:prstTxWarp>
          </a:bodyPr>
          <a:lstStyle/>
          <a:p>
            <a:endParaRPr/>
          </a:p>
        </p:txBody>
      </p:sp>
      <p:sp>
        <p:nvSpPr>
          <p:cNvPr id="9" name="Freeform 51"/>
          <p:cNvSpPr>
            <a:spLocks/>
          </p:cNvSpPr>
          <p:nvPr/>
        </p:nvSpPr>
        <p:spPr bwMode="auto">
          <a:xfrm>
            <a:off x="-13749"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a:extLst/>
        </p:spPr>
        <p:txBody>
          <a:bodyPr vert="horz" wrap="square" lIns="91440" tIns="45720" rIns="91440" bIns="45720" numCol="1" anchor="t" anchorCtr="0" compatLnSpc="1">
            <a:prstTxWarp prst="textNoShape">
              <a:avLst/>
            </a:prstTxWarp>
          </a:bodyPr>
          <a:lstStyle/>
          <a:p>
            <a:endParaRPr/>
          </a:p>
        </p:txBody>
      </p:sp>
      <p:grpSp>
        <p:nvGrpSpPr>
          <p:cNvPr id="10" name="Group 66"/>
          <p:cNvGrpSpPr>
            <a:grpSpLocks noChangeAspect="1"/>
          </p:cNvGrpSpPr>
          <p:nvPr/>
        </p:nvGrpSpPr>
        <p:grpSpPr bwMode="auto">
          <a:xfrm>
            <a:off x="11647687" y="947576"/>
            <a:ext cx="426645" cy="400819"/>
            <a:chOff x="3636" y="1964"/>
            <a:chExt cx="413" cy="388"/>
          </a:xfrm>
        </p:grpSpPr>
        <p:sp>
          <p:nvSpPr>
            <p:cNvPr id="11" name="Freeform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2" name="Freeform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3" name="Freeform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4" name="Freeform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5" name="Freeform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6" name="Freeform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7" name="Freeform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18" name="Freeform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19" name="Group 18"/>
          <p:cNvGrpSpPr/>
          <p:nvPr/>
        </p:nvGrpSpPr>
        <p:grpSpPr>
          <a:xfrm>
            <a:off x="11308927" y="6212029"/>
            <a:ext cx="875471" cy="645972"/>
            <a:chOff x="7344986" y="5566058"/>
            <a:chExt cx="1750940" cy="1291943"/>
          </a:xfrm>
        </p:grpSpPr>
        <p:sp>
          <p:nvSpPr>
            <p:cNvPr id="20" name="Freeform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1" name="Freeform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2" name="Freeform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3" name="Freeform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4" name="Freeform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5" name="Freeform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26" name="Group 5"/>
          <p:cNvGrpSpPr>
            <a:grpSpLocks noChangeAspect="1"/>
          </p:cNvGrpSpPr>
          <p:nvPr/>
        </p:nvGrpSpPr>
        <p:grpSpPr bwMode="auto">
          <a:xfrm>
            <a:off x="2441" y="2873890"/>
            <a:ext cx="597228" cy="789302"/>
            <a:chOff x="2121" y="1060"/>
            <a:chExt cx="597" cy="789"/>
          </a:xfrm>
        </p:grpSpPr>
        <p:sp>
          <p:nvSpPr>
            <p:cNvPr id="27" name="Freeform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8" name="Freeform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29" name="Freeform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0" name="Freeform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1" name="Freeform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2" name="Freeform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3" name="Freeform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34" name="Group 16"/>
          <p:cNvGrpSpPr>
            <a:grpSpLocks noChangeAspect="1"/>
          </p:cNvGrpSpPr>
          <p:nvPr/>
        </p:nvGrpSpPr>
        <p:grpSpPr bwMode="auto">
          <a:xfrm>
            <a:off x="139505" y="-13010"/>
            <a:ext cx="1382907" cy="804244"/>
            <a:chOff x="1922" y="1129"/>
            <a:chExt cx="987" cy="574"/>
          </a:xfrm>
        </p:grpSpPr>
        <p:sp>
          <p:nvSpPr>
            <p:cNvPr id="35" name="Freeform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6" name="Freeform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7" name="Freeform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8" name="Freeform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39" name="Freeform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0" name="Freeform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1" name="Freeform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2" name="Freeform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43" name="Group 28"/>
          <p:cNvGrpSpPr>
            <a:grpSpLocks noChangeAspect="1"/>
          </p:cNvGrpSpPr>
          <p:nvPr/>
        </p:nvGrpSpPr>
        <p:grpSpPr bwMode="auto">
          <a:xfrm>
            <a:off x="0" y="5007562"/>
            <a:ext cx="687853" cy="1147722"/>
            <a:chOff x="1901" y="2020"/>
            <a:chExt cx="1059" cy="1767"/>
          </a:xfrm>
        </p:grpSpPr>
        <p:sp>
          <p:nvSpPr>
            <p:cNvPr id="44" name="Freeform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5" name="Freeform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6" name="Freeform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7" name="Freeform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8" name="Freeform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49" name="Freeform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0" name="Freeform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1" name="Freeform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52" name="Group 52"/>
          <p:cNvGrpSpPr>
            <a:grpSpLocks noChangeAspect="1"/>
          </p:cNvGrpSpPr>
          <p:nvPr/>
        </p:nvGrpSpPr>
        <p:grpSpPr bwMode="auto">
          <a:xfrm rot="19948164">
            <a:off x="11143247" y="105148"/>
            <a:ext cx="675071" cy="772505"/>
            <a:chOff x="4634" y="754"/>
            <a:chExt cx="1164" cy="1332"/>
          </a:xfrm>
        </p:grpSpPr>
        <p:sp>
          <p:nvSpPr>
            <p:cNvPr id="53" name="Freeform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4" name="Freeform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5" name="Freeform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6" name="Freeform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7" name="Freeform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8" name="Freeform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59" name="Freeform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0" name="Freeform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grpSp>
        <p:nvGrpSpPr>
          <p:cNvPr id="61" name="Group 64"/>
          <p:cNvGrpSpPr>
            <a:grpSpLocks noChangeAspect="1"/>
          </p:cNvGrpSpPr>
          <p:nvPr/>
        </p:nvGrpSpPr>
        <p:grpSpPr bwMode="auto">
          <a:xfrm flipH="1">
            <a:off x="10782665" y="2958792"/>
            <a:ext cx="1028242" cy="1140705"/>
            <a:chOff x="2052" y="995"/>
            <a:chExt cx="768" cy="852"/>
          </a:xfrm>
        </p:grpSpPr>
        <p:sp>
          <p:nvSpPr>
            <p:cNvPr id="62" name="Freeform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3" name="Freeform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4" name="Freeform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5" name="Freeform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6" name="Freeform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7" name="Freeform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8" name="Freeform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sp>
          <p:nvSpPr>
            <p:cNvPr id="69" name="Freeform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a:p>
          </p:txBody>
        </p:sp>
      </p:grpSp>
      <p:sp>
        <p:nvSpPr>
          <p:cNvPr id="2" name="Title Placeholder 1"/>
          <p:cNvSpPr>
            <a:spLocks noGrp="1"/>
          </p:cNvSpPr>
          <p:nvPr>
            <p:ph type="title"/>
          </p:nvPr>
        </p:nvSpPr>
        <p:spPr>
          <a:xfrm>
            <a:off x="1524000" y="78910"/>
            <a:ext cx="9133730" cy="1233424"/>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8572" y="1485900"/>
            <a:ext cx="9134856" cy="415290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3"/>
          </p:nvPr>
        </p:nvSpPr>
        <p:spPr>
          <a:xfrm>
            <a:off x="1522412" y="6601968"/>
            <a:ext cx="6978460" cy="237744"/>
          </a:xfrm>
          <a:prstGeom prst="rect">
            <a:avLst/>
          </a:prstGeom>
        </p:spPr>
        <p:txBody>
          <a:bodyPr vert="horz" lIns="91440" tIns="45720" rIns="91440" bIns="45720" rtlCol="0" anchor="ctr"/>
          <a:lstStyle>
            <a:lvl1pPr algn="l">
              <a:defRPr sz="1200" cap="none" baseline="0">
                <a:solidFill>
                  <a:schemeClr val="tx1"/>
                </a:solidFill>
              </a:defRPr>
            </a:lvl1pPr>
          </a:lstStyle>
          <a:p>
            <a:r>
              <a:rPr lang="en-US" dirty="0"/>
              <a:t>Add a footer</a:t>
            </a:r>
          </a:p>
        </p:txBody>
      </p:sp>
      <p:sp>
        <p:nvSpPr>
          <p:cNvPr id="4" name="Date Placeholder 3"/>
          <p:cNvSpPr>
            <a:spLocks noGrp="1"/>
          </p:cNvSpPr>
          <p:nvPr>
            <p:ph type="dt" sz="half" idx="2"/>
          </p:nvPr>
        </p:nvSpPr>
        <p:spPr>
          <a:xfrm>
            <a:off x="8875776" y="6601968"/>
            <a:ext cx="1063198" cy="193933"/>
          </a:xfrm>
          <a:prstGeom prst="rect">
            <a:avLst/>
          </a:prstGeom>
        </p:spPr>
        <p:txBody>
          <a:bodyPr vert="horz" lIns="91440" tIns="45720" rIns="91440" bIns="45720" rtlCol="0" anchor="ctr"/>
          <a:lstStyle>
            <a:lvl1pPr algn="r">
              <a:defRPr sz="1200">
                <a:solidFill>
                  <a:schemeClr val="tx1"/>
                </a:solidFill>
              </a:defRPr>
            </a:lvl1pPr>
          </a:lstStyle>
          <a:p>
            <a:fld id="{9E583DDF-CA54-461A-A486-592D2374C532}" type="datetimeFigureOut">
              <a:rPr lang="en-US" smtClean="0"/>
              <a:pPr/>
              <a:t>5/26/2021</a:t>
            </a:fld>
            <a:endParaRPr lang="en-US"/>
          </a:p>
        </p:txBody>
      </p:sp>
      <p:sp>
        <p:nvSpPr>
          <p:cNvPr id="6" name="Slide Number Placeholder 5"/>
          <p:cNvSpPr>
            <a:spLocks noGrp="1"/>
          </p:cNvSpPr>
          <p:nvPr>
            <p:ph type="sldNum" sz="quarter" idx="4"/>
          </p:nvPr>
        </p:nvSpPr>
        <p:spPr>
          <a:xfrm>
            <a:off x="10023348" y="6601968"/>
            <a:ext cx="640080" cy="237744"/>
          </a:xfrm>
          <a:prstGeom prst="rect">
            <a:avLst/>
          </a:prstGeom>
        </p:spPr>
        <p:txBody>
          <a:bodyPr vert="horz" lIns="91440" tIns="45720" rIns="91440" bIns="45720" rtlCol="0" anchor="ctr"/>
          <a:lstStyle>
            <a:lvl1pPr algn="r">
              <a:defRPr sz="1200">
                <a:solidFill>
                  <a:schemeClr val="tx1"/>
                </a:solidFill>
              </a:defRPr>
            </a:lvl1pPr>
          </a:lstStyle>
          <a:p>
            <a:fld id="{CA8D9AD5-F248-4919-864A-CFD76CC027D6}" type="slidenum">
              <a:rPr lang="en-US" smtClean="0"/>
              <a:pPr/>
              <a:t>‹#›</a:t>
            </a:fld>
            <a:endParaRPr lang="en-US"/>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marL="0" indent="0" algn="l" defTabSz="914400" rtl="0" eaLnBrk="1" latinLnBrk="0" hangingPunct="1">
        <a:lnSpc>
          <a:spcPct val="90000"/>
        </a:lnSpc>
        <a:spcBef>
          <a:spcPct val="0"/>
        </a:spcBef>
        <a:buFont typeface="Arial" pitchFamily="34" charset="0"/>
        <a:buNone/>
        <a:defRPr sz="3400" kern="1200">
          <a:solidFill>
            <a:schemeClr val="tx1"/>
          </a:solidFill>
          <a:latin typeface="+mj-lt"/>
          <a:ea typeface="+mj-ea"/>
          <a:cs typeface="+mj-cs"/>
        </a:defRPr>
      </a:lvl1pPr>
    </p:titleStyle>
    <p:bodyStyle>
      <a:lvl1pPr marL="274320" indent="-228600" algn="l" defTabSz="914400" rtl="0"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l" defTabSz="914400" rtl="0"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r>
              <a:rPr lang="en-US" dirty="0"/>
              <a:t>D</a:t>
            </a:r>
            <a:r>
              <a:rPr lang="en-US" dirty="0" smtClean="0"/>
              <a:t>irect work handbook </a:t>
            </a:r>
            <a:endParaRPr lang="en-US" dirty="0"/>
          </a:p>
        </p:txBody>
      </p:sp>
      <p:sp>
        <p:nvSpPr>
          <p:cNvPr id="5" name="Subtitle 4"/>
          <p:cNvSpPr>
            <a:spLocks noGrp="1"/>
          </p:cNvSpPr>
          <p:nvPr>
            <p:ph type="subTitle" idx="1"/>
          </p:nvPr>
        </p:nvSpPr>
        <p:spPr/>
        <p:txBody>
          <a:bodyPr>
            <a:normAutofit fontScale="92500" lnSpcReduction="20000"/>
          </a:bodyPr>
          <a:lstStyle/>
          <a:p>
            <a:r>
              <a:rPr lang="en-US" dirty="0" smtClean="0"/>
              <a:t>Things we should do when children are received into the care system </a:t>
            </a:r>
            <a:endParaRPr lang="en-US" dirty="0"/>
          </a:p>
        </p:txBody>
      </p:sp>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transition between home and foster care is a very stressful and traumatic experience for children.</a:t>
            </a:r>
            <a:endParaRPr lang="en-GB" dirty="0"/>
          </a:p>
        </p:txBody>
      </p:sp>
      <p:sp>
        <p:nvSpPr>
          <p:cNvPr id="3" name="Content Placeholder 2"/>
          <p:cNvSpPr>
            <a:spLocks noGrp="1"/>
          </p:cNvSpPr>
          <p:nvPr>
            <p:ph idx="1"/>
          </p:nvPr>
        </p:nvSpPr>
        <p:spPr/>
        <p:txBody>
          <a:bodyPr>
            <a:normAutofit/>
          </a:bodyPr>
          <a:lstStyle/>
          <a:p>
            <a:r>
              <a:rPr lang="en-GB" dirty="0" smtClean="0"/>
              <a:t>We at Western Bay adoption service are striving to minimise the trauma of moves for children and have compiled this handbook to help practitioners facilitate the work that needs to be done to promote the best possible outcomes for children.</a:t>
            </a:r>
          </a:p>
          <a:p>
            <a:r>
              <a:rPr lang="en-GB" dirty="0" smtClean="0"/>
              <a:t>Our philosophy is to keep the child central to all of the work undertaken </a:t>
            </a:r>
          </a:p>
          <a:p>
            <a:r>
              <a:rPr lang="en-GB" dirty="0" smtClean="0"/>
              <a:t>The handbook pulls together our thinking along with the recommendations from The Good practice Guide for Transitions launched by Adoption UK in 2020 and By Your side Practitioners Guide written by psychologist Viv Norris.</a:t>
            </a:r>
          </a:p>
          <a:p>
            <a:endParaRPr lang="en-GB" dirty="0"/>
          </a:p>
        </p:txBody>
      </p:sp>
    </p:spTree>
    <p:extLst>
      <p:ext uri="{BB962C8B-B14F-4D97-AF65-F5344CB8AC3E}">
        <p14:creationId xmlns:p14="http://schemas.microsoft.com/office/powerpoint/2010/main" val="192403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8572" y="1485900"/>
            <a:ext cx="9134856" cy="4343400"/>
          </a:xfrm>
        </p:spPr>
        <p:txBody>
          <a:bodyPr>
            <a:normAutofit/>
          </a:bodyPr>
          <a:lstStyle/>
          <a:p>
            <a:r>
              <a:rPr lang="en-GB" dirty="0"/>
              <a:t>There is a commitment to giving the child a clear account of what is going on in the here and now that makes sense to the child, to find ways to talk about difficult topics and to help the child process their emotional </a:t>
            </a:r>
            <a:r>
              <a:rPr lang="en-GB" dirty="0" smtClean="0"/>
              <a:t>responses.</a:t>
            </a:r>
          </a:p>
          <a:p>
            <a:r>
              <a:rPr lang="en-GB" dirty="0" smtClean="0"/>
              <a:t>The direct work with the child should be undertaken by the person who has the most significant relationship with them. </a:t>
            </a:r>
          </a:p>
          <a:p>
            <a:r>
              <a:rPr lang="en-GB" dirty="0" smtClean="0"/>
              <a:t>Foster carers/primary carer should be involved in all of the work with the child as their trusted adult and protector and the person who will be supporting them emotionally throughout the process whilst they are getting to know their new family.</a:t>
            </a:r>
          </a:p>
          <a:p>
            <a:pPr marL="45720" indent="0" algn="ctr">
              <a:buNone/>
            </a:pPr>
            <a:r>
              <a:rPr lang="en-GB" i="1" dirty="0" smtClean="0">
                <a:solidFill>
                  <a:srgbClr val="C00000"/>
                </a:solidFill>
              </a:rPr>
              <a:t>Relationships  should  be seen as the Golden Thread in children’s Lives </a:t>
            </a:r>
          </a:p>
          <a:p>
            <a:endParaRPr lang="en-GB" dirty="0"/>
          </a:p>
          <a:p>
            <a:pPr marL="45720" indent="0">
              <a:buNone/>
            </a:pPr>
            <a:endParaRPr lang="en-GB" dirty="0"/>
          </a:p>
        </p:txBody>
      </p:sp>
    </p:spTree>
    <p:extLst>
      <p:ext uri="{BB962C8B-B14F-4D97-AF65-F5344CB8AC3E}">
        <p14:creationId xmlns:p14="http://schemas.microsoft.com/office/powerpoint/2010/main" val="532060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914400"/>
            <a:ext cx="9133730" cy="1020417"/>
          </a:xfrm>
        </p:spPr>
        <p:txBody>
          <a:bodyPr>
            <a:normAutofit fontScale="90000"/>
          </a:bodyPr>
          <a:lstStyle/>
          <a:p>
            <a:r>
              <a:rPr lang="en-GB" sz="2800" dirty="0" smtClean="0"/>
              <a:t>Reception into Care </a:t>
            </a:r>
            <a:br>
              <a:rPr lang="en-GB" sz="2800" dirty="0" smtClean="0"/>
            </a:br>
            <a:r>
              <a:rPr lang="en-GB" sz="2800" dirty="0" smtClean="0"/>
              <a:t/>
            </a:r>
            <a:br>
              <a:rPr lang="en-GB" sz="2800" dirty="0" smtClean="0"/>
            </a:br>
            <a:r>
              <a:rPr lang="en-GB" sz="2800" dirty="0" smtClean="0"/>
              <a:t> </a:t>
            </a:r>
            <a:br>
              <a:rPr lang="en-GB" sz="2800" dirty="0" smtClean="0"/>
            </a:br>
            <a:r>
              <a:rPr lang="en-GB" sz="2800" dirty="0" smtClean="0"/>
              <a:t> </a:t>
            </a:r>
            <a:endParaRPr lang="en-GB" sz="2800" dirty="0"/>
          </a:p>
        </p:txBody>
      </p:sp>
      <p:sp>
        <p:nvSpPr>
          <p:cNvPr id="3" name="Content Placeholder 2"/>
          <p:cNvSpPr>
            <a:spLocks noGrp="1"/>
          </p:cNvSpPr>
          <p:nvPr>
            <p:ph idx="1"/>
          </p:nvPr>
        </p:nvSpPr>
        <p:spPr/>
        <p:txBody>
          <a:bodyPr>
            <a:normAutofit lnSpcReduction="10000"/>
          </a:bodyPr>
          <a:lstStyle/>
          <a:p>
            <a:pPr marL="45720" indent="0">
              <a:buNone/>
            </a:pPr>
            <a:r>
              <a:rPr lang="en-GB" dirty="0" smtClean="0">
                <a:solidFill>
                  <a:srgbClr val="C00000"/>
                </a:solidFill>
              </a:rPr>
              <a:t>Help </a:t>
            </a:r>
            <a:r>
              <a:rPr lang="en-GB" dirty="0">
                <a:solidFill>
                  <a:srgbClr val="C00000"/>
                </a:solidFill>
              </a:rPr>
              <a:t>the child understand why they need to be in foster </a:t>
            </a:r>
            <a:r>
              <a:rPr lang="en-GB" dirty="0" smtClean="0">
                <a:solidFill>
                  <a:srgbClr val="C00000"/>
                </a:solidFill>
              </a:rPr>
              <a:t>care, what the concerns are and who will help. </a:t>
            </a:r>
            <a:endParaRPr lang="en-GB" dirty="0">
              <a:solidFill>
                <a:srgbClr val="C00000"/>
              </a:solidFill>
            </a:endParaRPr>
          </a:p>
          <a:p>
            <a:r>
              <a:rPr lang="en-GB" dirty="0" smtClean="0"/>
              <a:t>Incorporates a number of sessions with the child to include:</a:t>
            </a:r>
          </a:p>
          <a:p>
            <a:r>
              <a:rPr lang="en-GB" dirty="0" smtClean="0"/>
              <a:t>Introductions, setting the scene and boundaries</a:t>
            </a:r>
          </a:p>
          <a:p>
            <a:r>
              <a:rPr lang="en-GB" dirty="0" smtClean="0"/>
              <a:t>What children need / who takes care of them / who makes decisions about what is best for them </a:t>
            </a:r>
          </a:p>
          <a:p>
            <a:r>
              <a:rPr lang="en-GB" dirty="0" smtClean="0"/>
              <a:t>Different types of families, birth families foster families adoptive families </a:t>
            </a:r>
          </a:p>
          <a:p>
            <a:r>
              <a:rPr lang="en-GB" dirty="0"/>
              <a:t>Foster carers must be prepared that the child may become more unsettled and  agitated during the direct work as they are given time and space to think of next steps.</a:t>
            </a:r>
          </a:p>
          <a:p>
            <a:endParaRPr lang="en-GB" dirty="0"/>
          </a:p>
        </p:txBody>
      </p:sp>
    </p:spTree>
    <p:extLst>
      <p:ext uri="{BB962C8B-B14F-4D97-AF65-F5344CB8AC3E}">
        <p14:creationId xmlns:p14="http://schemas.microsoft.com/office/powerpoint/2010/main" val="379167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8572" y="579120"/>
            <a:ext cx="9134856" cy="5059681"/>
          </a:xfrm>
        </p:spPr>
        <p:txBody>
          <a:bodyPr>
            <a:normAutofit fontScale="92500" lnSpcReduction="20000"/>
          </a:bodyPr>
          <a:lstStyle/>
          <a:p>
            <a:r>
              <a:rPr lang="en-GB" sz="2100" dirty="0" smtClean="0"/>
              <a:t> The Foster </a:t>
            </a:r>
            <a:r>
              <a:rPr lang="en-GB" sz="2100" dirty="0"/>
              <a:t>carer should be part of this work and able to provide reassurance within the sessions and in-between sessions</a:t>
            </a:r>
            <a:r>
              <a:rPr lang="en-GB" sz="2100" dirty="0" smtClean="0"/>
              <a:t>. </a:t>
            </a:r>
          </a:p>
          <a:p>
            <a:r>
              <a:rPr lang="en-GB" sz="2100" dirty="0" smtClean="0"/>
              <a:t>The social </a:t>
            </a:r>
            <a:r>
              <a:rPr lang="en-GB" sz="2100" dirty="0"/>
              <a:t>worker should </a:t>
            </a:r>
            <a:r>
              <a:rPr lang="en-GB" sz="2100" dirty="0" smtClean="0"/>
              <a:t>communicate with  </a:t>
            </a:r>
            <a:r>
              <a:rPr lang="en-GB" sz="2100" dirty="0"/>
              <a:t>the foster </a:t>
            </a:r>
            <a:r>
              <a:rPr lang="en-GB" sz="2100" dirty="0" smtClean="0"/>
              <a:t>carer prior to the sessions to explain what will be covered.</a:t>
            </a:r>
          </a:p>
          <a:p>
            <a:r>
              <a:rPr lang="en-GB" sz="2100" dirty="0" smtClean="0"/>
              <a:t>A variety of activities and approaches can be used to communicate with the child that are built on an understanding of child development, attachment theory, developmental trauma and play.</a:t>
            </a:r>
          </a:p>
          <a:p>
            <a:r>
              <a:rPr lang="en-GB" sz="2100" dirty="0" smtClean="0"/>
              <a:t>Age appropriate activity based work helps children feel more comfortable expressing feelings and builds up trust; the games , stories, songs, rituals that are used during these  early sessions can be used during introductions and transitions with the adopters to give the children the sense of continuity and coherence and help them co-regulate with safe adults.</a:t>
            </a:r>
          </a:p>
          <a:p>
            <a:endParaRPr lang="en-GB" sz="2100" dirty="0"/>
          </a:p>
          <a:p>
            <a:pPr algn="ctr"/>
            <a:r>
              <a:rPr lang="en-GB" sz="2100" i="1" dirty="0" smtClean="0">
                <a:solidFill>
                  <a:srgbClr val="C00000"/>
                </a:solidFill>
              </a:rPr>
              <a:t>“i</a:t>
            </a:r>
            <a:r>
              <a:rPr lang="en-GB" i="1" dirty="0" smtClean="0">
                <a:solidFill>
                  <a:srgbClr val="C00000"/>
                </a:solidFill>
              </a:rPr>
              <a:t>n order for the adults involved to create coherent support for the child, it is essential to have a shared language and understanding as well as opportunities to meet, reflect and share information “</a:t>
            </a:r>
            <a:endParaRPr lang="en-GB" i="1" dirty="0">
              <a:solidFill>
                <a:srgbClr val="C00000"/>
              </a:solidFill>
            </a:endParaRPr>
          </a:p>
        </p:txBody>
      </p:sp>
    </p:spTree>
    <p:extLst>
      <p:ext uri="{BB962C8B-B14F-4D97-AF65-F5344CB8AC3E}">
        <p14:creationId xmlns:p14="http://schemas.microsoft.com/office/powerpoint/2010/main" val="36278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Stage 1: Direct work activities </a:t>
            </a:r>
            <a:endParaRPr lang="en-US" dirty="0"/>
          </a:p>
        </p:txBody>
      </p:sp>
      <p:sp>
        <p:nvSpPr>
          <p:cNvPr id="14" name="Content Placeholder 13"/>
          <p:cNvSpPr>
            <a:spLocks noGrp="1"/>
          </p:cNvSpPr>
          <p:nvPr>
            <p:ph sz="half" idx="1"/>
          </p:nvPr>
        </p:nvSpPr>
        <p:spPr/>
        <p:txBody>
          <a:bodyPr>
            <a:normAutofit/>
          </a:bodyPr>
          <a:lstStyle/>
          <a:p>
            <a:r>
              <a:rPr lang="en-US" dirty="0" smtClean="0"/>
              <a:t>Narrative story / Parallel Story </a:t>
            </a:r>
          </a:p>
          <a:p>
            <a:r>
              <a:rPr lang="en-US" dirty="0" smtClean="0"/>
              <a:t>Memory Box</a:t>
            </a:r>
          </a:p>
          <a:p>
            <a:r>
              <a:rPr lang="en-US" dirty="0" smtClean="0"/>
              <a:t>All about me memory book </a:t>
            </a:r>
          </a:p>
          <a:p>
            <a:r>
              <a:rPr lang="en-US" dirty="0" smtClean="0"/>
              <a:t>Feelings</a:t>
            </a:r>
          </a:p>
          <a:p>
            <a:r>
              <a:rPr lang="en-US" dirty="0" smtClean="0"/>
              <a:t>The wall of needs </a:t>
            </a:r>
          </a:p>
          <a:p>
            <a:r>
              <a:rPr lang="en-US" dirty="0" smtClean="0"/>
              <a:t>Families</a:t>
            </a:r>
            <a:endParaRPr lang="en-US" dirty="0"/>
          </a:p>
          <a:p>
            <a:r>
              <a:rPr lang="en-US" dirty="0" smtClean="0"/>
              <a:t>Relationship Based play</a:t>
            </a:r>
          </a:p>
          <a:p>
            <a:endParaRPr lang="en-US" dirty="0"/>
          </a:p>
          <a:p>
            <a:endParaRPr lang="en-US" dirty="0"/>
          </a:p>
        </p:txBody>
      </p:sp>
      <p:sp>
        <p:nvSpPr>
          <p:cNvPr id="2" name="Content Placeholder 1"/>
          <p:cNvSpPr>
            <a:spLocks noGrp="1"/>
          </p:cNvSpPr>
          <p:nvPr>
            <p:ph sz="half" idx="2"/>
          </p:nvPr>
        </p:nvSpPr>
        <p:spPr>
          <a:xfrm>
            <a:off x="15270369" y="1955800"/>
            <a:ext cx="4480560" cy="4123944"/>
          </a:xfrm>
        </p:spPr>
        <p:txBody>
          <a:bodyPr>
            <a:normAutofit/>
          </a:bodyPr>
          <a:lstStyle/>
          <a:p>
            <a:endParaRPr lang="en-GB" dirty="0" smtClean="0"/>
          </a:p>
        </p:txBody>
      </p:sp>
      <p:pic>
        <p:nvPicPr>
          <p:cNvPr id="7170" name="Picture 2" descr="71bdacad-3bb9-4ef3-af6d-beb0a4f18711@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9133" y="1485900"/>
            <a:ext cx="4648598" cy="4863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86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0" y="78910"/>
            <a:ext cx="9133730" cy="1800690"/>
          </a:xfrm>
        </p:spPr>
        <p:txBody>
          <a:bodyPr>
            <a:normAutofit fontScale="90000"/>
          </a:bodyPr>
          <a:lstStyle/>
          <a:p>
            <a:r>
              <a:rPr lang="en-US" dirty="0" smtClean="0"/>
              <a:t> </a:t>
            </a:r>
            <a:br>
              <a:rPr lang="en-US" dirty="0" smtClean="0"/>
            </a:br>
            <a:r>
              <a:rPr lang="en-US" dirty="0"/>
              <a:t/>
            </a:r>
            <a:br>
              <a:rPr lang="en-US" dirty="0"/>
            </a:br>
            <a:r>
              <a:rPr lang="en-US" dirty="0" smtClean="0"/>
              <a:t/>
            </a:r>
            <a:br>
              <a:rPr lang="en-US" dirty="0" smtClean="0"/>
            </a:br>
            <a:r>
              <a:rPr lang="en-US" dirty="0"/>
              <a:t/>
            </a:r>
            <a:br>
              <a:rPr lang="en-US" dirty="0"/>
            </a:br>
            <a:r>
              <a:rPr lang="en-US" dirty="0" smtClean="0"/>
              <a:t>Parallel </a:t>
            </a:r>
            <a:r>
              <a:rPr lang="en-US" dirty="0"/>
              <a:t>stories </a:t>
            </a:r>
            <a:r>
              <a:rPr lang="en-US" dirty="0" smtClean="0"/>
              <a:t>&amp; Narrative </a:t>
            </a:r>
            <a:r>
              <a:rPr lang="en-US" dirty="0"/>
              <a:t>stories </a:t>
            </a:r>
            <a:br>
              <a:rPr lang="en-US" dirty="0"/>
            </a:br>
            <a:r>
              <a:rPr lang="en-US" dirty="0" smtClean="0"/>
              <a:t> </a:t>
            </a:r>
            <a:endParaRPr lang="en-US" dirty="0"/>
          </a:p>
        </p:txBody>
      </p:sp>
      <p:sp>
        <p:nvSpPr>
          <p:cNvPr id="3" name="Content Placeholder 2"/>
          <p:cNvSpPr>
            <a:spLocks noGrp="1"/>
          </p:cNvSpPr>
          <p:nvPr>
            <p:ph sz="half" idx="2"/>
          </p:nvPr>
        </p:nvSpPr>
        <p:spPr>
          <a:xfrm>
            <a:off x="1528572" y="1421737"/>
            <a:ext cx="3706368" cy="4910483"/>
          </a:xfrm>
        </p:spPr>
        <p:txBody>
          <a:bodyPr>
            <a:normAutofit fontScale="92500" lnSpcReduction="10000"/>
          </a:bodyPr>
          <a:lstStyle/>
          <a:p>
            <a:pPr marL="45720" indent="0">
              <a:buNone/>
            </a:pPr>
            <a:endParaRPr lang="en-GB" dirty="0"/>
          </a:p>
          <a:p>
            <a:r>
              <a:rPr lang="en-GB" sz="2100" dirty="0"/>
              <a:t>A parallel story is a story written to reflect the story of the </a:t>
            </a:r>
            <a:r>
              <a:rPr lang="en-GB" sz="2100" dirty="0" smtClean="0"/>
              <a:t>child/</a:t>
            </a:r>
            <a:r>
              <a:rPr lang="en-GB" sz="2100" dirty="0" err="1" smtClean="0"/>
              <a:t>ren</a:t>
            </a:r>
            <a:r>
              <a:rPr lang="en-GB" sz="2100" dirty="0" smtClean="0"/>
              <a:t>. </a:t>
            </a:r>
            <a:endParaRPr lang="en-GB" sz="2100" dirty="0"/>
          </a:p>
          <a:p>
            <a:r>
              <a:rPr lang="en-GB" sz="2100" dirty="0"/>
              <a:t>The story is written </a:t>
            </a:r>
            <a:r>
              <a:rPr lang="en-GB" sz="2100" dirty="0" smtClean="0"/>
              <a:t> </a:t>
            </a:r>
            <a:r>
              <a:rPr lang="en-GB" sz="2100" dirty="0"/>
              <a:t>about </a:t>
            </a:r>
            <a:r>
              <a:rPr lang="en-GB" sz="2100" dirty="0" smtClean="0"/>
              <a:t>characters </a:t>
            </a:r>
            <a:r>
              <a:rPr lang="en-GB" sz="2100" dirty="0"/>
              <a:t>and NOT about the child/</a:t>
            </a:r>
            <a:r>
              <a:rPr lang="en-GB" sz="2100" dirty="0" err="1"/>
              <a:t>ren</a:t>
            </a:r>
            <a:r>
              <a:rPr lang="en-GB" sz="2100" dirty="0"/>
              <a:t>. </a:t>
            </a:r>
          </a:p>
          <a:p>
            <a:r>
              <a:rPr lang="en-GB" sz="2100" dirty="0"/>
              <a:t> </a:t>
            </a:r>
            <a:r>
              <a:rPr lang="en-GB" sz="2100" dirty="0" smtClean="0"/>
              <a:t>It is written in simple language and illustrated to reflect the story.</a:t>
            </a:r>
          </a:p>
          <a:p>
            <a:r>
              <a:rPr lang="en-GB" sz="2100" dirty="0" smtClean="0"/>
              <a:t>A </a:t>
            </a:r>
            <a:r>
              <a:rPr lang="en-GB" sz="2100" dirty="0"/>
              <a:t>parallel story is used to help children become familiar with their own story </a:t>
            </a:r>
            <a:r>
              <a:rPr lang="en-GB" sz="2100" dirty="0" smtClean="0"/>
              <a:t>in a </a:t>
            </a:r>
            <a:r>
              <a:rPr lang="en-GB" sz="2100" dirty="0"/>
              <a:t>very safe way…One step removed. </a:t>
            </a:r>
            <a:r>
              <a:rPr lang="en-GB" sz="2100" dirty="0" smtClean="0"/>
              <a:t> </a:t>
            </a:r>
            <a:endParaRPr lang="en-GB" sz="2100" dirty="0"/>
          </a:p>
          <a:p>
            <a:endParaRPr lang="en-GB" dirty="0"/>
          </a:p>
          <a:p>
            <a:endParaRPr lang="en-US" dirty="0"/>
          </a:p>
        </p:txBody>
      </p:sp>
      <p:sp>
        <p:nvSpPr>
          <p:cNvPr id="5" name="Content Placeholder 4"/>
          <p:cNvSpPr>
            <a:spLocks noGrp="1"/>
          </p:cNvSpPr>
          <p:nvPr>
            <p:ph sz="quarter" idx="4"/>
          </p:nvPr>
        </p:nvSpPr>
        <p:spPr>
          <a:xfrm>
            <a:off x="6177169" y="1376018"/>
            <a:ext cx="4480560" cy="4262782"/>
          </a:xfrm>
        </p:spPr>
        <p:txBody>
          <a:bodyPr/>
          <a:lstStyle/>
          <a:p>
            <a:endParaRPr lang="en-US" dirty="0" smtClean="0"/>
          </a:p>
          <a:p>
            <a:r>
              <a:rPr lang="en-US" dirty="0" smtClean="0"/>
              <a:t>This is a very simple version of the child’s situation. </a:t>
            </a:r>
          </a:p>
          <a:p>
            <a:r>
              <a:rPr lang="en-US" dirty="0" smtClean="0"/>
              <a:t>Who is worried. </a:t>
            </a:r>
          </a:p>
          <a:p>
            <a:r>
              <a:rPr lang="en-US" dirty="0" smtClean="0"/>
              <a:t>Why they are worried. </a:t>
            </a:r>
          </a:p>
          <a:p>
            <a:r>
              <a:rPr lang="en-US" dirty="0" smtClean="0"/>
              <a:t>What is being done about it. </a:t>
            </a:r>
          </a:p>
          <a:p>
            <a:r>
              <a:rPr lang="en-US" dirty="0" smtClean="0"/>
              <a:t>It serves to keep the child informed. </a:t>
            </a:r>
            <a:endParaRPr lang="en-US" dirty="0"/>
          </a:p>
        </p:txBody>
      </p:sp>
    </p:spTree>
    <p:extLst>
      <p:ext uri="{BB962C8B-B14F-4D97-AF65-F5344CB8AC3E}">
        <p14:creationId xmlns:p14="http://schemas.microsoft.com/office/powerpoint/2010/main" val="19506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Step by step guide to writing a parallel story </a:t>
            </a:r>
            <a:endParaRPr lang="en-GB" dirty="0"/>
          </a:p>
        </p:txBody>
      </p:sp>
      <p:sp>
        <p:nvSpPr>
          <p:cNvPr id="8" name="Content Placeholder 7"/>
          <p:cNvSpPr>
            <a:spLocks noGrp="1"/>
          </p:cNvSpPr>
          <p:nvPr>
            <p:ph sz="half" idx="1"/>
          </p:nvPr>
        </p:nvSpPr>
        <p:spPr/>
        <p:txBody>
          <a:bodyPr/>
          <a:lstStyle/>
          <a:p>
            <a:r>
              <a:rPr lang="en-GB" i="1" dirty="0" smtClean="0">
                <a:solidFill>
                  <a:srgbClr val="C00000"/>
                </a:solidFill>
              </a:rPr>
              <a:t>Introduce the characters</a:t>
            </a:r>
            <a:endParaRPr lang="en-GB" i="1" dirty="0">
              <a:solidFill>
                <a:srgbClr val="C00000"/>
              </a:solidFill>
            </a:endParaRPr>
          </a:p>
        </p:txBody>
      </p:sp>
      <p:sp>
        <p:nvSpPr>
          <p:cNvPr id="9" name="Content Placeholder 8"/>
          <p:cNvSpPr>
            <a:spLocks noGrp="1"/>
          </p:cNvSpPr>
          <p:nvPr>
            <p:ph sz="half" idx="2"/>
          </p:nvPr>
        </p:nvSpPr>
        <p:spPr/>
        <p:txBody>
          <a:bodyPr/>
          <a:lstStyle/>
          <a:p>
            <a:r>
              <a:rPr lang="en-GB" i="1" dirty="0" smtClean="0">
                <a:solidFill>
                  <a:srgbClr val="C00000"/>
                </a:solidFill>
              </a:rPr>
              <a:t>Set the scene</a:t>
            </a:r>
          </a:p>
          <a:p>
            <a:r>
              <a:rPr lang="en-GB" dirty="0" smtClean="0"/>
              <a:t>Describe where </a:t>
            </a:r>
            <a:r>
              <a:rPr lang="en-GB" dirty="0"/>
              <a:t>they live </a:t>
            </a:r>
            <a:r>
              <a:rPr lang="en-GB" dirty="0" smtClean="0"/>
              <a:t>i.e. </a:t>
            </a:r>
            <a:r>
              <a:rPr lang="en-GB" dirty="0"/>
              <a:t>busy town, </a:t>
            </a:r>
            <a:r>
              <a:rPr lang="en-GB" dirty="0" smtClean="0"/>
              <a:t>countryside, </a:t>
            </a:r>
            <a:r>
              <a:rPr lang="en-GB" dirty="0"/>
              <a:t>near the beach,  home environment, things they like to do. Things they enjoy together. Remember to stay in character and </a:t>
            </a:r>
            <a:r>
              <a:rPr lang="en-GB" dirty="0" smtClean="0"/>
              <a:t>stick with </a:t>
            </a:r>
            <a:r>
              <a:rPr lang="en-GB" dirty="0"/>
              <a:t>metaphors and symbols throughout the story </a:t>
            </a:r>
            <a:r>
              <a:rPr lang="en-GB" dirty="0" smtClean="0"/>
              <a:t>e.g. fish </a:t>
            </a:r>
            <a:r>
              <a:rPr lang="en-GB" dirty="0"/>
              <a:t>live in </a:t>
            </a:r>
            <a:r>
              <a:rPr lang="en-GB" dirty="0" smtClean="0"/>
              <a:t>rock pools </a:t>
            </a:r>
            <a:r>
              <a:rPr lang="en-GB" dirty="0"/>
              <a:t>or the </a:t>
            </a:r>
            <a:r>
              <a:rPr lang="en-GB" dirty="0" smtClean="0"/>
              <a:t>sea rather than houses. </a:t>
            </a:r>
            <a:r>
              <a:rPr lang="en-GB" dirty="0"/>
              <a:t>But they may be small </a:t>
            </a:r>
            <a:r>
              <a:rPr lang="en-GB" dirty="0" smtClean="0"/>
              <a:t>rock pools </a:t>
            </a:r>
            <a:r>
              <a:rPr lang="en-GB" dirty="0"/>
              <a:t>with lots of fish in which are very busy.</a:t>
            </a:r>
          </a:p>
          <a:p>
            <a:endParaRPr lang="en-GB" dirty="0"/>
          </a:p>
        </p:txBody>
      </p:sp>
      <p:sp>
        <p:nvSpPr>
          <p:cNvPr id="10" name="Rectangle 9"/>
          <p:cNvSpPr/>
          <p:nvPr/>
        </p:nvSpPr>
        <p:spPr>
          <a:xfrm>
            <a:off x="1676400" y="2310713"/>
            <a:ext cx="4013200" cy="2961003"/>
          </a:xfrm>
          <a:prstGeom prst="rect">
            <a:avLst/>
          </a:prstGeom>
        </p:spPr>
        <p:txBody>
          <a:bodyPr wrap="square">
            <a:spAutoFit/>
          </a:bodyPr>
          <a:lstStyle/>
          <a:p>
            <a:pPr>
              <a:lnSpc>
                <a:spcPct val="107000"/>
              </a:lnSpc>
              <a:spcAft>
                <a:spcPts val="800"/>
              </a:spcAft>
            </a:pPr>
            <a:r>
              <a:rPr lang="en-GB" dirty="0">
                <a:latin typeface="Cambria" panose="02040503050406030204" pitchFamily="18" charset="0"/>
                <a:ea typeface="Cambria" panose="02040503050406030204" pitchFamily="18" charset="0"/>
                <a:cs typeface="Times New Roman" panose="02020603050405020304" pitchFamily="18" charset="0"/>
              </a:rPr>
              <a:t>The characters should reflect the make up of the birth family </a:t>
            </a:r>
            <a:r>
              <a:rPr lang="en-GB" dirty="0" smtClean="0">
                <a:latin typeface="Cambria" panose="02040503050406030204" pitchFamily="18" charset="0"/>
                <a:ea typeface="Cambria" panose="02040503050406030204" pitchFamily="18" charset="0"/>
                <a:cs typeface="Times New Roman" panose="02020603050405020304" pitchFamily="18" charset="0"/>
              </a:rPr>
              <a:t>e.g. </a:t>
            </a:r>
            <a:r>
              <a:rPr lang="en-GB" dirty="0">
                <a:latin typeface="Cambria" panose="02040503050406030204" pitchFamily="18" charset="0"/>
                <a:ea typeface="Cambria" panose="02040503050406030204" pitchFamily="18" charset="0"/>
                <a:cs typeface="Times New Roman" panose="02020603050405020304" pitchFamily="18" charset="0"/>
              </a:rPr>
              <a:t>number of children,</a:t>
            </a:r>
            <a:r>
              <a:rPr lang="en-GB" sz="2400" dirty="0">
                <a:latin typeface="Cambria" panose="02040503050406030204" pitchFamily="18" charset="0"/>
                <a:ea typeface="Cambria" panose="02040503050406030204" pitchFamily="18" charset="0"/>
                <a:cs typeface="Times New Roman" panose="02020603050405020304" pitchFamily="18" charset="0"/>
              </a:rPr>
              <a:t> </a:t>
            </a:r>
            <a:r>
              <a:rPr lang="en-GB" dirty="0" smtClean="0">
                <a:latin typeface="Cambria" panose="02040503050406030204" pitchFamily="18" charset="0"/>
                <a:ea typeface="Cambria" panose="02040503050406030204" pitchFamily="18" charset="0"/>
                <a:cs typeface="Times New Roman" panose="02020603050405020304" pitchFamily="18" charset="0"/>
              </a:rPr>
              <a:t>gender and </a:t>
            </a:r>
            <a:r>
              <a:rPr lang="en-GB" sz="2400" dirty="0" smtClean="0">
                <a:latin typeface="Cambria" panose="02040503050406030204" pitchFamily="18" charset="0"/>
                <a:ea typeface="Cambria" panose="02040503050406030204" pitchFamily="18" charset="0"/>
                <a:cs typeface="Times New Roman" panose="02020603050405020304" pitchFamily="18" charset="0"/>
              </a:rPr>
              <a:t> </a:t>
            </a:r>
            <a:r>
              <a:rPr lang="en-GB" dirty="0">
                <a:latin typeface="Cambria" panose="02040503050406030204" pitchFamily="18" charset="0"/>
                <a:ea typeface="Cambria" panose="02040503050406030204" pitchFamily="18" charset="0"/>
                <a:cs typeface="Times New Roman" panose="02020603050405020304" pitchFamily="18" charset="0"/>
              </a:rPr>
              <a:t>parentage. </a:t>
            </a:r>
            <a:r>
              <a:rPr lang="en-GB" dirty="0" smtClean="0">
                <a:latin typeface="Cambria" panose="02040503050406030204" pitchFamily="18" charset="0"/>
                <a:ea typeface="Cambria" panose="02040503050406030204" pitchFamily="18" charset="0"/>
                <a:cs typeface="Times New Roman" panose="02020603050405020304" pitchFamily="18" charset="0"/>
              </a:rPr>
              <a:t>i.e. </a:t>
            </a:r>
            <a:r>
              <a:rPr lang="en-GB" dirty="0">
                <a:latin typeface="Cambria" panose="02040503050406030204" pitchFamily="18" charset="0"/>
                <a:ea typeface="Cambria" panose="02040503050406030204" pitchFamily="18" charset="0"/>
                <a:cs typeface="Times New Roman" panose="02020603050405020304" pitchFamily="18" charset="0"/>
              </a:rPr>
              <a:t>1 parent /2 </a:t>
            </a:r>
            <a:r>
              <a:rPr lang="en-GB" dirty="0" smtClean="0">
                <a:latin typeface="Cambria" panose="02040503050406030204" pitchFamily="18" charset="0"/>
                <a:ea typeface="Cambria" panose="02040503050406030204" pitchFamily="18" charset="0"/>
                <a:cs typeface="Times New Roman" panose="02020603050405020304" pitchFamily="18" charset="0"/>
              </a:rPr>
              <a:t>parents/siblings.</a:t>
            </a:r>
            <a:endParaRPr lang="en-GB" sz="2400" dirty="0">
              <a:latin typeface="Cambria" panose="02040503050406030204" pitchFamily="18" charset="0"/>
              <a:ea typeface="Cambria" panose="02040503050406030204" pitchFamily="18" charset="0"/>
              <a:cs typeface="Times New Roman" panose="02020603050405020304" pitchFamily="18" charset="0"/>
            </a:endParaRPr>
          </a:p>
          <a:p>
            <a:pPr>
              <a:lnSpc>
                <a:spcPct val="107000"/>
              </a:lnSpc>
              <a:spcAft>
                <a:spcPts val="800"/>
              </a:spcAft>
            </a:pPr>
            <a:r>
              <a:rPr lang="en-GB" dirty="0">
                <a:latin typeface="Cambria" panose="02040503050406030204" pitchFamily="18" charset="0"/>
                <a:ea typeface="Cambria" panose="02040503050406030204" pitchFamily="18" charset="0"/>
                <a:cs typeface="Times New Roman" panose="02020603050405020304" pitchFamily="18" charset="0"/>
              </a:rPr>
              <a:t>The characters should be something that the child likes and eagerly relates to </a:t>
            </a:r>
            <a:r>
              <a:rPr lang="en-GB" dirty="0" err="1">
                <a:latin typeface="Cambria" panose="02040503050406030204" pitchFamily="18" charset="0"/>
                <a:ea typeface="Cambria" panose="02040503050406030204" pitchFamily="18" charset="0"/>
                <a:cs typeface="Times New Roman" panose="02020603050405020304" pitchFamily="18" charset="0"/>
              </a:rPr>
              <a:t>eg</a:t>
            </a:r>
            <a:r>
              <a:rPr lang="en-GB" dirty="0">
                <a:latin typeface="Cambria" panose="02040503050406030204" pitchFamily="18" charset="0"/>
                <a:ea typeface="Cambria" panose="02040503050406030204" pitchFamily="18" charset="0"/>
                <a:cs typeface="Times New Roman" panose="02020603050405020304" pitchFamily="18" charset="0"/>
              </a:rPr>
              <a:t> dinosaurs /fish /unicorns . Choose something that can easily be illustrated using Clip art or </a:t>
            </a:r>
            <a:r>
              <a:rPr lang="en-GB" dirty="0" smtClean="0">
                <a:latin typeface="Cambria" panose="02040503050406030204" pitchFamily="18" charset="0"/>
                <a:ea typeface="Cambria" panose="02040503050406030204" pitchFamily="18" charset="0"/>
                <a:cs typeface="Times New Roman" panose="02020603050405020304" pitchFamily="18" charset="0"/>
              </a:rPr>
              <a:t>Paint.</a:t>
            </a:r>
            <a:endParaRPr lang="en-GB" sz="24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255356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0" y="-45718"/>
            <a:ext cx="9133730" cy="45719"/>
          </a:xfrm>
        </p:spPr>
        <p:txBody>
          <a:bodyPr>
            <a:normAutofit fontScale="90000"/>
          </a:bodyPr>
          <a:lstStyle/>
          <a:p>
            <a:endParaRPr lang="en-GB" dirty="0"/>
          </a:p>
        </p:txBody>
      </p:sp>
      <p:sp>
        <p:nvSpPr>
          <p:cNvPr id="6" name="Content Placeholder 5"/>
          <p:cNvSpPr>
            <a:spLocks noGrp="1"/>
          </p:cNvSpPr>
          <p:nvPr>
            <p:ph sz="half" idx="1"/>
          </p:nvPr>
        </p:nvSpPr>
        <p:spPr/>
        <p:txBody>
          <a:bodyPr>
            <a:normAutofit fontScale="92500"/>
          </a:bodyPr>
          <a:lstStyle/>
          <a:p>
            <a:r>
              <a:rPr lang="en-GB" i="1" dirty="0">
                <a:solidFill>
                  <a:srgbClr val="C00000"/>
                </a:solidFill>
              </a:rPr>
              <a:t>INTRODUCE AND DESCRIBE THE PROBLEM</a:t>
            </a:r>
          </a:p>
          <a:p>
            <a:r>
              <a:rPr lang="en-GB" dirty="0"/>
              <a:t>What does this involve</a:t>
            </a:r>
            <a:r>
              <a:rPr lang="en-GB" dirty="0" smtClean="0"/>
              <a:t>? </a:t>
            </a:r>
            <a:r>
              <a:rPr lang="en-GB" dirty="0"/>
              <a:t>Arguing, not enough food, people getting hurt, not having toys etc.</a:t>
            </a:r>
          </a:p>
          <a:p>
            <a:r>
              <a:rPr lang="en-GB" dirty="0"/>
              <a:t>Highlight that the parents are not doing a good job of caring and how this affects the children. </a:t>
            </a:r>
            <a:r>
              <a:rPr lang="en-GB" dirty="0" smtClean="0"/>
              <a:t>E.g. </a:t>
            </a:r>
            <a:r>
              <a:rPr lang="en-GB" dirty="0"/>
              <a:t>the fish feel scared and hungry and look skinny and their scales have stopped twinkling.</a:t>
            </a:r>
          </a:p>
          <a:p>
            <a:endParaRPr lang="en-GB" dirty="0"/>
          </a:p>
        </p:txBody>
      </p:sp>
      <p:sp>
        <p:nvSpPr>
          <p:cNvPr id="7" name="Content Placeholder 6"/>
          <p:cNvSpPr>
            <a:spLocks noGrp="1"/>
          </p:cNvSpPr>
          <p:nvPr>
            <p:ph sz="half" idx="2"/>
          </p:nvPr>
        </p:nvSpPr>
        <p:spPr/>
        <p:txBody>
          <a:bodyPr>
            <a:normAutofit fontScale="92500"/>
          </a:bodyPr>
          <a:lstStyle/>
          <a:p>
            <a:r>
              <a:rPr lang="en-GB" i="1" dirty="0">
                <a:solidFill>
                  <a:srgbClr val="C00000"/>
                </a:solidFill>
              </a:rPr>
              <a:t>INTRODUCE CHARACTERS WHO HELP </a:t>
            </a:r>
          </a:p>
          <a:p>
            <a:r>
              <a:rPr lang="en-GB" dirty="0"/>
              <a:t>One character needs to represent the social worker </a:t>
            </a:r>
            <a:r>
              <a:rPr lang="en-GB" dirty="0" smtClean="0"/>
              <a:t>i.e. </a:t>
            </a:r>
            <a:r>
              <a:rPr lang="en-GB" dirty="0"/>
              <a:t>the character whose job it is to keep children safe and the other representing the judge </a:t>
            </a:r>
            <a:r>
              <a:rPr lang="en-GB" dirty="0" smtClean="0"/>
              <a:t>i.e. </a:t>
            </a:r>
            <a:r>
              <a:rPr lang="en-GB" dirty="0"/>
              <a:t>the character who has to make decisions about what needs to happen to keep the children safe. (Not to be referred to as the social worker or the judge remember to stay in character) State what they decide to do </a:t>
            </a:r>
            <a:r>
              <a:rPr lang="en-GB" dirty="0" smtClean="0"/>
              <a:t>i.e. </a:t>
            </a:r>
            <a:r>
              <a:rPr lang="en-GB" dirty="0"/>
              <a:t>find </a:t>
            </a:r>
            <a:r>
              <a:rPr lang="en-GB" dirty="0" smtClean="0"/>
              <a:t>the right </a:t>
            </a:r>
            <a:r>
              <a:rPr lang="en-GB" dirty="0"/>
              <a:t>family where the children can be safe and well cared </a:t>
            </a:r>
            <a:r>
              <a:rPr lang="en-GB" dirty="0" smtClean="0"/>
              <a:t>for. </a:t>
            </a:r>
            <a:endParaRPr lang="en-GB" dirty="0"/>
          </a:p>
          <a:p>
            <a:endParaRPr lang="en-GB" dirty="0"/>
          </a:p>
        </p:txBody>
      </p:sp>
    </p:spTree>
    <p:extLst>
      <p:ext uri="{BB962C8B-B14F-4D97-AF65-F5344CB8AC3E}">
        <p14:creationId xmlns:p14="http://schemas.microsoft.com/office/powerpoint/2010/main" val="2743480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4000" y="569843"/>
            <a:ext cx="4480560" cy="5040001"/>
          </a:xfrm>
        </p:spPr>
        <p:txBody>
          <a:bodyPr>
            <a:normAutofit fontScale="92500" lnSpcReduction="20000"/>
          </a:bodyPr>
          <a:lstStyle/>
          <a:p>
            <a:r>
              <a:rPr lang="en-GB" i="1" dirty="0">
                <a:solidFill>
                  <a:srgbClr val="C00000"/>
                </a:solidFill>
              </a:rPr>
              <a:t>DESCRIBE THE CHARACTERS IN THE NEW FAMILY AND THE PROCESS OF READJUSTMENT</a:t>
            </a:r>
          </a:p>
          <a:p>
            <a:r>
              <a:rPr lang="en-GB" dirty="0"/>
              <a:t>Reflect the foster family set up/ home and how they help the children to settle and meet their needs. Food, home, school, friends, kindness, fun </a:t>
            </a:r>
            <a:r>
              <a:rPr lang="en-GB" dirty="0" smtClean="0"/>
              <a:t>etc.</a:t>
            </a:r>
            <a:endParaRPr lang="en-GB" dirty="0"/>
          </a:p>
          <a:p>
            <a:r>
              <a:rPr lang="en-GB" dirty="0"/>
              <a:t>Make the characters and their qualities come alive </a:t>
            </a:r>
            <a:r>
              <a:rPr lang="en-GB" dirty="0" smtClean="0"/>
              <a:t>e.g. </a:t>
            </a:r>
            <a:r>
              <a:rPr lang="en-GB" dirty="0"/>
              <a:t>if the foster carer is bubbly and loud and has lots of energy  that should be reflected , if the home is busy with lots of other children coming and going that should also be reflected. Highlight the things they do to help the child </a:t>
            </a:r>
            <a:r>
              <a:rPr lang="en-GB" dirty="0" err="1"/>
              <a:t>eg</a:t>
            </a:r>
            <a:r>
              <a:rPr lang="en-GB" dirty="0"/>
              <a:t> feed them healthy food help them to make friends visit the park start school remaining in character throughout. </a:t>
            </a:r>
          </a:p>
          <a:p>
            <a:endParaRPr lang="en-GB" dirty="0"/>
          </a:p>
        </p:txBody>
      </p:sp>
      <p:sp>
        <p:nvSpPr>
          <p:cNvPr id="4" name="Content Placeholder 3"/>
          <p:cNvSpPr>
            <a:spLocks noGrp="1"/>
          </p:cNvSpPr>
          <p:nvPr>
            <p:ph sz="half" idx="2"/>
          </p:nvPr>
        </p:nvSpPr>
        <p:spPr>
          <a:xfrm>
            <a:off x="6177169" y="569843"/>
            <a:ext cx="4480560" cy="5040001"/>
          </a:xfrm>
        </p:spPr>
        <p:txBody>
          <a:bodyPr>
            <a:normAutofit fontScale="92500" lnSpcReduction="20000"/>
          </a:bodyPr>
          <a:lstStyle/>
          <a:p>
            <a:r>
              <a:rPr lang="en-GB" i="1" dirty="0">
                <a:solidFill>
                  <a:srgbClr val="C00000"/>
                </a:solidFill>
              </a:rPr>
              <a:t>NORMALISE EMOTIONS AND SET BACKS </a:t>
            </a:r>
            <a:r>
              <a:rPr lang="en-GB" i="1" dirty="0" smtClean="0">
                <a:solidFill>
                  <a:srgbClr val="C00000"/>
                </a:solidFill>
              </a:rPr>
              <a:t>AND GIVE HOPE FOR THE FUTURE </a:t>
            </a:r>
          </a:p>
          <a:p>
            <a:r>
              <a:rPr lang="en-GB" dirty="0" smtClean="0"/>
              <a:t>Highlight </a:t>
            </a:r>
            <a:r>
              <a:rPr lang="en-GB" dirty="0"/>
              <a:t>how they may have felt adjusting and learning to trust. Show how their enthusiasm for life returns when they are getting their needs met and they feel safe and loved and able to trust.</a:t>
            </a:r>
          </a:p>
          <a:p>
            <a:r>
              <a:rPr lang="en-GB" dirty="0"/>
              <a:t>Offer reassurance that they are brave and strong and have people around them who will be able to help them with any other changes they may need to face in their lives</a:t>
            </a:r>
            <a:r>
              <a:rPr lang="en-GB" dirty="0" smtClean="0"/>
              <a:t>.</a:t>
            </a:r>
            <a:endParaRPr lang="en-GB" dirty="0"/>
          </a:p>
        </p:txBody>
      </p:sp>
    </p:spTree>
    <p:extLst>
      <p:ext uri="{BB962C8B-B14F-4D97-AF65-F5344CB8AC3E}">
        <p14:creationId xmlns:p14="http://schemas.microsoft.com/office/powerpoint/2010/main" val="236071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GB" i="1" dirty="0">
                <a:solidFill>
                  <a:srgbClr val="C00000"/>
                </a:solidFill>
              </a:rPr>
              <a:t>SHOW SOME RESISTANCE LACK OF TRUST FEAR ANXIETY </a:t>
            </a:r>
          </a:p>
          <a:p>
            <a:endParaRPr lang="en-GB" dirty="0" smtClean="0"/>
          </a:p>
          <a:p>
            <a:r>
              <a:rPr lang="en-GB" dirty="0" smtClean="0"/>
              <a:t>Use </a:t>
            </a:r>
            <a:r>
              <a:rPr lang="en-GB" dirty="0"/>
              <a:t>the child/</a:t>
            </a:r>
            <a:r>
              <a:rPr lang="en-GB" dirty="0" err="1"/>
              <a:t>ren’s</a:t>
            </a:r>
            <a:r>
              <a:rPr lang="en-GB" dirty="0"/>
              <a:t> characters you have developed to express the feelings that may be evoked for children who are removed from birth families. Anger, sadness, fear of the unknown, lack of trust in adults, sadness, </a:t>
            </a:r>
            <a:r>
              <a:rPr lang="en-GB" dirty="0" smtClean="0"/>
              <a:t>anxiety.</a:t>
            </a:r>
            <a:endParaRPr lang="en-GB" dirty="0"/>
          </a:p>
        </p:txBody>
      </p:sp>
      <p:sp>
        <p:nvSpPr>
          <p:cNvPr id="4" name="Content Placeholder 3"/>
          <p:cNvSpPr>
            <a:spLocks noGrp="1"/>
          </p:cNvSpPr>
          <p:nvPr>
            <p:ph sz="half" idx="2"/>
          </p:nvPr>
        </p:nvSpPr>
        <p:spPr/>
        <p:txBody>
          <a:bodyPr/>
          <a:lstStyle/>
          <a:p>
            <a:r>
              <a:rPr lang="en-GB" i="1" dirty="0">
                <a:solidFill>
                  <a:srgbClr val="C00000"/>
                </a:solidFill>
              </a:rPr>
              <a:t>DESCRIBE THE PROCESS OF MOVING </a:t>
            </a:r>
          </a:p>
          <a:p>
            <a:r>
              <a:rPr lang="en-GB" dirty="0"/>
              <a:t>Who helps support them to be brave enough to make the move, how do they do this …taking them on the journey. Making sure they are safe and their feelings are attended </a:t>
            </a:r>
            <a:r>
              <a:rPr lang="en-GB" dirty="0" smtClean="0"/>
              <a:t>to.</a:t>
            </a:r>
          </a:p>
          <a:p>
            <a:pPr marL="45720" indent="0">
              <a:buNone/>
            </a:pPr>
            <a:r>
              <a:rPr lang="en-GB" i="1" dirty="0" smtClean="0">
                <a:solidFill>
                  <a:srgbClr val="C00000"/>
                </a:solidFill>
              </a:rPr>
              <a:t>Example of Billy and Bonnie Move home was created by Suzanne Twigg Social worker Neath Port Talbot with support from Julie Howes Western bay adoption service</a:t>
            </a:r>
            <a:endParaRPr lang="en-GB" i="1" dirty="0">
              <a:solidFill>
                <a:srgbClr val="C00000"/>
              </a:solidFill>
            </a:endParaRPr>
          </a:p>
          <a:p>
            <a:endParaRPr lang="en-GB" dirty="0"/>
          </a:p>
        </p:txBody>
      </p:sp>
    </p:spTree>
    <p:extLst>
      <p:ext uri="{BB962C8B-B14F-4D97-AF65-F5344CB8AC3E}">
        <p14:creationId xmlns:p14="http://schemas.microsoft.com/office/powerpoint/2010/main" val="407576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GB"/>
          </a:p>
        </p:txBody>
      </p:sp>
      <p:pic>
        <p:nvPicPr>
          <p:cNvPr id="3" name="Picture 2"/>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8415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GB"/>
          </a:p>
        </p:txBody>
      </p:sp>
      <p:pic>
        <p:nvPicPr>
          <p:cNvPr id="3" name="Picture 2"/>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0803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81531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59118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9605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949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24630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8250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56601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of a narrative story</a:t>
            </a:r>
            <a:br>
              <a:rPr lang="en-GB" dirty="0" smtClean="0"/>
            </a:br>
            <a:r>
              <a:rPr lang="en-GB" sz="2000" dirty="0" smtClean="0"/>
              <a:t>This should also be illustrated for the child</a:t>
            </a:r>
            <a:endParaRPr lang="en-GB" dirty="0"/>
          </a:p>
        </p:txBody>
      </p:sp>
      <p:sp>
        <p:nvSpPr>
          <p:cNvPr id="3" name="Content Placeholder 2"/>
          <p:cNvSpPr>
            <a:spLocks noGrp="1"/>
          </p:cNvSpPr>
          <p:nvPr>
            <p:ph sz="half" idx="1"/>
          </p:nvPr>
        </p:nvSpPr>
        <p:spPr/>
        <p:txBody>
          <a:bodyPr>
            <a:normAutofit fontScale="85000" lnSpcReduction="20000"/>
          </a:bodyPr>
          <a:lstStyle/>
          <a:p>
            <a:r>
              <a:rPr lang="en-GB" sz="2800" i="1" dirty="0">
                <a:solidFill>
                  <a:srgbClr val="C00000"/>
                </a:solidFill>
              </a:rPr>
              <a:t>Lucy and Todd’s story </a:t>
            </a:r>
          </a:p>
          <a:p>
            <a:pPr lvl="0"/>
            <a:r>
              <a:rPr lang="en-GB" dirty="0"/>
              <a:t>When Lucy was small she lived with her mammy and daddy and baby brother </a:t>
            </a:r>
            <a:r>
              <a:rPr lang="en-GB" dirty="0" smtClean="0"/>
              <a:t>Todd.</a:t>
            </a:r>
            <a:endParaRPr lang="en-GB" dirty="0"/>
          </a:p>
          <a:p>
            <a:pPr lvl="0"/>
            <a:r>
              <a:rPr lang="en-GB" dirty="0"/>
              <a:t>They weren’t always safe at home because mammy and daddy argued a lot. They would shout at each other and sometimes hurt one </a:t>
            </a:r>
            <a:r>
              <a:rPr lang="en-GB" dirty="0" smtClean="0"/>
              <a:t>another.</a:t>
            </a:r>
            <a:endParaRPr lang="en-GB" dirty="0"/>
          </a:p>
          <a:p>
            <a:pPr lvl="0"/>
            <a:r>
              <a:rPr lang="en-GB" dirty="0"/>
              <a:t>When this happens it can be very scary for little </a:t>
            </a:r>
            <a:r>
              <a:rPr lang="en-GB" dirty="0" smtClean="0"/>
              <a:t>children. </a:t>
            </a:r>
            <a:endParaRPr lang="en-GB" dirty="0"/>
          </a:p>
          <a:p>
            <a:pPr lvl="0"/>
            <a:r>
              <a:rPr lang="en-GB" dirty="0"/>
              <a:t>Sometimes when they argued the police were called to come to make sure Lucy and Todd were safe.</a:t>
            </a:r>
          </a:p>
          <a:p>
            <a:r>
              <a:rPr lang="en-GB" dirty="0"/>
              <a:t> </a:t>
            </a:r>
          </a:p>
          <a:p>
            <a:endParaRPr lang="en-GB" dirty="0"/>
          </a:p>
        </p:txBody>
      </p:sp>
      <p:sp>
        <p:nvSpPr>
          <p:cNvPr id="4" name="Content Placeholder 3"/>
          <p:cNvSpPr>
            <a:spLocks noGrp="1"/>
          </p:cNvSpPr>
          <p:nvPr>
            <p:ph sz="half" idx="2"/>
          </p:nvPr>
        </p:nvSpPr>
        <p:spPr/>
        <p:txBody>
          <a:bodyPr>
            <a:normAutofit fontScale="85000" lnSpcReduction="20000"/>
          </a:bodyPr>
          <a:lstStyle/>
          <a:p>
            <a:pPr lvl="0"/>
            <a:r>
              <a:rPr lang="en-GB" dirty="0"/>
              <a:t>The Police were worried they thought that Lucy and Todd were frightened and sad  so they asked a Social Worker called Claire to come and visit them.</a:t>
            </a:r>
          </a:p>
          <a:p>
            <a:pPr lvl="0"/>
            <a:r>
              <a:rPr lang="en-GB" dirty="0"/>
              <a:t>It’s Claire’s job to help families keep children safe and make sure they have every thing they need. </a:t>
            </a:r>
          </a:p>
          <a:p>
            <a:pPr lvl="0"/>
            <a:r>
              <a:rPr lang="en-GB" dirty="0" smtClean="0"/>
              <a:t>Children </a:t>
            </a:r>
            <a:r>
              <a:rPr lang="en-GB" dirty="0"/>
              <a:t>need lots of love, a clean and warm home to live in, clean clothes, nice food, lots of fun and to be kept safe. </a:t>
            </a:r>
          </a:p>
          <a:p>
            <a:r>
              <a:rPr lang="en-GB" dirty="0"/>
              <a:t>Claire was worried that Lucy and Todd were not safe so she took them to live with Gareth and Rosie who are foster carers. </a:t>
            </a:r>
          </a:p>
          <a:p>
            <a:endParaRPr lang="en-GB" dirty="0"/>
          </a:p>
        </p:txBody>
      </p:sp>
    </p:spTree>
    <p:extLst>
      <p:ext uri="{BB962C8B-B14F-4D97-AF65-F5344CB8AC3E}">
        <p14:creationId xmlns:p14="http://schemas.microsoft.com/office/powerpoint/2010/main" val="1710760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8572" y="495300"/>
            <a:ext cx="4480560" cy="5114544"/>
          </a:xfrm>
        </p:spPr>
        <p:txBody>
          <a:bodyPr>
            <a:normAutofit lnSpcReduction="10000"/>
          </a:bodyPr>
          <a:lstStyle/>
          <a:p>
            <a:pPr lvl="0"/>
            <a:r>
              <a:rPr lang="en-GB" dirty="0"/>
              <a:t>Gareth and Rosie take good care of Lucy and Todd.</a:t>
            </a:r>
          </a:p>
          <a:p>
            <a:pPr lvl="0"/>
            <a:r>
              <a:rPr lang="en-GB" dirty="0"/>
              <a:t>Claire tried to help mammy and daddy to stop arguing and fighting and to learn how to look after Lucy and Todd </a:t>
            </a:r>
            <a:r>
              <a:rPr lang="en-GB" dirty="0" smtClean="0"/>
              <a:t>properly.</a:t>
            </a:r>
            <a:endParaRPr lang="en-GB" dirty="0"/>
          </a:p>
          <a:p>
            <a:pPr lvl="0"/>
            <a:r>
              <a:rPr lang="en-GB" dirty="0"/>
              <a:t> Mammy and daddy were cross with Claire and they said they didn’t want her to help them. </a:t>
            </a:r>
          </a:p>
          <a:p>
            <a:r>
              <a:rPr lang="en-GB" dirty="0"/>
              <a:t>Lucy and Todd visit mammy and daddy each  week. Sometimes they bring  a picnic and they play games together but sometimes they tell Lucy and Todd things that made them feel scared or </a:t>
            </a:r>
            <a:r>
              <a:rPr lang="en-GB" dirty="0" smtClean="0"/>
              <a:t>confused. </a:t>
            </a:r>
            <a:endParaRPr lang="en-GB" dirty="0"/>
          </a:p>
          <a:p>
            <a:endParaRPr lang="en-GB" dirty="0"/>
          </a:p>
        </p:txBody>
      </p:sp>
      <p:sp>
        <p:nvSpPr>
          <p:cNvPr id="4" name="Content Placeholder 3"/>
          <p:cNvSpPr>
            <a:spLocks noGrp="1"/>
          </p:cNvSpPr>
          <p:nvPr>
            <p:ph sz="half" idx="2"/>
          </p:nvPr>
        </p:nvSpPr>
        <p:spPr>
          <a:xfrm>
            <a:off x="6177169" y="368300"/>
            <a:ext cx="4480560" cy="5241544"/>
          </a:xfrm>
        </p:spPr>
        <p:txBody>
          <a:bodyPr>
            <a:normAutofit lnSpcReduction="10000"/>
          </a:bodyPr>
          <a:lstStyle/>
          <a:p>
            <a:pPr lvl="0"/>
            <a:r>
              <a:rPr lang="en-GB" dirty="0"/>
              <a:t>Claire went to  see the judge to get some help to decide what would be best for Lucy and Todd.</a:t>
            </a:r>
          </a:p>
          <a:p>
            <a:pPr lvl="0"/>
            <a:r>
              <a:rPr lang="en-GB" dirty="0"/>
              <a:t>The judge  said that Lucy and Todd must stay with Gareth and Rosie whilst Claire and all of the other people who know and care about them figure out what to do next. </a:t>
            </a:r>
          </a:p>
          <a:p>
            <a:pPr lvl="0"/>
            <a:r>
              <a:rPr lang="en-GB" dirty="0"/>
              <a:t>A Judge is a person who works in a Court and makes very important decisions.</a:t>
            </a:r>
          </a:p>
          <a:p>
            <a:r>
              <a:rPr lang="en-GB" dirty="0"/>
              <a:t>After the Judge had listened to what everyone had to say she decided that they need to be looked after by foster carers who can give them all of the things that children </a:t>
            </a:r>
            <a:r>
              <a:rPr lang="en-GB" dirty="0" smtClean="0"/>
              <a:t>need.</a:t>
            </a:r>
            <a:endParaRPr lang="en-GB" dirty="0"/>
          </a:p>
        </p:txBody>
      </p:sp>
    </p:spTree>
    <p:extLst>
      <p:ext uri="{BB962C8B-B14F-4D97-AF65-F5344CB8AC3E}">
        <p14:creationId xmlns:p14="http://schemas.microsoft.com/office/powerpoint/2010/main" val="321968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528572" y="635000"/>
            <a:ext cx="4480560" cy="4974844"/>
          </a:xfrm>
        </p:spPr>
        <p:txBody>
          <a:bodyPr>
            <a:normAutofit fontScale="85000" lnSpcReduction="10000"/>
          </a:bodyPr>
          <a:lstStyle/>
          <a:p>
            <a:r>
              <a:rPr lang="en-GB" dirty="0"/>
              <a:t>Foster carers look after children whilst the social workers try to help their parents to be able to look after them properly.</a:t>
            </a:r>
          </a:p>
          <a:p>
            <a:pPr lvl="0"/>
            <a:r>
              <a:rPr lang="en-GB" dirty="0"/>
              <a:t>Foster carers do all the things that children need. They provide a warm home, a bed to sleep in, clean clothes, toys </a:t>
            </a:r>
            <a:r>
              <a:rPr lang="en-GB" dirty="0" smtClean="0"/>
              <a:t>to. </a:t>
            </a:r>
            <a:endParaRPr lang="en-GB" dirty="0"/>
          </a:p>
          <a:p>
            <a:r>
              <a:rPr lang="en-GB" dirty="0"/>
              <a:t>play with. They take children to school so that they can learn, take them to the doctors when they are poorly and encourage them to make friends.</a:t>
            </a:r>
          </a:p>
          <a:p>
            <a:r>
              <a:rPr lang="en-GB" dirty="0"/>
              <a:t>Claire will visit  Lucy and Todd at Gareth and Rosie’s. She will read them stories and help them with their feelings whilst she tries to work out where the best place is for them to be.</a:t>
            </a:r>
          </a:p>
          <a:p>
            <a:endParaRPr lang="en-GB" dirty="0"/>
          </a:p>
        </p:txBody>
      </p:sp>
      <p:sp>
        <p:nvSpPr>
          <p:cNvPr id="4" name="Content Placeholder 3"/>
          <p:cNvSpPr>
            <a:spLocks noGrp="1"/>
          </p:cNvSpPr>
          <p:nvPr>
            <p:ph sz="half" idx="2"/>
          </p:nvPr>
        </p:nvSpPr>
        <p:spPr>
          <a:xfrm>
            <a:off x="6177169" y="635000"/>
            <a:ext cx="4480560" cy="4974844"/>
          </a:xfrm>
        </p:spPr>
        <p:txBody>
          <a:bodyPr>
            <a:normAutofit fontScale="85000" lnSpcReduction="10000"/>
          </a:bodyPr>
          <a:lstStyle/>
          <a:p>
            <a:pPr lvl="0"/>
            <a:r>
              <a:rPr lang="en-GB" dirty="0"/>
              <a:t>Claire  and other people carried on trying to help Mammy and daddy  but they didn’t stop arguing and fighting.</a:t>
            </a:r>
          </a:p>
          <a:p>
            <a:pPr lvl="0"/>
            <a:r>
              <a:rPr lang="en-GB" dirty="0"/>
              <a:t>The social workers and the police and the doctors all went back to talk to the Judge who made the decision that Lucy and Todd couldn’t go back to live with their mammy and daddy because it is not safe for them.  </a:t>
            </a:r>
          </a:p>
          <a:p>
            <a:pPr lvl="0"/>
            <a:r>
              <a:rPr lang="en-GB" dirty="0"/>
              <a:t>They need a family who will keep them  safe, and loved and  </a:t>
            </a:r>
            <a:r>
              <a:rPr lang="en-GB" dirty="0" smtClean="0"/>
              <a:t>give </a:t>
            </a:r>
            <a:r>
              <a:rPr lang="en-GB" dirty="0"/>
              <a:t>them all the things that children need to be happy and </a:t>
            </a:r>
            <a:r>
              <a:rPr lang="en-GB" dirty="0" smtClean="0"/>
              <a:t>healthy.</a:t>
            </a:r>
            <a:endParaRPr lang="en-GB" dirty="0"/>
          </a:p>
          <a:p>
            <a:pPr lvl="0"/>
            <a:r>
              <a:rPr lang="en-GB" dirty="0"/>
              <a:t>Lucy and Todd may have lots of questions they want to ask.</a:t>
            </a:r>
          </a:p>
          <a:p>
            <a:pPr lvl="0"/>
            <a:r>
              <a:rPr lang="en-GB" dirty="0"/>
              <a:t>All of their questions are very important and they can ask Gareth and Rosie  or Claire their Social worker anything at all and they will try their best to help. </a:t>
            </a:r>
          </a:p>
          <a:p>
            <a:endParaRPr lang="en-GB" dirty="0"/>
          </a:p>
        </p:txBody>
      </p:sp>
    </p:spTree>
    <p:extLst>
      <p:ext uri="{BB962C8B-B14F-4D97-AF65-F5344CB8AC3E}">
        <p14:creationId xmlns:p14="http://schemas.microsoft.com/office/powerpoint/2010/main" val="2761101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Memory boxes </a:t>
            </a:r>
            <a:endParaRPr lang="en-GB" dirty="0"/>
          </a:p>
        </p:txBody>
      </p:sp>
      <p:sp>
        <p:nvSpPr>
          <p:cNvPr id="3" name="Content Placeholder 2"/>
          <p:cNvSpPr>
            <a:spLocks noGrp="1"/>
          </p:cNvSpPr>
          <p:nvPr>
            <p:ph sz="half" idx="1"/>
          </p:nvPr>
        </p:nvSpPr>
        <p:spPr>
          <a:xfrm>
            <a:off x="1310858" y="1495237"/>
            <a:ext cx="3732967" cy="4774933"/>
          </a:xfrm>
        </p:spPr>
        <p:txBody>
          <a:bodyPr>
            <a:normAutofit fontScale="47500" lnSpcReduction="20000"/>
          </a:bodyPr>
          <a:lstStyle/>
          <a:p>
            <a:r>
              <a:rPr lang="en-GB" sz="2500" b="1" dirty="0"/>
              <a:t>0-4 years old</a:t>
            </a:r>
            <a:endParaRPr lang="en-GB" sz="2500" dirty="0"/>
          </a:p>
          <a:p>
            <a:pPr lvl="0"/>
            <a:r>
              <a:rPr lang="en-GB" sz="2500" dirty="0"/>
              <a:t>Hospital identity </a:t>
            </a:r>
            <a:r>
              <a:rPr lang="en-GB" sz="2500" dirty="0" smtClean="0"/>
              <a:t>tag            Health Record Book</a:t>
            </a:r>
            <a:endParaRPr lang="en-GB" sz="2500" dirty="0"/>
          </a:p>
          <a:p>
            <a:pPr lvl="0"/>
            <a:r>
              <a:rPr lang="en-GB" sz="2500" dirty="0" smtClean="0"/>
              <a:t>Scan photo                                Milk Teeth</a:t>
            </a:r>
            <a:endParaRPr lang="en-GB" sz="2500" dirty="0"/>
          </a:p>
          <a:p>
            <a:pPr lvl="0"/>
            <a:r>
              <a:rPr lang="en-GB" sz="2500" dirty="0"/>
              <a:t>Sample of </a:t>
            </a:r>
            <a:r>
              <a:rPr lang="en-GB" sz="2500" dirty="0" smtClean="0"/>
              <a:t>hair                          First </a:t>
            </a:r>
            <a:r>
              <a:rPr lang="en-GB" sz="2500" dirty="0"/>
              <a:t>set of clothing</a:t>
            </a:r>
          </a:p>
          <a:p>
            <a:pPr lvl="0"/>
            <a:r>
              <a:rPr lang="en-GB" sz="2500" dirty="0"/>
              <a:t>Baby </a:t>
            </a:r>
            <a:r>
              <a:rPr lang="en-GB" sz="2500" dirty="0" smtClean="0"/>
              <a:t>photo                                 Umbilical </a:t>
            </a:r>
            <a:r>
              <a:rPr lang="en-GB" sz="2500" dirty="0"/>
              <a:t>peg</a:t>
            </a:r>
          </a:p>
          <a:p>
            <a:pPr lvl="0"/>
            <a:r>
              <a:rPr lang="en-GB" sz="2500" dirty="0"/>
              <a:t>Nursery / playgroup art work / </a:t>
            </a:r>
            <a:r>
              <a:rPr lang="en-GB" sz="2500" dirty="0" smtClean="0"/>
              <a:t>cards  </a:t>
            </a:r>
          </a:p>
          <a:p>
            <a:pPr lvl="0"/>
            <a:r>
              <a:rPr lang="en-GB" sz="2500" dirty="0" smtClean="0"/>
              <a:t> Newspaper </a:t>
            </a:r>
            <a:r>
              <a:rPr lang="en-GB" sz="2500" dirty="0"/>
              <a:t>issued on day of child’s birth</a:t>
            </a:r>
          </a:p>
          <a:p>
            <a:pPr lvl="0"/>
            <a:r>
              <a:rPr lang="en-GB" sz="2500" dirty="0"/>
              <a:t>Hand and foot prints of the </a:t>
            </a:r>
            <a:r>
              <a:rPr lang="en-GB" sz="2500" dirty="0" smtClean="0"/>
              <a:t>baby         Favourite </a:t>
            </a:r>
            <a:r>
              <a:rPr lang="en-GB" sz="2500" dirty="0"/>
              <a:t>toy</a:t>
            </a:r>
          </a:p>
          <a:p>
            <a:pPr lvl="0"/>
            <a:r>
              <a:rPr lang="en-GB" sz="2500" dirty="0"/>
              <a:t>Favourite bedtime </a:t>
            </a:r>
            <a:r>
              <a:rPr lang="en-GB" sz="2500" dirty="0" smtClean="0"/>
              <a:t>story   Christening </a:t>
            </a:r>
            <a:r>
              <a:rPr lang="en-GB" sz="2500" dirty="0"/>
              <a:t>/ birthday cards</a:t>
            </a:r>
          </a:p>
          <a:p>
            <a:pPr lvl="0"/>
            <a:r>
              <a:rPr lang="en-GB" sz="2500" dirty="0" smtClean="0"/>
              <a:t>Jewellery                    First </a:t>
            </a:r>
            <a:r>
              <a:rPr lang="en-GB" sz="2500" dirty="0"/>
              <a:t>holiday photos</a:t>
            </a:r>
          </a:p>
          <a:p>
            <a:pPr lvl="0"/>
            <a:r>
              <a:rPr lang="en-GB" sz="2500" dirty="0"/>
              <a:t>Family </a:t>
            </a:r>
            <a:r>
              <a:rPr lang="en-GB" sz="2500" dirty="0" smtClean="0"/>
              <a:t>photos                     Dummy</a:t>
            </a:r>
            <a:endParaRPr lang="en-GB" sz="2500" dirty="0"/>
          </a:p>
          <a:p>
            <a:pPr lvl="0"/>
            <a:r>
              <a:rPr lang="en-GB" sz="2500" dirty="0"/>
              <a:t>Height chart</a:t>
            </a:r>
          </a:p>
          <a:p>
            <a:endParaRPr lang="en-GB" dirty="0"/>
          </a:p>
        </p:txBody>
      </p:sp>
      <p:sp>
        <p:nvSpPr>
          <p:cNvPr id="4" name="Content Placeholder 3"/>
          <p:cNvSpPr>
            <a:spLocks noGrp="1"/>
          </p:cNvSpPr>
          <p:nvPr>
            <p:ph sz="half" idx="2"/>
          </p:nvPr>
        </p:nvSpPr>
        <p:spPr>
          <a:xfrm rot="5400000">
            <a:off x="12628290" y="2057607"/>
            <a:ext cx="2339046" cy="2580201"/>
          </a:xfrm>
        </p:spPr>
        <p:txBody>
          <a:bodyPr>
            <a:normAutofit fontScale="47500" lnSpcReduction="20000"/>
          </a:bodyPr>
          <a:lstStyle/>
          <a:p>
            <a:endParaRPr lang="en-GB" dirty="0"/>
          </a:p>
        </p:txBody>
      </p:sp>
      <p:pic>
        <p:nvPicPr>
          <p:cNvPr id="1027" name="Picture 3" descr="329cf411-1c44-4651-9208-e244cd0248d5@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076554" y="1395696"/>
            <a:ext cx="4669972" cy="4142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5741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Remember to labe</a:t>
            </a:r>
            <a:r>
              <a:rPr lang="en-GB" dirty="0"/>
              <a:t>l</a:t>
            </a:r>
            <a:r>
              <a:rPr lang="en-GB" dirty="0" smtClean="0"/>
              <a:t> and date items so that the child understands the significance of them</a:t>
            </a:r>
            <a:endParaRPr lang="en-GB" dirty="0"/>
          </a:p>
        </p:txBody>
      </p:sp>
      <p:sp>
        <p:nvSpPr>
          <p:cNvPr id="3" name="Content Placeholder 2"/>
          <p:cNvSpPr>
            <a:spLocks noGrp="1"/>
          </p:cNvSpPr>
          <p:nvPr>
            <p:ph idx="1"/>
          </p:nvPr>
        </p:nvSpPr>
        <p:spPr/>
        <p:txBody>
          <a:bodyPr>
            <a:normAutofit fontScale="47500" lnSpcReduction="20000"/>
          </a:bodyPr>
          <a:lstStyle/>
          <a:p>
            <a:r>
              <a:rPr lang="en-GB" b="1" dirty="0"/>
              <a:t>5-10 year olds</a:t>
            </a:r>
            <a:endParaRPr lang="en-GB" dirty="0"/>
          </a:p>
          <a:p>
            <a:pPr lvl="0"/>
            <a:r>
              <a:rPr lang="en-GB" sz="2500" dirty="0"/>
              <a:t>Photos of festivities – birthdays / Christmas etc.</a:t>
            </a:r>
          </a:p>
          <a:p>
            <a:pPr lvl="0"/>
            <a:r>
              <a:rPr lang="en-GB" sz="2500" dirty="0"/>
              <a:t>Art and crafts made by the child</a:t>
            </a:r>
          </a:p>
          <a:p>
            <a:pPr lvl="0"/>
            <a:r>
              <a:rPr lang="en-GB" sz="2500" dirty="0"/>
              <a:t>Favourite books /DVDs</a:t>
            </a:r>
          </a:p>
          <a:p>
            <a:pPr lvl="0"/>
            <a:r>
              <a:rPr lang="en-GB" sz="2500" dirty="0"/>
              <a:t>Collected items e.g. pebbles</a:t>
            </a:r>
          </a:p>
          <a:p>
            <a:pPr lvl="0"/>
            <a:r>
              <a:rPr lang="en-GB" sz="2500" dirty="0"/>
              <a:t>Football jerseys</a:t>
            </a:r>
          </a:p>
          <a:p>
            <a:pPr lvl="0"/>
            <a:r>
              <a:rPr lang="en-GB" sz="2500" dirty="0"/>
              <a:t>Pictures of pets, pet collar etc.</a:t>
            </a:r>
          </a:p>
          <a:p>
            <a:pPr lvl="0"/>
            <a:r>
              <a:rPr lang="en-GB" sz="2500" dirty="0"/>
              <a:t>Toys</a:t>
            </a:r>
          </a:p>
          <a:p>
            <a:pPr lvl="0"/>
            <a:r>
              <a:rPr lang="en-GB" sz="2500" dirty="0"/>
              <a:t>Leaflets of places visited</a:t>
            </a:r>
          </a:p>
          <a:p>
            <a:pPr lvl="0"/>
            <a:r>
              <a:rPr lang="en-GB" sz="2500" dirty="0"/>
              <a:t>Favourite sweet wrappers</a:t>
            </a:r>
          </a:p>
          <a:p>
            <a:pPr lvl="0"/>
            <a:r>
              <a:rPr lang="en-GB" sz="2500" dirty="0"/>
              <a:t>School tie / </a:t>
            </a:r>
            <a:r>
              <a:rPr lang="en-GB" sz="2500" dirty="0" smtClean="0"/>
              <a:t>badge</a:t>
            </a:r>
            <a:endParaRPr lang="en-GB" sz="2500" dirty="0"/>
          </a:p>
        </p:txBody>
      </p:sp>
      <p:sp>
        <p:nvSpPr>
          <p:cNvPr id="4" name="Content Placeholder 3"/>
          <p:cNvSpPr>
            <a:spLocks noGrp="1"/>
          </p:cNvSpPr>
          <p:nvPr>
            <p:ph sz="half" idx="4294967295"/>
          </p:nvPr>
        </p:nvSpPr>
        <p:spPr>
          <a:xfrm>
            <a:off x="7710488" y="1485900"/>
            <a:ext cx="4481512" cy="4124325"/>
          </a:xfrm>
        </p:spPr>
        <p:txBody>
          <a:bodyPr>
            <a:normAutofit fontScale="70000" lnSpcReduction="20000"/>
          </a:bodyPr>
          <a:lstStyle/>
          <a:p>
            <a:pPr lvl="0"/>
            <a:r>
              <a:rPr lang="en-GB" dirty="0"/>
              <a:t>Drawings</a:t>
            </a:r>
          </a:p>
          <a:p>
            <a:pPr lvl="0"/>
            <a:r>
              <a:rPr lang="en-GB" dirty="0"/>
              <a:t>Picture of favourite teacher / school attended /class photos</a:t>
            </a:r>
          </a:p>
          <a:p>
            <a:pPr lvl="0"/>
            <a:r>
              <a:rPr lang="en-GB" dirty="0"/>
              <a:t>School reports</a:t>
            </a:r>
          </a:p>
          <a:p>
            <a:pPr lvl="0"/>
            <a:r>
              <a:rPr lang="en-GB" dirty="0"/>
              <a:t>Photos from holidays / days out</a:t>
            </a:r>
          </a:p>
          <a:p>
            <a:pPr lvl="0"/>
            <a:r>
              <a:rPr lang="en-GB" dirty="0"/>
              <a:t>Samples of mum / dad’s favourite perfume</a:t>
            </a:r>
          </a:p>
          <a:p>
            <a:pPr lvl="0"/>
            <a:r>
              <a:rPr lang="en-GB" dirty="0"/>
              <a:t>Items of favourite clothing</a:t>
            </a:r>
          </a:p>
          <a:p>
            <a:pPr lvl="0"/>
            <a:r>
              <a:rPr lang="en-GB" dirty="0"/>
              <a:t>Certificates / medals / awards</a:t>
            </a:r>
          </a:p>
          <a:p>
            <a:pPr lvl="0"/>
            <a:r>
              <a:rPr lang="en-GB" dirty="0"/>
              <a:t>Photos of siblings</a:t>
            </a:r>
          </a:p>
          <a:p>
            <a:pPr lvl="0"/>
            <a:r>
              <a:rPr lang="en-GB" dirty="0"/>
              <a:t>Photos of friends</a:t>
            </a:r>
          </a:p>
          <a:p>
            <a:r>
              <a:rPr lang="en-GB" dirty="0"/>
              <a:t>Anything from the 0-4 list</a:t>
            </a:r>
          </a:p>
          <a:p>
            <a:endParaRPr lang="en-GB" dirty="0"/>
          </a:p>
        </p:txBody>
      </p:sp>
    </p:spTree>
    <p:extLst>
      <p:ext uri="{BB962C8B-B14F-4D97-AF65-F5344CB8AC3E}">
        <p14:creationId xmlns:p14="http://schemas.microsoft.com/office/powerpoint/2010/main" val="87785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2268" y="0"/>
            <a:ext cx="3213100" cy="6065518"/>
          </a:xfrm>
        </p:spPr>
        <p:txBody>
          <a:bodyPr>
            <a:normAutofit/>
          </a:bodyPr>
          <a:lstStyle/>
          <a:p>
            <a:r>
              <a:rPr lang="en-GB" sz="2000" dirty="0" smtClean="0">
                <a:solidFill>
                  <a:srgbClr val="C00000"/>
                </a:solidFill>
              </a:rPr>
              <a:t>THE ALL ABOUT ME MEMORY BOOK </a:t>
            </a:r>
            <a:br>
              <a:rPr lang="en-GB" sz="2000" dirty="0" smtClean="0">
                <a:solidFill>
                  <a:srgbClr val="C00000"/>
                </a:solidFill>
              </a:rPr>
            </a:br>
            <a:r>
              <a:rPr lang="en-GB" sz="2000" dirty="0" smtClean="0"/>
              <a:t>This can be filled in with the child wherever possible and for the child if they are too young or unable to participate . Together carers and children can record lots of interesting and important facts about themselves. The books are a great record of their early life history which may be lost in transition. It also provides a great starting point for the child to share with their new family when they first meet </a:t>
            </a:r>
            <a:r>
              <a:rPr lang="en-GB" sz="2000" dirty="0" smtClean="0">
                <a:solidFill>
                  <a:srgbClr val="C00000"/>
                </a:solidFill>
              </a:rPr>
              <a:t/>
            </a:r>
            <a:br>
              <a:rPr lang="en-GB" sz="2000" dirty="0" smtClean="0">
                <a:solidFill>
                  <a:srgbClr val="C00000"/>
                </a:solidFill>
              </a:rPr>
            </a:br>
            <a:endParaRPr lang="en-GB" sz="2000" dirty="0">
              <a:solidFill>
                <a:srgbClr val="C00000"/>
              </a:solidFill>
            </a:endParaRPr>
          </a:p>
        </p:txBody>
      </p:sp>
      <p:pic>
        <p:nvPicPr>
          <p:cNvPr id="5" name="Picture 2" descr="b99836f9-b62f-4920-ab54-dfb94f17cfeb@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681482" y="444500"/>
            <a:ext cx="3431536"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1219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97280" y="1480820"/>
            <a:ext cx="3108960" cy="4279900"/>
          </a:xfrm>
        </p:spPr>
        <p:txBody>
          <a:bodyPr>
            <a:noAutofit/>
          </a:bodyPr>
          <a:lstStyle/>
          <a:p>
            <a:r>
              <a:rPr lang="en-GB" sz="1800" dirty="0" smtClean="0"/>
              <a:t>Give the child an understanding of the basic needs of children and how they may be met.</a:t>
            </a:r>
            <a:br>
              <a:rPr lang="en-GB" sz="1800" dirty="0" smtClean="0"/>
            </a:br>
            <a:r>
              <a:rPr lang="en-GB" sz="1800" dirty="0" smtClean="0"/>
              <a:t>Use blocks or sponges with the needs of children written on the side of them so that they may be used to build a strong wall . It can be used to demonstrate how when certain pieces are missing the wall it can become weak and even collapse.</a:t>
            </a:r>
            <a:br>
              <a:rPr lang="en-GB" sz="1800" dirty="0" smtClean="0"/>
            </a:br>
            <a:r>
              <a:rPr lang="en-GB" sz="1800" dirty="0" smtClean="0"/>
              <a:t> For younger children making a cut and stick picture to show what they need may be used.</a:t>
            </a:r>
            <a:endParaRPr lang="en-GB" sz="1800" dirty="0"/>
          </a:p>
        </p:txBody>
      </p:sp>
      <p:sp>
        <p:nvSpPr>
          <p:cNvPr id="5" name="Text Placeholder 4"/>
          <p:cNvSpPr>
            <a:spLocks noGrp="1"/>
          </p:cNvSpPr>
          <p:nvPr>
            <p:ph type="body" sz="half" idx="2"/>
          </p:nvPr>
        </p:nvSpPr>
        <p:spPr>
          <a:xfrm>
            <a:off x="1097280" y="485457"/>
            <a:ext cx="3108960" cy="1155700"/>
          </a:xfrm>
        </p:spPr>
        <p:txBody>
          <a:bodyPr>
            <a:normAutofit/>
          </a:bodyPr>
          <a:lstStyle/>
          <a:p>
            <a:r>
              <a:rPr lang="en-GB" sz="2800" dirty="0" smtClean="0"/>
              <a:t>Identifying children’s needs</a:t>
            </a:r>
            <a:endParaRPr lang="en-GB" sz="2800" dirty="0"/>
          </a:p>
        </p:txBody>
      </p:sp>
      <p:pic>
        <p:nvPicPr>
          <p:cNvPr id="8194" name="Picture 2" descr="54fff84a-8028-4402-be7e-b176c7ff9401@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546" y="774834"/>
            <a:ext cx="6096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540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Feelings</a:t>
            </a:r>
            <a:br>
              <a:rPr lang="en-GB" dirty="0" smtClean="0"/>
            </a:br>
            <a:r>
              <a:rPr lang="en-GB" sz="2200" dirty="0" smtClean="0"/>
              <a:t>There are a whole host of ways to help children identify and understand their feelings</a:t>
            </a:r>
            <a:endParaRPr lang="en-GB" sz="2200" dirty="0"/>
          </a:p>
        </p:txBody>
      </p:sp>
      <p:sp>
        <p:nvSpPr>
          <p:cNvPr id="3" name="Content Placeholder 2"/>
          <p:cNvSpPr>
            <a:spLocks noGrp="1"/>
          </p:cNvSpPr>
          <p:nvPr>
            <p:ph sz="half" idx="1"/>
          </p:nvPr>
        </p:nvSpPr>
        <p:spPr>
          <a:xfrm>
            <a:off x="7151913" y="1459006"/>
            <a:ext cx="1295617" cy="4123944"/>
          </a:xfrm>
        </p:spPr>
        <p:txBody>
          <a:bodyPr>
            <a:normAutofit fontScale="25000" lnSpcReduction="20000"/>
          </a:bodyPr>
          <a:lstStyle/>
          <a:p>
            <a:endParaRPr lang="en-GB" dirty="0"/>
          </a:p>
        </p:txBody>
      </p:sp>
      <p:sp>
        <p:nvSpPr>
          <p:cNvPr id="4" name="Content Placeholder 3"/>
          <p:cNvSpPr>
            <a:spLocks noGrp="1"/>
          </p:cNvSpPr>
          <p:nvPr>
            <p:ph sz="half" idx="2"/>
          </p:nvPr>
        </p:nvSpPr>
        <p:spPr>
          <a:xfrm>
            <a:off x="8541186" y="4417423"/>
            <a:ext cx="699969" cy="45719"/>
          </a:xfrm>
        </p:spPr>
        <p:txBody>
          <a:bodyPr>
            <a:normAutofit fontScale="25000" lnSpcReduction="20000"/>
          </a:bodyPr>
          <a:lstStyle/>
          <a:p>
            <a:endParaRPr lang="en-GB" dirty="0"/>
          </a:p>
        </p:txBody>
      </p:sp>
      <p:pic>
        <p:nvPicPr>
          <p:cNvPr id="4098" name="Picture 2" descr="0944f8b6-bd8f-4267-92c3-1edb89c8c265@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0913" y="1459006"/>
            <a:ext cx="4593771" cy="4713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648f2918-0359-460c-b785-5700886464c7@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681452"/>
            <a:ext cx="4185576" cy="3679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4572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Feelings </a:t>
            </a:r>
            <a:br>
              <a:rPr lang="en-GB" dirty="0" smtClean="0"/>
            </a:br>
            <a:r>
              <a:rPr lang="en-GB" sz="2700" dirty="0" smtClean="0"/>
              <a:t>using charts give opportunity to show what they may be feeling when they cant find the words </a:t>
            </a:r>
            <a:endParaRPr lang="en-GB" sz="2700" dirty="0"/>
          </a:p>
        </p:txBody>
      </p:sp>
      <p:pic>
        <p:nvPicPr>
          <p:cNvPr id="7" name="Content Placeholder 6"/>
          <p:cNvPicPr>
            <a:picLocks noGrp="1" noChangeAspect="1"/>
          </p:cNvPicPr>
          <p:nvPr>
            <p:ph sz="half" idx="2"/>
          </p:nvPr>
        </p:nvPicPr>
        <p:blipFill>
          <a:blip r:embed="rId2"/>
          <a:stretch>
            <a:fillRect/>
          </a:stretch>
        </p:blipFill>
        <p:spPr>
          <a:xfrm>
            <a:off x="6563733" y="1312334"/>
            <a:ext cx="4788253" cy="4992985"/>
          </a:xfrm>
          <a:prstGeom prst="rect">
            <a:avLst/>
          </a:prstGeom>
        </p:spPr>
      </p:pic>
      <p:sp>
        <p:nvSpPr>
          <p:cNvPr id="6" name="Content Placeholder 5"/>
          <p:cNvSpPr>
            <a:spLocks noGrp="1"/>
          </p:cNvSpPr>
          <p:nvPr>
            <p:ph sz="half" idx="1"/>
          </p:nvPr>
        </p:nvSpPr>
        <p:spPr>
          <a:xfrm>
            <a:off x="952990" y="3710486"/>
            <a:ext cx="4480560" cy="2000957"/>
          </a:xfrm>
        </p:spPr>
        <p:txBody>
          <a:bodyPr/>
          <a:lstStyle/>
          <a:p>
            <a:endParaRPr lang="en-GB" dirty="0"/>
          </a:p>
        </p:txBody>
      </p:sp>
      <p:pic>
        <p:nvPicPr>
          <p:cNvPr id="2050" name="Picture 2" descr="1554448b-27e4-44cc-9f74-02f23be6fc37@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238052">
            <a:off x="730641" y="2073730"/>
            <a:ext cx="5235624" cy="454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8336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Worries </a:t>
            </a:r>
            <a:endParaRPr lang="en-GB" dirty="0"/>
          </a:p>
        </p:txBody>
      </p:sp>
      <p:sp>
        <p:nvSpPr>
          <p:cNvPr id="3" name="Content Placeholder 2"/>
          <p:cNvSpPr>
            <a:spLocks noGrp="1"/>
          </p:cNvSpPr>
          <p:nvPr>
            <p:ph sz="half" idx="1"/>
          </p:nvPr>
        </p:nvSpPr>
        <p:spPr>
          <a:xfrm>
            <a:off x="2341373" y="3306881"/>
            <a:ext cx="3647325" cy="3784100"/>
          </a:xfrm>
        </p:spPr>
        <p:txBody>
          <a:bodyPr/>
          <a:lstStyle/>
          <a:p>
            <a:endParaRPr lang="en-GB" dirty="0"/>
          </a:p>
        </p:txBody>
      </p:sp>
      <p:sp>
        <p:nvSpPr>
          <p:cNvPr id="4" name="Content Placeholder 3"/>
          <p:cNvSpPr>
            <a:spLocks noGrp="1"/>
          </p:cNvSpPr>
          <p:nvPr>
            <p:ph sz="half" idx="2"/>
          </p:nvPr>
        </p:nvSpPr>
        <p:spPr/>
        <p:txBody>
          <a:bodyPr/>
          <a:lstStyle/>
          <a:p>
            <a:r>
              <a:rPr lang="en-GB" dirty="0" smtClean="0"/>
              <a:t>Records of all the work undertaken with the child should be kept safely to share.</a:t>
            </a:r>
          </a:p>
          <a:p>
            <a:r>
              <a:rPr lang="en-GB" dirty="0" smtClean="0"/>
              <a:t>This could give them a really good understanding of how the child has managed the transition process.</a:t>
            </a:r>
          </a:p>
          <a:p>
            <a:r>
              <a:rPr lang="en-GB" dirty="0" smtClean="0"/>
              <a:t> It should help to  highlight their hopes and fears about the future.</a:t>
            </a:r>
            <a:endParaRPr lang="en-GB" dirty="0"/>
          </a:p>
        </p:txBody>
      </p:sp>
      <p:pic>
        <p:nvPicPr>
          <p:cNvPr id="3074" name="Picture 2" descr="cbdf5a70-f29d-4ecf-b934-01de2fdd0dcd@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4" y="1485900"/>
            <a:ext cx="4962347" cy="419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746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11672711" y="363220"/>
            <a:ext cx="6123254" cy="5943600"/>
          </a:xfrm>
        </p:spPr>
        <p:txBody>
          <a:bodyPr/>
          <a:lstStyle/>
          <a:p>
            <a:endParaRPr lang="en-GB" dirty="0"/>
          </a:p>
        </p:txBody>
      </p:sp>
      <p:sp>
        <p:nvSpPr>
          <p:cNvPr id="4" name="Text Placeholder 3"/>
          <p:cNvSpPr>
            <a:spLocks noGrp="1"/>
          </p:cNvSpPr>
          <p:nvPr>
            <p:ph type="body" sz="half" idx="2"/>
          </p:nvPr>
        </p:nvSpPr>
        <p:spPr>
          <a:xfrm>
            <a:off x="1097280" y="5068711"/>
            <a:ext cx="3108960" cy="711199"/>
          </a:xfrm>
        </p:spPr>
        <p:txBody>
          <a:bodyPr>
            <a:normAutofit/>
          </a:bodyPr>
          <a:lstStyle/>
          <a:p>
            <a:r>
              <a:rPr lang="en-GB" sz="2400" b="1" dirty="0" smtClean="0"/>
              <a:t>WORRY MONSTERS</a:t>
            </a:r>
            <a:endParaRPr lang="en-GB" sz="2400" b="1" dirty="0"/>
          </a:p>
        </p:txBody>
      </p:sp>
      <p:pic>
        <p:nvPicPr>
          <p:cNvPr id="3074" name="Picture 2" descr="331bffa1-9cae-4663-852e-98bcaccd9251@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9493" y="-1849120"/>
            <a:ext cx="5046613" cy="1064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25bf1d38-aa75-40a3-b169-60a816a1b3c3@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280" y="744503"/>
            <a:ext cx="4095609" cy="339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201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Families</a:t>
            </a:r>
            <a:endParaRPr lang="en-GB" dirty="0"/>
          </a:p>
        </p:txBody>
      </p:sp>
      <p:sp>
        <p:nvSpPr>
          <p:cNvPr id="3" name="Picture Placeholder 2"/>
          <p:cNvSpPr>
            <a:spLocks noGrp="1"/>
          </p:cNvSpPr>
          <p:nvPr>
            <p:ph type="pic" idx="1"/>
          </p:nvPr>
        </p:nvSpPr>
        <p:spPr>
          <a:xfrm flipV="1">
            <a:off x="6913920" y="1852750"/>
            <a:ext cx="2658206" cy="45719"/>
          </a:xfrm>
        </p:spPr>
      </p:sp>
      <p:sp>
        <p:nvSpPr>
          <p:cNvPr id="4" name="Text Placeholder 3"/>
          <p:cNvSpPr>
            <a:spLocks noGrp="1"/>
          </p:cNvSpPr>
          <p:nvPr>
            <p:ph type="body" sz="half" idx="2"/>
          </p:nvPr>
        </p:nvSpPr>
        <p:spPr/>
        <p:txBody>
          <a:bodyPr/>
          <a:lstStyle/>
          <a:p>
            <a:r>
              <a:rPr lang="en-GB" dirty="0" smtClean="0"/>
              <a:t>These books will help the children to see there are many different kinds of families</a:t>
            </a:r>
            <a:endParaRPr lang="en-GB" dirty="0"/>
          </a:p>
        </p:txBody>
      </p:sp>
      <p:pic>
        <p:nvPicPr>
          <p:cNvPr id="3074" name="Picture 2" descr="08b50513-7de9-48f9-95a6-478052e06d73@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975" y="923109"/>
            <a:ext cx="6347780" cy="4352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27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78910"/>
            <a:ext cx="8483600" cy="1185446"/>
          </a:xfrm>
        </p:spPr>
        <p:txBody>
          <a:bodyPr>
            <a:normAutofit/>
          </a:bodyPr>
          <a:lstStyle/>
          <a:p>
            <a:r>
              <a:rPr lang="en-GB" dirty="0" smtClean="0"/>
              <a:t>Factual Stories with themes of moving</a:t>
            </a:r>
            <a:br>
              <a:rPr lang="en-GB" dirty="0" smtClean="0"/>
            </a:br>
            <a:r>
              <a:rPr lang="en-GB" sz="2200" dirty="0" smtClean="0"/>
              <a:t>Bring the stories alive by playing them out with the child</a:t>
            </a:r>
            <a:endParaRPr lang="en-GB" sz="2200" dirty="0"/>
          </a:p>
        </p:txBody>
      </p:sp>
      <p:sp>
        <p:nvSpPr>
          <p:cNvPr id="3" name="Content Placeholder 2"/>
          <p:cNvSpPr>
            <a:spLocks noGrp="1"/>
          </p:cNvSpPr>
          <p:nvPr>
            <p:ph sz="half" idx="1"/>
          </p:nvPr>
        </p:nvSpPr>
        <p:spPr>
          <a:xfrm>
            <a:off x="2104307" y="4251183"/>
            <a:ext cx="2718024" cy="2451075"/>
          </a:xfrm>
        </p:spPr>
        <p:txBody>
          <a:bodyPr/>
          <a:lstStyle/>
          <a:p>
            <a:endParaRPr lang="en-GB" dirty="0"/>
          </a:p>
        </p:txBody>
      </p:sp>
      <p:sp>
        <p:nvSpPr>
          <p:cNvPr id="4" name="Content Placeholder 3"/>
          <p:cNvSpPr>
            <a:spLocks noGrp="1"/>
          </p:cNvSpPr>
          <p:nvPr>
            <p:ph sz="half" idx="2"/>
          </p:nvPr>
        </p:nvSpPr>
        <p:spPr>
          <a:xfrm>
            <a:off x="14075270" y="2325511"/>
            <a:ext cx="1991360" cy="2054874"/>
          </a:xfrm>
        </p:spPr>
        <p:txBody>
          <a:bodyPr/>
          <a:lstStyle/>
          <a:p>
            <a:endParaRPr lang="en-GB" dirty="0"/>
          </a:p>
        </p:txBody>
      </p:sp>
      <p:pic>
        <p:nvPicPr>
          <p:cNvPr id="1026" name="Picture 2" descr="db83a417-e530-4653-b186-525b3030f2cc@eurprd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44" y="1535289"/>
            <a:ext cx="5125156"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880c8b5a-4ddf-454f-ae1d-3ee736bd6dfd@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1" y="1535289"/>
            <a:ext cx="466231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8803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Fictional stories about moving on</a:t>
            </a:r>
            <a:br>
              <a:rPr lang="en-GB" dirty="0" smtClean="0"/>
            </a:br>
            <a:r>
              <a:rPr lang="en-GB" sz="2000" dirty="0" smtClean="0"/>
              <a:t>Their play can give good clues of what they may be  thinking and feeling  </a:t>
            </a:r>
            <a:endParaRPr lang="en-GB" sz="2000" dirty="0"/>
          </a:p>
        </p:txBody>
      </p:sp>
      <p:sp>
        <p:nvSpPr>
          <p:cNvPr id="4" name="Content Placeholder 3"/>
          <p:cNvSpPr>
            <a:spLocks noGrp="1"/>
          </p:cNvSpPr>
          <p:nvPr>
            <p:ph sz="half" idx="2"/>
          </p:nvPr>
        </p:nvSpPr>
        <p:spPr>
          <a:xfrm>
            <a:off x="12623328" y="3334419"/>
            <a:ext cx="3061716" cy="2926696"/>
          </a:xfrm>
        </p:spPr>
        <p:txBody>
          <a:bodyPr/>
          <a:lstStyle/>
          <a:p>
            <a:endParaRPr lang="en-GB" dirty="0"/>
          </a:p>
        </p:txBody>
      </p:sp>
      <p:pic>
        <p:nvPicPr>
          <p:cNvPr id="5" name="Content Placeholder 4" descr="0bb3491c-b07f-497d-beda-144faca62f61@eurprd0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28763" y="1868091"/>
            <a:ext cx="4479925" cy="335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f9bb6114-adeb-4ee3-b275-0fc2f17f920c@eurprd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044" y="1868091"/>
            <a:ext cx="4165600" cy="335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070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0" y="-294641"/>
            <a:ext cx="9225280" cy="3534551"/>
          </a:xfrm>
        </p:spPr>
        <p:txBody>
          <a:bodyPr>
            <a:normAutofit fontScale="90000"/>
          </a:bodyPr>
          <a:lstStyle/>
          <a:p>
            <a:r>
              <a:rPr lang="en-GB" sz="1800" b="1" u="sng" dirty="0" smtClean="0"/>
              <a:t/>
            </a:r>
            <a:br>
              <a:rPr lang="en-GB" sz="1800" b="1" u="sng"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2000" b="1" dirty="0" smtClean="0"/>
              <a:t>Relationship Based Play Activities </a:t>
            </a:r>
            <a:r>
              <a:rPr lang="en-GB" sz="1800" dirty="0"/>
              <a:t/>
            </a:r>
            <a:br>
              <a:rPr lang="en-GB" sz="1800" dirty="0"/>
            </a:br>
            <a:r>
              <a:rPr lang="en-GB" sz="1800" dirty="0" smtClean="0"/>
              <a:t/>
            </a:r>
            <a:br>
              <a:rPr lang="en-GB" sz="1800" dirty="0" smtClean="0"/>
            </a:br>
            <a:r>
              <a:rPr lang="en-GB" sz="2000" dirty="0" smtClean="0"/>
              <a:t>These activities  are based on </a:t>
            </a:r>
            <a:r>
              <a:rPr lang="en-GB" sz="2000" dirty="0" err="1" smtClean="0"/>
              <a:t>Theraplay</a:t>
            </a:r>
            <a:r>
              <a:rPr lang="en-GB" sz="2000" dirty="0" smtClean="0"/>
              <a:t> principles and serve to encourage consistency and connection between child and carers / adopters.  </a:t>
            </a:r>
            <a:r>
              <a:rPr lang="en-GB" sz="2000" dirty="0"/>
              <a:t>There are many </a:t>
            </a:r>
            <a:r>
              <a:rPr lang="en-GB" sz="2000" dirty="0" smtClean="0"/>
              <a:t>activities </a:t>
            </a:r>
            <a:r>
              <a:rPr lang="en-GB" sz="2000" dirty="0"/>
              <a:t>in RBP, all of them very simple.  Some of them seem a bit strange at first, some of them are probably things many parents or carers already do with their children. </a:t>
            </a:r>
            <a:r>
              <a:rPr lang="en-GB" sz="2000" dirty="0" smtClean="0"/>
              <a:t> </a:t>
            </a:r>
            <a:r>
              <a:rPr lang="en-GB" sz="2000" dirty="0"/>
              <a:t/>
            </a:r>
            <a:br>
              <a:rPr lang="en-GB" sz="2000" dirty="0"/>
            </a:br>
            <a:r>
              <a:rPr lang="en-GB" sz="2000" dirty="0"/>
              <a:t/>
            </a:r>
            <a:br>
              <a:rPr lang="en-GB" sz="2000" dirty="0"/>
            </a:br>
            <a:r>
              <a:rPr lang="en-GB" sz="2000" dirty="0"/>
              <a:t>The activities encourage deeper connections through play that involves </a:t>
            </a:r>
            <a:r>
              <a:rPr lang="en-GB" sz="2000" dirty="0" smtClean="0"/>
              <a:t>physical and emotional presence, touch rhythm reciprocity and co-regulation</a:t>
            </a:r>
            <a:r>
              <a:rPr lang="en-GB" sz="1800" dirty="0" smtClean="0"/>
              <a:t>.</a:t>
            </a:r>
            <a:br>
              <a:rPr lang="en-GB" sz="1800" dirty="0" smtClean="0"/>
            </a:br>
            <a:endParaRPr lang="en-GB" sz="1800" dirty="0"/>
          </a:p>
        </p:txBody>
      </p:sp>
      <p:sp>
        <p:nvSpPr>
          <p:cNvPr id="6" name="Content Placeholder 5"/>
          <p:cNvSpPr>
            <a:spLocks noGrp="1"/>
          </p:cNvSpPr>
          <p:nvPr>
            <p:ph sz="half" idx="1"/>
          </p:nvPr>
        </p:nvSpPr>
        <p:spPr>
          <a:xfrm>
            <a:off x="1524000" y="3476978"/>
            <a:ext cx="4480560" cy="3025422"/>
          </a:xfrm>
        </p:spPr>
        <p:txBody>
          <a:bodyPr>
            <a:normAutofit lnSpcReduction="10000"/>
          </a:bodyPr>
          <a:lstStyle/>
          <a:p>
            <a:r>
              <a:rPr lang="en-GB" i="1" dirty="0" smtClean="0">
                <a:solidFill>
                  <a:srgbClr val="C00000"/>
                </a:solidFill>
              </a:rPr>
              <a:t>Touch, physical and emotional connection are </a:t>
            </a:r>
            <a:r>
              <a:rPr lang="en-GB" i="1" dirty="0">
                <a:solidFill>
                  <a:srgbClr val="C00000"/>
                </a:solidFill>
              </a:rPr>
              <a:t>c</a:t>
            </a:r>
            <a:r>
              <a:rPr lang="en-GB" i="1" dirty="0" smtClean="0">
                <a:solidFill>
                  <a:srgbClr val="C00000"/>
                </a:solidFill>
              </a:rPr>
              <a:t>ritical factors in the development of attachments especially when transferring from one pair of safe hands to another. It will help the child to view / experience the adopters as safe people. The child  needs to be able to see and feel that the foster carer has a trusting relationship with the adopters</a:t>
            </a:r>
            <a:endParaRPr lang="en-GB" i="1" dirty="0">
              <a:solidFill>
                <a:srgbClr val="C00000"/>
              </a:solidFill>
            </a:endParaRPr>
          </a:p>
        </p:txBody>
      </p:sp>
      <p:pic>
        <p:nvPicPr>
          <p:cNvPr id="8" name="Picture 2" descr="Children's Round and round the garden vinyl wall decal sticker for the  home, nursery, bedroom, Playroom, Play group etc"/>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026930" y="3092268"/>
            <a:ext cx="2925195" cy="3101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8848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8572" y="478971"/>
            <a:ext cx="4480560" cy="897047"/>
          </a:xfrm>
        </p:spPr>
        <p:txBody>
          <a:bodyPr/>
          <a:lstStyle/>
          <a:p>
            <a:r>
              <a:rPr lang="en-GB" u="sng" dirty="0"/>
              <a:t>Example of Relationship Base Play plan for  </a:t>
            </a:r>
            <a:r>
              <a:rPr lang="en-GB" u="sng" dirty="0" smtClean="0"/>
              <a:t>Foster Carers:</a:t>
            </a:r>
            <a:endParaRPr lang="en-GB" dirty="0"/>
          </a:p>
        </p:txBody>
      </p:sp>
      <p:sp>
        <p:nvSpPr>
          <p:cNvPr id="4" name="Content Placeholder 3"/>
          <p:cNvSpPr>
            <a:spLocks noGrp="1"/>
          </p:cNvSpPr>
          <p:nvPr>
            <p:ph sz="half" idx="2"/>
          </p:nvPr>
        </p:nvSpPr>
        <p:spPr>
          <a:xfrm>
            <a:off x="1528572" y="1452218"/>
            <a:ext cx="4480560" cy="4592982"/>
          </a:xfrm>
        </p:spPr>
        <p:txBody>
          <a:bodyPr>
            <a:normAutofit fontScale="25000" lnSpcReduction="20000"/>
          </a:bodyPr>
          <a:lstStyle/>
          <a:p>
            <a:pPr marL="45720" indent="0">
              <a:buNone/>
            </a:pPr>
            <a:endParaRPr lang="en-GB" sz="4800" dirty="0"/>
          </a:p>
          <a:p>
            <a:r>
              <a:rPr lang="en-GB" sz="7200" b="1" dirty="0"/>
              <a:t>Games for virtual introductions: </a:t>
            </a:r>
            <a:endParaRPr lang="en-GB" sz="7200" dirty="0"/>
          </a:p>
          <a:p>
            <a:pPr lvl="0"/>
            <a:r>
              <a:rPr lang="en-GB" sz="7200" b="1" dirty="0"/>
              <a:t>Hello </a:t>
            </a:r>
            <a:r>
              <a:rPr lang="en-GB" sz="7200" b="1" dirty="0" smtClean="0"/>
              <a:t>song</a:t>
            </a:r>
            <a:endParaRPr lang="en-GB" sz="7200" dirty="0"/>
          </a:p>
          <a:p>
            <a:pPr lvl="0"/>
            <a:r>
              <a:rPr lang="en-GB" sz="7200" b="1" dirty="0"/>
              <a:t>Check in (you do must of the talking)  </a:t>
            </a:r>
            <a:endParaRPr lang="en-GB" sz="7200" dirty="0"/>
          </a:p>
          <a:p>
            <a:pPr lvl="0"/>
            <a:r>
              <a:rPr lang="en-GB" sz="7200" b="1" dirty="0"/>
              <a:t>Mirror </a:t>
            </a:r>
            <a:endParaRPr lang="en-GB" sz="7200" dirty="0"/>
          </a:p>
          <a:p>
            <a:r>
              <a:rPr lang="en-GB" sz="7200" b="1" dirty="0" smtClean="0"/>
              <a:t>Hand </a:t>
            </a:r>
            <a:r>
              <a:rPr lang="en-GB" sz="7200" b="1" dirty="0"/>
              <a:t>claps </a:t>
            </a:r>
            <a:endParaRPr lang="en-GB" sz="7200" dirty="0"/>
          </a:p>
          <a:p>
            <a:pPr lvl="0"/>
            <a:r>
              <a:rPr lang="en-GB" sz="7200" b="1" dirty="0"/>
              <a:t>Fish and </a:t>
            </a:r>
            <a:r>
              <a:rPr lang="en-GB" sz="7200" b="1" dirty="0" smtClean="0"/>
              <a:t>chip</a:t>
            </a:r>
            <a:endParaRPr lang="en-GB" sz="7200" dirty="0"/>
          </a:p>
          <a:p>
            <a:pPr lvl="0"/>
            <a:r>
              <a:rPr lang="en-GB" sz="7200" b="1" dirty="0"/>
              <a:t>Snack and drink </a:t>
            </a:r>
            <a:endParaRPr lang="en-GB" sz="7200" dirty="0"/>
          </a:p>
          <a:p>
            <a:pPr lvl="0"/>
            <a:r>
              <a:rPr lang="en-GB" sz="7200" b="1" dirty="0"/>
              <a:t>Good bye song </a:t>
            </a:r>
            <a:endParaRPr lang="en-GB" sz="7200" dirty="0"/>
          </a:p>
          <a:p>
            <a:pPr marL="45720" indent="0">
              <a:buNone/>
            </a:pPr>
            <a:r>
              <a:rPr lang="en-GB" sz="4800" b="1" dirty="0"/>
              <a:t> </a:t>
            </a:r>
            <a:endParaRPr lang="en-GB" sz="4800" dirty="0"/>
          </a:p>
          <a:p>
            <a:r>
              <a:rPr lang="en-GB" b="1" dirty="0"/>
              <a:t> </a:t>
            </a:r>
            <a:endParaRPr lang="en-GB" dirty="0"/>
          </a:p>
          <a:p>
            <a:r>
              <a:rPr lang="en-GB" b="1" dirty="0"/>
              <a:t> </a:t>
            </a:r>
            <a:endParaRPr lang="en-GB" dirty="0"/>
          </a:p>
          <a:p>
            <a:r>
              <a:rPr lang="en-GB" b="1" dirty="0"/>
              <a:t> </a:t>
            </a:r>
            <a:endParaRPr lang="en-GB" dirty="0"/>
          </a:p>
          <a:p>
            <a:endParaRPr lang="en-GB" dirty="0"/>
          </a:p>
        </p:txBody>
      </p:sp>
      <p:sp>
        <p:nvSpPr>
          <p:cNvPr id="5" name="Text Placeholder 4"/>
          <p:cNvSpPr>
            <a:spLocks noGrp="1"/>
          </p:cNvSpPr>
          <p:nvPr>
            <p:ph type="body" sz="quarter" idx="3"/>
          </p:nvPr>
        </p:nvSpPr>
        <p:spPr>
          <a:xfrm>
            <a:off x="6177169" y="402772"/>
            <a:ext cx="4480560" cy="1219200"/>
          </a:xfrm>
        </p:spPr>
        <p:txBody>
          <a:bodyPr/>
          <a:lstStyle/>
          <a:p>
            <a:r>
              <a:rPr lang="en-GB" u="sng" dirty="0"/>
              <a:t>Example of Relationship Base Play plan for  </a:t>
            </a:r>
            <a:r>
              <a:rPr lang="en-GB" u="sng" dirty="0" smtClean="0"/>
              <a:t>adopters:</a:t>
            </a:r>
            <a:endParaRPr lang="en-GB" dirty="0"/>
          </a:p>
          <a:p>
            <a:endParaRPr lang="en-GB" dirty="0"/>
          </a:p>
        </p:txBody>
      </p:sp>
      <p:sp>
        <p:nvSpPr>
          <p:cNvPr id="6" name="Content Placeholder 5"/>
          <p:cNvSpPr>
            <a:spLocks noGrp="1"/>
          </p:cNvSpPr>
          <p:nvPr>
            <p:ph sz="quarter" idx="4"/>
          </p:nvPr>
        </p:nvSpPr>
        <p:spPr>
          <a:xfrm>
            <a:off x="6177169" y="1796143"/>
            <a:ext cx="4480560" cy="4005217"/>
          </a:xfrm>
        </p:spPr>
        <p:txBody>
          <a:bodyPr>
            <a:normAutofit fontScale="85000" lnSpcReduction="20000"/>
          </a:bodyPr>
          <a:lstStyle/>
          <a:p>
            <a:r>
              <a:rPr lang="en-GB" b="1" dirty="0"/>
              <a:t>Games for virtual introductions: </a:t>
            </a:r>
            <a:endParaRPr lang="en-GB" dirty="0"/>
          </a:p>
          <a:p>
            <a:pPr lvl="0"/>
            <a:r>
              <a:rPr lang="en-GB" b="1" dirty="0"/>
              <a:t>Hello song</a:t>
            </a:r>
            <a:endParaRPr lang="en-GB" dirty="0"/>
          </a:p>
          <a:p>
            <a:pPr lvl="0"/>
            <a:r>
              <a:rPr lang="en-GB" b="1" dirty="0"/>
              <a:t>Check in (you do must of the talking)  </a:t>
            </a:r>
            <a:endParaRPr lang="en-GB" dirty="0"/>
          </a:p>
          <a:p>
            <a:pPr lvl="0"/>
            <a:r>
              <a:rPr lang="en-GB" b="1" dirty="0"/>
              <a:t>Mirror </a:t>
            </a:r>
            <a:endParaRPr lang="en-GB" dirty="0"/>
          </a:p>
          <a:p>
            <a:r>
              <a:rPr lang="en-GB" b="1" dirty="0"/>
              <a:t>Hand claps </a:t>
            </a:r>
            <a:endParaRPr lang="en-GB" dirty="0"/>
          </a:p>
          <a:p>
            <a:pPr lvl="0"/>
            <a:r>
              <a:rPr lang="en-GB" b="1" dirty="0"/>
              <a:t>Fish and chip</a:t>
            </a:r>
            <a:endParaRPr lang="en-GB" dirty="0"/>
          </a:p>
          <a:p>
            <a:pPr lvl="0"/>
            <a:r>
              <a:rPr lang="en-GB" b="1" dirty="0"/>
              <a:t>Snack and drink </a:t>
            </a:r>
            <a:endParaRPr lang="en-GB" dirty="0"/>
          </a:p>
          <a:p>
            <a:pPr lvl="0"/>
            <a:r>
              <a:rPr lang="en-GB" b="1" dirty="0"/>
              <a:t>Read ‘the invisible string’</a:t>
            </a:r>
            <a:endParaRPr lang="en-GB" dirty="0"/>
          </a:p>
          <a:p>
            <a:pPr lvl="0"/>
            <a:r>
              <a:rPr lang="en-GB" b="1" dirty="0"/>
              <a:t>Good bye song</a:t>
            </a:r>
            <a:endParaRPr lang="en-GB" dirty="0"/>
          </a:p>
        </p:txBody>
      </p:sp>
    </p:spTree>
    <p:extLst>
      <p:ext uri="{BB962C8B-B14F-4D97-AF65-F5344CB8AC3E}">
        <p14:creationId xmlns:p14="http://schemas.microsoft.com/office/powerpoint/2010/main" val="292287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70" y="0"/>
            <a:ext cx="9144001" cy="2906486"/>
          </a:xfrm>
        </p:spPr>
        <p:txBody>
          <a:bodyPr>
            <a:normAutofit fontScale="90000"/>
          </a:bodyPr>
          <a:lstStyle/>
          <a:p>
            <a:pPr>
              <a:spcAft>
                <a:spcPts val="0"/>
              </a:spcAft>
            </a:pPr>
            <a:r>
              <a:rPr lang="en-GB" sz="2000" i="1" dirty="0">
                <a:solidFill>
                  <a:srgbClr val="C00000"/>
                </a:solidFill>
                <a:ea typeface="Times New Roman" panose="02020603050405020304" pitchFamily="18" charset="0"/>
              </a:rPr>
              <a:t>Come up with a nice way of greeting him/her… a way which you will use every time you see him/her… </a:t>
            </a:r>
            <a:r>
              <a:rPr lang="en-GB" sz="2000" i="1" dirty="0" err="1" smtClean="0">
                <a:solidFill>
                  <a:srgbClr val="C00000"/>
                </a:solidFill>
                <a:ea typeface="Times New Roman" panose="02020603050405020304" pitchFamily="18" charset="0"/>
              </a:rPr>
              <a:t>e.g</a:t>
            </a:r>
            <a:r>
              <a:rPr lang="en-GB" sz="2000" i="1" dirty="0">
                <a:solidFill>
                  <a:srgbClr val="C00000"/>
                </a:solidFill>
                <a:ea typeface="Times New Roman" panose="02020603050405020304" pitchFamily="18" charset="0"/>
              </a:rPr>
              <a:t>, ‘there you are or there s/he is… and say something like we’ve been thinking of you… </a:t>
            </a:r>
            <a:br>
              <a:rPr lang="en-GB" sz="2000" i="1" dirty="0">
                <a:solidFill>
                  <a:srgbClr val="C00000"/>
                </a:solidFill>
                <a:ea typeface="Times New Roman" panose="02020603050405020304" pitchFamily="18" charset="0"/>
              </a:rPr>
            </a:br>
            <a:r>
              <a:rPr lang="en-GB" sz="2000" i="1" dirty="0">
                <a:solidFill>
                  <a:srgbClr val="C00000"/>
                </a:solidFill>
                <a:ea typeface="Times New Roman" panose="02020603050405020304" pitchFamily="18" charset="0"/>
              </a:rPr>
              <a:t> </a:t>
            </a:r>
            <a:r>
              <a:rPr lang="en-GB" sz="2000" b="1" i="1" dirty="0">
                <a:solidFill>
                  <a:srgbClr val="C00000"/>
                </a:solidFill>
                <a:ea typeface="Times New Roman" panose="02020603050405020304" pitchFamily="18" charset="0"/>
              </a:rPr>
              <a:t/>
            </a:r>
            <a:br>
              <a:rPr lang="en-GB" sz="2000" b="1" i="1" dirty="0">
                <a:solidFill>
                  <a:srgbClr val="C00000"/>
                </a:solidFill>
                <a:ea typeface="Times New Roman" panose="02020603050405020304" pitchFamily="18" charset="0"/>
              </a:rPr>
            </a:br>
            <a:r>
              <a:rPr lang="en-GB" sz="1800" b="1" dirty="0" smtClean="0">
                <a:ea typeface="Times New Roman" panose="02020603050405020304" pitchFamily="18" charset="0"/>
              </a:rPr>
              <a:t>Hello Song</a:t>
            </a:r>
            <a:r>
              <a:rPr lang="en-GB" sz="1800" dirty="0">
                <a:ea typeface="Times New Roman" panose="02020603050405020304" pitchFamily="18" charset="0"/>
              </a:rPr>
              <a:t/>
            </a:r>
            <a:br>
              <a:rPr lang="en-GB" sz="1800" dirty="0">
                <a:ea typeface="Times New Roman" panose="02020603050405020304" pitchFamily="18" charset="0"/>
              </a:rPr>
            </a:br>
            <a:r>
              <a:rPr lang="en-GB" sz="1800" dirty="0">
                <a:ea typeface="Times New Roman" panose="02020603050405020304" pitchFamily="18" charset="0"/>
              </a:rPr>
              <a:t>Hello “ </a:t>
            </a:r>
            <a:r>
              <a:rPr lang="en-GB" sz="1800" dirty="0" err="1">
                <a:ea typeface="Times New Roman" panose="02020603050405020304" pitchFamily="18" charset="0"/>
              </a:rPr>
              <a:t>childs</a:t>
            </a:r>
            <a:r>
              <a:rPr lang="en-GB" sz="1800" dirty="0">
                <a:ea typeface="Times New Roman" panose="02020603050405020304" pitchFamily="18" charset="0"/>
              </a:rPr>
              <a:t> name”</a:t>
            </a:r>
            <a:br>
              <a:rPr lang="en-GB" sz="1800" dirty="0">
                <a:ea typeface="Times New Roman" panose="02020603050405020304" pitchFamily="18" charset="0"/>
              </a:rPr>
            </a:br>
            <a:r>
              <a:rPr lang="en-GB" sz="1800" dirty="0">
                <a:ea typeface="Times New Roman" panose="02020603050405020304" pitchFamily="18" charset="0"/>
              </a:rPr>
              <a:t>Hello “ </a:t>
            </a:r>
            <a:r>
              <a:rPr lang="en-GB" sz="1800" dirty="0" err="1">
                <a:ea typeface="Times New Roman" panose="02020603050405020304" pitchFamily="18" charset="0"/>
              </a:rPr>
              <a:t>childs</a:t>
            </a:r>
            <a:r>
              <a:rPr lang="en-GB" sz="1800" dirty="0">
                <a:ea typeface="Times New Roman" panose="02020603050405020304" pitchFamily="18" charset="0"/>
              </a:rPr>
              <a:t> name”</a:t>
            </a:r>
            <a:br>
              <a:rPr lang="en-GB" sz="1800" dirty="0">
                <a:ea typeface="Times New Roman" panose="02020603050405020304" pitchFamily="18" charset="0"/>
              </a:rPr>
            </a:br>
            <a:r>
              <a:rPr lang="en-GB" sz="1800" dirty="0">
                <a:ea typeface="Times New Roman" panose="02020603050405020304" pitchFamily="18" charset="0"/>
              </a:rPr>
              <a:t>Hello“ </a:t>
            </a:r>
            <a:r>
              <a:rPr lang="en-GB" sz="1800" dirty="0" err="1">
                <a:ea typeface="Times New Roman" panose="02020603050405020304" pitchFamily="18" charset="0"/>
              </a:rPr>
              <a:t>childs</a:t>
            </a:r>
            <a:r>
              <a:rPr lang="en-GB" sz="1800" dirty="0">
                <a:ea typeface="Times New Roman" panose="02020603050405020304" pitchFamily="18" charset="0"/>
              </a:rPr>
              <a:t> name”</a:t>
            </a:r>
            <a:br>
              <a:rPr lang="en-GB" sz="1800" dirty="0">
                <a:ea typeface="Times New Roman" panose="02020603050405020304" pitchFamily="18" charset="0"/>
              </a:rPr>
            </a:br>
            <a:r>
              <a:rPr lang="en-GB" sz="1800" dirty="0">
                <a:ea typeface="Times New Roman" panose="02020603050405020304" pitchFamily="18" charset="0"/>
              </a:rPr>
              <a:t>We’re glad you’ve come to play </a:t>
            </a:r>
            <a:r>
              <a:rPr lang="en-GB" dirty="0" smtClean="0">
                <a:ea typeface="Times New Roman" panose="02020603050405020304" pitchFamily="18" charset="0"/>
              </a:rPr>
              <a:t/>
            </a:r>
            <a:br>
              <a:rPr lang="en-GB" dirty="0" smtClean="0">
                <a:ea typeface="Times New Roman" panose="02020603050405020304" pitchFamily="18" charset="0"/>
              </a:rPr>
            </a:br>
            <a:endParaRPr lang="en-GB" b="1" dirty="0"/>
          </a:p>
        </p:txBody>
      </p:sp>
      <p:sp>
        <p:nvSpPr>
          <p:cNvPr id="3" name="Text Placeholder 2"/>
          <p:cNvSpPr>
            <a:spLocks noGrp="1"/>
          </p:cNvSpPr>
          <p:nvPr>
            <p:ph type="body" idx="1"/>
          </p:nvPr>
        </p:nvSpPr>
        <p:spPr>
          <a:xfrm>
            <a:off x="1523999" y="2427514"/>
            <a:ext cx="9144000" cy="3221446"/>
          </a:xfrm>
        </p:spPr>
        <p:txBody>
          <a:bodyPr>
            <a:noAutofit/>
          </a:bodyPr>
          <a:lstStyle/>
          <a:p>
            <a:pPr lvl="0"/>
            <a:r>
              <a:rPr lang="en-GB" sz="1600" b="1" dirty="0"/>
              <a:t>Check in</a:t>
            </a:r>
            <a:r>
              <a:rPr lang="en-GB" sz="1600" dirty="0"/>
              <a:t> (you </a:t>
            </a:r>
            <a:r>
              <a:rPr lang="en-GB" sz="1600" dirty="0" smtClean="0"/>
              <a:t>do most </a:t>
            </a:r>
            <a:r>
              <a:rPr lang="en-GB" sz="1600" dirty="0"/>
              <a:t>of the talking) </a:t>
            </a:r>
          </a:p>
          <a:p>
            <a:r>
              <a:rPr lang="en-GB" sz="1600" dirty="0"/>
              <a:t> </a:t>
            </a:r>
          </a:p>
          <a:p>
            <a:pPr lvl="0"/>
            <a:r>
              <a:rPr lang="en-GB" sz="1600" dirty="0"/>
              <a:t>Now let’s see what you have brought with you today? Oh gosh look I’m glad you brought your big (colour of eyes, we’re going to use those today to have fun…</a:t>
            </a:r>
          </a:p>
          <a:p>
            <a:pPr lvl="0"/>
            <a:r>
              <a:rPr lang="en-GB" sz="1600" dirty="0"/>
              <a:t>Oh and let’s see your hands, fantastic, how many fingers have you brought with you today?  Let’s count them together. Wow can you wiggle your fingers… </a:t>
            </a:r>
          </a:p>
          <a:p>
            <a:pPr lvl="0"/>
            <a:r>
              <a:rPr lang="en-GB" sz="1600" dirty="0"/>
              <a:t>What about those arms they look really strong. Can you show me your strong arms?  Then you show her yours (so she knows that you can keep her safe and sometimes she does not need to be strong because you can be strong for her).  </a:t>
            </a:r>
          </a:p>
          <a:p>
            <a:pPr lvl="0"/>
            <a:r>
              <a:rPr lang="en-GB" sz="1600" dirty="0"/>
              <a:t>I wonder how many toes you’ve brought with you today?  Foster carer to take Ellie’s shoes and socks off and you all count her toes, can you wiggle your toes?  </a:t>
            </a:r>
          </a:p>
          <a:p>
            <a:r>
              <a:rPr lang="en-GB" sz="1600" dirty="0"/>
              <a:t> </a:t>
            </a:r>
          </a:p>
          <a:p>
            <a:pPr lvl="0"/>
            <a:r>
              <a:rPr lang="en-GB" sz="1600" dirty="0"/>
              <a:t>For the first couple of times after she shows you her eyes </a:t>
            </a:r>
            <a:r>
              <a:rPr lang="en-GB" sz="1600" dirty="0" err="1"/>
              <a:t>etc</a:t>
            </a:r>
            <a:r>
              <a:rPr lang="en-GB" sz="1600" dirty="0"/>
              <a:t> you show her yours and talk about the colour </a:t>
            </a:r>
            <a:r>
              <a:rPr lang="en-GB" sz="1600" dirty="0" err="1"/>
              <a:t>etc</a:t>
            </a:r>
            <a:r>
              <a:rPr lang="en-GB" sz="1600" dirty="0"/>
              <a:t> and also hair colour </a:t>
            </a:r>
            <a:r>
              <a:rPr lang="en-GB" sz="1600" dirty="0" err="1"/>
              <a:t>etc</a:t>
            </a:r>
            <a:r>
              <a:rPr lang="en-GB" sz="1600" dirty="0"/>
              <a:t> </a:t>
            </a:r>
          </a:p>
          <a:p>
            <a:pPr lvl="0"/>
            <a:r>
              <a:rPr lang="en-GB" sz="1600" dirty="0"/>
              <a:t>Count your fingers and toes and say something like; oh gosh look at that we’re the same (creating similarities between yourself will support the connection)</a:t>
            </a:r>
          </a:p>
        </p:txBody>
      </p:sp>
    </p:spTree>
    <p:extLst>
      <p:ext uri="{BB962C8B-B14F-4D97-AF65-F5344CB8AC3E}">
        <p14:creationId xmlns:p14="http://schemas.microsoft.com/office/powerpoint/2010/main" val="113164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40000" y="435990"/>
            <a:ext cx="6096000" cy="5878532"/>
          </a:xfrm>
          <a:prstGeom prst="rect">
            <a:avLst/>
          </a:prstGeom>
        </p:spPr>
        <p:txBody>
          <a:bodyPr>
            <a:spAutoFit/>
          </a:bodyPr>
          <a:lstStyle/>
          <a:p>
            <a:endParaRPr lang="en-GB" dirty="0"/>
          </a:p>
          <a:p>
            <a:pPr lvl="0"/>
            <a:r>
              <a:rPr lang="en-GB" b="1" dirty="0"/>
              <a:t>Mirror </a:t>
            </a:r>
            <a:endParaRPr lang="en-GB" dirty="0"/>
          </a:p>
          <a:p>
            <a:r>
              <a:rPr lang="en-GB" dirty="0"/>
              <a:t> </a:t>
            </a:r>
          </a:p>
          <a:p>
            <a:pPr lvl="0"/>
            <a:r>
              <a:rPr lang="en-GB" dirty="0"/>
              <a:t>Get her to see if s/he can copy a funny face you make, do about three funny faces and see if she can copy them </a:t>
            </a:r>
          </a:p>
          <a:p>
            <a:pPr lvl="0"/>
            <a:r>
              <a:rPr lang="en-GB" dirty="0"/>
              <a:t>Then see if s/he can copy your movements </a:t>
            </a:r>
            <a:r>
              <a:rPr lang="en-GB" dirty="0" err="1"/>
              <a:t>eg</a:t>
            </a:r>
            <a:r>
              <a:rPr lang="en-GB" dirty="0"/>
              <a:t>; touching you nose, flap your arms like wings, stretching your arms out wide and then give yourself a big hug (loving way to regulate ones self) </a:t>
            </a:r>
          </a:p>
          <a:p>
            <a:r>
              <a:rPr lang="en-GB" dirty="0"/>
              <a:t> </a:t>
            </a:r>
          </a:p>
          <a:p>
            <a:r>
              <a:rPr lang="en-GB" b="1" dirty="0"/>
              <a:t>*</a:t>
            </a:r>
            <a:r>
              <a:rPr lang="en-GB" dirty="0"/>
              <a:t>at any time if she wants you to copy him/ her, you need to say ‘oh you want us to copy you ok, first you copy me two/three/one more time/s and then we’ll copy you… this will support her knowing that she can’t take control of the play and in a subtle way that you are in control… </a:t>
            </a:r>
            <a:endParaRPr lang="en-GB" dirty="0" smtClean="0"/>
          </a:p>
          <a:p>
            <a:endParaRPr lang="en-GB" dirty="0"/>
          </a:p>
          <a:p>
            <a:pPr lvl="0">
              <a:spcAft>
                <a:spcPts val="0"/>
              </a:spcAft>
            </a:pPr>
            <a:r>
              <a:rPr lang="en-GB" b="1" dirty="0">
                <a:ea typeface="Times New Roman" panose="02020603050405020304" pitchFamily="18" charset="0"/>
              </a:rPr>
              <a:t>Hand </a:t>
            </a:r>
            <a:r>
              <a:rPr lang="en-GB" b="1" dirty="0" smtClean="0">
                <a:ea typeface="Times New Roman" panose="02020603050405020304" pitchFamily="18" charset="0"/>
              </a:rPr>
              <a:t>claps</a:t>
            </a:r>
          </a:p>
          <a:p>
            <a:pPr lvl="0">
              <a:spcAft>
                <a:spcPts val="0"/>
              </a:spcAft>
            </a:pPr>
            <a:r>
              <a:rPr lang="en-GB" dirty="0" smtClean="0">
                <a:ea typeface="Times New Roman" panose="02020603050405020304" pitchFamily="18" charset="0"/>
              </a:rPr>
              <a:t> </a:t>
            </a:r>
            <a:r>
              <a:rPr lang="en-GB" dirty="0">
                <a:ea typeface="Times New Roman" panose="02020603050405020304" pitchFamily="18" charset="0"/>
              </a:rPr>
              <a:t>I wonder if you could copy this, simple tune using hand clap </a:t>
            </a:r>
          </a:p>
          <a:p>
            <a:pPr lvl="0">
              <a:spcAft>
                <a:spcPts val="0"/>
              </a:spcAft>
            </a:pPr>
            <a:r>
              <a:rPr lang="en-GB" dirty="0" smtClean="0">
                <a:ea typeface="Times New Roman" panose="02020603050405020304" pitchFamily="18" charset="0"/>
              </a:rPr>
              <a:t> Repeat </a:t>
            </a:r>
            <a:r>
              <a:rPr lang="en-GB" dirty="0">
                <a:ea typeface="Times New Roman" panose="02020603050405020304" pitchFamily="18" charset="0"/>
              </a:rPr>
              <a:t>about 4 or 5 different tunes </a:t>
            </a:r>
          </a:p>
          <a:p>
            <a:endParaRPr lang="en-GB" dirty="0"/>
          </a:p>
          <a:p>
            <a:pPr marL="342900" lvl="0" indent="-342900">
              <a:spcAft>
                <a:spcPts val="0"/>
              </a:spcAft>
              <a:buFont typeface="Arial" panose="020B0604020202020204" pitchFamily="34" charset="0"/>
              <a:buChar char="-"/>
            </a:pPr>
            <a:endParaRPr lang="en-GB"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4799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14880" y="199470"/>
            <a:ext cx="8392160" cy="5509200"/>
          </a:xfrm>
          <a:prstGeom prst="rect">
            <a:avLst/>
          </a:prstGeom>
        </p:spPr>
        <p:txBody>
          <a:bodyPr wrap="square">
            <a:spAutoFit/>
          </a:bodyPr>
          <a:lstStyle/>
          <a:p>
            <a:pPr>
              <a:spcAft>
                <a:spcPts val="0"/>
              </a:spcAft>
            </a:pPr>
            <a:r>
              <a:rPr lang="en-GB" sz="1600" dirty="0">
                <a:latin typeface="+mj-lt"/>
                <a:ea typeface="Times New Roman" panose="02020603050405020304" pitchFamily="18" charset="0"/>
              </a:rPr>
              <a:t> </a:t>
            </a:r>
            <a:r>
              <a:rPr lang="en-GB" sz="1600" b="1" dirty="0">
                <a:latin typeface="+mj-lt"/>
                <a:ea typeface="Times New Roman" panose="02020603050405020304" pitchFamily="18" charset="0"/>
              </a:rPr>
              <a:t> </a:t>
            </a:r>
            <a:endParaRPr lang="en-GB" sz="1600" dirty="0">
              <a:latin typeface="+mj-lt"/>
              <a:ea typeface="Times New Roman" panose="02020603050405020304" pitchFamily="18" charset="0"/>
            </a:endParaRPr>
          </a:p>
          <a:p>
            <a:pPr lvl="0">
              <a:spcAft>
                <a:spcPts val="0"/>
              </a:spcAft>
            </a:pPr>
            <a:r>
              <a:rPr lang="en-GB" sz="1600" b="1" dirty="0">
                <a:latin typeface="+mj-lt"/>
                <a:ea typeface="Times New Roman" panose="02020603050405020304" pitchFamily="18" charset="0"/>
              </a:rPr>
              <a:t>Fish and </a:t>
            </a:r>
            <a:r>
              <a:rPr lang="en-GB" sz="1600" b="1" dirty="0" smtClean="0">
                <a:latin typeface="+mj-lt"/>
                <a:ea typeface="Times New Roman" panose="02020603050405020304" pitchFamily="18" charset="0"/>
              </a:rPr>
              <a:t>chips</a:t>
            </a:r>
          </a:p>
          <a:p>
            <a:pPr lvl="0">
              <a:spcAft>
                <a:spcPts val="0"/>
              </a:spcAft>
            </a:pPr>
            <a:endParaRPr lang="en-GB" sz="1600" b="1" dirty="0" smtClean="0">
              <a:latin typeface="+mj-lt"/>
              <a:ea typeface="Times New Roman" panose="02020603050405020304" pitchFamily="18" charset="0"/>
            </a:endParaRPr>
          </a:p>
          <a:p>
            <a:pPr lvl="0">
              <a:spcAft>
                <a:spcPts val="0"/>
              </a:spcAft>
            </a:pPr>
            <a:r>
              <a:rPr lang="en-GB" sz="1600" dirty="0" smtClean="0">
                <a:latin typeface="+mj-lt"/>
                <a:ea typeface="Times New Roman" panose="02020603050405020304" pitchFamily="18" charset="0"/>
              </a:rPr>
              <a:t>You </a:t>
            </a:r>
            <a:r>
              <a:rPr lang="en-GB" sz="1600" dirty="0">
                <a:latin typeface="+mj-lt"/>
                <a:ea typeface="Times New Roman" panose="02020603050405020304" pitchFamily="18" charset="0"/>
              </a:rPr>
              <a:t>say </a:t>
            </a:r>
            <a:r>
              <a:rPr lang="en-GB" sz="1600" b="1" dirty="0">
                <a:latin typeface="+mj-lt"/>
                <a:ea typeface="Times New Roman" panose="02020603050405020304" pitchFamily="18" charset="0"/>
              </a:rPr>
              <a:t>Fish</a:t>
            </a:r>
            <a:r>
              <a:rPr lang="en-GB" sz="1600" dirty="0">
                <a:latin typeface="+mj-lt"/>
                <a:ea typeface="Times New Roman" panose="02020603050405020304" pitchFamily="18" charset="0"/>
              </a:rPr>
              <a:t> (in a different voice, or whisper, or load </a:t>
            </a:r>
            <a:r>
              <a:rPr lang="en-GB" sz="1600" dirty="0" err="1">
                <a:latin typeface="+mj-lt"/>
                <a:ea typeface="Times New Roman" panose="02020603050405020304" pitchFamily="18" charset="0"/>
              </a:rPr>
              <a:t>etc</a:t>
            </a:r>
            <a:r>
              <a:rPr lang="en-GB" sz="1600" dirty="0">
                <a:latin typeface="+mj-lt"/>
                <a:ea typeface="Times New Roman" panose="02020603050405020304" pitchFamily="18" charset="0"/>
              </a:rPr>
              <a:t>) and they say </a:t>
            </a:r>
            <a:r>
              <a:rPr lang="en-GB" sz="1600" b="1" dirty="0">
                <a:latin typeface="+mj-lt"/>
                <a:ea typeface="Times New Roman" panose="02020603050405020304" pitchFamily="18" charset="0"/>
              </a:rPr>
              <a:t>Chips</a:t>
            </a:r>
            <a:r>
              <a:rPr lang="en-GB" sz="1600" dirty="0">
                <a:latin typeface="+mj-lt"/>
                <a:ea typeface="Times New Roman" panose="02020603050405020304" pitchFamily="18" charset="0"/>
              </a:rPr>
              <a:t> back using the same voice or volume. </a:t>
            </a:r>
          </a:p>
          <a:p>
            <a:pPr>
              <a:spcAft>
                <a:spcPts val="0"/>
              </a:spcAft>
            </a:pPr>
            <a:r>
              <a:rPr lang="en-GB" sz="1600" dirty="0">
                <a:latin typeface="+mj-lt"/>
                <a:ea typeface="Times New Roman" panose="02020603050405020304" pitchFamily="18" charset="0"/>
              </a:rPr>
              <a:t> </a:t>
            </a:r>
          </a:p>
          <a:p>
            <a:pPr lvl="0">
              <a:spcAft>
                <a:spcPts val="0"/>
              </a:spcAft>
            </a:pPr>
            <a:r>
              <a:rPr lang="en-GB" sz="1600" dirty="0" smtClean="0">
                <a:latin typeface="+mj-lt"/>
                <a:ea typeface="Times New Roman" panose="02020603050405020304" pitchFamily="18" charset="0"/>
              </a:rPr>
              <a:t>You </a:t>
            </a:r>
            <a:r>
              <a:rPr lang="en-GB" sz="1600" dirty="0">
                <a:latin typeface="+mj-lt"/>
                <a:ea typeface="Times New Roman" panose="02020603050405020304" pitchFamily="18" charset="0"/>
              </a:rPr>
              <a:t>don’t need to use Fish and Chips you could use things like ice cream and jelly or beans and toast </a:t>
            </a:r>
            <a:r>
              <a:rPr lang="en-GB" sz="1600" dirty="0" err="1">
                <a:latin typeface="+mj-lt"/>
                <a:ea typeface="Times New Roman" panose="02020603050405020304" pitchFamily="18" charset="0"/>
              </a:rPr>
              <a:t>etc</a:t>
            </a:r>
            <a:r>
              <a:rPr lang="en-GB" sz="1600" dirty="0">
                <a:latin typeface="+mj-lt"/>
                <a:ea typeface="Times New Roman" panose="02020603050405020304" pitchFamily="18" charset="0"/>
              </a:rPr>
              <a:t> </a:t>
            </a:r>
          </a:p>
          <a:p>
            <a:pPr>
              <a:spcAft>
                <a:spcPts val="0"/>
              </a:spcAft>
            </a:pPr>
            <a:r>
              <a:rPr lang="en-GB" sz="1600" dirty="0" smtClean="0">
                <a:latin typeface="+mj-lt"/>
                <a:ea typeface="Times New Roman" panose="02020603050405020304" pitchFamily="18" charset="0"/>
              </a:rPr>
              <a:t>It’s </a:t>
            </a:r>
            <a:r>
              <a:rPr lang="en-GB" sz="1600" dirty="0">
                <a:latin typeface="+mj-lt"/>
                <a:ea typeface="Times New Roman" panose="02020603050405020304" pitchFamily="18" charset="0"/>
              </a:rPr>
              <a:t>likely a child will say the same word as you and that’s fine just go with what s/he brings… </a:t>
            </a:r>
          </a:p>
          <a:p>
            <a:pPr marL="457200">
              <a:spcAft>
                <a:spcPts val="0"/>
              </a:spcAft>
            </a:pPr>
            <a:r>
              <a:rPr lang="en-GB" sz="1600" dirty="0">
                <a:latin typeface="+mj-lt"/>
                <a:ea typeface="Times New Roman" panose="02020603050405020304" pitchFamily="18" charset="0"/>
              </a:rPr>
              <a:t> </a:t>
            </a:r>
          </a:p>
          <a:p>
            <a:pPr lvl="0">
              <a:spcAft>
                <a:spcPts val="0"/>
              </a:spcAft>
            </a:pPr>
            <a:r>
              <a:rPr lang="en-GB" sz="1600" b="1" dirty="0">
                <a:latin typeface="+mj-lt"/>
                <a:ea typeface="Times New Roman" panose="02020603050405020304" pitchFamily="18" charset="0"/>
              </a:rPr>
              <a:t>Snack and drink </a:t>
            </a:r>
            <a:endParaRPr lang="en-GB" sz="1600" dirty="0">
              <a:latin typeface="+mj-lt"/>
              <a:ea typeface="Times New Roman" panose="02020603050405020304" pitchFamily="18" charset="0"/>
            </a:endParaRPr>
          </a:p>
          <a:p>
            <a:pPr marL="678180">
              <a:spcAft>
                <a:spcPts val="0"/>
              </a:spcAft>
            </a:pPr>
            <a:r>
              <a:rPr lang="en-GB" sz="1600" b="1" dirty="0">
                <a:latin typeface="+mj-lt"/>
                <a:ea typeface="Times New Roman" panose="02020603050405020304" pitchFamily="18" charset="0"/>
              </a:rPr>
              <a:t> </a:t>
            </a:r>
            <a:endParaRPr lang="en-GB" sz="1600" dirty="0">
              <a:latin typeface="+mj-lt"/>
              <a:ea typeface="Times New Roman" panose="02020603050405020304" pitchFamily="18" charset="0"/>
            </a:endParaRPr>
          </a:p>
          <a:p>
            <a:pPr lvl="0">
              <a:spcAft>
                <a:spcPts val="0"/>
              </a:spcAft>
            </a:pPr>
            <a:r>
              <a:rPr lang="en-GB" sz="1600" dirty="0" smtClean="0">
                <a:latin typeface="+mj-lt"/>
                <a:ea typeface="Times New Roman" panose="02020603050405020304" pitchFamily="18" charset="0"/>
              </a:rPr>
              <a:t>Have </a:t>
            </a:r>
            <a:r>
              <a:rPr lang="en-GB" sz="1600" dirty="0">
                <a:latin typeface="+mj-lt"/>
                <a:ea typeface="Times New Roman" panose="02020603050405020304" pitchFamily="18" charset="0"/>
              </a:rPr>
              <a:t>you got your snack and drink ready?</a:t>
            </a:r>
          </a:p>
          <a:p>
            <a:pPr>
              <a:spcAft>
                <a:spcPts val="0"/>
              </a:spcAft>
            </a:pPr>
            <a:r>
              <a:rPr lang="en-GB" sz="1600" dirty="0">
                <a:latin typeface="+mj-lt"/>
                <a:ea typeface="Times New Roman" panose="02020603050405020304" pitchFamily="18" charset="0"/>
              </a:rPr>
              <a:t> </a:t>
            </a:r>
          </a:p>
          <a:p>
            <a:pPr>
              <a:spcAft>
                <a:spcPts val="0"/>
              </a:spcAft>
            </a:pPr>
            <a:r>
              <a:rPr lang="en-GB" sz="1600" dirty="0" smtClean="0">
                <a:latin typeface="+mj-lt"/>
                <a:ea typeface="Times New Roman" panose="02020603050405020304" pitchFamily="18" charset="0"/>
              </a:rPr>
              <a:t>She </a:t>
            </a:r>
            <a:r>
              <a:rPr lang="en-GB" sz="1600" dirty="0">
                <a:latin typeface="+mj-lt"/>
                <a:ea typeface="Times New Roman" panose="02020603050405020304" pitchFamily="18" charset="0"/>
              </a:rPr>
              <a:t>has this while you read </a:t>
            </a:r>
            <a:r>
              <a:rPr lang="en-GB" sz="1600" b="1" dirty="0">
                <a:latin typeface="+mj-lt"/>
                <a:ea typeface="Times New Roman" panose="02020603050405020304" pitchFamily="18" charset="0"/>
              </a:rPr>
              <a:t>‘the invisible string’</a:t>
            </a:r>
            <a:endParaRPr lang="en-GB" sz="1600" dirty="0">
              <a:latin typeface="+mj-lt"/>
              <a:ea typeface="Times New Roman" panose="02020603050405020304" pitchFamily="18" charset="0"/>
            </a:endParaRPr>
          </a:p>
          <a:p>
            <a:pPr>
              <a:spcAft>
                <a:spcPts val="0"/>
              </a:spcAft>
            </a:pPr>
            <a:r>
              <a:rPr lang="en-GB" sz="1600" b="1" dirty="0">
                <a:latin typeface="+mj-lt"/>
                <a:ea typeface="Times New Roman" panose="02020603050405020304" pitchFamily="18" charset="0"/>
              </a:rPr>
              <a:t> </a:t>
            </a:r>
            <a:endParaRPr lang="en-GB" sz="1600" dirty="0">
              <a:latin typeface="+mj-lt"/>
              <a:ea typeface="Times New Roman" panose="02020603050405020304" pitchFamily="18" charset="0"/>
            </a:endParaRPr>
          </a:p>
          <a:p>
            <a:pPr lvl="0">
              <a:spcAft>
                <a:spcPts val="0"/>
              </a:spcAft>
            </a:pPr>
            <a:r>
              <a:rPr lang="en-GB" sz="1600" b="1" dirty="0">
                <a:latin typeface="+mj-lt"/>
                <a:ea typeface="Times New Roman" panose="02020603050405020304" pitchFamily="18" charset="0"/>
              </a:rPr>
              <a:t>While s/he’s snuggled up with her carer sing the good bye song:</a:t>
            </a:r>
            <a:endParaRPr lang="en-GB" sz="1600" dirty="0">
              <a:latin typeface="+mj-lt"/>
              <a:ea typeface="Times New Roman" panose="02020603050405020304" pitchFamily="18" charset="0"/>
            </a:endParaRPr>
          </a:p>
          <a:p>
            <a:pPr marL="457200">
              <a:spcAft>
                <a:spcPts val="0"/>
              </a:spcAft>
            </a:pPr>
            <a:r>
              <a:rPr lang="en-GB" sz="1600" b="1" dirty="0">
                <a:latin typeface="+mj-lt"/>
                <a:ea typeface="Times New Roman" panose="02020603050405020304" pitchFamily="18" charset="0"/>
              </a:rPr>
              <a:t> </a:t>
            </a:r>
            <a:endParaRPr lang="en-GB" sz="1600" dirty="0">
              <a:latin typeface="+mj-lt"/>
              <a:ea typeface="Times New Roman" panose="02020603050405020304" pitchFamily="18" charset="0"/>
            </a:endParaRPr>
          </a:p>
          <a:p>
            <a:pPr marL="228600">
              <a:spcAft>
                <a:spcPts val="0"/>
              </a:spcAft>
            </a:pPr>
            <a:r>
              <a:rPr lang="en-GB" sz="1600" dirty="0">
                <a:latin typeface="+mj-lt"/>
                <a:ea typeface="Times New Roman" panose="02020603050405020304" pitchFamily="18" charset="0"/>
              </a:rPr>
              <a:t>Bye </a:t>
            </a:r>
            <a:r>
              <a:rPr lang="en-GB" sz="1600" dirty="0" err="1">
                <a:latin typeface="+mj-lt"/>
                <a:ea typeface="Times New Roman" panose="02020603050405020304" pitchFamily="18" charset="0"/>
              </a:rPr>
              <a:t>bye</a:t>
            </a:r>
            <a:r>
              <a:rPr lang="en-GB" sz="1600" dirty="0">
                <a:latin typeface="+mj-lt"/>
                <a:ea typeface="Times New Roman" panose="02020603050405020304" pitchFamily="18" charset="0"/>
              </a:rPr>
              <a:t>  “ </a:t>
            </a:r>
            <a:r>
              <a:rPr lang="en-GB" sz="1600" dirty="0" err="1">
                <a:latin typeface="+mj-lt"/>
                <a:ea typeface="Times New Roman" panose="02020603050405020304" pitchFamily="18" charset="0"/>
              </a:rPr>
              <a:t>childs</a:t>
            </a:r>
            <a:r>
              <a:rPr lang="en-GB" sz="1600" dirty="0">
                <a:latin typeface="+mj-lt"/>
                <a:ea typeface="Times New Roman" panose="02020603050405020304" pitchFamily="18" charset="0"/>
              </a:rPr>
              <a:t> name”</a:t>
            </a:r>
          </a:p>
          <a:p>
            <a:pPr marL="228600">
              <a:spcAft>
                <a:spcPts val="0"/>
              </a:spcAft>
            </a:pPr>
            <a:r>
              <a:rPr lang="en-GB" sz="1600" dirty="0">
                <a:latin typeface="+mj-lt"/>
                <a:ea typeface="Times New Roman" panose="02020603050405020304" pitchFamily="18" charset="0"/>
              </a:rPr>
              <a:t>Bye </a:t>
            </a:r>
            <a:r>
              <a:rPr lang="en-GB" sz="1600" dirty="0" err="1">
                <a:latin typeface="+mj-lt"/>
                <a:ea typeface="Times New Roman" panose="02020603050405020304" pitchFamily="18" charset="0"/>
              </a:rPr>
              <a:t>bye</a:t>
            </a:r>
            <a:r>
              <a:rPr lang="en-GB" sz="1600" dirty="0">
                <a:latin typeface="+mj-lt"/>
                <a:ea typeface="Times New Roman" panose="02020603050405020304" pitchFamily="18" charset="0"/>
              </a:rPr>
              <a:t>  “ </a:t>
            </a:r>
            <a:r>
              <a:rPr lang="en-GB" sz="1600" dirty="0" err="1">
                <a:latin typeface="+mj-lt"/>
                <a:ea typeface="Times New Roman" panose="02020603050405020304" pitchFamily="18" charset="0"/>
              </a:rPr>
              <a:t>childs</a:t>
            </a:r>
            <a:r>
              <a:rPr lang="en-GB" sz="1600" dirty="0">
                <a:latin typeface="+mj-lt"/>
                <a:ea typeface="Times New Roman" panose="02020603050405020304" pitchFamily="18" charset="0"/>
              </a:rPr>
              <a:t> name”</a:t>
            </a:r>
          </a:p>
          <a:p>
            <a:pPr marL="228600">
              <a:spcAft>
                <a:spcPts val="0"/>
              </a:spcAft>
            </a:pPr>
            <a:r>
              <a:rPr lang="en-GB" sz="1600" dirty="0">
                <a:latin typeface="+mj-lt"/>
                <a:ea typeface="Times New Roman" panose="02020603050405020304" pitchFamily="18" charset="0"/>
              </a:rPr>
              <a:t>Bye </a:t>
            </a:r>
            <a:r>
              <a:rPr lang="en-GB" sz="1600" dirty="0" err="1">
                <a:latin typeface="+mj-lt"/>
                <a:ea typeface="Times New Roman" panose="02020603050405020304" pitchFamily="18" charset="0"/>
              </a:rPr>
              <a:t>bye</a:t>
            </a:r>
            <a:r>
              <a:rPr lang="en-GB" sz="1600" dirty="0">
                <a:latin typeface="+mj-lt"/>
                <a:ea typeface="Times New Roman" panose="02020603050405020304" pitchFamily="18" charset="0"/>
              </a:rPr>
              <a:t> “ </a:t>
            </a:r>
            <a:r>
              <a:rPr lang="en-GB" sz="1600" dirty="0" err="1">
                <a:latin typeface="+mj-lt"/>
                <a:ea typeface="Times New Roman" panose="02020603050405020304" pitchFamily="18" charset="0"/>
              </a:rPr>
              <a:t>childs</a:t>
            </a:r>
            <a:r>
              <a:rPr lang="en-GB" sz="1600" dirty="0">
                <a:latin typeface="+mj-lt"/>
                <a:ea typeface="Times New Roman" panose="02020603050405020304" pitchFamily="18" charset="0"/>
              </a:rPr>
              <a:t> name”</a:t>
            </a:r>
          </a:p>
          <a:p>
            <a:pPr marL="228600">
              <a:spcAft>
                <a:spcPts val="0"/>
              </a:spcAft>
            </a:pPr>
            <a:r>
              <a:rPr lang="en-GB" sz="1600" dirty="0">
                <a:latin typeface="+mj-lt"/>
                <a:ea typeface="Times New Roman" panose="02020603050405020304" pitchFamily="18" charset="0"/>
              </a:rPr>
              <a:t>I’m glad you came to play </a:t>
            </a:r>
          </a:p>
        </p:txBody>
      </p:sp>
    </p:spTree>
    <p:extLst>
      <p:ext uri="{BB962C8B-B14F-4D97-AF65-F5344CB8AC3E}">
        <p14:creationId xmlns:p14="http://schemas.microsoft.com/office/powerpoint/2010/main" val="55820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ll fun education presentation (widescreen).potx" id="{13F266B3-3667-4715-838E-2D35384A824B}" vid="{5EC2A2B6-6A5B-436A-9EF3-6607D16C2EDB}"/>
    </a:ext>
  </a:ext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AD7DAF9BA301F4FB81D90080377656B" ma:contentTypeVersion="3" ma:contentTypeDescription="Create a new document." ma:contentTypeScope="" ma:versionID="121a15bc52909e06000a66b8a60fd10e">
  <xsd:schema xmlns:xsd="http://www.w3.org/2001/XMLSchema" xmlns:xs="http://www.w3.org/2001/XMLSchema" xmlns:p="http://schemas.microsoft.com/office/2006/metadata/properties" xmlns:ns2="015d7410-e0cf-4c76-8e5f-cd38d76dd877" targetNamespace="http://schemas.microsoft.com/office/2006/metadata/properties" ma:root="true" ma:fieldsID="4dbab7075ac6fb4b3f5d1bbc0041c4a5" ns2:_="">
    <xsd:import namespace="015d7410-e0cf-4c76-8e5f-cd38d76dd87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d7410-e0cf-4c76-8e5f-cd38d76dd8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CC9A7CA-BEC5-41E5-AAE1-C9D7FC518E00}">
  <ds:schemaRefs>
    <ds:schemaRef ds:uri="http://schemas.microsoft.com/sharepoint/v3/contenttype/forms"/>
  </ds:schemaRefs>
</ds:datastoreItem>
</file>

<file path=customXml/itemProps2.xml><?xml version="1.0" encoding="utf-8"?>
<ds:datastoreItem xmlns:ds="http://schemas.openxmlformats.org/officeDocument/2006/customXml" ds:itemID="{BD1FA2F5-1EBF-4411-B083-A19CDC5C4D41}"/>
</file>

<file path=customXml/itemProps3.xml><?xml version="1.0" encoding="utf-8"?>
<ds:datastoreItem xmlns:ds="http://schemas.openxmlformats.org/officeDocument/2006/customXml" ds:itemID="{B5F5AFAE-B80F-42D3-94B4-729362BC1BCB}">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Fall fun education presentation (widescreen)</Template>
  <TotalTime>3147</TotalTime>
  <Words>3636</Words>
  <Application>Microsoft Office PowerPoint</Application>
  <PresentationFormat>Widescreen</PresentationFormat>
  <Paragraphs>230</Paragraphs>
  <Slides>39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Cambria</vt:lpstr>
      <vt:lpstr>Times New Roman</vt:lpstr>
      <vt:lpstr>Back to School 16x9</vt:lpstr>
      <vt:lpstr> Direct work handbook </vt:lpstr>
      <vt:lpstr>The transition between home and foster care is a very stressful and traumatic experience for children.</vt:lpstr>
      <vt:lpstr>PowerPoint Presentation</vt:lpstr>
      <vt:lpstr>Reception into Care      </vt:lpstr>
      <vt:lpstr>PowerPoint Presentation</vt:lpstr>
      <vt:lpstr>Stage 1: Direct work activities </vt:lpstr>
      <vt:lpstr>     Parallel stories &amp; Narrative stories   </vt:lpstr>
      <vt:lpstr>Step by step guide to writing a parallel story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of a narrative story This should also be illustrated for the child</vt:lpstr>
      <vt:lpstr>PowerPoint Presentation</vt:lpstr>
      <vt:lpstr>PowerPoint Presentation</vt:lpstr>
      <vt:lpstr>Memory boxes </vt:lpstr>
      <vt:lpstr>Remember to label and date items so that the child understands the significance of them</vt:lpstr>
      <vt:lpstr>THE ALL ABOUT ME MEMORY BOOK  This can be filled in with the child wherever possible and for the child if they are too young or unable to participate . Together carers and children can record lots of interesting and important facts about themselves. The books are a great record of their early life history which may be lost in transition. It also provides a great starting point for the child to share with their new family when they first meet  </vt:lpstr>
      <vt:lpstr>Give the child an understanding of the basic needs of children and how they may be met. Use blocks or sponges with the needs of children written on the side of them so that they may be used to build a strong wall . It can be used to demonstrate how when certain pieces are missing the wall it can become weak and even collapse.  For younger children making a cut and stick picture to show what they need may be used.</vt:lpstr>
      <vt:lpstr>Feelings There are a whole host of ways to help children identify and understand their feelings</vt:lpstr>
      <vt:lpstr>Feelings  using charts give opportunity to show what they may be feeling when they cant find the words </vt:lpstr>
      <vt:lpstr>Worries </vt:lpstr>
      <vt:lpstr>PowerPoint Presentation</vt:lpstr>
      <vt:lpstr>Families</vt:lpstr>
      <vt:lpstr>Factual Stories with themes of moving Bring the stories alive by playing them out with the child</vt:lpstr>
      <vt:lpstr>Fictional stories about moving on Their play can give good clues of what they may be  thinking and feeling  </vt:lpstr>
      <vt:lpstr>    Relationship Based Play Activities   These activities  are based on Theraplay principles and serve to encourage consistency and connection between child and carers / adopters.  There are many activities in RBP, all of them very simple.  Some of them seem a bit strange at first, some of them are probably things many parents or carers already do with their children.    The activities encourage deeper connections through play that involves physical and emotional presence, touch rhythm reciprocity and co-regulation. </vt:lpstr>
      <vt:lpstr>PowerPoint Presentation</vt:lpstr>
      <vt:lpstr>Come up with a nice way of greeting him/her… a way which you will use every time you see him/her… e.g, ‘there you are or there s/he is… and say something like we’ve been thinking of you…    Hello Song Hello “ childs name” Hello “ childs name” Hello“ childs name” We’re glad you’ve come to play  </vt:lpstr>
      <vt:lpstr>PowerPoint Presentation</vt:lpstr>
      <vt:lpstr>PowerPoint Presentation</vt:lpstr>
    </vt:vector>
  </TitlesOfParts>
  <Company>NPTCBC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Transition direct work handbook</dc:title>
  <dc:creator>Julie Howes</dc:creator>
  <cp:lastModifiedBy>Julie Howes</cp:lastModifiedBy>
  <cp:revision>95</cp:revision>
  <dcterms:created xsi:type="dcterms:W3CDTF">2021-02-26T20:07:53Z</dcterms:created>
  <dcterms:modified xsi:type="dcterms:W3CDTF">2021-05-26T20:33:09Z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0x0101003AD7DAF9BA301F4FB81D90080377656B</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