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3.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 id="266" r:id="rId9"/>
    <p:sldId id="267" r:id="rId10"/>
    <p:sldId id="294" r:id="rId11"/>
    <p:sldId id="265" r:id="rId12"/>
    <p:sldId id="275" r:id="rId13"/>
    <p:sldId id="296" r:id="rId14"/>
    <p:sldId id="295" r:id="rId15"/>
    <p:sldId id="268" r:id="rId16"/>
    <p:sldId id="297" r:id="rId17"/>
    <p:sldId id="298" r:id="rId18"/>
    <p:sldId id="299" r:id="rId19"/>
    <p:sldId id="280" r:id="rId20"/>
    <p:sldId id="269" r:id="rId21"/>
    <p:sldId id="300" r:id="rId22"/>
    <p:sldId id="281" r:id="rId23"/>
    <p:sldId id="301" r:id="rId24"/>
    <p:sldId id="282" r:id="rId25"/>
    <p:sldId id="302" r:id="rId26"/>
    <p:sldId id="283" r:id="rId27"/>
    <p:sldId id="306" r:id="rId28"/>
    <p:sldId id="307" r:id="rId29"/>
    <p:sldId id="303" r:id="rId30"/>
    <p:sldId id="304" r:id="rId31"/>
    <p:sldId id="286" r:id="rId32"/>
    <p:sldId id="287" r:id="rId33"/>
    <p:sldId id="305" r:id="rId34"/>
    <p:sldId id="288" r:id="rId35"/>
    <p:sldId id="291" r:id="rId36"/>
    <p:sldId id="289" r:id="rId37"/>
    <p:sldId id="290" r:id="rId38"/>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002" autoAdjust="0"/>
    <p:restoredTop sz="94660"/>
  </p:normalViewPr>
  <p:slideViewPr>
    <p:cSldViewPr snapToGrid="0">
      <p:cViewPr varScale="1">
        <p:scale>
          <a:sx n="77" d="100"/>
          <a:sy n="77" d="100"/>
        </p:scale>
        <p:origin x="30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45"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ustomXml" Target="../customXml/item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7C6BB-FC2B-4D3B-ADFB-2E106F2F63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D32C7C0-7EDA-4422-A0AF-8AFB372B65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3BD6A6C-FF9C-4E97-A081-AAEF58D440F6}"/>
              </a:ext>
            </a:extLst>
          </p:cNvPr>
          <p:cNvSpPr>
            <a:spLocks noGrp="1"/>
          </p:cNvSpPr>
          <p:nvPr>
            <p:ph type="dt" sz="half" idx="10"/>
          </p:nvPr>
        </p:nvSpPr>
        <p:spPr/>
        <p:txBody>
          <a:bodyPr/>
          <a:lstStyle/>
          <a:p>
            <a:fld id="{CFE852B6-3184-4D75-AA26-988EE3D7C125}" type="datetimeFigureOut">
              <a:rPr lang="en-GB" smtClean="0"/>
              <a:t>10/02/2026</a:t>
            </a:fld>
            <a:endParaRPr lang="en-GB"/>
          </a:p>
        </p:txBody>
      </p:sp>
      <p:sp>
        <p:nvSpPr>
          <p:cNvPr id="5" name="Footer Placeholder 4">
            <a:extLst>
              <a:ext uri="{FF2B5EF4-FFF2-40B4-BE49-F238E27FC236}">
                <a16:creationId xmlns:a16="http://schemas.microsoft.com/office/drawing/2014/main" id="{D752FBD3-B7D9-48BE-A36B-42845C47687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EFCFFDA-EE38-4E95-8FE9-65CF99BAA021}"/>
              </a:ext>
            </a:extLst>
          </p:cNvPr>
          <p:cNvSpPr>
            <a:spLocks noGrp="1"/>
          </p:cNvSpPr>
          <p:nvPr>
            <p:ph type="sldNum" sz="quarter" idx="12"/>
          </p:nvPr>
        </p:nvSpPr>
        <p:spPr/>
        <p:txBody>
          <a:bodyPr/>
          <a:lstStyle/>
          <a:p>
            <a:fld id="{E63BD36A-F7F9-4B0C-9D57-A95A9C5A3CD5}" type="slidenum">
              <a:rPr lang="en-GB" smtClean="0"/>
              <a:t>‹#›</a:t>
            </a:fld>
            <a:endParaRPr lang="en-GB"/>
          </a:p>
        </p:txBody>
      </p:sp>
    </p:spTree>
    <p:extLst>
      <p:ext uri="{BB962C8B-B14F-4D97-AF65-F5344CB8AC3E}">
        <p14:creationId xmlns:p14="http://schemas.microsoft.com/office/powerpoint/2010/main" val="3999342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F1A05-1B01-47CE-AB62-434311AA026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78E4E12-D78E-4CDF-93AC-85ED1F392D0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76E37DB-95E2-45E9-8E3F-1E4112D60D1B}"/>
              </a:ext>
            </a:extLst>
          </p:cNvPr>
          <p:cNvSpPr>
            <a:spLocks noGrp="1"/>
          </p:cNvSpPr>
          <p:nvPr>
            <p:ph type="dt" sz="half" idx="10"/>
          </p:nvPr>
        </p:nvSpPr>
        <p:spPr/>
        <p:txBody>
          <a:bodyPr/>
          <a:lstStyle/>
          <a:p>
            <a:fld id="{CFE852B6-3184-4D75-AA26-988EE3D7C125}" type="datetimeFigureOut">
              <a:rPr lang="en-GB" smtClean="0"/>
              <a:t>10/02/2026</a:t>
            </a:fld>
            <a:endParaRPr lang="en-GB"/>
          </a:p>
        </p:txBody>
      </p:sp>
      <p:sp>
        <p:nvSpPr>
          <p:cNvPr id="5" name="Footer Placeholder 4">
            <a:extLst>
              <a:ext uri="{FF2B5EF4-FFF2-40B4-BE49-F238E27FC236}">
                <a16:creationId xmlns:a16="http://schemas.microsoft.com/office/drawing/2014/main" id="{BA2001F3-5435-4D9E-9572-E6F3452840F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8847E87-B98A-474C-BF24-2F69A0801D63}"/>
              </a:ext>
            </a:extLst>
          </p:cNvPr>
          <p:cNvSpPr>
            <a:spLocks noGrp="1"/>
          </p:cNvSpPr>
          <p:nvPr>
            <p:ph type="sldNum" sz="quarter" idx="12"/>
          </p:nvPr>
        </p:nvSpPr>
        <p:spPr/>
        <p:txBody>
          <a:bodyPr/>
          <a:lstStyle/>
          <a:p>
            <a:fld id="{E63BD36A-F7F9-4B0C-9D57-A95A9C5A3CD5}" type="slidenum">
              <a:rPr lang="en-GB" smtClean="0"/>
              <a:t>‹#›</a:t>
            </a:fld>
            <a:endParaRPr lang="en-GB"/>
          </a:p>
        </p:txBody>
      </p:sp>
    </p:spTree>
    <p:extLst>
      <p:ext uri="{BB962C8B-B14F-4D97-AF65-F5344CB8AC3E}">
        <p14:creationId xmlns:p14="http://schemas.microsoft.com/office/powerpoint/2010/main" val="8129512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C887C-4FC9-4317-B93B-7F45D792D1E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950E979-9A40-4233-B880-875AF11526B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6BB22AC-6242-4BA5-8CE4-00703A904CC8}"/>
              </a:ext>
            </a:extLst>
          </p:cNvPr>
          <p:cNvSpPr>
            <a:spLocks noGrp="1"/>
          </p:cNvSpPr>
          <p:nvPr>
            <p:ph type="dt" sz="half" idx="10"/>
          </p:nvPr>
        </p:nvSpPr>
        <p:spPr/>
        <p:txBody>
          <a:bodyPr/>
          <a:lstStyle/>
          <a:p>
            <a:fld id="{CFE852B6-3184-4D75-AA26-988EE3D7C125}" type="datetimeFigureOut">
              <a:rPr lang="en-GB" smtClean="0"/>
              <a:t>10/02/2026</a:t>
            </a:fld>
            <a:endParaRPr lang="en-GB"/>
          </a:p>
        </p:txBody>
      </p:sp>
      <p:sp>
        <p:nvSpPr>
          <p:cNvPr id="5" name="Footer Placeholder 4">
            <a:extLst>
              <a:ext uri="{FF2B5EF4-FFF2-40B4-BE49-F238E27FC236}">
                <a16:creationId xmlns:a16="http://schemas.microsoft.com/office/drawing/2014/main" id="{356B0839-43A7-459A-B6D9-73B6F614DBD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0DC2091-54AE-4E33-A2D5-0DBD25973384}"/>
              </a:ext>
            </a:extLst>
          </p:cNvPr>
          <p:cNvSpPr>
            <a:spLocks noGrp="1"/>
          </p:cNvSpPr>
          <p:nvPr>
            <p:ph type="sldNum" sz="quarter" idx="12"/>
          </p:nvPr>
        </p:nvSpPr>
        <p:spPr/>
        <p:txBody>
          <a:bodyPr/>
          <a:lstStyle/>
          <a:p>
            <a:fld id="{E63BD36A-F7F9-4B0C-9D57-A95A9C5A3CD5}" type="slidenum">
              <a:rPr lang="en-GB" smtClean="0"/>
              <a:t>‹#›</a:t>
            </a:fld>
            <a:endParaRPr lang="en-GB"/>
          </a:p>
        </p:txBody>
      </p:sp>
    </p:spTree>
    <p:extLst>
      <p:ext uri="{BB962C8B-B14F-4D97-AF65-F5344CB8AC3E}">
        <p14:creationId xmlns:p14="http://schemas.microsoft.com/office/powerpoint/2010/main" val="471159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F1614-D228-4517-BE4B-1F3B8FECAB4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159EA2A-D9F1-4623-B255-D75E61E952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3DE4BBE-97B9-4149-8B0D-8156B62C7CC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35EB144-E33F-44FB-9A06-CD621C566D80}"/>
              </a:ext>
            </a:extLst>
          </p:cNvPr>
          <p:cNvSpPr>
            <a:spLocks noGrp="1"/>
          </p:cNvSpPr>
          <p:nvPr>
            <p:ph type="dt" sz="half" idx="10"/>
          </p:nvPr>
        </p:nvSpPr>
        <p:spPr/>
        <p:txBody>
          <a:bodyPr/>
          <a:lstStyle/>
          <a:p>
            <a:fld id="{CFE852B6-3184-4D75-AA26-988EE3D7C125}" type="datetimeFigureOut">
              <a:rPr lang="en-GB" smtClean="0"/>
              <a:t>10/02/2026</a:t>
            </a:fld>
            <a:endParaRPr lang="en-GB"/>
          </a:p>
        </p:txBody>
      </p:sp>
      <p:sp>
        <p:nvSpPr>
          <p:cNvPr id="6" name="Footer Placeholder 5">
            <a:extLst>
              <a:ext uri="{FF2B5EF4-FFF2-40B4-BE49-F238E27FC236}">
                <a16:creationId xmlns:a16="http://schemas.microsoft.com/office/drawing/2014/main" id="{76097502-539F-4133-84F1-6206C070AB1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91C34A6-6E33-4458-9FD5-145457B18598}"/>
              </a:ext>
            </a:extLst>
          </p:cNvPr>
          <p:cNvSpPr>
            <a:spLocks noGrp="1"/>
          </p:cNvSpPr>
          <p:nvPr>
            <p:ph type="sldNum" sz="quarter" idx="12"/>
          </p:nvPr>
        </p:nvSpPr>
        <p:spPr/>
        <p:txBody>
          <a:bodyPr/>
          <a:lstStyle/>
          <a:p>
            <a:fld id="{E63BD36A-F7F9-4B0C-9D57-A95A9C5A3CD5}" type="slidenum">
              <a:rPr lang="en-GB" smtClean="0"/>
              <a:t>‹#›</a:t>
            </a:fld>
            <a:endParaRPr lang="en-GB"/>
          </a:p>
        </p:txBody>
      </p:sp>
    </p:spTree>
    <p:extLst>
      <p:ext uri="{BB962C8B-B14F-4D97-AF65-F5344CB8AC3E}">
        <p14:creationId xmlns:p14="http://schemas.microsoft.com/office/powerpoint/2010/main" val="3389978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1A006-AF62-4FFD-A036-DF119019E5B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5741806-1D9A-4021-AF3D-EC9EDDAF5E5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0B3C16-18AA-406B-BAB8-8077EF723A4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5BA0137-E9D4-4E4A-A176-F4B6BE563C3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E9CFC61-844E-43A0-8DF2-14A34CBC9E1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3C10301-8047-4B9C-AC09-C7E91B7C56F8}"/>
              </a:ext>
            </a:extLst>
          </p:cNvPr>
          <p:cNvSpPr>
            <a:spLocks noGrp="1"/>
          </p:cNvSpPr>
          <p:nvPr>
            <p:ph type="dt" sz="half" idx="10"/>
          </p:nvPr>
        </p:nvSpPr>
        <p:spPr/>
        <p:txBody>
          <a:bodyPr/>
          <a:lstStyle/>
          <a:p>
            <a:fld id="{CFE852B6-3184-4D75-AA26-988EE3D7C125}" type="datetimeFigureOut">
              <a:rPr lang="en-GB" smtClean="0"/>
              <a:t>10/02/2026</a:t>
            </a:fld>
            <a:endParaRPr lang="en-GB"/>
          </a:p>
        </p:txBody>
      </p:sp>
      <p:sp>
        <p:nvSpPr>
          <p:cNvPr id="8" name="Footer Placeholder 7">
            <a:extLst>
              <a:ext uri="{FF2B5EF4-FFF2-40B4-BE49-F238E27FC236}">
                <a16:creationId xmlns:a16="http://schemas.microsoft.com/office/drawing/2014/main" id="{79158D36-17CF-4E18-B448-B4391642320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6C825C2-2540-434D-A86F-4F07EB8BF7B0}"/>
              </a:ext>
            </a:extLst>
          </p:cNvPr>
          <p:cNvSpPr>
            <a:spLocks noGrp="1"/>
          </p:cNvSpPr>
          <p:nvPr>
            <p:ph type="sldNum" sz="quarter" idx="12"/>
          </p:nvPr>
        </p:nvSpPr>
        <p:spPr/>
        <p:txBody>
          <a:bodyPr/>
          <a:lstStyle/>
          <a:p>
            <a:fld id="{E63BD36A-F7F9-4B0C-9D57-A95A9C5A3CD5}" type="slidenum">
              <a:rPr lang="en-GB" smtClean="0"/>
              <a:t>‹#›</a:t>
            </a:fld>
            <a:endParaRPr lang="en-GB"/>
          </a:p>
        </p:txBody>
      </p:sp>
    </p:spTree>
    <p:extLst>
      <p:ext uri="{BB962C8B-B14F-4D97-AF65-F5344CB8AC3E}">
        <p14:creationId xmlns:p14="http://schemas.microsoft.com/office/powerpoint/2010/main" val="25632241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B933A-7F0D-4602-BB09-73967AB78E1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C47DE78-9D5E-4080-AD4A-C8F4BA66124E}"/>
              </a:ext>
            </a:extLst>
          </p:cNvPr>
          <p:cNvSpPr>
            <a:spLocks noGrp="1"/>
          </p:cNvSpPr>
          <p:nvPr>
            <p:ph type="dt" sz="half" idx="10"/>
          </p:nvPr>
        </p:nvSpPr>
        <p:spPr/>
        <p:txBody>
          <a:bodyPr/>
          <a:lstStyle/>
          <a:p>
            <a:fld id="{CFE852B6-3184-4D75-AA26-988EE3D7C125}" type="datetimeFigureOut">
              <a:rPr lang="en-GB" smtClean="0"/>
              <a:t>10/02/2026</a:t>
            </a:fld>
            <a:endParaRPr lang="en-GB"/>
          </a:p>
        </p:txBody>
      </p:sp>
      <p:sp>
        <p:nvSpPr>
          <p:cNvPr id="4" name="Footer Placeholder 3">
            <a:extLst>
              <a:ext uri="{FF2B5EF4-FFF2-40B4-BE49-F238E27FC236}">
                <a16:creationId xmlns:a16="http://schemas.microsoft.com/office/drawing/2014/main" id="{6361637B-136A-4712-8725-5A2A6B34BC4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9C2B3B4-5784-40B0-8A33-ED20B59F4A2E}"/>
              </a:ext>
            </a:extLst>
          </p:cNvPr>
          <p:cNvSpPr>
            <a:spLocks noGrp="1"/>
          </p:cNvSpPr>
          <p:nvPr>
            <p:ph type="sldNum" sz="quarter" idx="12"/>
          </p:nvPr>
        </p:nvSpPr>
        <p:spPr/>
        <p:txBody>
          <a:bodyPr/>
          <a:lstStyle/>
          <a:p>
            <a:fld id="{E63BD36A-F7F9-4B0C-9D57-A95A9C5A3CD5}" type="slidenum">
              <a:rPr lang="en-GB" smtClean="0"/>
              <a:t>‹#›</a:t>
            </a:fld>
            <a:endParaRPr lang="en-GB"/>
          </a:p>
        </p:txBody>
      </p:sp>
    </p:spTree>
    <p:extLst>
      <p:ext uri="{BB962C8B-B14F-4D97-AF65-F5344CB8AC3E}">
        <p14:creationId xmlns:p14="http://schemas.microsoft.com/office/powerpoint/2010/main" val="7725876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798212-C969-4575-9DCF-3D2E5A0D778B}"/>
              </a:ext>
            </a:extLst>
          </p:cNvPr>
          <p:cNvSpPr>
            <a:spLocks noGrp="1"/>
          </p:cNvSpPr>
          <p:nvPr>
            <p:ph type="dt" sz="half" idx="10"/>
          </p:nvPr>
        </p:nvSpPr>
        <p:spPr/>
        <p:txBody>
          <a:bodyPr/>
          <a:lstStyle/>
          <a:p>
            <a:fld id="{CFE852B6-3184-4D75-AA26-988EE3D7C125}" type="datetimeFigureOut">
              <a:rPr lang="en-GB" smtClean="0"/>
              <a:t>10/02/2026</a:t>
            </a:fld>
            <a:endParaRPr lang="en-GB"/>
          </a:p>
        </p:txBody>
      </p:sp>
      <p:sp>
        <p:nvSpPr>
          <p:cNvPr id="3" name="Footer Placeholder 2">
            <a:extLst>
              <a:ext uri="{FF2B5EF4-FFF2-40B4-BE49-F238E27FC236}">
                <a16:creationId xmlns:a16="http://schemas.microsoft.com/office/drawing/2014/main" id="{87DEC7E5-60B4-47CF-980A-B353CDA5010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B2DB9AB-5366-45A4-B077-FF8BDC16DC48}"/>
              </a:ext>
            </a:extLst>
          </p:cNvPr>
          <p:cNvSpPr>
            <a:spLocks noGrp="1"/>
          </p:cNvSpPr>
          <p:nvPr>
            <p:ph type="sldNum" sz="quarter" idx="12"/>
          </p:nvPr>
        </p:nvSpPr>
        <p:spPr/>
        <p:txBody>
          <a:bodyPr/>
          <a:lstStyle/>
          <a:p>
            <a:fld id="{E63BD36A-F7F9-4B0C-9D57-A95A9C5A3CD5}" type="slidenum">
              <a:rPr lang="en-GB" smtClean="0"/>
              <a:t>‹#›</a:t>
            </a:fld>
            <a:endParaRPr lang="en-GB"/>
          </a:p>
        </p:txBody>
      </p:sp>
    </p:spTree>
    <p:extLst>
      <p:ext uri="{BB962C8B-B14F-4D97-AF65-F5344CB8AC3E}">
        <p14:creationId xmlns:p14="http://schemas.microsoft.com/office/powerpoint/2010/main" val="30562127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70C7F-FB9A-4F3D-B440-40B92318D0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0FF30DB-A28D-415C-8F10-ACE736E393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D6E2328-AB9C-4198-AA89-26DF14CB49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E67AB4-8AA0-4064-977E-E3EB12EF023A}"/>
              </a:ext>
            </a:extLst>
          </p:cNvPr>
          <p:cNvSpPr>
            <a:spLocks noGrp="1"/>
          </p:cNvSpPr>
          <p:nvPr>
            <p:ph type="dt" sz="half" idx="10"/>
          </p:nvPr>
        </p:nvSpPr>
        <p:spPr/>
        <p:txBody>
          <a:bodyPr/>
          <a:lstStyle/>
          <a:p>
            <a:fld id="{CFE852B6-3184-4D75-AA26-988EE3D7C125}" type="datetimeFigureOut">
              <a:rPr lang="en-GB" smtClean="0"/>
              <a:t>10/02/2026</a:t>
            </a:fld>
            <a:endParaRPr lang="en-GB"/>
          </a:p>
        </p:txBody>
      </p:sp>
      <p:sp>
        <p:nvSpPr>
          <p:cNvPr id="6" name="Footer Placeholder 5">
            <a:extLst>
              <a:ext uri="{FF2B5EF4-FFF2-40B4-BE49-F238E27FC236}">
                <a16:creationId xmlns:a16="http://schemas.microsoft.com/office/drawing/2014/main" id="{6F402D86-6FC6-4C13-A54C-F4A254782E6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0888171-0464-46F0-B8EB-AB3E20F9E018}"/>
              </a:ext>
            </a:extLst>
          </p:cNvPr>
          <p:cNvSpPr>
            <a:spLocks noGrp="1"/>
          </p:cNvSpPr>
          <p:nvPr>
            <p:ph type="sldNum" sz="quarter" idx="12"/>
          </p:nvPr>
        </p:nvSpPr>
        <p:spPr/>
        <p:txBody>
          <a:bodyPr/>
          <a:lstStyle/>
          <a:p>
            <a:fld id="{E63BD36A-F7F9-4B0C-9D57-A95A9C5A3CD5}" type="slidenum">
              <a:rPr lang="en-GB" smtClean="0"/>
              <a:t>‹#›</a:t>
            </a:fld>
            <a:endParaRPr lang="en-GB"/>
          </a:p>
        </p:txBody>
      </p:sp>
    </p:spTree>
    <p:extLst>
      <p:ext uri="{BB962C8B-B14F-4D97-AF65-F5344CB8AC3E}">
        <p14:creationId xmlns:p14="http://schemas.microsoft.com/office/powerpoint/2010/main" val="37700638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E04FA-9077-4C23-A3C4-2D97D6C848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663A3C9-74F5-4063-A1F0-E06868AC42E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B4B8CFD-B482-4393-B106-DA29D70574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D1C505-746E-4A68-9D92-CE27CD8A00BD}"/>
              </a:ext>
            </a:extLst>
          </p:cNvPr>
          <p:cNvSpPr>
            <a:spLocks noGrp="1"/>
          </p:cNvSpPr>
          <p:nvPr>
            <p:ph type="dt" sz="half" idx="10"/>
          </p:nvPr>
        </p:nvSpPr>
        <p:spPr/>
        <p:txBody>
          <a:bodyPr/>
          <a:lstStyle/>
          <a:p>
            <a:fld id="{CFE852B6-3184-4D75-AA26-988EE3D7C125}" type="datetimeFigureOut">
              <a:rPr lang="en-GB" smtClean="0"/>
              <a:t>10/02/2026</a:t>
            </a:fld>
            <a:endParaRPr lang="en-GB"/>
          </a:p>
        </p:txBody>
      </p:sp>
      <p:sp>
        <p:nvSpPr>
          <p:cNvPr id="6" name="Footer Placeholder 5">
            <a:extLst>
              <a:ext uri="{FF2B5EF4-FFF2-40B4-BE49-F238E27FC236}">
                <a16:creationId xmlns:a16="http://schemas.microsoft.com/office/drawing/2014/main" id="{3D97EABF-595D-4474-BE7B-15D08AA930D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E6EEA83-130E-4609-9D99-DF383864646B}"/>
              </a:ext>
            </a:extLst>
          </p:cNvPr>
          <p:cNvSpPr>
            <a:spLocks noGrp="1"/>
          </p:cNvSpPr>
          <p:nvPr>
            <p:ph type="sldNum" sz="quarter" idx="12"/>
          </p:nvPr>
        </p:nvSpPr>
        <p:spPr/>
        <p:txBody>
          <a:bodyPr/>
          <a:lstStyle/>
          <a:p>
            <a:fld id="{E63BD36A-F7F9-4B0C-9D57-A95A9C5A3CD5}" type="slidenum">
              <a:rPr lang="en-GB" smtClean="0"/>
              <a:t>‹#›</a:t>
            </a:fld>
            <a:endParaRPr lang="en-GB"/>
          </a:p>
        </p:txBody>
      </p:sp>
    </p:spTree>
    <p:extLst>
      <p:ext uri="{BB962C8B-B14F-4D97-AF65-F5344CB8AC3E}">
        <p14:creationId xmlns:p14="http://schemas.microsoft.com/office/powerpoint/2010/main" val="803491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15718-D4BA-4202-A6EE-61016990225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4B3C00B-EC9F-46D8-88E8-659250CC6FF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3691850-4A88-4334-A350-27260C3CA3DA}"/>
              </a:ext>
            </a:extLst>
          </p:cNvPr>
          <p:cNvSpPr>
            <a:spLocks noGrp="1"/>
          </p:cNvSpPr>
          <p:nvPr>
            <p:ph type="dt" sz="half" idx="10"/>
          </p:nvPr>
        </p:nvSpPr>
        <p:spPr/>
        <p:txBody>
          <a:bodyPr/>
          <a:lstStyle/>
          <a:p>
            <a:fld id="{CFE852B6-3184-4D75-AA26-988EE3D7C125}" type="datetimeFigureOut">
              <a:rPr lang="en-GB" smtClean="0"/>
              <a:t>10/02/2026</a:t>
            </a:fld>
            <a:endParaRPr lang="en-GB"/>
          </a:p>
        </p:txBody>
      </p:sp>
      <p:sp>
        <p:nvSpPr>
          <p:cNvPr id="5" name="Footer Placeholder 4">
            <a:extLst>
              <a:ext uri="{FF2B5EF4-FFF2-40B4-BE49-F238E27FC236}">
                <a16:creationId xmlns:a16="http://schemas.microsoft.com/office/drawing/2014/main" id="{CB559907-97E8-4CBC-A6D3-850FB295EB6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0901F6-4E53-42F9-A3DD-EA7572A6FC3C}"/>
              </a:ext>
            </a:extLst>
          </p:cNvPr>
          <p:cNvSpPr>
            <a:spLocks noGrp="1"/>
          </p:cNvSpPr>
          <p:nvPr>
            <p:ph type="sldNum" sz="quarter" idx="12"/>
          </p:nvPr>
        </p:nvSpPr>
        <p:spPr/>
        <p:txBody>
          <a:bodyPr/>
          <a:lstStyle/>
          <a:p>
            <a:fld id="{E63BD36A-F7F9-4B0C-9D57-A95A9C5A3CD5}" type="slidenum">
              <a:rPr lang="en-GB" smtClean="0"/>
              <a:t>‹#›</a:t>
            </a:fld>
            <a:endParaRPr lang="en-GB"/>
          </a:p>
        </p:txBody>
      </p:sp>
    </p:spTree>
    <p:extLst>
      <p:ext uri="{BB962C8B-B14F-4D97-AF65-F5344CB8AC3E}">
        <p14:creationId xmlns:p14="http://schemas.microsoft.com/office/powerpoint/2010/main" val="1171139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41E272E-9BDF-45DC-BAA0-130D2B0F71D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CAB7303-E1CA-4B9E-A8E2-108D6C2900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2031C9E-6F21-457E-BAF5-7793B600B33F}"/>
              </a:ext>
            </a:extLst>
          </p:cNvPr>
          <p:cNvSpPr>
            <a:spLocks noGrp="1"/>
          </p:cNvSpPr>
          <p:nvPr>
            <p:ph type="dt" sz="half" idx="10"/>
          </p:nvPr>
        </p:nvSpPr>
        <p:spPr/>
        <p:txBody>
          <a:bodyPr/>
          <a:lstStyle/>
          <a:p>
            <a:fld id="{CFE852B6-3184-4D75-AA26-988EE3D7C125}" type="datetimeFigureOut">
              <a:rPr lang="en-GB" smtClean="0"/>
              <a:t>10/02/2026</a:t>
            </a:fld>
            <a:endParaRPr lang="en-GB"/>
          </a:p>
        </p:txBody>
      </p:sp>
      <p:sp>
        <p:nvSpPr>
          <p:cNvPr id="5" name="Footer Placeholder 4">
            <a:extLst>
              <a:ext uri="{FF2B5EF4-FFF2-40B4-BE49-F238E27FC236}">
                <a16:creationId xmlns:a16="http://schemas.microsoft.com/office/drawing/2014/main" id="{FAB83AAB-F98D-4C00-9BB1-E662D4C8FC2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97FE3A3-4285-4CCD-B63A-04A613682A3B}"/>
              </a:ext>
            </a:extLst>
          </p:cNvPr>
          <p:cNvSpPr>
            <a:spLocks noGrp="1"/>
          </p:cNvSpPr>
          <p:nvPr>
            <p:ph type="sldNum" sz="quarter" idx="12"/>
          </p:nvPr>
        </p:nvSpPr>
        <p:spPr/>
        <p:txBody>
          <a:bodyPr/>
          <a:lstStyle/>
          <a:p>
            <a:fld id="{E63BD36A-F7F9-4B0C-9D57-A95A9C5A3CD5}" type="slidenum">
              <a:rPr lang="en-GB" smtClean="0"/>
              <a:t>‹#›</a:t>
            </a:fld>
            <a:endParaRPr lang="en-GB"/>
          </a:p>
        </p:txBody>
      </p:sp>
    </p:spTree>
    <p:extLst>
      <p:ext uri="{BB962C8B-B14F-4D97-AF65-F5344CB8AC3E}">
        <p14:creationId xmlns:p14="http://schemas.microsoft.com/office/powerpoint/2010/main" val="3202678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622240-01A0-40F7-98B8-690EC4F9EF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CA970D5-83EC-4B75-8517-B86E458654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FBCDC58-F3F4-436C-9622-C8F1CD6DE0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E852B6-3184-4D75-AA26-988EE3D7C125}" type="datetimeFigureOut">
              <a:rPr lang="en-GB" smtClean="0"/>
              <a:t>10/02/2026</a:t>
            </a:fld>
            <a:endParaRPr lang="en-GB"/>
          </a:p>
        </p:txBody>
      </p:sp>
      <p:sp>
        <p:nvSpPr>
          <p:cNvPr id="5" name="Footer Placeholder 4">
            <a:extLst>
              <a:ext uri="{FF2B5EF4-FFF2-40B4-BE49-F238E27FC236}">
                <a16:creationId xmlns:a16="http://schemas.microsoft.com/office/drawing/2014/main" id="{8114E0F3-59FA-43F2-BF23-A76E20A28C0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625C103-A64D-4159-94A7-D65785684EB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3BD36A-F7F9-4B0C-9D57-A95A9C5A3CD5}" type="slidenum">
              <a:rPr lang="en-GB" smtClean="0"/>
              <a:t>‹#›</a:t>
            </a:fld>
            <a:endParaRPr lang="en-GB"/>
          </a:p>
        </p:txBody>
      </p:sp>
    </p:spTree>
    <p:extLst>
      <p:ext uri="{BB962C8B-B14F-4D97-AF65-F5344CB8AC3E}">
        <p14:creationId xmlns:p14="http://schemas.microsoft.com/office/powerpoint/2010/main" val="21899270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 Id="rId4" Type="http://schemas.microsoft.com/office/2007/relationships/hdphoto" Target="../media/hdphoto1.wdp"/></Relationships>
</file>

<file path=ppt/slides/_rels/slide3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B670DBD5-770C-4383-9F54-5B86E86BD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0277" y="0"/>
            <a:ext cx="9771446" cy="6858000"/>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1F2DB31C-7B69-40D4-B518-8DF4CC419DC9}"/>
              </a:ext>
            </a:extLst>
          </p:cNvPr>
          <p:cNvPicPr/>
          <p:nvPr/>
        </p:nvPicPr>
        <p:blipFill rotWithShape="1">
          <a:blip r:embed="rId2"/>
          <a:srcRect t="16590" b="1896"/>
          <a:stretch/>
        </p:blipFill>
        <p:spPr>
          <a:xfrm>
            <a:off x="1460597" y="1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
        <p:nvSpPr>
          <p:cNvPr id="5" name="TextBox 4">
            <a:extLst>
              <a:ext uri="{FF2B5EF4-FFF2-40B4-BE49-F238E27FC236}">
                <a16:creationId xmlns:a16="http://schemas.microsoft.com/office/drawing/2014/main" id="{4B789CAA-4070-4AFE-9D79-C58DB13E0658}"/>
              </a:ext>
            </a:extLst>
          </p:cNvPr>
          <p:cNvSpPr txBox="1"/>
          <p:nvPr/>
        </p:nvSpPr>
        <p:spPr>
          <a:xfrm>
            <a:off x="3400425" y="409575"/>
            <a:ext cx="5162550" cy="4302973"/>
          </a:xfrm>
          <a:prstGeom prst="rect">
            <a:avLst/>
          </a:prstGeom>
          <a:noFill/>
        </p:spPr>
        <p:txBody>
          <a:bodyPr wrap="square" rtlCol="0">
            <a:spAutoFit/>
          </a:bodyPr>
          <a:lstStyle/>
          <a:p>
            <a:pPr algn="ctr">
              <a:lnSpc>
                <a:spcPct val="115000"/>
              </a:lnSpc>
              <a:spcAft>
                <a:spcPts val="1000"/>
              </a:spcAft>
            </a:pPr>
            <a:r>
              <a:rPr lang="en-GB" sz="6000" dirty="0">
                <a:solidFill>
                  <a:srgbClr val="0070C0"/>
                </a:solidFill>
                <a:latin typeface="Century Gothic" panose="020B0502020202020204" pitchFamily="34" charset="0"/>
                <a:ea typeface="Calibri" panose="020F0502020204030204" pitchFamily="34" charset="0"/>
                <a:cs typeface="Arial" panose="020B0604020202020204" pitchFamily="34" charset="0"/>
              </a:rPr>
              <a:t>Johnny</a:t>
            </a:r>
            <a:r>
              <a:rPr lang="en-GB" sz="6000" dirty="0">
                <a:solidFill>
                  <a:srgbClr val="0070C0"/>
                </a:solidFill>
                <a:effectLst/>
                <a:latin typeface="Century Gothic" panose="020B0502020202020204" pitchFamily="34" charset="0"/>
                <a:ea typeface="Calibri" panose="020F0502020204030204" pitchFamily="34" charset="0"/>
                <a:cs typeface="Arial" panose="020B0604020202020204" pitchFamily="34" charset="0"/>
              </a:rPr>
              <a:t>’s</a:t>
            </a:r>
            <a:r>
              <a:rPr lang="en-GB" sz="6000" dirty="0">
                <a:solidFill>
                  <a:srgbClr val="0070C0"/>
                </a:solidFill>
                <a:effectLst/>
                <a:latin typeface="Century Gothic" panose="020B0502020202020204" pitchFamily="34" charset="0"/>
                <a:ea typeface="Calibri" panose="020F0502020204030204" pitchFamily="34" charset="0"/>
                <a:cs typeface="Times New Roman" panose="02020603050405020304" pitchFamily="18" charset="0"/>
              </a:rPr>
              <a:t> Life Adventure</a:t>
            </a:r>
            <a:r>
              <a:rPr lang="en-GB" sz="6000" dirty="0">
                <a:solidFill>
                  <a:srgbClr val="0070C0"/>
                </a:solidFill>
                <a:effectLst/>
                <a:latin typeface="Century Gothic" panose="020B0502020202020204" pitchFamily="34" charset="0"/>
                <a:ea typeface="Calibri" panose="020F0502020204030204" pitchFamily="34" charset="0"/>
                <a:cs typeface="Arial" panose="020B0604020202020204" pitchFamily="34" charset="0"/>
              </a:rPr>
              <a:t> </a:t>
            </a:r>
            <a:endParaRPr lang="en-GB" sz="6000" dirty="0">
              <a:effectLst/>
              <a:latin typeface="Century Gothic" panose="020B050202020202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en-GB" sz="1800" i="1" dirty="0">
                <a:solidFill>
                  <a:srgbClr val="0070C0"/>
                </a:solidFill>
                <a:effectLst/>
                <a:latin typeface="Century Gothic" panose="020B0502020202020204" pitchFamily="34" charset="0"/>
                <a:ea typeface="Calibri" panose="020F0502020204030204" pitchFamily="34" charset="0"/>
                <a:cs typeface="Arial" panose="020B0604020202020204" pitchFamily="34" charset="0"/>
              </a:rPr>
              <a:t>A Story About Your Early Life</a:t>
            </a:r>
          </a:p>
          <a:p>
            <a:pPr algn="ctr">
              <a:lnSpc>
                <a:spcPct val="115000"/>
              </a:lnSpc>
              <a:spcAft>
                <a:spcPts val="1000"/>
              </a:spcAft>
            </a:pPr>
            <a:r>
              <a:rPr lang="en-GB" i="1" dirty="0">
                <a:solidFill>
                  <a:srgbClr val="0070C0"/>
                </a:solidFill>
                <a:latin typeface="Century Gothic" panose="020B0502020202020204" pitchFamily="34" charset="0"/>
                <a:ea typeface="Calibri" panose="020F0502020204030204" pitchFamily="34" charset="0"/>
                <a:cs typeface="Arial" panose="020B0604020202020204" pitchFamily="34" charset="0"/>
              </a:rPr>
              <a:t>This is an example book purposely created </a:t>
            </a:r>
            <a:r>
              <a:rPr lang="en-GB" i="1">
                <a:solidFill>
                  <a:srgbClr val="0070C0"/>
                </a:solidFill>
                <a:latin typeface="Century Gothic" panose="020B0502020202020204" pitchFamily="34" charset="0"/>
                <a:ea typeface="Calibri" panose="020F0502020204030204" pitchFamily="34" charset="0"/>
                <a:cs typeface="Arial" panose="020B0604020202020204" pitchFamily="34" charset="0"/>
              </a:rPr>
              <a:t>for training </a:t>
            </a:r>
            <a:endParaRPr lang="en-GB" sz="1800" i="1" dirty="0">
              <a:solidFill>
                <a:srgbClr val="0070C0"/>
              </a:solidFill>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i="1" dirty="0">
              <a:solidFill>
                <a:srgbClr val="0070C0"/>
              </a:solidFill>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Smiley Face 5"/>
          <p:cNvSpPr/>
          <p:nvPr/>
        </p:nvSpPr>
        <p:spPr>
          <a:xfrm>
            <a:off x="5200650" y="3916479"/>
            <a:ext cx="1054100" cy="95504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Tree>
    <p:extLst>
      <p:ext uri="{BB962C8B-B14F-4D97-AF65-F5344CB8AC3E}">
        <p14:creationId xmlns:p14="http://schemas.microsoft.com/office/powerpoint/2010/main" val="27753831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B670DBD5-770C-4383-9F54-5B86E86BD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0277" y="0"/>
            <a:ext cx="9771446" cy="6858000"/>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1F2DB31C-7B69-40D4-B518-8DF4CC419DC9}"/>
              </a:ext>
            </a:extLst>
          </p:cNvPr>
          <p:cNvPicPr/>
          <p:nvPr/>
        </p:nvPicPr>
        <p:blipFill rotWithShape="1">
          <a:blip r:embed="rId2"/>
          <a:srcRect t="16590" b="1896"/>
          <a:stretch/>
        </p:blipFill>
        <p:spPr>
          <a:xfrm>
            <a:off x="1460597" y="1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
        <p:nvSpPr>
          <p:cNvPr id="5" name="TextBox 4">
            <a:extLst>
              <a:ext uri="{FF2B5EF4-FFF2-40B4-BE49-F238E27FC236}">
                <a16:creationId xmlns:a16="http://schemas.microsoft.com/office/drawing/2014/main" id="{4B789CAA-4070-4AFE-9D79-C58DB13E0658}"/>
              </a:ext>
            </a:extLst>
          </p:cNvPr>
          <p:cNvSpPr txBox="1"/>
          <p:nvPr/>
        </p:nvSpPr>
        <p:spPr>
          <a:xfrm>
            <a:off x="3363058" y="611678"/>
            <a:ext cx="5162550" cy="4132157"/>
          </a:xfrm>
          <a:prstGeom prst="rect">
            <a:avLst/>
          </a:prstGeom>
          <a:noFill/>
        </p:spPr>
        <p:txBody>
          <a:bodyPr wrap="square" rtlCol="0">
            <a:spAutoFit/>
          </a:bodyPr>
          <a:lstStyle/>
          <a:p>
            <a:pPr algn="ctr"/>
            <a:r>
              <a:rPr lang="en-GB" dirty="0">
                <a:solidFill>
                  <a:srgbClr val="4D1A56"/>
                </a:solidFill>
                <a:latin typeface="Century Gothic" panose="020B0502020202020204" pitchFamily="34" charset="0"/>
                <a:cs typeface="Arial" panose="020B0604020202020204" pitchFamily="34" charset="0"/>
              </a:rPr>
              <a:t>A life journey book is a very important book for you to keep forever. </a:t>
            </a:r>
          </a:p>
          <a:p>
            <a:pPr algn="ctr"/>
            <a:endParaRPr lang="en-GB" dirty="0">
              <a:solidFill>
                <a:srgbClr val="4D1A56"/>
              </a:solidFill>
              <a:latin typeface="Century Gothic" panose="020B0502020202020204" pitchFamily="34" charset="0"/>
              <a:cs typeface="Arial" panose="020B0604020202020204" pitchFamily="34" charset="0"/>
            </a:endParaRPr>
          </a:p>
          <a:p>
            <a:pPr algn="ctr"/>
            <a:r>
              <a:rPr lang="en-GB" dirty="0">
                <a:solidFill>
                  <a:srgbClr val="4D1A56"/>
                </a:solidFill>
                <a:latin typeface="Century Gothic" panose="020B0502020202020204" pitchFamily="34" charset="0"/>
                <a:cs typeface="Arial" panose="020B0604020202020204" pitchFamily="34" charset="0"/>
              </a:rPr>
              <a:t>It tells you lots of information about your past. </a:t>
            </a:r>
          </a:p>
          <a:p>
            <a:pPr algn="ctr"/>
            <a:endParaRPr lang="en-GB" dirty="0">
              <a:solidFill>
                <a:srgbClr val="4D1A56"/>
              </a:solidFill>
              <a:latin typeface="Century Gothic" panose="020B0502020202020204" pitchFamily="34" charset="0"/>
              <a:cs typeface="Arial" panose="020B0604020202020204" pitchFamily="34" charset="0"/>
            </a:endParaRPr>
          </a:p>
          <a:p>
            <a:pPr algn="ctr"/>
            <a:r>
              <a:rPr lang="en-GB" dirty="0">
                <a:solidFill>
                  <a:srgbClr val="4D1A56"/>
                </a:solidFill>
                <a:latin typeface="Century Gothic" panose="020B0502020202020204" pitchFamily="34" charset="0"/>
                <a:cs typeface="Arial" panose="020B0604020202020204" pitchFamily="34" charset="0"/>
              </a:rPr>
              <a:t>It tells you about your family, where you have lived and your journey through life so far. </a:t>
            </a:r>
          </a:p>
          <a:p>
            <a:pPr algn="ctr"/>
            <a:endParaRPr lang="en-GB" dirty="0">
              <a:solidFill>
                <a:srgbClr val="4D1A56"/>
              </a:solidFill>
              <a:latin typeface="Century Gothic" panose="020B0502020202020204" pitchFamily="34" charset="0"/>
              <a:cs typeface="Arial" panose="020B0604020202020204" pitchFamily="34" charset="0"/>
            </a:endParaRPr>
          </a:p>
          <a:p>
            <a:pPr algn="ctr"/>
            <a:r>
              <a:rPr lang="en-GB" dirty="0">
                <a:solidFill>
                  <a:srgbClr val="4D1A56"/>
                </a:solidFill>
                <a:latin typeface="Century Gothic" panose="020B0502020202020204" pitchFamily="34" charset="0"/>
                <a:cs typeface="Arial" panose="020B0604020202020204" pitchFamily="34" charset="0"/>
              </a:rPr>
              <a:t>It is all about YOU!</a:t>
            </a:r>
          </a:p>
          <a:p>
            <a:pPr algn="ctr"/>
            <a:endParaRPr lang="en-GB" sz="1600" dirty="0">
              <a:solidFill>
                <a:srgbClr val="4D1A56"/>
              </a:solidFill>
              <a:latin typeface="Century Gothic" panose="020B0502020202020204" pitchFamily="34" charset="0"/>
              <a:cs typeface="Arial" panose="020B0604020202020204" pitchFamily="34" charset="0"/>
            </a:endParaRPr>
          </a:p>
          <a:p>
            <a:pPr algn="ctr">
              <a:lnSpc>
                <a:spcPct val="115000"/>
              </a:lnSpc>
              <a:spcAft>
                <a:spcPts val="1000"/>
              </a:spcAft>
            </a:pPr>
            <a:endParaRPr lang="en-GB" i="1" dirty="0">
              <a:solidFill>
                <a:srgbClr val="0070C0"/>
              </a:solidFill>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46D49127-B673-410B-84E3-BAA3CF4CA4C9}"/>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557077" y="3711822"/>
            <a:ext cx="3077845" cy="908050"/>
          </a:xfrm>
          <a:prstGeom prst="rect">
            <a:avLst/>
          </a:prstGeom>
          <a:noFill/>
          <a:ln>
            <a:noFill/>
          </a:ln>
        </p:spPr>
      </p:pic>
    </p:spTree>
    <p:extLst>
      <p:ext uri="{BB962C8B-B14F-4D97-AF65-F5344CB8AC3E}">
        <p14:creationId xmlns:p14="http://schemas.microsoft.com/office/powerpoint/2010/main" val="3152472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B670DBD5-770C-4383-9F54-5B86E86BD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0277" y="0"/>
            <a:ext cx="9771446" cy="6858000"/>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1F2DB31C-7B69-40D4-B518-8DF4CC419DC9}"/>
              </a:ext>
            </a:extLst>
          </p:cNvPr>
          <p:cNvPicPr/>
          <p:nvPr/>
        </p:nvPicPr>
        <p:blipFill rotWithShape="1">
          <a:blip r:embed="rId2"/>
          <a:srcRect t="16590" b="1896"/>
          <a:stretch/>
        </p:blipFill>
        <p:spPr>
          <a:xfrm>
            <a:off x="1460597" y="1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
        <p:nvSpPr>
          <p:cNvPr id="5" name="TextBox 4">
            <a:extLst>
              <a:ext uri="{FF2B5EF4-FFF2-40B4-BE49-F238E27FC236}">
                <a16:creationId xmlns:a16="http://schemas.microsoft.com/office/drawing/2014/main" id="{4B789CAA-4070-4AFE-9D79-C58DB13E0658}"/>
              </a:ext>
            </a:extLst>
          </p:cNvPr>
          <p:cNvSpPr txBox="1"/>
          <p:nvPr/>
        </p:nvSpPr>
        <p:spPr>
          <a:xfrm>
            <a:off x="3306921" y="910258"/>
            <a:ext cx="5162550" cy="2051074"/>
          </a:xfrm>
          <a:prstGeom prst="rect">
            <a:avLst/>
          </a:prstGeom>
          <a:noFill/>
        </p:spPr>
        <p:txBody>
          <a:bodyPr wrap="square" rtlCol="0">
            <a:spAutoFit/>
          </a:bodyPr>
          <a:lstStyle/>
          <a:p>
            <a:pPr algn="ctr">
              <a:lnSpc>
                <a:spcPct val="115000"/>
              </a:lnSpc>
              <a:spcAft>
                <a:spcPts val="1000"/>
              </a:spcAft>
            </a:pPr>
            <a:r>
              <a:rPr lang="en-GB" dirty="0">
                <a:latin typeface="Century Gothic" panose="020B0502020202020204" pitchFamily="34" charset="0"/>
                <a:ea typeface="Calibri" panose="020F0502020204030204" pitchFamily="34" charset="0"/>
                <a:cs typeface="Arial" panose="020B0604020202020204" pitchFamily="34" charset="0"/>
              </a:rPr>
              <a:t>Johnny, you were 3</a:t>
            </a:r>
            <a:r>
              <a:rPr lang="en-GB" sz="1800" dirty="0">
                <a:effectLst/>
                <a:latin typeface="Century Gothic" panose="020B0502020202020204" pitchFamily="34" charset="0"/>
                <a:ea typeface="Calibri" panose="020F0502020204030204" pitchFamily="34" charset="0"/>
                <a:cs typeface="Arial" panose="020B0604020202020204" pitchFamily="34" charset="0"/>
              </a:rPr>
              <a:t> years old at the time this book was written! </a:t>
            </a:r>
          </a:p>
          <a:p>
            <a:pPr algn="ctr">
              <a:lnSpc>
                <a:spcPct val="115000"/>
              </a:lnSpc>
              <a:spcAft>
                <a:spcPts val="1000"/>
              </a:spcAft>
            </a:pPr>
            <a:endParaRPr lang="en-GB" dirty="0">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Smiley Face 5"/>
          <p:cNvSpPr/>
          <p:nvPr/>
        </p:nvSpPr>
        <p:spPr>
          <a:xfrm>
            <a:off x="5194300" y="2159000"/>
            <a:ext cx="1428750" cy="156972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Tree>
    <p:extLst>
      <p:ext uri="{BB962C8B-B14F-4D97-AF65-F5344CB8AC3E}">
        <p14:creationId xmlns:p14="http://schemas.microsoft.com/office/powerpoint/2010/main" val="17691575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B670DBD5-770C-4383-9F54-5B86E86BD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0277" y="0"/>
            <a:ext cx="9771446" cy="6858000"/>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1F2DB31C-7B69-40D4-B518-8DF4CC419DC9}"/>
              </a:ext>
            </a:extLst>
          </p:cNvPr>
          <p:cNvPicPr/>
          <p:nvPr/>
        </p:nvPicPr>
        <p:blipFill rotWithShape="1">
          <a:blip r:embed="rId2"/>
          <a:srcRect t="16590" b="1896"/>
          <a:stretch/>
        </p:blipFill>
        <p:spPr>
          <a:xfrm>
            <a:off x="1460597" y="1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
        <p:nvSpPr>
          <p:cNvPr id="5" name="TextBox 4">
            <a:extLst>
              <a:ext uri="{FF2B5EF4-FFF2-40B4-BE49-F238E27FC236}">
                <a16:creationId xmlns:a16="http://schemas.microsoft.com/office/drawing/2014/main" id="{4B789CAA-4070-4AFE-9D79-C58DB13E0658}"/>
              </a:ext>
            </a:extLst>
          </p:cNvPr>
          <p:cNvSpPr txBox="1"/>
          <p:nvPr/>
        </p:nvSpPr>
        <p:spPr>
          <a:xfrm>
            <a:off x="3363058" y="1386119"/>
            <a:ext cx="5162550" cy="3072892"/>
          </a:xfrm>
          <a:prstGeom prst="rect">
            <a:avLst/>
          </a:prstGeom>
          <a:noFill/>
        </p:spPr>
        <p:txBody>
          <a:bodyPr wrap="square" rtlCol="0">
            <a:spAutoFit/>
          </a:bodyPr>
          <a:lstStyle/>
          <a:p>
            <a:pPr algn="ctr">
              <a:lnSpc>
                <a:spcPct val="115000"/>
              </a:lnSpc>
              <a:spcAft>
                <a:spcPts val="1000"/>
              </a:spcAft>
            </a:pPr>
            <a:r>
              <a:rPr lang="en-GB" sz="1800" dirty="0">
                <a:effectLst/>
                <a:latin typeface="Century Gothic" panose="020B0502020202020204" pitchFamily="34" charset="0"/>
                <a:ea typeface="Calibri" panose="020F0502020204030204" pitchFamily="34" charset="0"/>
                <a:cs typeface="Arial" panose="020B0604020202020204" pitchFamily="34" charset="0"/>
              </a:rPr>
              <a:t>You live with your Mummy and Daddy. </a:t>
            </a:r>
          </a:p>
          <a:p>
            <a:pPr algn="ctr">
              <a:lnSpc>
                <a:spcPct val="115000"/>
              </a:lnSpc>
              <a:spcAft>
                <a:spcPts val="1000"/>
              </a:spcAft>
            </a:pPr>
            <a:r>
              <a:rPr lang="en-GB" sz="1800" dirty="0">
                <a:effectLst/>
                <a:latin typeface="Century Gothic" panose="020B0502020202020204" pitchFamily="34" charset="0"/>
                <a:ea typeface="Calibri" panose="020F0502020204030204" pitchFamily="34" charset="0"/>
                <a:cs typeface="Arial" panose="020B0604020202020204" pitchFamily="34" charset="0"/>
              </a:rPr>
              <a:t>This is Mummy, Daddy and </a:t>
            </a:r>
            <a:r>
              <a:rPr lang="en-GB" dirty="0">
                <a:latin typeface="Century Gothic" panose="020B0502020202020204" pitchFamily="34" charset="0"/>
                <a:ea typeface="Calibri" panose="020F0502020204030204" pitchFamily="34" charset="0"/>
                <a:cs typeface="Arial" panose="020B0604020202020204" pitchFamily="34" charset="0"/>
              </a:rPr>
              <a:t>Johnny</a:t>
            </a:r>
            <a:r>
              <a:rPr lang="en-GB" sz="1800" dirty="0">
                <a:effectLst/>
                <a:latin typeface="Century Gothic" panose="020B0502020202020204" pitchFamily="34" charset="0"/>
                <a:ea typeface="Calibri" panose="020F0502020204030204" pitchFamily="34" charset="0"/>
                <a:cs typeface="Arial" panose="020B0604020202020204" pitchFamily="34" charset="0"/>
              </a:rPr>
              <a:t>.</a:t>
            </a: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dirty="0">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Smiley Face 6"/>
          <p:cNvSpPr/>
          <p:nvPr/>
        </p:nvSpPr>
        <p:spPr>
          <a:xfrm>
            <a:off x="5568950" y="2951480"/>
            <a:ext cx="1054100" cy="95504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Tree>
    <p:extLst>
      <p:ext uri="{BB962C8B-B14F-4D97-AF65-F5344CB8AC3E}">
        <p14:creationId xmlns:p14="http://schemas.microsoft.com/office/powerpoint/2010/main" val="14428119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B670DBD5-770C-4383-9F54-5B86E86BD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0277" y="0"/>
            <a:ext cx="9771446" cy="6858000"/>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1F2DB31C-7B69-40D4-B518-8DF4CC419DC9}"/>
              </a:ext>
            </a:extLst>
          </p:cNvPr>
          <p:cNvPicPr/>
          <p:nvPr/>
        </p:nvPicPr>
        <p:blipFill rotWithShape="1">
          <a:blip r:embed="rId2"/>
          <a:srcRect t="16590" b="1896"/>
          <a:stretch/>
        </p:blipFill>
        <p:spPr>
          <a:xfrm>
            <a:off x="1460597" y="1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
        <p:nvSpPr>
          <p:cNvPr id="5" name="TextBox 4">
            <a:extLst>
              <a:ext uri="{FF2B5EF4-FFF2-40B4-BE49-F238E27FC236}">
                <a16:creationId xmlns:a16="http://schemas.microsoft.com/office/drawing/2014/main" id="{4B789CAA-4070-4AFE-9D79-C58DB13E0658}"/>
              </a:ext>
            </a:extLst>
          </p:cNvPr>
          <p:cNvSpPr txBox="1"/>
          <p:nvPr/>
        </p:nvSpPr>
        <p:spPr>
          <a:xfrm>
            <a:off x="3415690" y="566969"/>
            <a:ext cx="5162550" cy="4028539"/>
          </a:xfrm>
          <a:prstGeom prst="rect">
            <a:avLst/>
          </a:prstGeom>
          <a:noFill/>
        </p:spPr>
        <p:txBody>
          <a:bodyPr wrap="square" rtlCol="0">
            <a:spAutoFit/>
          </a:bodyPr>
          <a:lstStyle/>
          <a:p>
            <a:pPr algn="ctr">
              <a:lnSpc>
                <a:spcPct val="115000"/>
              </a:lnSpc>
              <a:spcAft>
                <a:spcPts val="1000"/>
              </a:spcAft>
            </a:pPr>
            <a:r>
              <a:rPr lang="en-GB" sz="1800" dirty="0">
                <a:effectLst/>
                <a:latin typeface="Century Gothic" panose="020B0502020202020204" pitchFamily="34" charset="0"/>
                <a:ea typeface="Calibri" panose="020F0502020204030204" pitchFamily="34" charset="0"/>
                <a:cs typeface="Arial" panose="020B0604020202020204" pitchFamily="34" charset="0"/>
              </a:rPr>
              <a:t>You </a:t>
            </a:r>
            <a:r>
              <a:rPr lang="en-GB" dirty="0">
                <a:latin typeface="Century Gothic" panose="020B0502020202020204" pitchFamily="34" charset="0"/>
                <a:ea typeface="Calibri" panose="020F0502020204030204" pitchFamily="34" charset="0"/>
                <a:cs typeface="Arial" panose="020B0604020202020204" pitchFamily="34" charset="0"/>
              </a:rPr>
              <a:t>all love</a:t>
            </a:r>
            <a:r>
              <a:rPr lang="en-GB" sz="1800" dirty="0">
                <a:effectLst/>
                <a:latin typeface="Century Gothic" panose="020B0502020202020204" pitchFamily="34" charset="0"/>
                <a:ea typeface="Calibri" panose="020F0502020204030204" pitchFamily="34" charset="0"/>
                <a:cs typeface="Arial" panose="020B0604020202020204" pitchFamily="34" charset="0"/>
              </a:rPr>
              <a:t> going to the park and playing with the ball. </a:t>
            </a:r>
            <a:r>
              <a:rPr lang="en-GB" sz="1800" dirty="0">
                <a:effectLst/>
                <a:highlight>
                  <a:srgbClr val="FFFF00"/>
                </a:highlight>
                <a:latin typeface="Century Gothic" panose="020B0502020202020204" pitchFamily="34" charset="0"/>
                <a:ea typeface="Calibri" panose="020F0502020204030204" pitchFamily="34" charset="0"/>
                <a:cs typeface="Arial" panose="020B0604020202020204" pitchFamily="34" charset="0"/>
              </a:rPr>
              <a:t>(you could put anything in here that they like doing as a family or would interest him)</a:t>
            </a: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dirty="0">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Smiley Face 9"/>
          <p:cNvSpPr/>
          <p:nvPr/>
        </p:nvSpPr>
        <p:spPr>
          <a:xfrm>
            <a:off x="4597400" y="2209800"/>
            <a:ext cx="2006600" cy="174861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Tree>
    <p:extLst>
      <p:ext uri="{BB962C8B-B14F-4D97-AF65-F5344CB8AC3E}">
        <p14:creationId xmlns:p14="http://schemas.microsoft.com/office/powerpoint/2010/main" val="2890570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B670DBD5-770C-4383-9F54-5B86E86BD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0277" y="0"/>
            <a:ext cx="9771446" cy="6858000"/>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1F2DB31C-7B69-40D4-B518-8DF4CC419DC9}"/>
              </a:ext>
            </a:extLst>
          </p:cNvPr>
          <p:cNvPicPr/>
          <p:nvPr/>
        </p:nvPicPr>
        <p:blipFill rotWithShape="1">
          <a:blip r:embed="rId2"/>
          <a:srcRect t="16590" b="1896"/>
          <a:stretch/>
        </p:blipFill>
        <p:spPr>
          <a:xfrm>
            <a:off x="1460597" y="1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
        <p:nvSpPr>
          <p:cNvPr id="5" name="TextBox 4">
            <a:extLst>
              <a:ext uri="{FF2B5EF4-FFF2-40B4-BE49-F238E27FC236}">
                <a16:creationId xmlns:a16="http://schemas.microsoft.com/office/drawing/2014/main" id="{4B789CAA-4070-4AFE-9D79-C58DB13E0658}"/>
              </a:ext>
            </a:extLst>
          </p:cNvPr>
          <p:cNvSpPr txBox="1"/>
          <p:nvPr/>
        </p:nvSpPr>
        <p:spPr>
          <a:xfrm>
            <a:off x="3415690" y="566969"/>
            <a:ext cx="5162550" cy="4285019"/>
          </a:xfrm>
          <a:prstGeom prst="rect">
            <a:avLst/>
          </a:prstGeom>
          <a:noFill/>
        </p:spPr>
        <p:txBody>
          <a:bodyPr wrap="square" rtlCol="0">
            <a:spAutoFit/>
          </a:bodyPr>
          <a:lstStyle/>
          <a:p>
            <a:pPr algn="ctr">
              <a:lnSpc>
                <a:spcPct val="115000"/>
              </a:lnSpc>
              <a:spcAft>
                <a:spcPts val="1000"/>
              </a:spcAft>
            </a:pPr>
            <a:r>
              <a:rPr lang="en-GB" sz="1800" dirty="0">
                <a:effectLst/>
                <a:latin typeface="Century Gothic" panose="020B0502020202020204" pitchFamily="34" charset="0"/>
                <a:ea typeface="Calibri" panose="020F0502020204030204" pitchFamily="34" charset="0"/>
                <a:cs typeface="Arial" panose="020B0604020202020204" pitchFamily="34" charset="0"/>
              </a:rPr>
              <a:t>You live in Newport.</a:t>
            </a:r>
          </a:p>
          <a:p>
            <a:pPr algn="ctr">
              <a:lnSpc>
                <a:spcPct val="115000"/>
              </a:lnSpc>
              <a:spcAft>
                <a:spcPts val="1000"/>
              </a:spcAft>
            </a:pPr>
            <a:r>
              <a:rPr lang="en-GB" dirty="0">
                <a:latin typeface="Century Gothic" panose="020B0502020202020204" pitchFamily="34" charset="0"/>
                <a:ea typeface="Calibri" panose="020F0502020204030204" pitchFamily="34" charset="0"/>
                <a:cs typeface="Arial" panose="020B0604020202020204" pitchFamily="34" charset="0"/>
              </a:rPr>
              <a:t>You have a beautiful house and bedroom all for yourself!</a:t>
            </a: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dirty="0">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Smiley Face 6"/>
          <p:cNvSpPr/>
          <p:nvPr/>
        </p:nvSpPr>
        <p:spPr>
          <a:xfrm>
            <a:off x="4838700" y="1968500"/>
            <a:ext cx="2209800" cy="193802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Tree>
    <p:extLst>
      <p:ext uri="{BB962C8B-B14F-4D97-AF65-F5344CB8AC3E}">
        <p14:creationId xmlns:p14="http://schemas.microsoft.com/office/powerpoint/2010/main" val="9311523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B670DBD5-770C-4383-9F54-5B86E86BD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0277" y="0"/>
            <a:ext cx="9771446" cy="6858000"/>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1F2DB31C-7B69-40D4-B518-8DF4CC419DC9}"/>
              </a:ext>
            </a:extLst>
          </p:cNvPr>
          <p:cNvPicPr/>
          <p:nvPr/>
        </p:nvPicPr>
        <p:blipFill rotWithShape="1">
          <a:blip r:embed="rId2"/>
          <a:srcRect t="16590" b="1896"/>
          <a:stretch/>
        </p:blipFill>
        <p:spPr>
          <a:xfrm>
            <a:off x="1460597" y="1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
        <p:nvSpPr>
          <p:cNvPr id="5" name="TextBox 4">
            <a:extLst>
              <a:ext uri="{FF2B5EF4-FFF2-40B4-BE49-F238E27FC236}">
                <a16:creationId xmlns:a16="http://schemas.microsoft.com/office/drawing/2014/main" id="{4B789CAA-4070-4AFE-9D79-C58DB13E0658}"/>
              </a:ext>
            </a:extLst>
          </p:cNvPr>
          <p:cNvSpPr txBox="1"/>
          <p:nvPr/>
        </p:nvSpPr>
        <p:spPr>
          <a:xfrm>
            <a:off x="2556588" y="557444"/>
            <a:ext cx="6522098" cy="4734886"/>
          </a:xfrm>
          <a:prstGeom prst="rect">
            <a:avLst/>
          </a:prstGeom>
          <a:noFill/>
        </p:spPr>
        <p:txBody>
          <a:bodyPr wrap="square" rtlCol="0">
            <a:spAutoFit/>
          </a:bodyPr>
          <a:lstStyle/>
          <a:p>
            <a:pPr marL="457200" algn="ctr">
              <a:lnSpc>
                <a:spcPct val="150000"/>
              </a:lnSpc>
            </a:pPr>
            <a:r>
              <a:rPr lang="en-GB" sz="1800" dirty="0">
                <a:effectLst/>
                <a:latin typeface="Century Gothic" panose="020B0502020202020204" pitchFamily="34" charset="0"/>
                <a:ea typeface="Times New Roman" panose="02020603050405020304" pitchFamily="18" charset="0"/>
              </a:rPr>
              <a:t>Mummy likes to go shopping</a:t>
            </a:r>
            <a:r>
              <a:rPr lang="en-GB" sz="1800" dirty="0">
                <a:effectLst/>
                <a:highlight>
                  <a:srgbClr val="FFFF00"/>
                </a:highlight>
                <a:latin typeface="Century Gothic" panose="020B0502020202020204" pitchFamily="34" charset="0"/>
                <a:ea typeface="Times New Roman" panose="02020603050405020304" pitchFamily="18" charset="0"/>
              </a:rPr>
              <a:t>(could be anything else here) </a:t>
            </a:r>
            <a:r>
              <a:rPr lang="en-GB" sz="1800" dirty="0">
                <a:effectLst/>
                <a:latin typeface="Century Gothic" panose="020B0502020202020204" pitchFamily="34" charset="0"/>
                <a:ea typeface="Times New Roman" panose="02020603050405020304" pitchFamily="18" charset="0"/>
              </a:rPr>
              <a:t>and daddy likes to play football. </a:t>
            </a:r>
          </a:p>
          <a:p>
            <a:pPr marL="457200" algn="ctr">
              <a:lnSpc>
                <a:spcPct val="150000"/>
              </a:lnSpc>
            </a:pPr>
            <a:r>
              <a:rPr lang="en-GB" dirty="0">
                <a:latin typeface="Century Gothic" panose="020B0502020202020204" pitchFamily="34" charset="0"/>
                <a:ea typeface="Times New Roman" panose="02020603050405020304" pitchFamily="18" charset="0"/>
              </a:rPr>
              <a:t>Y</a:t>
            </a:r>
            <a:r>
              <a:rPr lang="en-GB" sz="1800" dirty="0">
                <a:effectLst/>
                <a:latin typeface="Century Gothic" panose="020B0502020202020204" pitchFamily="34" charset="0"/>
                <a:ea typeface="Times New Roman" panose="02020603050405020304" pitchFamily="18" charset="0"/>
              </a:rPr>
              <a:t>ou like to watch Fireman Sam!</a:t>
            </a:r>
          </a:p>
          <a:p>
            <a:pPr marL="457200" algn="ctr">
              <a:lnSpc>
                <a:spcPct val="150000"/>
              </a:lnSpc>
            </a:pPr>
            <a:r>
              <a:rPr lang="en-GB" dirty="0">
                <a:latin typeface="Century Gothic" panose="020B0502020202020204" pitchFamily="34" charset="0"/>
                <a:ea typeface="Calibri" panose="020F0502020204030204" pitchFamily="34" charset="0"/>
                <a:cs typeface="Arial" panose="020B0604020202020204" pitchFamily="34" charset="0"/>
              </a:rPr>
              <a:t>You have a lot of fun together!</a:t>
            </a: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dirty="0">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Smiley Face 9"/>
          <p:cNvSpPr/>
          <p:nvPr/>
        </p:nvSpPr>
        <p:spPr>
          <a:xfrm>
            <a:off x="3826933" y="3136900"/>
            <a:ext cx="1581150" cy="159512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 name="Smiley Face 10"/>
          <p:cNvSpPr/>
          <p:nvPr/>
        </p:nvSpPr>
        <p:spPr>
          <a:xfrm>
            <a:off x="6180818" y="2463800"/>
            <a:ext cx="1807482" cy="134620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Tree>
    <p:extLst>
      <p:ext uri="{BB962C8B-B14F-4D97-AF65-F5344CB8AC3E}">
        <p14:creationId xmlns:p14="http://schemas.microsoft.com/office/powerpoint/2010/main" val="15489661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B670DBD5-770C-4383-9F54-5B86E86BD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0277" y="0"/>
            <a:ext cx="9771446" cy="6858000"/>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1F2DB31C-7B69-40D4-B518-8DF4CC419DC9}"/>
              </a:ext>
            </a:extLst>
          </p:cNvPr>
          <p:cNvPicPr/>
          <p:nvPr/>
        </p:nvPicPr>
        <p:blipFill rotWithShape="1">
          <a:blip r:embed="rId2"/>
          <a:srcRect t="16590" b="1896"/>
          <a:stretch/>
        </p:blipFill>
        <p:spPr>
          <a:xfrm>
            <a:off x="1460597" y="1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
        <p:nvSpPr>
          <p:cNvPr id="5" name="TextBox 4">
            <a:extLst>
              <a:ext uri="{FF2B5EF4-FFF2-40B4-BE49-F238E27FC236}">
                <a16:creationId xmlns:a16="http://schemas.microsoft.com/office/drawing/2014/main" id="{4B789CAA-4070-4AFE-9D79-C58DB13E0658}"/>
              </a:ext>
            </a:extLst>
          </p:cNvPr>
          <p:cNvSpPr txBox="1"/>
          <p:nvPr/>
        </p:nvSpPr>
        <p:spPr>
          <a:xfrm>
            <a:off x="2371653" y="646058"/>
            <a:ext cx="6522098" cy="7227876"/>
          </a:xfrm>
          <a:prstGeom prst="rect">
            <a:avLst/>
          </a:prstGeom>
          <a:noFill/>
        </p:spPr>
        <p:txBody>
          <a:bodyPr wrap="square" rtlCol="0">
            <a:spAutoFit/>
          </a:bodyPr>
          <a:lstStyle/>
          <a:p>
            <a:pPr marL="457200" algn="ctr">
              <a:lnSpc>
                <a:spcPct val="150000"/>
              </a:lnSpc>
            </a:pPr>
            <a:endParaRPr lang="en-GB" sz="1800" dirty="0">
              <a:effectLst/>
              <a:latin typeface="Century Gothic" panose="020B0502020202020204" pitchFamily="34" charset="0"/>
              <a:ea typeface="Times New Roman" panose="02020603050405020304" pitchFamily="18" charset="0"/>
            </a:endParaRPr>
          </a:p>
          <a:p>
            <a:pPr marL="457200" algn="ctr">
              <a:lnSpc>
                <a:spcPct val="150000"/>
              </a:lnSpc>
            </a:pPr>
            <a:r>
              <a:rPr lang="en-GB" sz="1800" dirty="0">
                <a:effectLst/>
                <a:latin typeface="Century Gothic" panose="020B0502020202020204" pitchFamily="34" charset="0"/>
                <a:ea typeface="Times New Roman" panose="02020603050405020304" pitchFamily="18" charset="0"/>
              </a:rPr>
              <a:t>You have lived with Mummy and Daddy since you were nearly two years old.</a:t>
            </a:r>
          </a:p>
          <a:p>
            <a:pPr marL="457200" algn="ctr">
              <a:lnSpc>
                <a:spcPct val="150000"/>
              </a:lnSpc>
            </a:pPr>
            <a:r>
              <a:rPr lang="en-GB" dirty="0">
                <a:latin typeface="Century Gothic" panose="020B0502020202020204" pitchFamily="34" charset="0"/>
                <a:ea typeface="Calibri" panose="020F0502020204030204" pitchFamily="34" charset="0"/>
                <a:cs typeface="Arial" panose="020B0604020202020204" pitchFamily="34" charset="0"/>
              </a:rPr>
              <a:t>Do you want to know more about </a:t>
            </a:r>
          </a:p>
          <a:p>
            <a:pPr marL="457200" algn="ctr">
              <a:lnSpc>
                <a:spcPct val="150000"/>
              </a:lnSpc>
            </a:pPr>
            <a:r>
              <a:rPr lang="en-GB" dirty="0">
                <a:latin typeface="Century Gothic" panose="020B0502020202020204" pitchFamily="34" charset="0"/>
                <a:ea typeface="Calibri" panose="020F0502020204030204" pitchFamily="34" charset="0"/>
                <a:cs typeface="Arial" panose="020B0604020202020204" pitchFamily="34" charset="0"/>
              </a:rPr>
              <a:t>how you came to live with your Mummy and Daddy?</a:t>
            </a:r>
          </a:p>
          <a:p>
            <a:pPr marL="457200" algn="ctr">
              <a:lnSpc>
                <a:spcPct val="150000"/>
              </a:lnSpc>
            </a:pPr>
            <a:r>
              <a:rPr lang="en-GB" dirty="0">
                <a:latin typeface="Century Gothic" panose="020B0502020202020204" pitchFamily="34" charset="0"/>
                <a:ea typeface="Calibri" panose="020F0502020204030204" pitchFamily="34" charset="0"/>
                <a:cs typeface="Arial" panose="020B0604020202020204" pitchFamily="34" charset="0"/>
              </a:rPr>
              <a:t>For that we need to go back, right back , even before you were born Johnny!</a:t>
            </a:r>
          </a:p>
          <a:p>
            <a:pPr marL="457200" algn="ctr">
              <a:lnSpc>
                <a:spcPct val="150000"/>
              </a:lnSpc>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marL="457200" algn="ctr">
              <a:lnSpc>
                <a:spcPct val="150000"/>
              </a:lnSpc>
            </a:pPr>
            <a:endParaRPr lang="en-GB" dirty="0">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dirty="0">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68690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B670DBD5-770C-4383-9F54-5B86E86BD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0277" y="0"/>
            <a:ext cx="9771446" cy="6858000"/>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1F2DB31C-7B69-40D4-B518-8DF4CC419DC9}"/>
              </a:ext>
            </a:extLst>
          </p:cNvPr>
          <p:cNvPicPr/>
          <p:nvPr/>
        </p:nvPicPr>
        <p:blipFill rotWithShape="1">
          <a:blip r:embed="rId2"/>
          <a:srcRect t="16590" b="1896"/>
          <a:stretch/>
        </p:blipFill>
        <p:spPr>
          <a:xfrm>
            <a:off x="1460597" y="1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
        <p:nvSpPr>
          <p:cNvPr id="5" name="TextBox 4">
            <a:extLst>
              <a:ext uri="{FF2B5EF4-FFF2-40B4-BE49-F238E27FC236}">
                <a16:creationId xmlns:a16="http://schemas.microsoft.com/office/drawing/2014/main" id="{4B789CAA-4070-4AFE-9D79-C58DB13E0658}"/>
              </a:ext>
            </a:extLst>
          </p:cNvPr>
          <p:cNvSpPr txBox="1"/>
          <p:nvPr/>
        </p:nvSpPr>
        <p:spPr>
          <a:xfrm>
            <a:off x="2985796" y="557444"/>
            <a:ext cx="5812971" cy="6950877"/>
          </a:xfrm>
          <a:prstGeom prst="rect">
            <a:avLst/>
          </a:prstGeom>
          <a:noFill/>
        </p:spPr>
        <p:txBody>
          <a:bodyPr wrap="square" rtlCol="0">
            <a:spAutoFit/>
          </a:bodyPr>
          <a:lstStyle/>
          <a:p>
            <a:pPr algn="ctr"/>
            <a:r>
              <a:rPr lang="en-GB" sz="1800" dirty="0">
                <a:latin typeface="Century Gothic" panose="020B0502020202020204" pitchFamily="34" charset="0"/>
                <a:cs typeface="Arial" panose="020B0604020202020204" pitchFamily="34" charset="0"/>
              </a:rPr>
              <a:t>All </a:t>
            </a:r>
            <a:r>
              <a:rPr lang="en-GB" dirty="0">
                <a:latin typeface="Century Gothic" panose="020B0502020202020204" pitchFamily="34" charset="0"/>
                <a:cs typeface="Arial" panose="020B0604020202020204" pitchFamily="34" charset="0"/>
              </a:rPr>
              <a:t>b</a:t>
            </a:r>
            <a:r>
              <a:rPr lang="en-GB" sz="1800" dirty="0">
                <a:latin typeface="Century Gothic" panose="020B0502020202020204" pitchFamily="34" charset="0"/>
                <a:cs typeface="Arial" panose="020B0604020202020204" pitchFamily="34" charset="0"/>
              </a:rPr>
              <a:t>abies are made by a Birth Mother and a Birth Father. </a:t>
            </a:r>
          </a:p>
          <a:p>
            <a:pPr algn="ctr"/>
            <a:r>
              <a:rPr lang="en-GB" sz="1800" dirty="0">
                <a:latin typeface="Century Gothic" panose="020B0502020202020204" pitchFamily="34" charset="0"/>
                <a:cs typeface="Arial" panose="020B0604020202020204" pitchFamily="34" charset="0"/>
              </a:rPr>
              <a:t>The baby grows in their Birth Mother’s tummy until they are ready to be born.</a:t>
            </a:r>
          </a:p>
          <a:p>
            <a:pPr algn="ctr"/>
            <a:endParaRPr lang="en-GB" dirty="0">
              <a:latin typeface="Century Gothic" panose="020B0502020202020204" pitchFamily="34" charset="0"/>
              <a:cs typeface="Arial" panose="020B0604020202020204" pitchFamily="34" charset="0"/>
            </a:endParaRPr>
          </a:p>
          <a:p>
            <a:pPr algn="ctr"/>
            <a:r>
              <a:rPr lang="en-GB" sz="1800" dirty="0">
                <a:latin typeface="Century Gothic" panose="020B0502020202020204" pitchFamily="34" charset="0"/>
                <a:cs typeface="Arial" panose="020B0604020202020204" pitchFamily="34" charset="0"/>
              </a:rPr>
              <a:t>You weren’t made by Mummy and didn’t grow in her tummy.</a:t>
            </a:r>
          </a:p>
          <a:p>
            <a:pPr algn="ctr"/>
            <a:endParaRPr lang="en-GB" dirty="0">
              <a:latin typeface="Century Gothic" panose="020B0502020202020204" pitchFamily="34" charset="0"/>
              <a:cs typeface="Arial" panose="020B0604020202020204" pitchFamily="34" charset="0"/>
            </a:endParaRPr>
          </a:p>
          <a:p>
            <a:pPr algn="ctr"/>
            <a:r>
              <a:rPr lang="en-GB" sz="1800" dirty="0">
                <a:latin typeface="Century Gothic" panose="020B0502020202020204" pitchFamily="34" charset="0"/>
                <a:cs typeface="Arial" panose="020B0604020202020204" pitchFamily="34" charset="0"/>
              </a:rPr>
              <a:t>You have Birth Parents who made you.</a:t>
            </a:r>
          </a:p>
          <a:p>
            <a:pPr algn="ctr"/>
            <a:endParaRPr lang="en-GB" dirty="0">
              <a:latin typeface="Century Gothic" panose="020B0502020202020204" pitchFamily="34" charset="0"/>
              <a:cs typeface="Arial" panose="020B0604020202020204" pitchFamily="34" charset="0"/>
            </a:endParaRPr>
          </a:p>
          <a:p>
            <a:pPr algn="ctr"/>
            <a:endParaRPr lang="en-GB" sz="1800" dirty="0">
              <a:latin typeface="Century Gothic" panose="020B0502020202020204" pitchFamily="34" charset="0"/>
              <a:cs typeface="Arial" panose="020B0604020202020204" pitchFamily="34" charset="0"/>
            </a:endParaRPr>
          </a:p>
          <a:p>
            <a:pPr marL="457200" algn="ctr">
              <a:lnSpc>
                <a:spcPct val="150000"/>
              </a:lnSpc>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marL="457200" algn="ctr">
              <a:lnSpc>
                <a:spcPct val="150000"/>
              </a:lnSpc>
            </a:pPr>
            <a:endParaRPr lang="en-GB" dirty="0">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dirty="0">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4" descr="Pregnant Couple Clip Art - Royalty Free - GoGraph">
            <a:extLst>
              <a:ext uri="{FF2B5EF4-FFF2-40B4-BE49-F238E27FC236}">
                <a16:creationId xmlns:a16="http://schemas.microsoft.com/office/drawing/2014/main" id="{510DBD1E-E5AC-40AB-9176-7A374AAFD2E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205" r="18307" b="24695"/>
          <a:stretch/>
        </p:blipFill>
        <p:spPr bwMode="auto">
          <a:xfrm>
            <a:off x="4805265" y="3221865"/>
            <a:ext cx="2547257" cy="1742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2708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9C4C693-D808-E7D1-2CF4-AAB638DB984D}"/>
            </a:ext>
          </a:extLst>
        </p:cNvPr>
        <p:cNvGrpSpPr/>
        <p:nvPr/>
      </p:nvGrpSpPr>
      <p:grpSpPr>
        <a:xfrm>
          <a:off x="0" y="0"/>
          <a:ext cx="0" cy="0"/>
          <a:chOff x="0" y="0"/>
          <a:chExt cx="0" cy="0"/>
        </a:xfrm>
      </p:grpSpPr>
      <p:sp>
        <p:nvSpPr>
          <p:cNvPr id="9" name="Freeform: Shape 8">
            <a:extLst>
              <a:ext uri="{FF2B5EF4-FFF2-40B4-BE49-F238E27FC236}">
                <a16:creationId xmlns:a16="http://schemas.microsoft.com/office/drawing/2014/main" id="{62899B1E-1A3A-CE3D-9698-08B4BFC1F9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0277" y="0"/>
            <a:ext cx="9771446" cy="6858000"/>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54B4C6D0-E36E-3DC8-F07B-8D1463C36E9B}"/>
              </a:ext>
            </a:extLst>
          </p:cNvPr>
          <p:cNvPicPr/>
          <p:nvPr/>
        </p:nvPicPr>
        <p:blipFill rotWithShape="1">
          <a:blip r:embed="rId2"/>
          <a:srcRect t="16590" b="1896"/>
          <a:stretch/>
        </p:blipFill>
        <p:spPr>
          <a:xfrm>
            <a:off x="1460597" y="1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
        <p:nvSpPr>
          <p:cNvPr id="5" name="TextBox 4">
            <a:extLst>
              <a:ext uri="{FF2B5EF4-FFF2-40B4-BE49-F238E27FC236}">
                <a16:creationId xmlns:a16="http://schemas.microsoft.com/office/drawing/2014/main" id="{9EC4422D-DA1E-8647-5A44-CD4BC019B243}"/>
              </a:ext>
            </a:extLst>
          </p:cNvPr>
          <p:cNvSpPr txBox="1"/>
          <p:nvPr/>
        </p:nvSpPr>
        <p:spPr>
          <a:xfrm>
            <a:off x="2985796" y="557444"/>
            <a:ext cx="5812971" cy="6119880"/>
          </a:xfrm>
          <a:prstGeom prst="rect">
            <a:avLst/>
          </a:prstGeom>
          <a:noFill/>
        </p:spPr>
        <p:txBody>
          <a:bodyPr wrap="square" rtlCol="0">
            <a:spAutoFit/>
          </a:bodyPr>
          <a:lstStyle/>
          <a:p>
            <a:pPr algn="ctr"/>
            <a:r>
              <a:rPr lang="en-GB" sz="1800" dirty="0">
                <a:latin typeface="Century Gothic" panose="020B0502020202020204" pitchFamily="34" charset="0"/>
                <a:cs typeface="Arial" panose="020B0604020202020204" pitchFamily="34" charset="0"/>
              </a:rPr>
              <a:t>Their names are </a:t>
            </a:r>
            <a:r>
              <a:rPr lang="en-GB" dirty="0">
                <a:latin typeface="Century Gothic" panose="020B0502020202020204" pitchFamily="34" charset="0"/>
                <a:cs typeface="Arial" panose="020B0604020202020204" pitchFamily="34" charset="0"/>
              </a:rPr>
              <a:t>Jenna</a:t>
            </a:r>
            <a:r>
              <a:rPr lang="en-GB" sz="1800" dirty="0">
                <a:latin typeface="Century Gothic" panose="020B0502020202020204" pitchFamily="34" charset="0"/>
                <a:cs typeface="Arial" panose="020B0604020202020204" pitchFamily="34" charset="0"/>
              </a:rPr>
              <a:t> and </a:t>
            </a:r>
            <a:r>
              <a:rPr lang="en-GB" dirty="0">
                <a:latin typeface="Century Gothic" panose="020B0502020202020204" pitchFamily="34" charset="0"/>
                <a:cs typeface="Arial" panose="020B0604020202020204" pitchFamily="34" charset="0"/>
              </a:rPr>
              <a:t>Mark</a:t>
            </a:r>
            <a:r>
              <a:rPr lang="en-GB" sz="1800" dirty="0">
                <a:latin typeface="Century Gothic" panose="020B0502020202020204" pitchFamily="34" charset="0"/>
                <a:cs typeface="Arial" panose="020B0604020202020204" pitchFamily="34" charset="0"/>
              </a:rPr>
              <a:t>.</a:t>
            </a:r>
          </a:p>
          <a:p>
            <a:pPr algn="ctr"/>
            <a:r>
              <a:rPr lang="en-GB" dirty="0">
                <a:latin typeface="Century Gothic" panose="020B0502020202020204" pitchFamily="34" charset="0"/>
                <a:cs typeface="Arial" panose="020B0604020202020204" pitchFamily="34" charset="0"/>
              </a:rPr>
              <a:t>You were made by Jenna and Mark and you grew in Jenna’s tummy until you were ready to be born</a:t>
            </a:r>
          </a:p>
          <a:p>
            <a:pPr algn="ctr"/>
            <a:r>
              <a:rPr lang="en-GB" dirty="0">
                <a:latin typeface="Century Gothic" panose="020B0502020202020204" pitchFamily="34" charset="0"/>
                <a:cs typeface="Arial" panose="020B0604020202020204" pitchFamily="34" charset="0"/>
              </a:rPr>
              <a:t>Jenna and Mark gave you your hair colour, skin colour and some of your personality!</a:t>
            </a:r>
          </a:p>
          <a:p>
            <a:pPr algn="ctr"/>
            <a:r>
              <a:rPr lang="en-GB" sz="1800" dirty="0">
                <a:latin typeface="Century Gothic" panose="020B0502020202020204" pitchFamily="34" charset="0"/>
                <a:cs typeface="Arial" panose="020B0604020202020204" pitchFamily="34" charset="0"/>
              </a:rPr>
              <a:t>These are a few photos of </a:t>
            </a:r>
            <a:r>
              <a:rPr lang="en-GB" dirty="0">
                <a:latin typeface="Century Gothic" panose="020B0502020202020204" pitchFamily="34" charset="0"/>
                <a:cs typeface="Arial" panose="020B0604020202020204" pitchFamily="34" charset="0"/>
              </a:rPr>
              <a:t>them.</a:t>
            </a:r>
            <a:endParaRPr lang="en-GB" sz="1800" dirty="0">
              <a:latin typeface="Century Gothic" panose="020B0502020202020204" pitchFamily="34" charset="0"/>
              <a:cs typeface="Arial" panose="020B0604020202020204" pitchFamily="34" charset="0"/>
            </a:endParaRPr>
          </a:p>
          <a:p>
            <a:pPr algn="ctr"/>
            <a:endParaRPr lang="en-GB" dirty="0">
              <a:latin typeface="Century Gothic" panose="020B0502020202020204" pitchFamily="34" charset="0"/>
              <a:cs typeface="Arial" panose="020B0604020202020204" pitchFamily="34" charset="0"/>
            </a:endParaRPr>
          </a:p>
          <a:p>
            <a:pPr algn="ctr"/>
            <a:endParaRPr lang="en-GB" sz="1800" dirty="0">
              <a:latin typeface="Century Gothic" panose="020B0502020202020204" pitchFamily="34" charset="0"/>
              <a:cs typeface="Arial" panose="020B0604020202020204" pitchFamily="34" charset="0"/>
            </a:endParaRPr>
          </a:p>
          <a:p>
            <a:pPr marL="457200" algn="ctr">
              <a:lnSpc>
                <a:spcPct val="150000"/>
              </a:lnSpc>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marL="457200" algn="ctr">
              <a:lnSpc>
                <a:spcPct val="150000"/>
              </a:lnSpc>
            </a:pPr>
            <a:endParaRPr lang="en-GB" dirty="0">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dirty="0">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4" descr="Pregnant Couple Clip Art - Royalty Free - GoGraph">
            <a:extLst>
              <a:ext uri="{FF2B5EF4-FFF2-40B4-BE49-F238E27FC236}">
                <a16:creationId xmlns:a16="http://schemas.microsoft.com/office/drawing/2014/main" id="{57F1E8F3-EBFF-9A22-8DB5-08BE9C58593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205" r="18307" b="24695"/>
          <a:stretch/>
        </p:blipFill>
        <p:spPr bwMode="auto">
          <a:xfrm>
            <a:off x="4805265" y="3221865"/>
            <a:ext cx="2547257" cy="1742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14908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B670DBD5-770C-4383-9F54-5B86E86BD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0277" y="0"/>
            <a:ext cx="9771446" cy="6858000"/>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1F2DB31C-7B69-40D4-B518-8DF4CC419DC9}"/>
              </a:ext>
            </a:extLst>
          </p:cNvPr>
          <p:cNvPicPr/>
          <p:nvPr/>
        </p:nvPicPr>
        <p:blipFill rotWithShape="1">
          <a:blip r:embed="rId2"/>
          <a:srcRect t="16590" b="1896"/>
          <a:stretch/>
        </p:blipFill>
        <p:spPr>
          <a:xfrm>
            <a:off x="1460597" y="1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
        <p:nvSpPr>
          <p:cNvPr id="5" name="TextBox 4">
            <a:extLst>
              <a:ext uri="{FF2B5EF4-FFF2-40B4-BE49-F238E27FC236}">
                <a16:creationId xmlns:a16="http://schemas.microsoft.com/office/drawing/2014/main" id="{4B789CAA-4070-4AFE-9D79-C58DB13E0658}"/>
              </a:ext>
            </a:extLst>
          </p:cNvPr>
          <p:cNvSpPr txBox="1"/>
          <p:nvPr/>
        </p:nvSpPr>
        <p:spPr>
          <a:xfrm>
            <a:off x="3004456" y="557444"/>
            <a:ext cx="5486401" cy="5842882"/>
          </a:xfrm>
          <a:prstGeom prst="rect">
            <a:avLst/>
          </a:prstGeom>
          <a:noFill/>
        </p:spPr>
        <p:txBody>
          <a:bodyPr wrap="square" rtlCol="0">
            <a:spAutoFit/>
          </a:bodyPr>
          <a:lstStyle/>
          <a:p>
            <a:pPr algn="ctr"/>
            <a:endParaRPr lang="en-GB" sz="1800" dirty="0">
              <a:solidFill>
                <a:srgbClr val="4D1A56"/>
              </a:solidFill>
              <a:latin typeface="Century Gothic" panose="020B0502020202020204" pitchFamily="34" charset="0"/>
              <a:cs typeface="Arial" panose="020B0604020202020204" pitchFamily="34" charset="0"/>
            </a:endParaRPr>
          </a:p>
          <a:p>
            <a:pPr algn="ctr"/>
            <a:endParaRPr lang="en-GB" dirty="0">
              <a:solidFill>
                <a:srgbClr val="4D1A56"/>
              </a:solidFill>
              <a:latin typeface="Century Gothic" panose="020B0502020202020204" pitchFamily="34" charset="0"/>
              <a:cs typeface="Arial" panose="020B0604020202020204" pitchFamily="34" charset="0"/>
            </a:endParaRPr>
          </a:p>
          <a:p>
            <a:pPr algn="ctr"/>
            <a:r>
              <a:rPr lang="en-GB" dirty="0">
                <a:solidFill>
                  <a:srgbClr val="4D1A56"/>
                </a:solidFill>
                <a:latin typeface="Century Gothic" panose="020B0502020202020204" pitchFamily="34" charset="0"/>
                <a:cs typeface="Arial" panose="020B0604020202020204" pitchFamily="34" charset="0"/>
              </a:rPr>
              <a:t>Jenna had two other children before you were born, their names are Amy and Jay.</a:t>
            </a:r>
          </a:p>
          <a:p>
            <a:pPr algn="ctr"/>
            <a:r>
              <a:rPr lang="en-GB" sz="1800" dirty="0">
                <a:solidFill>
                  <a:srgbClr val="4D1A56"/>
                </a:solidFill>
                <a:latin typeface="Century Gothic" panose="020B0502020202020204" pitchFamily="34" charset="0"/>
                <a:cs typeface="Arial" panose="020B0604020202020204" pitchFamily="34" charset="0"/>
              </a:rPr>
              <a:t>They don’t live with Jenna and they </a:t>
            </a:r>
            <a:r>
              <a:rPr lang="en-GB" dirty="0">
                <a:solidFill>
                  <a:srgbClr val="4D1A56"/>
                </a:solidFill>
                <a:latin typeface="Century Gothic" panose="020B0502020202020204" pitchFamily="34" charset="0"/>
                <a:cs typeface="Arial" panose="020B0604020202020204" pitchFamily="34" charset="0"/>
              </a:rPr>
              <a:t>are not Mark’s children. They have a different father.</a:t>
            </a:r>
          </a:p>
          <a:p>
            <a:pPr algn="ctr"/>
            <a:r>
              <a:rPr lang="en-GB" sz="1800" dirty="0">
                <a:solidFill>
                  <a:srgbClr val="4D1A56"/>
                </a:solidFill>
                <a:latin typeface="Century Gothic" panose="020B0502020202020204" pitchFamily="34" charset="0"/>
                <a:cs typeface="Arial" panose="020B0604020202020204" pitchFamily="34" charset="0"/>
              </a:rPr>
              <a:t>These are some photos of them</a:t>
            </a:r>
            <a:r>
              <a:rPr lang="en-GB" dirty="0">
                <a:solidFill>
                  <a:srgbClr val="4D1A56"/>
                </a:solidFill>
                <a:latin typeface="Century Gothic" panose="020B0502020202020204" pitchFamily="34" charset="0"/>
                <a:cs typeface="Arial" panose="020B0604020202020204" pitchFamily="34" charset="0"/>
              </a:rPr>
              <a:t>. </a:t>
            </a:r>
          </a:p>
          <a:p>
            <a:pPr algn="ctr"/>
            <a:r>
              <a:rPr lang="en-GB" sz="1800" dirty="0">
                <a:solidFill>
                  <a:srgbClr val="4D1A56"/>
                </a:solidFill>
                <a:latin typeface="Century Gothic" panose="020B0502020202020204" pitchFamily="34" charset="0"/>
                <a:cs typeface="Arial" panose="020B0604020202020204" pitchFamily="34" charset="0"/>
              </a:rPr>
              <a:t>Amy and Jay are your half   brothers and they are both much older tha</a:t>
            </a:r>
            <a:r>
              <a:rPr lang="en-GB" dirty="0">
                <a:solidFill>
                  <a:srgbClr val="4D1A56"/>
                </a:solidFill>
                <a:latin typeface="Century Gothic" panose="020B0502020202020204" pitchFamily="34" charset="0"/>
                <a:cs typeface="Arial" panose="020B0604020202020204" pitchFamily="34" charset="0"/>
              </a:rPr>
              <a:t>n you!</a:t>
            </a:r>
            <a:endParaRPr lang="en-GB" sz="1800" dirty="0">
              <a:solidFill>
                <a:srgbClr val="4D1A56"/>
              </a:solidFill>
              <a:latin typeface="Century Gothic" panose="020B0502020202020204" pitchFamily="34" charset="0"/>
              <a:cs typeface="Arial" panose="020B0604020202020204" pitchFamily="34" charset="0"/>
            </a:endParaRPr>
          </a:p>
          <a:p>
            <a:pPr algn="ctr"/>
            <a:endParaRPr lang="en-GB" sz="1800" dirty="0">
              <a:solidFill>
                <a:srgbClr val="4D1A56"/>
              </a:solidFill>
              <a:latin typeface="Century Gothic" panose="020B050202020202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dirty="0">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34113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B670DBD5-770C-4383-9F54-5B86E86BD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0277" y="0"/>
            <a:ext cx="9771446" cy="6858000"/>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1F2DB31C-7B69-40D4-B518-8DF4CC419DC9}"/>
              </a:ext>
            </a:extLst>
          </p:cNvPr>
          <p:cNvPicPr/>
          <p:nvPr/>
        </p:nvPicPr>
        <p:blipFill rotWithShape="1">
          <a:blip r:embed="rId2"/>
          <a:srcRect t="16590" b="1896"/>
          <a:stretch/>
        </p:blipFill>
        <p:spPr>
          <a:xfrm>
            <a:off x="1460597" y="1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
        <p:nvSpPr>
          <p:cNvPr id="5" name="TextBox 4">
            <a:extLst>
              <a:ext uri="{FF2B5EF4-FFF2-40B4-BE49-F238E27FC236}">
                <a16:creationId xmlns:a16="http://schemas.microsoft.com/office/drawing/2014/main" id="{4B789CAA-4070-4AFE-9D79-C58DB13E0658}"/>
              </a:ext>
            </a:extLst>
          </p:cNvPr>
          <p:cNvSpPr txBox="1"/>
          <p:nvPr/>
        </p:nvSpPr>
        <p:spPr>
          <a:xfrm>
            <a:off x="3004456" y="557444"/>
            <a:ext cx="5486401" cy="6673878"/>
          </a:xfrm>
          <a:prstGeom prst="rect">
            <a:avLst/>
          </a:prstGeom>
          <a:noFill/>
        </p:spPr>
        <p:txBody>
          <a:bodyPr wrap="square" rtlCol="0">
            <a:spAutoFit/>
          </a:bodyPr>
          <a:lstStyle/>
          <a:p>
            <a:pPr algn="ctr"/>
            <a:endParaRPr lang="en-GB" sz="1800" dirty="0">
              <a:solidFill>
                <a:srgbClr val="4D1A56"/>
              </a:solidFill>
              <a:latin typeface="Century Gothic" panose="020B0502020202020204" pitchFamily="34" charset="0"/>
              <a:cs typeface="Arial" panose="020B0604020202020204" pitchFamily="34" charset="0"/>
            </a:endParaRPr>
          </a:p>
          <a:p>
            <a:pPr algn="ctr"/>
            <a:r>
              <a:rPr lang="en-GB" dirty="0">
                <a:solidFill>
                  <a:srgbClr val="4D1A56"/>
                </a:solidFill>
                <a:latin typeface="Century Gothic" panose="020B0502020202020204" pitchFamily="34" charset="0"/>
                <a:cs typeface="Arial" panose="020B0604020202020204" pitchFamily="34" charset="0"/>
              </a:rPr>
              <a:t>When Amy and Jay were young, Jenna didn’t do all the things that mummies need to do for their children.</a:t>
            </a:r>
          </a:p>
          <a:p>
            <a:pPr algn="ctr"/>
            <a:r>
              <a:rPr lang="en-GB" dirty="0">
                <a:solidFill>
                  <a:srgbClr val="4D1A56"/>
                </a:solidFill>
                <a:latin typeface="Century Gothic" panose="020B0502020202020204" pitchFamily="34" charset="0"/>
                <a:cs typeface="Arial" panose="020B0604020202020204" pitchFamily="34" charset="0"/>
              </a:rPr>
              <a:t>Social Workers are very wise people, a bit like teachers and nurses and they checked on Jenna and her children. </a:t>
            </a:r>
          </a:p>
          <a:p>
            <a:pPr algn="ctr"/>
            <a:endParaRPr lang="en-GB" dirty="0">
              <a:solidFill>
                <a:srgbClr val="4D1A56"/>
              </a:solidFill>
              <a:latin typeface="Century Gothic" panose="020B0502020202020204" pitchFamily="34" charset="0"/>
              <a:cs typeface="Arial" panose="020B0604020202020204" pitchFamily="34" charset="0"/>
            </a:endParaRPr>
          </a:p>
          <a:p>
            <a:pPr algn="ctr"/>
            <a:r>
              <a:rPr lang="en-GB" dirty="0">
                <a:solidFill>
                  <a:srgbClr val="4D1A56"/>
                </a:solidFill>
                <a:latin typeface="Century Gothic" panose="020B0502020202020204" pitchFamily="34" charset="0"/>
                <a:cs typeface="Arial" panose="020B0604020202020204" pitchFamily="34" charset="0"/>
              </a:rPr>
              <a:t>They found that sometimes Jenna did not have enough food in the fridge to feed herself and her children. When they tried to find out why that was, they learnt that Jenna was spending her money on buying drugs. </a:t>
            </a: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dirty="0">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837393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967799-2054-7EBF-0B8D-6E2C43C3F8F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BAE681F-F1EC-A5CD-F772-67D6913E6064}"/>
              </a:ext>
            </a:extLst>
          </p:cNvPr>
          <p:cNvPicPr/>
          <p:nvPr/>
        </p:nvPicPr>
        <p:blipFill rotWithShape="1">
          <a:blip r:embed="rId2"/>
          <a:srcRect t="16590" b="1896"/>
          <a:stretch/>
        </p:blipFill>
        <p:spPr>
          <a:xfrm>
            <a:off x="1460597" y="1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
        <p:nvSpPr>
          <p:cNvPr id="5" name="TextBox 4">
            <a:extLst>
              <a:ext uri="{FF2B5EF4-FFF2-40B4-BE49-F238E27FC236}">
                <a16:creationId xmlns:a16="http://schemas.microsoft.com/office/drawing/2014/main" id="{5AB1A648-F20A-5EFF-318A-21D80576B46A}"/>
              </a:ext>
            </a:extLst>
          </p:cNvPr>
          <p:cNvSpPr txBox="1"/>
          <p:nvPr/>
        </p:nvSpPr>
        <p:spPr>
          <a:xfrm>
            <a:off x="3004456" y="557444"/>
            <a:ext cx="5486401" cy="6781087"/>
          </a:xfrm>
          <a:prstGeom prst="rect">
            <a:avLst/>
          </a:prstGeom>
          <a:noFill/>
        </p:spPr>
        <p:txBody>
          <a:bodyPr wrap="square" rtlCol="0">
            <a:spAutoFit/>
          </a:bodyPr>
          <a:lstStyle/>
          <a:p>
            <a:pPr algn="ctr"/>
            <a:r>
              <a:rPr lang="en-GB" dirty="0">
                <a:solidFill>
                  <a:srgbClr val="4D1A56"/>
                </a:solidFill>
                <a:latin typeface="Century Gothic" panose="020B0502020202020204" pitchFamily="34" charset="0"/>
                <a:cs typeface="Arial" panose="020B0604020202020204" pitchFamily="34" charset="0"/>
              </a:rPr>
              <a:t>	Drugs are a bit like medicine, as they 	look the same but they are not given 	by the doctors and they are banned 	by the Police. That means that Jenna 	was breaking the law when she was using the drugs. It also meant that she could only think about buying more drugs so she was left with no money for food. Drugs also change the way people behave and, when Jenna took the drugs, she was either too sleepy or too agitated and could not look after Amy and Jay as she should have. Amy and Jay were found alone on the street when they were still very little and that was very dangerous as they could have been lost. </a:t>
            </a: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dirty="0">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descr="A pile of pills and capsules&#10;&#10;AI-generated content may be incorrect.">
            <a:extLst>
              <a:ext uri="{FF2B5EF4-FFF2-40B4-BE49-F238E27FC236}">
                <a16:creationId xmlns:a16="http://schemas.microsoft.com/office/drawing/2014/main" id="{61D6F9C7-902F-C25C-286C-17CA23FA1C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0088" y="723698"/>
            <a:ext cx="1626524" cy="12381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6458157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EFF61-6AFA-1CFB-6664-88460B17396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CA2A902-714D-DD6B-1468-CF492396A3E1}"/>
              </a:ext>
            </a:extLst>
          </p:cNvPr>
          <p:cNvPicPr/>
          <p:nvPr/>
        </p:nvPicPr>
        <p:blipFill rotWithShape="1">
          <a:blip r:embed="rId2"/>
          <a:srcRect t="16590" b="1896"/>
          <a:stretch/>
        </p:blipFill>
        <p:spPr>
          <a:xfrm>
            <a:off x="1460597" y="1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
        <p:nvSpPr>
          <p:cNvPr id="5" name="TextBox 4">
            <a:extLst>
              <a:ext uri="{FF2B5EF4-FFF2-40B4-BE49-F238E27FC236}">
                <a16:creationId xmlns:a16="http://schemas.microsoft.com/office/drawing/2014/main" id="{5CB30D17-7A26-26C0-0900-81C254C57522}"/>
              </a:ext>
            </a:extLst>
          </p:cNvPr>
          <p:cNvSpPr txBox="1"/>
          <p:nvPr/>
        </p:nvSpPr>
        <p:spPr>
          <a:xfrm>
            <a:off x="3004456" y="557444"/>
            <a:ext cx="5486401" cy="7227876"/>
          </a:xfrm>
          <a:prstGeom prst="rect">
            <a:avLst/>
          </a:prstGeom>
          <a:noFill/>
        </p:spPr>
        <p:txBody>
          <a:bodyPr wrap="square" rtlCol="0">
            <a:spAutoFit/>
          </a:bodyPr>
          <a:lstStyle/>
          <a:p>
            <a:pPr algn="ctr"/>
            <a:r>
              <a:rPr lang="en-GB" sz="1800" dirty="0">
                <a:solidFill>
                  <a:srgbClr val="4D1A56"/>
                </a:solidFill>
                <a:latin typeface="Century Gothic" panose="020B0502020202020204" pitchFamily="34" charset="0"/>
                <a:cs typeface="Arial" panose="020B0604020202020204" pitchFamily="34" charset="0"/>
              </a:rPr>
              <a:t>	When Police found Amy and Jay they 	realised that Jenna hadn’t noticed they went out in the street and she was sleeping very heavily because of the drugs. They spoke to the social workers who thought Amy and Jay needed to be looked after by someone else .</a:t>
            </a:r>
            <a:endParaRPr lang="en-GB" dirty="0">
              <a:solidFill>
                <a:srgbClr val="4D1A56"/>
              </a:solidFill>
              <a:latin typeface="Century Gothic" panose="020B0502020202020204" pitchFamily="34" charset="0"/>
              <a:cs typeface="Arial" panose="020B0604020202020204" pitchFamily="34" charset="0"/>
            </a:endParaRPr>
          </a:p>
          <a:p>
            <a:pPr algn="ctr"/>
            <a:r>
              <a:rPr lang="en-GB" dirty="0">
                <a:solidFill>
                  <a:srgbClr val="4D1A56"/>
                </a:solidFill>
                <a:latin typeface="Century Gothic" panose="020B0502020202020204" pitchFamily="34" charset="0"/>
                <a:cs typeface="Arial" panose="020B0604020202020204" pitchFamily="34" charset="0"/>
              </a:rPr>
              <a:t>Social Workers went to speak to the Wise Judge because things were not very good at home for Amy and Jay.</a:t>
            </a:r>
          </a:p>
          <a:p>
            <a:pPr algn="ctr"/>
            <a:endParaRPr lang="en-GB" sz="1800" dirty="0">
              <a:solidFill>
                <a:srgbClr val="4D1A56"/>
              </a:solidFill>
              <a:latin typeface="Century Gothic" panose="020B0502020202020204" pitchFamily="34" charset="0"/>
              <a:cs typeface="Arial" panose="020B0604020202020204" pitchFamily="34" charset="0"/>
            </a:endParaRPr>
          </a:p>
          <a:p>
            <a:pPr algn="ctr"/>
            <a:r>
              <a:rPr lang="en-GB" dirty="0">
                <a:solidFill>
                  <a:srgbClr val="4D1A56"/>
                </a:solidFill>
                <a:latin typeface="Century Gothic" panose="020B0502020202020204" pitchFamily="34" charset="0"/>
                <a:cs typeface="Arial" panose="020B0604020202020204" pitchFamily="34" charset="0"/>
              </a:rPr>
              <a:t>The Wise Judge decided Amy and Jay needed to live somewhere else. They went to live with their father’s family and did not go back to Jenna.</a:t>
            </a:r>
            <a:endParaRPr lang="en-GB" sz="2800" dirty="0">
              <a:solidFill>
                <a:srgbClr val="4D1A56"/>
              </a:solidFill>
              <a:latin typeface="Century Gothic" panose="020B050202020202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dirty="0">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15000"/>
              </a:lnSpc>
              <a:spcAft>
                <a:spcPts val="10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descr="A police car with lights on&#10;&#10;AI-generated content may be incorrect.">
            <a:extLst>
              <a:ext uri="{FF2B5EF4-FFF2-40B4-BE49-F238E27FC236}">
                <a16:creationId xmlns:a16="http://schemas.microsoft.com/office/drawing/2014/main" id="{3DB55AE5-89C6-3A55-0C03-D334E2937E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0244" y="82049"/>
            <a:ext cx="2692446" cy="1510761"/>
          </a:xfrm>
          <a:prstGeom prst="rect">
            <a:avLst/>
          </a:prstGeom>
        </p:spPr>
      </p:pic>
    </p:spTree>
    <p:extLst>
      <p:ext uri="{BB962C8B-B14F-4D97-AF65-F5344CB8AC3E}">
        <p14:creationId xmlns:p14="http://schemas.microsoft.com/office/powerpoint/2010/main" val="19062657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B670DBD5-770C-4383-9F54-5B86E86BD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0277" y="0"/>
            <a:ext cx="9771446" cy="6858000"/>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1F2DB31C-7B69-40D4-B518-8DF4CC419DC9}"/>
              </a:ext>
            </a:extLst>
          </p:cNvPr>
          <p:cNvPicPr/>
          <p:nvPr/>
        </p:nvPicPr>
        <p:blipFill rotWithShape="1">
          <a:blip r:embed="rId2"/>
          <a:srcRect t="16590" b="1896"/>
          <a:stretch/>
        </p:blipFill>
        <p:spPr>
          <a:xfrm>
            <a:off x="1460597" y="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
        <p:nvSpPr>
          <p:cNvPr id="3" name="TextBox 2">
            <a:extLst>
              <a:ext uri="{FF2B5EF4-FFF2-40B4-BE49-F238E27FC236}">
                <a16:creationId xmlns:a16="http://schemas.microsoft.com/office/drawing/2014/main" id="{EE09613D-9608-A04E-B635-999190FFB2DE}"/>
              </a:ext>
            </a:extLst>
          </p:cNvPr>
          <p:cNvSpPr txBox="1"/>
          <p:nvPr/>
        </p:nvSpPr>
        <p:spPr>
          <a:xfrm>
            <a:off x="3266902" y="365760"/>
            <a:ext cx="5118726" cy="5078313"/>
          </a:xfrm>
          <a:prstGeom prst="rect">
            <a:avLst/>
          </a:prstGeom>
          <a:noFill/>
        </p:spPr>
        <p:txBody>
          <a:bodyPr wrap="square" rtlCol="0">
            <a:spAutoFit/>
          </a:bodyPr>
          <a:lstStyle/>
          <a:p>
            <a:pPr algn="just"/>
            <a:r>
              <a:rPr lang="en-GB" dirty="0">
                <a:solidFill>
                  <a:srgbClr val="4D1A56"/>
                </a:solidFill>
                <a:latin typeface="Century Gothic" panose="020B0502020202020204" pitchFamily="34" charset="0"/>
                <a:cs typeface="Arial" panose="020B0604020202020204" pitchFamily="34" charset="0"/>
              </a:rPr>
              <a:t>So, lets see what happened before you Johnny were born!</a:t>
            </a:r>
          </a:p>
          <a:p>
            <a:pPr algn="just"/>
            <a:r>
              <a:rPr lang="en-GB" dirty="0">
                <a:solidFill>
                  <a:srgbClr val="4D1A56"/>
                </a:solidFill>
                <a:latin typeface="Century Gothic" panose="020B0502020202020204" pitchFamily="34" charset="0"/>
                <a:cs typeface="Arial" panose="020B0604020202020204" pitchFamily="34" charset="0"/>
              </a:rPr>
              <a:t>Jenna and Mark met at a house party. They got on very well in the beginning, but they soon started to have lots of really loud arguments and even fights. Jenna often rang the Police to ask for help, but by the time Police would turn up at the house, she would say that nothing was the matter and that she hurt herself falling in the house. Sadly, most of the bruises on her body were from Mark but she tried to hide them. She would usually tell people she fell or bumped herself. That meant that their fights and arguments continued and Jenna got hurt even more.  </a:t>
            </a:r>
          </a:p>
          <a:p>
            <a:pPr algn="ctr"/>
            <a:endParaRPr lang="en-GB" dirty="0">
              <a:solidFill>
                <a:srgbClr val="4D1A56"/>
              </a:solidFill>
              <a:latin typeface="Century Gothic" panose="020B050202020202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25887778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3C821-3BF2-8935-92B7-F5F8E6EEF61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9C56E44-68E7-0FB2-021A-3032D974C090}"/>
              </a:ext>
            </a:extLst>
          </p:cNvPr>
          <p:cNvPicPr/>
          <p:nvPr/>
        </p:nvPicPr>
        <p:blipFill rotWithShape="1">
          <a:blip r:embed="rId2"/>
          <a:srcRect t="16590" b="1896"/>
          <a:stretch/>
        </p:blipFill>
        <p:spPr>
          <a:xfrm>
            <a:off x="1460597" y="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
        <p:nvSpPr>
          <p:cNvPr id="3" name="TextBox 2">
            <a:extLst>
              <a:ext uri="{FF2B5EF4-FFF2-40B4-BE49-F238E27FC236}">
                <a16:creationId xmlns:a16="http://schemas.microsoft.com/office/drawing/2014/main" id="{E254D417-FE62-4F42-7F4D-26CE63A72306}"/>
              </a:ext>
            </a:extLst>
          </p:cNvPr>
          <p:cNvSpPr txBox="1"/>
          <p:nvPr/>
        </p:nvSpPr>
        <p:spPr>
          <a:xfrm>
            <a:off x="3266902" y="365760"/>
            <a:ext cx="5118726" cy="4247317"/>
          </a:xfrm>
          <a:prstGeom prst="rect">
            <a:avLst/>
          </a:prstGeom>
          <a:noFill/>
        </p:spPr>
        <p:txBody>
          <a:bodyPr wrap="square" rtlCol="0">
            <a:spAutoFit/>
          </a:bodyPr>
          <a:lstStyle/>
          <a:p>
            <a:pPr algn="ctr"/>
            <a:endParaRPr lang="en-GB" dirty="0">
              <a:solidFill>
                <a:srgbClr val="4D1A56"/>
              </a:solidFill>
              <a:latin typeface="Century Gothic" panose="020B0502020202020204" pitchFamily="34" charset="0"/>
              <a:cs typeface="Arial" panose="020B0604020202020204" pitchFamily="34" charset="0"/>
            </a:endParaRPr>
          </a:p>
          <a:p>
            <a:pPr algn="ctr"/>
            <a:r>
              <a:rPr lang="en-GB" dirty="0">
                <a:solidFill>
                  <a:srgbClr val="4D1A56"/>
                </a:solidFill>
                <a:latin typeface="Century Gothic" panose="020B0502020202020204" pitchFamily="34" charset="0"/>
                <a:cs typeface="Arial" panose="020B0604020202020204" pitchFamily="34" charset="0"/>
              </a:rPr>
              <a:t>We don’t know why Jenna continued to live with Mark even though he was hurting her. Sometimes people think that relationships are meant to be like that, more so if they had a lot of arguments and seen a lot of fights when growing up. </a:t>
            </a:r>
          </a:p>
          <a:p>
            <a:pPr algn="ctr"/>
            <a:r>
              <a:rPr lang="en-GB" dirty="0">
                <a:solidFill>
                  <a:srgbClr val="4D1A56"/>
                </a:solidFill>
                <a:latin typeface="Century Gothic" panose="020B0502020202020204" pitchFamily="34" charset="0"/>
                <a:cs typeface="Arial" panose="020B0604020202020204" pitchFamily="34" charset="0"/>
              </a:rPr>
              <a:t>We think that this is what made Jenna continue living with Mark. As a child, she grew up in a family with lots of violence and she was sometimes hurt by her own parents. That must have been very scary and sad for Jenna as she did not know what a kind, loving relationship looked like.</a:t>
            </a:r>
          </a:p>
          <a:p>
            <a:endParaRPr lang="en-GB" dirty="0"/>
          </a:p>
        </p:txBody>
      </p:sp>
    </p:spTree>
    <p:extLst>
      <p:ext uri="{BB962C8B-B14F-4D97-AF65-F5344CB8AC3E}">
        <p14:creationId xmlns:p14="http://schemas.microsoft.com/office/powerpoint/2010/main" val="42703139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15B81-4C21-A529-ECBE-B3D473B80C9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FD26DB9-A007-DBF0-3B4F-ED42E6B80C86}"/>
              </a:ext>
            </a:extLst>
          </p:cNvPr>
          <p:cNvPicPr/>
          <p:nvPr/>
        </p:nvPicPr>
        <p:blipFill rotWithShape="1">
          <a:blip r:embed="rId2"/>
          <a:srcRect t="16590" b="1896"/>
          <a:stretch/>
        </p:blipFill>
        <p:spPr>
          <a:xfrm>
            <a:off x="1460597" y="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
        <p:nvSpPr>
          <p:cNvPr id="3" name="TextBox 2">
            <a:extLst>
              <a:ext uri="{FF2B5EF4-FFF2-40B4-BE49-F238E27FC236}">
                <a16:creationId xmlns:a16="http://schemas.microsoft.com/office/drawing/2014/main" id="{7D73888B-6182-7937-171A-785B7AA2F425}"/>
              </a:ext>
            </a:extLst>
          </p:cNvPr>
          <p:cNvSpPr txBox="1"/>
          <p:nvPr/>
        </p:nvSpPr>
        <p:spPr>
          <a:xfrm>
            <a:off x="3266902" y="365760"/>
            <a:ext cx="5118726" cy="3970318"/>
          </a:xfrm>
          <a:prstGeom prst="rect">
            <a:avLst/>
          </a:prstGeom>
          <a:noFill/>
        </p:spPr>
        <p:txBody>
          <a:bodyPr wrap="square" rtlCol="0">
            <a:spAutoFit/>
          </a:bodyPr>
          <a:lstStyle/>
          <a:p>
            <a:pPr algn="ctr"/>
            <a:endParaRPr lang="en-GB" dirty="0">
              <a:solidFill>
                <a:srgbClr val="4D1A56"/>
              </a:solidFill>
              <a:latin typeface="Century Gothic" panose="020B0502020202020204" pitchFamily="34" charset="0"/>
              <a:cs typeface="Arial" panose="020B0604020202020204" pitchFamily="34" charset="0"/>
            </a:endParaRPr>
          </a:p>
          <a:p>
            <a:pPr algn="ctr"/>
            <a:r>
              <a:rPr lang="en-GB" dirty="0">
                <a:solidFill>
                  <a:srgbClr val="4D1A56"/>
                </a:solidFill>
                <a:latin typeface="Century Gothic" panose="020B0502020202020204" pitchFamily="34" charset="0"/>
                <a:cs typeface="Arial" panose="020B0604020202020204" pitchFamily="34" charset="0"/>
              </a:rPr>
              <a:t>When Jenna learnt that she was pregnant and you were growing in her tummy, she spoke to a midwife. Midwives help women who are pregnant and make sure that the baby is growing fine. The midwife told social workers Jenna was pregnant and everyone started worrying about you Johnny as they knew about all the fights and arguments. Did you know that even tiny babies who grow in the tummy can get very scared if there are fights and loud shouting around them? </a:t>
            </a:r>
          </a:p>
          <a:p>
            <a:endParaRPr lang="en-GB" dirty="0"/>
          </a:p>
        </p:txBody>
      </p:sp>
    </p:spTree>
    <p:extLst>
      <p:ext uri="{BB962C8B-B14F-4D97-AF65-F5344CB8AC3E}">
        <p14:creationId xmlns:p14="http://schemas.microsoft.com/office/powerpoint/2010/main" val="7090103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E123A7-278C-56F2-4174-FD015654A34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FD4F042-D56B-4BD3-B9DF-2DA6AA22E83A}"/>
              </a:ext>
            </a:extLst>
          </p:cNvPr>
          <p:cNvPicPr/>
          <p:nvPr/>
        </p:nvPicPr>
        <p:blipFill rotWithShape="1">
          <a:blip r:embed="rId2"/>
          <a:srcRect t="16590" b="1896"/>
          <a:stretch/>
        </p:blipFill>
        <p:spPr>
          <a:xfrm>
            <a:off x="1460597" y="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
        <p:nvSpPr>
          <p:cNvPr id="3" name="TextBox 2">
            <a:extLst>
              <a:ext uri="{FF2B5EF4-FFF2-40B4-BE49-F238E27FC236}">
                <a16:creationId xmlns:a16="http://schemas.microsoft.com/office/drawing/2014/main" id="{E027A39E-6907-DAD4-6545-D42E6549D712}"/>
              </a:ext>
            </a:extLst>
          </p:cNvPr>
          <p:cNvSpPr txBox="1"/>
          <p:nvPr/>
        </p:nvSpPr>
        <p:spPr>
          <a:xfrm>
            <a:off x="3266902" y="365760"/>
            <a:ext cx="5118726" cy="4524315"/>
          </a:xfrm>
          <a:prstGeom prst="rect">
            <a:avLst/>
          </a:prstGeom>
          <a:noFill/>
        </p:spPr>
        <p:txBody>
          <a:bodyPr wrap="square" rtlCol="0">
            <a:spAutoFit/>
          </a:bodyPr>
          <a:lstStyle/>
          <a:p>
            <a:pPr algn="ctr"/>
            <a:endParaRPr lang="en-GB" dirty="0">
              <a:solidFill>
                <a:srgbClr val="4D1A56"/>
              </a:solidFill>
              <a:latin typeface="Century Gothic" panose="020B0502020202020204" pitchFamily="34" charset="0"/>
              <a:cs typeface="Arial" panose="020B0604020202020204" pitchFamily="34" charset="0"/>
            </a:endParaRPr>
          </a:p>
          <a:p>
            <a:pPr algn="ctr"/>
            <a:r>
              <a:rPr lang="en-GB" dirty="0">
                <a:solidFill>
                  <a:srgbClr val="4D1A56"/>
                </a:solidFill>
                <a:latin typeface="Century Gothic" panose="020B0502020202020204" pitchFamily="34" charset="0"/>
                <a:cs typeface="Arial" panose="020B0604020202020204" pitchFamily="34" charset="0"/>
              </a:rPr>
              <a:t>Social Workers spoke to Jenna and Mark and told them that Mark was no longer allowed to go anywhere near Jenna because of how unkind he had been to her and how dangerous and scary that was for their baby.</a:t>
            </a:r>
          </a:p>
          <a:p>
            <a:pPr algn="ctr"/>
            <a:endParaRPr lang="en-GB" dirty="0">
              <a:solidFill>
                <a:srgbClr val="4D1A56"/>
              </a:solidFill>
              <a:latin typeface="Century Gothic" panose="020B0502020202020204" pitchFamily="34" charset="0"/>
              <a:cs typeface="Arial" panose="020B0604020202020204" pitchFamily="34" charset="0"/>
            </a:endParaRPr>
          </a:p>
          <a:p>
            <a:pPr algn="ctr"/>
            <a:r>
              <a:rPr lang="en-GB" dirty="0">
                <a:solidFill>
                  <a:srgbClr val="4D1A56"/>
                </a:solidFill>
                <a:latin typeface="Century Gothic" panose="020B0502020202020204" pitchFamily="34" charset="0"/>
                <a:cs typeface="Arial" panose="020B0604020202020204" pitchFamily="34" charset="0"/>
              </a:rPr>
              <a:t>Mark and Jenna promised they would not see or talk to </a:t>
            </a:r>
            <a:r>
              <a:rPr lang="en-GB" dirty="0" err="1">
                <a:solidFill>
                  <a:srgbClr val="4D1A56"/>
                </a:solidFill>
                <a:latin typeface="Century Gothic" panose="020B0502020202020204" pitchFamily="34" charset="0"/>
                <a:cs typeface="Arial" panose="020B0604020202020204" pitchFamily="34" charset="0"/>
              </a:rPr>
              <a:t>eachother</a:t>
            </a:r>
            <a:r>
              <a:rPr lang="en-GB" dirty="0">
                <a:solidFill>
                  <a:srgbClr val="4D1A56"/>
                </a:solidFill>
                <a:latin typeface="Century Gothic" panose="020B0502020202020204" pitchFamily="34" charset="0"/>
                <a:cs typeface="Arial" panose="020B0604020202020204" pitchFamily="34" charset="0"/>
              </a:rPr>
              <a:t> because they needed to make sure you were not getting scared from all the loud shouting and arguing. It almost felt as if they both understood that they needed to keep apart so you could grow safely in Jenna’s tummy.</a:t>
            </a:r>
          </a:p>
          <a:p>
            <a:endParaRPr lang="en-GB" dirty="0"/>
          </a:p>
        </p:txBody>
      </p:sp>
    </p:spTree>
    <p:extLst>
      <p:ext uri="{BB962C8B-B14F-4D97-AF65-F5344CB8AC3E}">
        <p14:creationId xmlns:p14="http://schemas.microsoft.com/office/powerpoint/2010/main" val="15424468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B670DBD5-770C-4383-9F54-5B86E86BD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0277" y="0"/>
            <a:ext cx="9771446" cy="6858000"/>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1F2DB31C-7B69-40D4-B518-8DF4CC419DC9}"/>
              </a:ext>
            </a:extLst>
          </p:cNvPr>
          <p:cNvPicPr/>
          <p:nvPr/>
        </p:nvPicPr>
        <p:blipFill rotWithShape="1">
          <a:blip r:embed="rId2"/>
          <a:srcRect t="16590" b="1896"/>
          <a:stretch/>
        </p:blipFill>
        <p:spPr>
          <a:xfrm>
            <a:off x="1460597" y="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
        <p:nvSpPr>
          <p:cNvPr id="8" name="TextBox 7">
            <a:extLst>
              <a:ext uri="{FF2B5EF4-FFF2-40B4-BE49-F238E27FC236}">
                <a16:creationId xmlns:a16="http://schemas.microsoft.com/office/drawing/2014/main" id="{055806E6-E735-4972-9A0D-9B8D8CC4F3BE}"/>
              </a:ext>
            </a:extLst>
          </p:cNvPr>
          <p:cNvSpPr txBox="1"/>
          <p:nvPr/>
        </p:nvSpPr>
        <p:spPr>
          <a:xfrm>
            <a:off x="2956867" y="295256"/>
            <a:ext cx="5564162" cy="8578887"/>
          </a:xfrm>
          <a:prstGeom prst="rect">
            <a:avLst/>
          </a:prstGeom>
          <a:noFill/>
        </p:spPr>
        <p:txBody>
          <a:bodyPr wrap="square">
            <a:spAutoFit/>
          </a:bodyPr>
          <a:lstStyle/>
          <a:p>
            <a:pPr algn="ctr"/>
            <a:r>
              <a:rPr lang="en-GB" dirty="0">
                <a:solidFill>
                  <a:srgbClr val="4D1A56"/>
                </a:solidFill>
                <a:latin typeface="Century Gothic" panose="020B0502020202020204" pitchFamily="34" charset="0"/>
                <a:cs typeface="Arial" panose="020B0604020202020204" pitchFamily="34" charset="0"/>
              </a:rPr>
              <a:t>At the same time, Social Workers spoke to Jenna about how would she be looking after you. They knew that she could not look after Amy and Jay in the past because of the drugs. </a:t>
            </a:r>
          </a:p>
          <a:p>
            <a:pPr algn="ctr"/>
            <a:r>
              <a:rPr lang="en-GB" dirty="0">
                <a:solidFill>
                  <a:srgbClr val="4D1A56"/>
                </a:solidFill>
                <a:latin typeface="Century Gothic" panose="020B0502020202020204" pitchFamily="34" charset="0"/>
                <a:cs typeface="Arial" panose="020B0604020202020204" pitchFamily="34" charset="0"/>
              </a:rPr>
              <a:t>Jenna had some tests done and sadly, it showed she had still been taking drugs. Social Workers became very worried and they made a plan so that as soon as you would be born, you could go and live somewhere else until decisions could be made about your future. They found Lynne, a lovely foster carer from Cwmbran who was happy to look after you.</a:t>
            </a:r>
          </a:p>
          <a:p>
            <a:pPr algn="ctr"/>
            <a:r>
              <a:rPr lang="en-GB" dirty="0">
                <a:solidFill>
                  <a:srgbClr val="4D1A56"/>
                </a:solidFill>
                <a:latin typeface="Century Gothic" panose="020B0502020202020204" pitchFamily="34" charset="0"/>
                <a:cs typeface="Arial" panose="020B0604020202020204" pitchFamily="34" charset="0"/>
              </a:rPr>
              <a:t>Foster carers look after children when their parents cant do that. They get a lot of help from social workers and Lynne started to prepare all the baby things you would need. </a:t>
            </a:r>
          </a:p>
          <a:p>
            <a:pPr algn="ctr">
              <a:lnSpc>
                <a:spcPct val="150000"/>
              </a:lnSpc>
              <a:spcAft>
                <a:spcPts val="1000"/>
              </a:spcAft>
            </a:pPr>
            <a:endParaRPr lang="en-GB" dirty="0">
              <a:latin typeface="Century Gothic" panose="020B0502020202020204" pitchFamily="34" charset="0"/>
              <a:cs typeface="Arial" panose="020B0604020202020204" pitchFamily="34" charset="0"/>
            </a:endParaRPr>
          </a:p>
          <a:p>
            <a:pPr algn="ctr">
              <a:lnSpc>
                <a:spcPct val="150000"/>
              </a:lnSpc>
              <a:spcAft>
                <a:spcPts val="1000"/>
              </a:spcAft>
            </a:pPr>
            <a:endParaRPr lang="en-GB" dirty="0">
              <a:latin typeface="Century Gothic" panose="020B0502020202020204" pitchFamily="34" charset="0"/>
              <a:cs typeface="Arial" panose="020B0604020202020204" pitchFamily="34" charset="0"/>
            </a:endParaRPr>
          </a:p>
          <a:p>
            <a:pPr algn="ctr">
              <a:lnSpc>
                <a:spcPct val="150000"/>
              </a:lnSpc>
              <a:spcAft>
                <a:spcPts val="1000"/>
              </a:spcAft>
            </a:pPr>
            <a:endParaRPr lang="en-GB" dirty="0">
              <a:latin typeface="Century Gothic" panose="020B0502020202020204" pitchFamily="34" charset="0"/>
              <a:ea typeface="Calibri" panose="020F0502020204030204" pitchFamily="34" charset="0"/>
              <a:cs typeface="Arial" panose="020B0604020202020204" pitchFamily="34" charset="0"/>
            </a:endParaRPr>
          </a:p>
          <a:p>
            <a:pPr algn="ctr">
              <a:lnSpc>
                <a:spcPct val="150000"/>
              </a:lnSpc>
              <a:spcAft>
                <a:spcPts val="10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Aft>
                <a:spcPts val="1000"/>
              </a:spcAft>
            </a:pPr>
            <a:endParaRPr lang="en-GB" dirty="0">
              <a:latin typeface="Century Gothic" panose="020B0502020202020204" pitchFamily="34" charset="0"/>
              <a:ea typeface="Calibri" panose="020F0502020204030204" pitchFamily="34" charset="0"/>
              <a:cs typeface="Arial" panose="020B0604020202020204" pitchFamily="34" charset="0"/>
            </a:endParaRPr>
          </a:p>
          <a:p>
            <a:pPr algn="ctr">
              <a:lnSpc>
                <a:spcPct val="150000"/>
              </a:lnSpc>
              <a:spcAft>
                <a:spcPts val="10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Aft>
                <a:spcPts val="1000"/>
              </a:spcAft>
            </a:pPr>
            <a:endParaRPr lang="en-GB" dirty="0">
              <a:latin typeface="Century Gothic" panose="020B0502020202020204" pitchFamily="34" charset="0"/>
              <a:ea typeface="Calibri" panose="020F0502020204030204" pitchFamily="34" charset="0"/>
              <a:cs typeface="Arial" panose="020B0604020202020204" pitchFamily="34" charset="0"/>
            </a:endParaRPr>
          </a:p>
          <a:p>
            <a:pPr algn="ctr">
              <a:lnSpc>
                <a:spcPct val="150000"/>
              </a:lnSpc>
              <a:spcAft>
                <a:spcPts val="1000"/>
              </a:spcAft>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110558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B670DBD5-770C-4383-9F54-5B86E86BD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0277" y="0"/>
            <a:ext cx="9771446" cy="6858000"/>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1F2DB31C-7B69-40D4-B518-8DF4CC419DC9}"/>
              </a:ext>
            </a:extLst>
          </p:cNvPr>
          <p:cNvPicPr/>
          <p:nvPr/>
        </p:nvPicPr>
        <p:blipFill rotWithShape="1">
          <a:blip r:embed="rId2"/>
          <a:srcRect t="16590" b="1896"/>
          <a:stretch/>
        </p:blipFill>
        <p:spPr>
          <a:xfrm>
            <a:off x="1460597" y="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
        <p:nvSpPr>
          <p:cNvPr id="5" name="TextBox 4">
            <a:extLst>
              <a:ext uri="{FF2B5EF4-FFF2-40B4-BE49-F238E27FC236}">
                <a16:creationId xmlns:a16="http://schemas.microsoft.com/office/drawing/2014/main" id="{4B789CAA-4070-4AFE-9D79-C58DB13E0658}"/>
              </a:ext>
            </a:extLst>
          </p:cNvPr>
          <p:cNvSpPr txBox="1"/>
          <p:nvPr/>
        </p:nvSpPr>
        <p:spPr>
          <a:xfrm>
            <a:off x="6253957" y="538783"/>
            <a:ext cx="2354424" cy="4301819"/>
          </a:xfrm>
          <a:prstGeom prst="rect">
            <a:avLst/>
          </a:prstGeom>
          <a:noFill/>
        </p:spPr>
        <p:txBody>
          <a:bodyPr wrap="square" rtlCol="0">
            <a:spAutoFit/>
          </a:bodyPr>
          <a:lstStyle/>
          <a:p>
            <a:pPr algn="ctr">
              <a:lnSpc>
                <a:spcPct val="150000"/>
              </a:lnSpc>
              <a:spcAft>
                <a:spcPts val="1000"/>
              </a:spcAft>
            </a:pPr>
            <a:r>
              <a:rPr lang="en-GB" sz="1800" dirty="0">
                <a:effectLst/>
                <a:latin typeface="Century Gothic" panose="020B0502020202020204" pitchFamily="34" charset="0"/>
                <a:ea typeface="Calibri" panose="020F0502020204030204" pitchFamily="34" charset="0"/>
                <a:cs typeface="Arial" panose="020B0604020202020204" pitchFamily="34" charset="0"/>
              </a:rPr>
              <a:t>Then you were born!</a:t>
            </a:r>
          </a:p>
          <a:p>
            <a:pPr algn="ctr">
              <a:lnSpc>
                <a:spcPct val="150000"/>
              </a:lnSpc>
              <a:spcAft>
                <a:spcPts val="1000"/>
              </a:spcAft>
            </a:pPr>
            <a:r>
              <a:rPr lang="en-GB" dirty="0">
                <a:latin typeface="Century Gothic" panose="020B0502020202020204" pitchFamily="34" charset="0"/>
                <a:ea typeface="Calibri" panose="020F0502020204030204" pitchFamily="34" charset="0"/>
                <a:cs typeface="Arial" panose="020B0604020202020204" pitchFamily="34" charset="0"/>
              </a:rPr>
              <a:t>You were very small, only as big as a bunch of bananas!!</a:t>
            </a: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50000"/>
              </a:lnSpc>
              <a:spcAft>
                <a:spcPts val="1000"/>
              </a:spcAft>
            </a:pPr>
            <a:endParaRPr lang="en-GB" sz="1800" dirty="0">
              <a:effectLst/>
              <a:latin typeface="Century Gothic" panose="020B0502020202020204" pitchFamily="34" charset="0"/>
              <a:ea typeface="Calibri" panose="020F0502020204030204" pitchFamily="34" charset="0"/>
              <a:cs typeface="Arial" panose="020B0604020202020204" pitchFamily="34" charset="0"/>
            </a:endParaRPr>
          </a:p>
          <a:p>
            <a:pPr algn="ctr">
              <a:lnSpc>
                <a:spcPct val="150000"/>
              </a:lnSpc>
              <a:spcAft>
                <a:spcPts val="1000"/>
              </a:spcAft>
            </a:pPr>
            <a:endParaRPr lang="en-GB" dirty="0">
              <a:latin typeface="Century Gothic" panose="020B0502020202020204" pitchFamily="34" charset="0"/>
              <a:ea typeface="Calibri" panose="020F0502020204030204" pitchFamily="34" charset="0"/>
              <a:cs typeface="Arial" panose="020B0604020202020204" pitchFamily="34" charset="0"/>
            </a:endParaRPr>
          </a:p>
          <a:p>
            <a:pPr algn="ctr">
              <a:lnSpc>
                <a:spcPct val="150000"/>
              </a:lnSpc>
              <a:spcAft>
                <a:spcPts val="10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D8848EF7-15F9-4649-B171-E0E3876443C6}"/>
              </a:ext>
            </a:extLst>
          </p:cNvPr>
          <p:cNvPicPr>
            <a:picLocks noChangeAspect="1"/>
          </p:cNvPicPr>
          <p:nvPr/>
        </p:nvPicPr>
        <p:blipFill>
          <a:blip r:embed="rId3"/>
          <a:stretch>
            <a:fillRect/>
          </a:stretch>
        </p:blipFill>
        <p:spPr>
          <a:xfrm>
            <a:off x="3387123" y="538783"/>
            <a:ext cx="2972493" cy="2029299"/>
          </a:xfrm>
          <a:prstGeom prst="rect">
            <a:avLst/>
          </a:prstGeom>
          <a:ln>
            <a:solidFill>
              <a:srgbClr val="00B0F0"/>
            </a:solidFill>
          </a:ln>
        </p:spPr>
      </p:pic>
      <p:pic>
        <p:nvPicPr>
          <p:cNvPr id="7" name="Picture 6">
            <a:extLst>
              <a:ext uri="{FF2B5EF4-FFF2-40B4-BE49-F238E27FC236}">
                <a16:creationId xmlns:a16="http://schemas.microsoft.com/office/drawing/2014/main" id="{D6E510A7-EEEE-4A50-B269-D16B73888C83}"/>
              </a:ext>
            </a:extLst>
          </p:cNvPr>
          <p:cNvPicPr>
            <a:picLocks noChangeAspect="1"/>
          </p:cNvPicPr>
          <p:nvPr/>
        </p:nvPicPr>
        <p:blipFill>
          <a:blip r:embed="rId4"/>
          <a:stretch>
            <a:fillRect/>
          </a:stretch>
        </p:blipFill>
        <p:spPr>
          <a:xfrm>
            <a:off x="3958236" y="2774451"/>
            <a:ext cx="1854736" cy="2357716"/>
          </a:xfrm>
          <a:prstGeom prst="rect">
            <a:avLst/>
          </a:prstGeom>
          <a:ln w="38100">
            <a:solidFill>
              <a:srgbClr val="00B0F0"/>
            </a:solidFill>
          </a:ln>
        </p:spPr>
      </p:pic>
    </p:spTree>
    <p:extLst>
      <p:ext uri="{BB962C8B-B14F-4D97-AF65-F5344CB8AC3E}">
        <p14:creationId xmlns:p14="http://schemas.microsoft.com/office/powerpoint/2010/main" val="17761330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73B61-1506-67A7-C9AE-084575FCCFA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8CD6A92-55A9-F25C-9A4A-6103990F6651}"/>
              </a:ext>
            </a:extLst>
          </p:cNvPr>
          <p:cNvPicPr/>
          <p:nvPr/>
        </p:nvPicPr>
        <p:blipFill rotWithShape="1">
          <a:blip r:embed="rId2"/>
          <a:srcRect t="16590" b="1896"/>
          <a:stretch/>
        </p:blipFill>
        <p:spPr>
          <a:xfrm>
            <a:off x="1460597" y="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
        <p:nvSpPr>
          <p:cNvPr id="8" name="TextBox 7">
            <a:extLst>
              <a:ext uri="{FF2B5EF4-FFF2-40B4-BE49-F238E27FC236}">
                <a16:creationId xmlns:a16="http://schemas.microsoft.com/office/drawing/2014/main" id="{82F2553B-9827-A4B3-98D7-2D15EC27144C}"/>
              </a:ext>
            </a:extLst>
          </p:cNvPr>
          <p:cNvSpPr txBox="1"/>
          <p:nvPr/>
        </p:nvSpPr>
        <p:spPr>
          <a:xfrm>
            <a:off x="2956867" y="295256"/>
            <a:ext cx="5564162" cy="8014630"/>
          </a:xfrm>
          <a:prstGeom prst="rect">
            <a:avLst/>
          </a:prstGeom>
          <a:noFill/>
        </p:spPr>
        <p:txBody>
          <a:bodyPr wrap="square">
            <a:spAutoFit/>
          </a:bodyPr>
          <a:lstStyle/>
          <a:p>
            <a:pPr algn="ctr">
              <a:lnSpc>
                <a:spcPct val="150000"/>
              </a:lnSpc>
              <a:spcAft>
                <a:spcPts val="1000"/>
              </a:spcAft>
            </a:pPr>
            <a:r>
              <a:rPr lang="en-GB" dirty="0">
                <a:latin typeface="Century Gothic" panose="020B0502020202020204" pitchFamily="34" charset="0"/>
                <a:cs typeface="Arial" panose="020B0604020202020204" pitchFamily="34" charset="0"/>
              </a:rPr>
              <a:t>It was really sad to find out that the drugs Jenna had taken were now in your body too and they were making you ill. Jenna stayed with you in hospital after you were born and she did everything was asked of her to make you feel better. Lynne also started coming to the hospital and she met you when you were only a few hours old. Both Lynne and Jenna stayed with you. </a:t>
            </a:r>
          </a:p>
          <a:p>
            <a:pPr algn="ctr">
              <a:lnSpc>
                <a:spcPct val="150000"/>
              </a:lnSpc>
              <a:spcAft>
                <a:spcPts val="1000"/>
              </a:spcAft>
            </a:pPr>
            <a:r>
              <a:rPr lang="en-GB" dirty="0">
                <a:highlight>
                  <a:srgbClr val="FFFF00"/>
                </a:highlight>
                <a:latin typeface="Century Gothic" panose="020B0502020202020204" pitchFamily="34" charset="0"/>
                <a:cs typeface="Arial" panose="020B0604020202020204" pitchFamily="34" charset="0"/>
              </a:rPr>
              <a:t>Pictures of baby with birth mother in hospital</a:t>
            </a:r>
          </a:p>
          <a:p>
            <a:pPr algn="ctr">
              <a:lnSpc>
                <a:spcPct val="150000"/>
              </a:lnSpc>
              <a:spcAft>
                <a:spcPts val="1000"/>
              </a:spcAft>
            </a:pPr>
            <a:endParaRPr lang="en-GB" dirty="0">
              <a:latin typeface="Century Gothic" panose="020B0502020202020204" pitchFamily="34" charset="0"/>
              <a:cs typeface="Arial" panose="020B0604020202020204" pitchFamily="34" charset="0"/>
            </a:endParaRPr>
          </a:p>
          <a:p>
            <a:pPr algn="ctr">
              <a:lnSpc>
                <a:spcPct val="150000"/>
              </a:lnSpc>
              <a:spcAft>
                <a:spcPts val="1000"/>
              </a:spcAft>
            </a:pPr>
            <a:endParaRPr lang="en-GB" dirty="0">
              <a:latin typeface="Century Gothic" panose="020B0502020202020204" pitchFamily="34" charset="0"/>
              <a:ea typeface="Calibri" panose="020F0502020204030204" pitchFamily="34" charset="0"/>
              <a:cs typeface="Arial" panose="020B0604020202020204" pitchFamily="34" charset="0"/>
            </a:endParaRPr>
          </a:p>
          <a:p>
            <a:pPr algn="ctr">
              <a:lnSpc>
                <a:spcPct val="150000"/>
              </a:lnSpc>
              <a:spcAft>
                <a:spcPts val="10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Aft>
                <a:spcPts val="1000"/>
              </a:spcAft>
            </a:pPr>
            <a:endParaRPr lang="en-GB" dirty="0">
              <a:latin typeface="Century Gothic" panose="020B0502020202020204" pitchFamily="34" charset="0"/>
              <a:ea typeface="Calibri" panose="020F0502020204030204" pitchFamily="34" charset="0"/>
              <a:cs typeface="Arial" panose="020B0604020202020204" pitchFamily="34" charset="0"/>
            </a:endParaRPr>
          </a:p>
          <a:p>
            <a:pPr algn="ctr">
              <a:lnSpc>
                <a:spcPct val="150000"/>
              </a:lnSpc>
              <a:spcAft>
                <a:spcPts val="10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Aft>
                <a:spcPts val="1000"/>
              </a:spcAft>
            </a:pPr>
            <a:endParaRPr lang="en-GB" dirty="0">
              <a:latin typeface="Century Gothic" panose="020B0502020202020204" pitchFamily="34" charset="0"/>
              <a:ea typeface="Calibri" panose="020F0502020204030204" pitchFamily="34" charset="0"/>
              <a:cs typeface="Arial" panose="020B0604020202020204" pitchFamily="34" charset="0"/>
            </a:endParaRPr>
          </a:p>
          <a:p>
            <a:pPr algn="ctr">
              <a:lnSpc>
                <a:spcPct val="150000"/>
              </a:lnSpc>
              <a:spcAft>
                <a:spcPts val="1000"/>
              </a:spcAft>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180735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B670DBD5-770C-4383-9F54-5B86E86BD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0277" y="0"/>
            <a:ext cx="9771446" cy="6858000"/>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1F2DB31C-7B69-40D4-B518-8DF4CC419DC9}"/>
              </a:ext>
            </a:extLst>
          </p:cNvPr>
          <p:cNvPicPr/>
          <p:nvPr/>
        </p:nvPicPr>
        <p:blipFill rotWithShape="1">
          <a:blip r:embed="rId2"/>
          <a:srcRect t="16590" b="1896"/>
          <a:stretch/>
        </p:blipFill>
        <p:spPr>
          <a:xfrm>
            <a:off x="1460597" y="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
        <p:nvSpPr>
          <p:cNvPr id="8" name="TextBox 7">
            <a:extLst>
              <a:ext uri="{FF2B5EF4-FFF2-40B4-BE49-F238E27FC236}">
                <a16:creationId xmlns:a16="http://schemas.microsoft.com/office/drawing/2014/main" id="{055806E6-E735-4972-9A0D-9B8D8CC4F3BE}"/>
              </a:ext>
            </a:extLst>
          </p:cNvPr>
          <p:cNvSpPr txBox="1"/>
          <p:nvPr/>
        </p:nvSpPr>
        <p:spPr>
          <a:xfrm>
            <a:off x="3409025" y="640748"/>
            <a:ext cx="5220070" cy="7829964"/>
          </a:xfrm>
          <a:prstGeom prst="rect">
            <a:avLst/>
          </a:prstGeom>
          <a:noFill/>
        </p:spPr>
        <p:txBody>
          <a:bodyPr wrap="square">
            <a:spAutoFit/>
          </a:bodyPr>
          <a:lstStyle/>
          <a:p>
            <a:pPr>
              <a:lnSpc>
                <a:spcPct val="150000"/>
              </a:lnSpc>
              <a:spcAft>
                <a:spcPts val="1000"/>
              </a:spcAft>
            </a:pPr>
            <a:r>
              <a:rPr lang="en-GB" sz="1800" dirty="0">
                <a:solidFill>
                  <a:srgbClr val="000000"/>
                </a:solidFill>
                <a:effectLst/>
                <a:latin typeface="Century Gothic" panose="020B0502020202020204" pitchFamily="34" charset="0"/>
                <a:ea typeface="Calibri" panose="020F0502020204030204" pitchFamily="34" charset="0"/>
                <a:cs typeface="Arial" panose="020B0604020202020204" pitchFamily="34" charset="0"/>
              </a:rPr>
              <a:t>This is Lynne, she was your foster carer and you went to her straight from hospital after your birth.</a:t>
            </a:r>
          </a:p>
          <a:p>
            <a:pPr>
              <a:lnSpc>
                <a:spcPct val="150000"/>
              </a:lnSpc>
              <a:spcAft>
                <a:spcPts val="1000"/>
              </a:spcAft>
            </a:pPr>
            <a:r>
              <a:rPr lang="en-GB" dirty="0">
                <a:solidFill>
                  <a:srgbClr val="000000"/>
                </a:solidFill>
                <a:latin typeface="Century Gothic" panose="020B0502020202020204" pitchFamily="34" charset="0"/>
                <a:ea typeface="Calibri" panose="020F0502020204030204" pitchFamily="34" charset="0"/>
                <a:cs typeface="Arial" panose="020B0604020202020204" pitchFamily="34" charset="0"/>
              </a:rPr>
              <a:t>(add photos)</a:t>
            </a:r>
          </a:p>
          <a:p>
            <a:pPr>
              <a:lnSpc>
                <a:spcPct val="150000"/>
              </a:lnSpc>
              <a:spcAft>
                <a:spcPts val="1000"/>
              </a:spcAft>
            </a:pPr>
            <a:endParaRPr lang="en-GB" sz="1800" dirty="0">
              <a:solidFill>
                <a:srgbClr val="000000"/>
              </a:solidFill>
              <a:effectLst/>
              <a:latin typeface="Century Gothic" panose="020B0502020202020204" pitchFamily="34" charset="0"/>
              <a:ea typeface="Calibri" panose="020F0502020204030204" pitchFamily="34" charset="0"/>
              <a:cs typeface="Arial" panose="020B0604020202020204" pitchFamily="34" charset="0"/>
            </a:endParaRPr>
          </a:p>
          <a:p>
            <a:pPr>
              <a:lnSpc>
                <a:spcPct val="150000"/>
              </a:lnSpc>
              <a:spcAft>
                <a:spcPts val="1000"/>
              </a:spcAft>
            </a:pPr>
            <a:r>
              <a:rPr lang="en-GB" dirty="0">
                <a:solidFill>
                  <a:srgbClr val="000000"/>
                </a:solidFill>
                <a:latin typeface="Century Gothic" panose="020B0502020202020204" pitchFamily="34" charset="0"/>
                <a:ea typeface="Calibri" panose="020F0502020204030204" pitchFamily="34" charset="0"/>
                <a:cs typeface="Arial" panose="020B0604020202020204" pitchFamily="34" charset="0"/>
              </a:rPr>
              <a:t>You were very happy at Lynne.</a:t>
            </a:r>
            <a:endParaRPr lang="en-GB" sz="1800" dirty="0">
              <a:effectLst/>
              <a:latin typeface="Century Gothic" panose="020B0502020202020204" pitchFamily="34" charset="0"/>
              <a:ea typeface="Calibri" panose="020F0502020204030204" pitchFamily="34" charset="0"/>
              <a:cs typeface="Times New Roman" panose="02020603050405020304" pitchFamily="18" charset="0"/>
            </a:endParaRPr>
          </a:p>
          <a:p>
            <a:pPr algn="ctr"/>
            <a:endParaRPr lang="en-GB" sz="4400" dirty="0">
              <a:solidFill>
                <a:schemeClr val="tx1"/>
              </a:solidFill>
              <a:latin typeface="Century Gothic" panose="020B0502020202020204" pitchFamily="34" charset="0"/>
              <a:cs typeface="Arial" panose="020B0604020202020204" pitchFamily="34" charset="0"/>
            </a:endParaRPr>
          </a:p>
          <a:p>
            <a:pPr algn="ctr">
              <a:lnSpc>
                <a:spcPct val="150000"/>
              </a:lnSpc>
              <a:spcAft>
                <a:spcPts val="1000"/>
              </a:spcAft>
            </a:pPr>
            <a:endParaRPr lang="en-GB" dirty="0">
              <a:latin typeface="Century Gothic" panose="020B0502020202020204" pitchFamily="34" charset="0"/>
              <a:cs typeface="Arial" panose="020B0604020202020204" pitchFamily="34" charset="0"/>
            </a:endParaRPr>
          </a:p>
          <a:p>
            <a:pPr algn="ctr">
              <a:lnSpc>
                <a:spcPct val="150000"/>
              </a:lnSpc>
              <a:spcAft>
                <a:spcPts val="1000"/>
              </a:spcAft>
            </a:pPr>
            <a:endParaRPr lang="en-GB" dirty="0">
              <a:latin typeface="Century Gothic" panose="020B0502020202020204" pitchFamily="34" charset="0"/>
              <a:cs typeface="Arial" panose="020B0604020202020204" pitchFamily="34" charset="0"/>
            </a:endParaRPr>
          </a:p>
          <a:p>
            <a:pPr algn="ctr">
              <a:lnSpc>
                <a:spcPct val="150000"/>
              </a:lnSpc>
              <a:spcAft>
                <a:spcPts val="1000"/>
              </a:spcAft>
            </a:pPr>
            <a:endParaRPr lang="en-GB" dirty="0">
              <a:latin typeface="Century Gothic" panose="020B0502020202020204" pitchFamily="34" charset="0"/>
              <a:ea typeface="Calibri" panose="020F0502020204030204" pitchFamily="34" charset="0"/>
              <a:cs typeface="Arial" panose="020B0604020202020204" pitchFamily="34" charset="0"/>
            </a:endParaRPr>
          </a:p>
          <a:p>
            <a:pPr algn="ctr">
              <a:lnSpc>
                <a:spcPct val="150000"/>
              </a:lnSpc>
              <a:spcAft>
                <a:spcPts val="10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Aft>
                <a:spcPts val="1000"/>
              </a:spcAft>
            </a:pPr>
            <a:endParaRPr lang="en-GB" dirty="0">
              <a:latin typeface="Century Gothic" panose="020B0502020202020204" pitchFamily="34" charset="0"/>
              <a:ea typeface="Calibri" panose="020F0502020204030204" pitchFamily="34" charset="0"/>
              <a:cs typeface="Arial" panose="020B0604020202020204" pitchFamily="34" charset="0"/>
            </a:endParaRPr>
          </a:p>
          <a:p>
            <a:pPr algn="ctr">
              <a:lnSpc>
                <a:spcPct val="150000"/>
              </a:lnSpc>
              <a:spcAft>
                <a:spcPts val="10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Aft>
                <a:spcPts val="1000"/>
              </a:spcAft>
            </a:pPr>
            <a:endParaRPr lang="en-GB" dirty="0">
              <a:latin typeface="Century Gothic" panose="020B0502020202020204" pitchFamily="34" charset="0"/>
              <a:ea typeface="Calibri" panose="020F0502020204030204" pitchFamily="34" charset="0"/>
              <a:cs typeface="Arial" panose="020B0604020202020204" pitchFamily="34" charset="0"/>
            </a:endParaRPr>
          </a:p>
          <a:p>
            <a:pPr algn="ctr">
              <a:lnSpc>
                <a:spcPct val="150000"/>
              </a:lnSpc>
              <a:spcAft>
                <a:spcPts val="1000"/>
              </a:spcAft>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008929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DCD7B-797A-695B-9DBC-733A45AC8BDA}"/>
              </a:ext>
            </a:extLst>
          </p:cNvPr>
          <p:cNvSpPr>
            <a:spLocks noGrp="1"/>
          </p:cNvSpPr>
          <p:nvPr>
            <p:ph type="title"/>
          </p:nvPr>
        </p:nvSpPr>
        <p:spPr/>
        <p:txBody>
          <a:bodyPr/>
          <a:lstStyle/>
          <a:p>
            <a:r>
              <a:rPr lang="en-GB" dirty="0"/>
              <a:t>Info from foster placement</a:t>
            </a:r>
          </a:p>
        </p:txBody>
      </p:sp>
      <p:sp>
        <p:nvSpPr>
          <p:cNvPr id="3" name="Content Placeholder 2">
            <a:extLst>
              <a:ext uri="{FF2B5EF4-FFF2-40B4-BE49-F238E27FC236}">
                <a16:creationId xmlns:a16="http://schemas.microsoft.com/office/drawing/2014/main" id="{1F16D35F-3909-1924-0D80-A67BACCF9AC6}"/>
              </a:ext>
            </a:extLst>
          </p:cNvPr>
          <p:cNvSpPr>
            <a:spLocks noGrp="1"/>
          </p:cNvSpPr>
          <p:nvPr>
            <p:ph idx="1"/>
          </p:nvPr>
        </p:nvSpPr>
        <p:spPr/>
        <p:txBody>
          <a:bodyPr/>
          <a:lstStyle/>
          <a:p>
            <a:r>
              <a:rPr lang="en-GB" dirty="0"/>
              <a:t>Here you could add photos from the placement, info about child’s milestones whilst in placement, favourite things to do, holidays etc</a:t>
            </a:r>
          </a:p>
          <a:p>
            <a:r>
              <a:rPr lang="en-GB" dirty="0"/>
              <a:t>Make sure there are no identifiable info/photos of other LAC children from placement</a:t>
            </a:r>
          </a:p>
          <a:p>
            <a:r>
              <a:rPr lang="en-GB" dirty="0"/>
              <a:t>Make sure that if foster carer is happy there are photos of the carers, the house and any pets if possible</a:t>
            </a:r>
          </a:p>
          <a:p>
            <a:r>
              <a:rPr lang="en-GB" dirty="0"/>
              <a:t>Memorable info/anecdotes </a:t>
            </a:r>
          </a:p>
        </p:txBody>
      </p:sp>
    </p:spTree>
    <p:extLst>
      <p:ext uri="{BB962C8B-B14F-4D97-AF65-F5344CB8AC3E}">
        <p14:creationId xmlns:p14="http://schemas.microsoft.com/office/powerpoint/2010/main" val="7028406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B670DBD5-770C-4383-9F54-5B86E86BD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0277" y="0"/>
            <a:ext cx="9771446" cy="6858000"/>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1F2DB31C-7B69-40D4-B518-8DF4CC419DC9}"/>
              </a:ext>
            </a:extLst>
          </p:cNvPr>
          <p:cNvPicPr/>
          <p:nvPr/>
        </p:nvPicPr>
        <p:blipFill rotWithShape="1">
          <a:blip r:embed="rId2"/>
          <a:srcRect t="16590" b="1896"/>
          <a:stretch/>
        </p:blipFill>
        <p:spPr>
          <a:xfrm>
            <a:off x="1460597" y="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
        <p:nvSpPr>
          <p:cNvPr id="8" name="TextBox 7">
            <a:extLst>
              <a:ext uri="{FF2B5EF4-FFF2-40B4-BE49-F238E27FC236}">
                <a16:creationId xmlns:a16="http://schemas.microsoft.com/office/drawing/2014/main" id="{055806E6-E735-4972-9A0D-9B8D8CC4F3BE}"/>
              </a:ext>
            </a:extLst>
          </p:cNvPr>
          <p:cNvSpPr txBox="1"/>
          <p:nvPr/>
        </p:nvSpPr>
        <p:spPr>
          <a:xfrm>
            <a:off x="3409025" y="640748"/>
            <a:ext cx="3630967" cy="8117222"/>
          </a:xfrm>
          <a:prstGeom prst="rect">
            <a:avLst/>
          </a:prstGeom>
          <a:noFill/>
        </p:spPr>
        <p:txBody>
          <a:bodyPr wrap="square">
            <a:spAutoFit/>
          </a:bodyPr>
          <a:lstStyle/>
          <a:p>
            <a:pPr>
              <a:lnSpc>
                <a:spcPct val="150000"/>
              </a:lnSpc>
              <a:spcAft>
                <a:spcPts val="1000"/>
              </a:spcAft>
            </a:pPr>
            <a:endParaRPr lang="en-GB" sz="1800" dirty="0">
              <a:solidFill>
                <a:srgbClr val="000000"/>
              </a:solidFill>
              <a:effectLst/>
              <a:latin typeface="Century Gothic" panose="020B0502020202020204" pitchFamily="34" charset="0"/>
              <a:ea typeface="Calibri" panose="020F0502020204030204" pitchFamily="34" charset="0"/>
              <a:cs typeface="Arial" panose="020B0604020202020204" pitchFamily="34" charset="0"/>
            </a:endParaRPr>
          </a:p>
          <a:p>
            <a:pPr>
              <a:lnSpc>
                <a:spcPct val="150000"/>
              </a:lnSpc>
              <a:spcAft>
                <a:spcPts val="1000"/>
              </a:spcAft>
            </a:pPr>
            <a:endParaRPr lang="en-GB" dirty="0">
              <a:solidFill>
                <a:srgbClr val="000000"/>
              </a:solidFill>
              <a:latin typeface="Century Gothic" panose="020B0502020202020204" pitchFamily="34" charset="0"/>
              <a:ea typeface="Calibri" panose="020F0502020204030204" pitchFamily="34" charset="0"/>
              <a:cs typeface="Arial" panose="020B0604020202020204" pitchFamily="34" charset="0"/>
            </a:endParaRPr>
          </a:p>
          <a:p>
            <a:pPr algn="ctr">
              <a:lnSpc>
                <a:spcPct val="150000"/>
              </a:lnSpc>
              <a:spcAft>
                <a:spcPts val="1000"/>
              </a:spcAft>
            </a:pPr>
            <a:r>
              <a:rPr lang="en-GB" sz="1800" dirty="0">
                <a:solidFill>
                  <a:srgbClr val="000000"/>
                </a:solidFill>
                <a:effectLst/>
                <a:latin typeface="Century Gothic" panose="020B0502020202020204" pitchFamily="34" charset="0"/>
                <a:ea typeface="Calibri" panose="020F0502020204030204" pitchFamily="34" charset="0"/>
                <a:cs typeface="Arial" panose="020B0604020202020204" pitchFamily="34" charset="0"/>
              </a:rPr>
              <a:t>Whilst you were at Lynne, you still got to see Mark and Jenna, but someone always came with you to make sure you were safe.</a:t>
            </a:r>
            <a:endParaRPr lang="en-GB" sz="1800" dirty="0">
              <a:effectLst/>
              <a:latin typeface="Century Gothic" panose="020B0502020202020204" pitchFamily="34" charset="0"/>
              <a:ea typeface="Calibri" panose="020F0502020204030204" pitchFamily="34" charset="0"/>
              <a:cs typeface="Times New Roman" panose="02020603050405020304" pitchFamily="18" charset="0"/>
            </a:endParaRPr>
          </a:p>
          <a:p>
            <a:pPr algn="ctr"/>
            <a:endParaRPr lang="en-GB" sz="4400" dirty="0">
              <a:solidFill>
                <a:schemeClr val="tx1"/>
              </a:solidFill>
              <a:latin typeface="Century Gothic" panose="020B0502020202020204" pitchFamily="34" charset="0"/>
              <a:cs typeface="Arial" panose="020B0604020202020204" pitchFamily="34" charset="0"/>
            </a:endParaRPr>
          </a:p>
          <a:p>
            <a:pPr algn="ctr">
              <a:lnSpc>
                <a:spcPct val="150000"/>
              </a:lnSpc>
              <a:spcAft>
                <a:spcPts val="1000"/>
              </a:spcAft>
            </a:pPr>
            <a:endParaRPr lang="en-GB" dirty="0">
              <a:latin typeface="Century Gothic" panose="020B0502020202020204" pitchFamily="34" charset="0"/>
              <a:cs typeface="Arial" panose="020B0604020202020204" pitchFamily="34" charset="0"/>
            </a:endParaRPr>
          </a:p>
          <a:p>
            <a:pPr algn="ctr">
              <a:lnSpc>
                <a:spcPct val="150000"/>
              </a:lnSpc>
              <a:spcAft>
                <a:spcPts val="1000"/>
              </a:spcAft>
            </a:pPr>
            <a:endParaRPr lang="en-GB" dirty="0">
              <a:latin typeface="Century Gothic" panose="020B0502020202020204" pitchFamily="34" charset="0"/>
              <a:cs typeface="Arial" panose="020B0604020202020204" pitchFamily="34" charset="0"/>
            </a:endParaRPr>
          </a:p>
          <a:p>
            <a:pPr algn="ctr">
              <a:lnSpc>
                <a:spcPct val="150000"/>
              </a:lnSpc>
              <a:spcAft>
                <a:spcPts val="1000"/>
              </a:spcAft>
            </a:pPr>
            <a:endParaRPr lang="en-GB" dirty="0">
              <a:latin typeface="Century Gothic" panose="020B0502020202020204" pitchFamily="34" charset="0"/>
              <a:ea typeface="Calibri" panose="020F0502020204030204" pitchFamily="34" charset="0"/>
              <a:cs typeface="Arial" panose="020B0604020202020204" pitchFamily="34" charset="0"/>
            </a:endParaRPr>
          </a:p>
          <a:p>
            <a:pPr algn="ctr">
              <a:lnSpc>
                <a:spcPct val="150000"/>
              </a:lnSpc>
              <a:spcAft>
                <a:spcPts val="10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Aft>
                <a:spcPts val="1000"/>
              </a:spcAft>
            </a:pPr>
            <a:endParaRPr lang="en-GB" dirty="0">
              <a:latin typeface="Century Gothic" panose="020B0502020202020204" pitchFamily="34" charset="0"/>
              <a:ea typeface="Calibri" panose="020F0502020204030204" pitchFamily="34" charset="0"/>
              <a:cs typeface="Arial" panose="020B0604020202020204" pitchFamily="34" charset="0"/>
            </a:endParaRPr>
          </a:p>
          <a:p>
            <a:pPr algn="ctr">
              <a:lnSpc>
                <a:spcPct val="150000"/>
              </a:lnSpc>
              <a:spcAft>
                <a:spcPts val="10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Aft>
                <a:spcPts val="1000"/>
              </a:spcAft>
            </a:pPr>
            <a:endParaRPr lang="en-GB" dirty="0">
              <a:latin typeface="Century Gothic" panose="020B0502020202020204" pitchFamily="34" charset="0"/>
              <a:ea typeface="Calibri" panose="020F0502020204030204" pitchFamily="34" charset="0"/>
              <a:cs typeface="Arial" panose="020B0604020202020204" pitchFamily="34" charset="0"/>
            </a:endParaRPr>
          </a:p>
          <a:p>
            <a:pPr algn="ctr">
              <a:lnSpc>
                <a:spcPct val="150000"/>
              </a:lnSpc>
              <a:spcAft>
                <a:spcPts val="1000"/>
              </a:spcAft>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Smiley Face 5"/>
          <p:cNvSpPr/>
          <p:nvPr/>
        </p:nvSpPr>
        <p:spPr>
          <a:xfrm>
            <a:off x="7304547" y="1922780"/>
            <a:ext cx="1054100" cy="95504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Tree>
    <p:extLst>
      <p:ext uri="{BB962C8B-B14F-4D97-AF65-F5344CB8AC3E}">
        <p14:creationId xmlns:p14="http://schemas.microsoft.com/office/powerpoint/2010/main" val="1231040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0BBD5-941B-7A1D-5FFA-CD1116715D59}"/>
              </a:ext>
            </a:extLst>
          </p:cNvPr>
          <p:cNvSpPr>
            <a:spLocks noGrp="1"/>
          </p:cNvSpPr>
          <p:nvPr>
            <p:ph type="title"/>
          </p:nvPr>
        </p:nvSpPr>
        <p:spPr/>
        <p:txBody>
          <a:bodyPr/>
          <a:lstStyle/>
          <a:p>
            <a:r>
              <a:rPr lang="en-GB" dirty="0"/>
              <a:t>Info from the contact sessions</a:t>
            </a:r>
          </a:p>
        </p:txBody>
      </p:sp>
      <p:sp>
        <p:nvSpPr>
          <p:cNvPr id="3" name="Content Placeholder 2">
            <a:extLst>
              <a:ext uri="{FF2B5EF4-FFF2-40B4-BE49-F238E27FC236}">
                <a16:creationId xmlns:a16="http://schemas.microsoft.com/office/drawing/2014/main" id="{7AF820A7-A633-4E0A-DE7C-810D04B77D98}"/>
              </a:ext>
            </a:extLst>
          </p:cNvPr>
          <p:cNvSpPr>
            <a:spLocks noGrp="1"/>
          </p:cNvSpPr>
          <p:nvPr>
            <p:ph idx="1"/>
          </p:nvPr>
        </p:nvSpPr>
        <p:spPr/>
        <p:txBody>
          <a:bodyPr>
            <a:normAutofit fontScale="85000" lnSpcReduction="20000"/>
          </a:bodyPr>
          <a:lstStyle/>
          <a:p>
            <a:r>
              <a:rPr lang="en-GB" dirty="0"/>
              <a:t>Make sure birth parents continue to be referred onto their names rather than mummy/daddy etc</a:t>
            </a:r>
          </a:p>
          <a:p>
            <a:r>
              <a:rPr lang="en-GB" dirty="0"/>
              <a:t>Make sure that photos are of good quality </a:t>
            </a:r>
          </a:p>
          <a:p>
            <a:r>
              <a:rPr lang="en-GB" dirty="0"/>
              <a:t>Add info about the location, activities they did, food they had, who came to the sessions, how frequent these sessions were etc</a:t>
            </a:r>
          </a:p>
          <a:p>
            <a:r>
              <a:rPr lang="en-GB" dirty="0"/>
              <a:t>If there were times when birth parents failed to attend its ok to mention. You can say that there were times when you Johnny were taken to the place where you were meant to meet Jenna and she would not turn up. This was making you really sad and social workers told Jenna she needed to be there first and only if she came, you would be taken to her. Jenna then started to not always go and that meant that a decision had to be made about how much you needed to see her. Social Workers and Jenna spoke and decided that once a week would be something she can manage and she did indeed. Although you got to see Jenna less often, it meant that she was always there when you were meant to see her. </a:t>
            </a:r>
          </a:p>
        </p:txBody>
      </p:sp>
    </p:spTree>
    <p:extLst>
      <p:ext uri="{BB962C8B-B14F-4D97-AF65-F5344CB8AC3E}">
        <p14:creationId xmlns:p14="http://schemas.microsoft.com/office/powerpoint/2010/main" val="13911889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B670DBD5-770C-4383-9F54-5B86E86BD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0277" y="0"/>
            <a:ext cx="9771446" cy="6858000"/>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1F2DB31C-7B69-40D4-B518-8DF4CC419DC9}"/>
              </a:ext>
            </a:extLst>
          </p:cNvPr>
          <p:cNvPicPr/>
          <p:nvPr/>
        </p:nvPicPr>
        <p:blipFill rotWithShape="1">
          <a:blip r:embed="rId2"/>
          <a:srcRect t="16590" b="1896"/>
          <a:stretch/>
        </p:blipFill>
        <p:spPr>
          <a:xfrm>
            <a:off x="1460597" y="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
        <p:nvSpPr>
          <p:cNvPr id="8" name="TextBox 7">
            <a:extLst>
              <a:ext uri="{FF2B5EF4-FFF2-40B4-BE49-F238E27FC236}">
                <a16:creationId xmlns:a16="http://schemas.microsoft.com/office/drawing/2014/main" id="{055806E6-E735-4972-9A0D-9B8D8CC4F3BE}"/>
              </a:ext>
            </a:extLst>
          </p:cNvPr>
          <p:cNvSpPr txBox="1"/>
          <p:nvPr/>
        </p:nvSpPr>
        <p:spPr>
          <a:xfrm>
            <a:off x="2950263" y="307571"/>
            <a:ext cx="5686662" cy="8219814"/>
          </a:xfrm>
          <a:prstGeom prst="rect">
            <a:avLst/>
          </a:prstGeom>
          <a:noFill/>
        </p:spPr>
        <p:txBody>
          <a:bodyPr wrap="square">
            <a:spAutoFit/>
          </a:bodyPr>
          <a:lstStyle/>
          <a:p>
            <a:pPr algn="ctr"/>
            <a:r>
              <a:rPr lang="en-GB" sz="2000" dirty="0">
                <a:latin typeface="Century Gothic" panose="020B0502020202020204" pitchFamily="34" charset="0"/>
                <a:cs typeface="Arial" panose="020B0604020202020204" pitchFamily="34" charset="0"/>
              </a:rPr>
              <a:t>Then, the social workers found out that Jenna and Mark were still seeing </a:t>
            </a:r>
            <a:r>
              <a:rPr lang="en-GB" sz="2000" dirty="0" err="1">
                <a:latin typeface="Century Gothic" panose="020B0502020202020204" pitchFamily="34" charset="0"/>
                <a:cs typeface="Arial" panose="020B0604020202020204" pitchFamily="34" charset="0"/>
              </a:rPr>
              <a:t>eachother</a:t>
            </a:r>
            <a:r>
              <a:rPr lang="en-GB" sz="2000" dirty="0">
                <a:latin typeface="Century Gothic" panose="020B0502020202020204" pitchFamily="34" charset="0"/>
                <a:cs typeface="Arial" panose="020B0604020202020204" pitchFamily="34" charset="0"/>
              </a:rPr>
              <a:t> and talking to each other. Remember that they promised not to be in touch with </a:t>
            </a:r>
            <a:r>
              <a:rPr lang="en-GB" sz="2000" dirty="0" err="1">
                <a:latin typeface="Century Gothic" panose="020B0502020202020204" pitchFamily="34" charset="0"/>
                <a:cs typeface="Arial" panose="020B0604020202020204" pitchFamily="34" charset="0"/>
              </a:rPr>
              <a:t>eachother</a:t>
            </a:r>
            <a:r>
              <a:rPr lang="en-GB" sz="2000" dirty="0">
                <a:latin typeface="Century Gothic" panose="020B0502020202020204" pitchFamily="34" charset="0"/>
                <a:cs typeface="Arial" panose="020B0604020202020204" pitchFamily="34" charset="0"/>
              </a:rPr>
              <a:t> because of all the arguments?</a:t>
            </a:r>
          </a:p>
          <a:p>
            <a:pPr algn="ctr"/>
            <a:endParaRPr lang="en-GB" sz="2000" dirty="0">
              <a:latin typeface="Century Gothic" panose="020B0502020202020204" pitchFamily="34" charset="0"/>
              <a:cs typeface="Arial" panose="020B0604020202020204" pitchFamily="34" charset="0"/>
            </a:endParaRPr>
          </a:p>
          <a:p>
            <a:pPr algn="ctr"/>
            <a:r>
              <a:rPr lang="en-GB" sz="2000" dirty="0">
                <a:latin typeface="Century Gothic" panose="020B0502020202020204" pitchFamily="34" charset="0"/>
                <a:cs typeface="Arial" panose="020B0604020202020204" pitchFamily="34" charset="0"/>
              </a:rPr>
              <a:t>Well, they had not been telling the truth and they also continued taking the drugs. New tests were done and these tests showed they both took even more drugs.</a:t>
            </a:r>
          </a:p>
          <a:p>
            <a:pPr algn="ctr"/>
            <a:r>
              <a:rPr lang="en-GB" sz="2000" dirty="0">
                <a:latin typeface="Century Gothic" panose="020B0502020202020204" pitchFamily="34" charset="0"/>
                <a:cs typeface="Arial" panose="020B0604020202020204" pitchFamily="34" charset="0"/>
              </a:rPr>
              <a:t>Social Workers had to speak to a Judge as </a:t>
            </a:r>
          </a:p>
          <a:p>
            <a:pPr algn="ctr"/>
            <a:r>
              <a:rPr lang="en-GB" sz="2000" dirty="0">
                <a:latin typeface="Century Gothic" panose="020B0502020202020204" pitchFamily="34" charset="0"/>
                <a:cs typeface="Arial" panose="020B0604020202020204" pitchFamily="34" charset="0"/>
              </a:rPr>
              <a:t>only a Judge can make decisions about where children can live until they are grown up.</a:t>
            </a:r>
          </a:p>
          <a:p>
            <a:pPr algn="ctr"/>
            <a:r>
              <a:rPr lang="en-GB" sz="2000" dirty="0">
                <a:latin typeface="Century Gothic" panose="020B0502020202020204" pitchFamily="34" charset="0"/>
                <a:cs typeface="Arial" panose="020B0604020202020204" pitchFamily="34" charset="0"/>
              </a:rPr>
              <a:t> </a:t>
            </a:r>
            <a:endParaRPr lang="en-GB" dirty="0">
              <a:latin typeface="Century Gothic" panose="020B0502020202020204" pitchFamily="34" charset="0"/>
              <a:cs typeface="Arial" panose="020B0604020202020204" pitchFamily="34" charset="0"/>
            </a:endParaRPr>
          </a:p>
          <a:p>
            <a:pPr algn="ctr">
              <a:lnSpc>
                <a:spcPct val="150000"/>
              </a:lnSpc>
              <a:spcAft>
                <a:spcPts val="1000"/>
              </a:spcAft>
            </a:pPr>
            <a:endParaRPr lang="en-GB" dirty="0">
              <a:latin typeface="Century Gothic" panose="020B0502020202020204" pitchFamily="34" charset="0"/>
              <a:cs typeface="Arial" panose="020B0604020202020204" pitchFamily="34" charset="0"/>
            </a:endParaRPr>
          </a:p>
          <a:p>
            <a:pPr algn="ctr">
              <a:lnSpc>
                <a:spcPct val="150000"/>
              </a:lnSpc>
              <a:spcAft>
                <a:spcPts val="1000"/>
              </a:spcAft>
            </a:pPr>
            <a:endParaRPr lang="en-GB" dirty="0">
              <a:latin typeface="Century Gothic" panose="020B0502020202020204" pitchFamily="34" charset="0"/>
              <a:ea typeface="Calibri" panose="020F0502020204030204" pitchFamily="34" charset="0"/>
              <a:cs typeface="Arial" panose="020B0604020202020204" pitchFamily="34" charset="0"/>
            </a:endParaRPr>
          </a:p>
          <a:p>
            <a:pPr algn="ctr">
              <a:lnSpc>
                <a:spcPct val="150000"/>
              </a:lnSpc>
              <a:spcAft>
                <a:spcPts val="10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Aft>
                <a:spcPts val="1000"/>
              </a:spcAft>
            </a:pPr>
            <a:endParaRPr lang="en-GB" dirty="0">
              <a:latin typeface="Century Gothic" panose="020B0502020202020204" pitchFamily="34" charset="0"/>
              <a:ea typeface="Calibri" panose="020F0502020204030204" pitchFamily="34" charset="0"/>
              <a:cs typeface="Arial" panose="020B0604020202020204" pitchFamily="34" charset="0"/>
            </a:endParaRPr>
          </a:p>
          <a:p>
            <a:pPr algn="ctr">
              <a:lnSpc>
                <a:spcPct val="150000"/>
              </a:lnSpc>
              <a:spcAft>
                <a:spcPts val="10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Aft>
                <a:spcPts val="1000"/>
              </a:spcAft>
            </a:pPr>
            <a:endParaRPr lang="en-GB" dirty="0">
              <a:latin typeface="Century Gothic" panose="020B0502020202020204" pitchFamily="34" charset="0"/>
              <a:ea typeface="Calibri" panose="020F0502020204030204" pitchFamily="34" charset="0"/>
              <a:cs typeface="Arial" panose="020B0604020202020204" pitchFamily="34" charset="0"/>
            </a:endParaRPr>
          </a:p>
          <a:p>
            <a:pPr algn="ctr">
              <a:lnSpc>
                <a:spcPct val="150000"/>
              </a:lnSpc>
              <a:spcAft>
                <a:spcPts val="1000"/>
              </a:spcAft>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300114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DEE7A-8ECF-BF1D-AD83-3300F4FD0FD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4F8FDB8-E984-FDFF-3288-F06825CF2BE1}"/>
              </a:ext>
            </a:extLst>
          </p:cNvPr>
          <p:cNvPicPr/>
          <p:nvPr/>
        </p:nvPicPr>
        <p:blipFill rotWithShape="1">
          <a:blip r:embed="rId2"/>
          <a:srcRect t="16590" b="1896"/>
          <a:stretch/>
        </p:blipFill>
        <p:spPr>
          <a:xfrm>
            <a:off x="1460597" y="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
        <p:nvSpPr>
          <p:cNvPr id="8" name="TextBox 7">
            <a:extLst>
              <a:ext uri="{FF2B5EF4-FFF2-40B4-BE49-F238E27FC236}">
                <a16:creationId xmlns:a16="http://schemas.microsoft.com/office/drawing/2014/main" id="{8A23D3E3-3D0D-1BC9-DDE7-F45D015BC74C}"/>
              </a:ext>
            </a:extLst>
          </p:cNvPr>
          <p:cNvSpPr txBox="1"/>
          <p:nvPr/>
        </p:nvSpPr>
        <p:spPr>
          <a:xfrm>
            <a:off x="2950263" y="307571"/>
            <a:ext cx="5686662" cy="7912038"/>
          </a:xfrm>
          <a:prstGeom prst="rect">
            <a:avLst/>
          </a:prstGeom>
          <a:noFill/>
        </p:spPr>
        <p:txBody>
          <a:bodyPr wrap="square">
            <a:spAutoFit/>
          </a:bodyPr>
          <a:lstStyle/>
          <a:p>
            <a:pPr algn="ctr"/>
            <a:r>
              <a:rPr lang="en-GB" sz="2000" dirty="0">
                <a:latin typeface="Century Gothic" panose="020B0502020202020204" pitchFamily="34" charset="0"/>
                <a:cs typeface="Arial" panose="020B0604020202020204" pitchFamily="34" charset="0"/>
              </a:rPr>
              <a:t>The Wise Judge thought long and hard about what everyone had to say. Your social worker Johnny told the Judge how worried everyone was about you when you were growing inside Jenna’s tummy because she was taking drugs and the drugs made you unwell but she still continued to take them. </a:t>
            </a:r>
          </a:p>
          <a:p>
            <a:pPr algn="ctr"/>
            <a:r>
              <a:rPr lang="en-GB" sz="2000" dirty="0">
                <a:latin typeface="Century Gothic" panose="020B0502020202020204" pitchFamily="34" charset="0"/>
                <a:cs typeface="Arial" panose="020B0604020202020204" pitchFamily="34" charset="0"/>
              </a:rPr>
              <a:t>Jenna told the Judge that she wanted to be given a second chance and although she knew she had made mistakes, she was ready to change. Mike did not come to Court so the Judge did not hear from him.</a:t>
            </a:r>
          </a:p>
          <a:p>
            <a:pPr algn="ctr"/>
            <a:r>
              <a:rPr lang="en-GB" sz="2000" dirty="0">
                <a:latin typeface="Century Gothic" panose="020B0502020202020204" pitchFamily="34" charset="0"/>
                <a:cs typeface="Arial" panose="020B0604020202020204" pitchFamily="34" charset="0"/>
              </a:rPr>
              <a:t> </a:t>
            </a:r>
            <a:endParaRPr lang="en-GB" dirty="0">
              <a:latin typeface="Century Gothic" panose="020B0502020202020204" pitchFamily="34" charset="0"/>
              <a:cs typeface="Arial" panose="020B0604020202020204" pitchFamily="34" charset="0"/>
            </a:endParaRPr>
          </a:p>
          <a:p>
            <a:pPr algn="ctr">
              <a:lnSpc>
                <a:spcPct val="150000"/>
              </a:lnSpc>
              <a:spcAft>
                <a:spcPts val="1000"/>
              </a:spcAft>
            </a:pPr>
            <a:endParaRPr lang="en-GB" dirty="0">
              <a:latin typeface="Century Gothic" panose="020B0502020202020204" pitchFamily="34" charset="0"/>
              <a:cs typeface="Arial" panose="020B0604020202020204" pitchFamily="34" charset="0"/>
            </a:endParaRPr>
          </a:p>
          <a:p>
            <a:pPr algn="ctr">
              <a:lnSpc>
                <a:spcPct val="150000"/>
              </a:lnSpc>
              <a:spcAft>
                <a:spcPts val="1000"/>
              </a:spcAft>
            </a:pPr>
            <a:endParaRPr lang="en-GB" dirty="0">
              <a:latin typeface="Century Gothic" panose="020B0502020202020204" pitchFamily="34" charset="0"/>
              <a:ea typeface="Calibri" panose="020F0502020204030204" pitchFamily="34" charset="0"/>
              <a:cs typeface="Arial" panose="020B0604020202020204" pitchFamily="34" charset="0"/>
            </a:endParaRPr>
          </a:p>
          <a:p>
            <a:pPr algn="ctr">
              <a:lnSpc>
                <a:spcPct val="150000"/>
              </a:lnSpc>
              <a:spcAft>
                <a:spcPts val="10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Aft>
                <a:spcPts val="1000"/>
              </a:spcAft>
            </a:pPr>
            <a:endParaRPr lang="en-GB" dirty="0">
              <a:latin typeface="Century Gothic" panose="020B0502020202020204" pitchFamily="34" charset="0"/>
              <a:ea typeface="Calibri" panose="020F0502020204030204" pitchFamily="34" charset="0"/>
              <a:cs typeface="Arial" panose="020B0604020202020204" pitchFamily="34" charset="0"/>
            </a:endParaRPr>
          </a:p>
          <a:p>
            <a:pPr algn="ctr">
              <a:lnSpc>
                <a:spcPct val="150000"/>
              </a:lnSpc>
              <a:spcAft>
                <a:spcPts val="10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Aft>
                <a:spcPts val="1000"/>
              </a:spcAft>
            </a:pPr>
            <a:endParaRPr lang="en-GB" dirty="0">
              <a:latin typeface="Century Gothic" panose="020B0502020202020204" pitchFamily="34" charset="0"/>
              <a:ea typeface="Calibri" panose="020F0502020204030204" pitchFamily="34" charset="0"/>
              <a:cs typeface="Arial" panose="020B0604020202020204" pitchFamily="34" charset="0"/>
            </a:endParaRPr>
          </a:p>
          <a:p>
            <a:pPr algn="ctr">
              <a:lnSpc>
                <a:spcPct val="150000"/>
              </a:lnSpc>
              <a:spcAft>
                <a:spcPts val="1000"/>
              </a:spcAft>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639763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679B9-05A1-62D2-B6A3-A61E6991033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CE1B8AC-9E72-E58B-9A75-443BB97D3F9A}"/>
              </a:ext>
            </a:extLst>
          </p:cNvPr>
          <p:cNvPicPr/>
          <p:nvPr/>
        </p:nvPicPr>
        <p:blipFill rotWithShape="1">
          <a:blip r:embed="rId2"/>
          <a:srcRect t="16590" b="1896"/>
          <a:stretch/>
        </p:blipFill>
        <p:spPr>
          <a:xfrm>
            <a:off x="1460597" y="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
        <p:nvSpPr>
          <p:cNvPr id="8" name="TextBox 7">
            <a:extLst>
              <a:ext uri="{FF2B5EF4-FFF2-40B4-BE49-F238E27FC236}">
                <a16:creationId xmlns:a16="http://schemas.microsoft.com/office/drawing/2014/main" id="{AED37168-A702-79FE-A2CB-0C32A659E7FC}"/>
              </a:ext>
            </a:extLst>
          </p:cNvPr>
          <p:cNvSpPr txBox="1"/>
          <p:nvPr/>
        </p:nvSpPr>
        <p:spPr>
          <a:xfrm>
            <a:off x="2950263" y="307571"/>
            <a:ext cx="5686662" cy="8219814"/>
          </a:xfrm>
          <a:prstGeom prst="rect">
            <a:avLst/>
          </a:prstGeom>
          <a:noFill/>
        </p:spPr>
        <p:txBody>
          <a:bodyPr wrap="square">
            <a:spAutoFit/>
          </a:bodyPr>
          <a:lstStyle/>
          <a:p>
            <a:pPr algn="ctr"/>
            <a:r>
              <a:rPr lang="en-GB" sz="2000" dirty="0">
                <a:latin typeface="Century Gothic" panose="020B0502020202020204" pitchFamily="34" charset="0"/>
                <a:cs typeface="Arial" panose="020B0604020202020204" pitchFamily="34" charset="0"/>
              </a:rPr>
              <a:t>The Wise Judge said that although Jenna was sad about all the mistakes she had made and </a:t>
            </a:r>
            <a:r>
              <a:rPr lang="en-GB" sz="2000" dirty="0" err="1">
                <a:latin typeface="Century Gothic" panose="020B0502020202020204" pitchFamily="34" charset="0"/>
                <a:cs typeface="Arial" panose="020B0604020202020204" pitchFamily="34" charset="0"/>
              </a:rPr>
              <a:t>th</a:t>
            </a:r>
            <a:r>
              <a:rPr lang="en-GB" sz="2000" dirty="0">
                <a:latin typeface="Century Gothic" panose="020B0502020202020204" pitchFamily="34" charset="0"/>
                <a:cs typeface="Arial" panose="020B0604020202020204" pitchFamily="34" charset="0"/>
              </a:rPr>
              <a:t> chances she had been given, what if she continued to make mistakes, you were too tiny to continue waiting and it was important that you had a family of your own to care for you.</a:t>
            </a:r>
          </a:p>
          <a:p>
            <a:pPr algn="ctr"/>
            <a:r>
              <a:rPr lang="en-GB" sz="2000" dirty="0">
                <a:latin typeface="Century Gothic" panose="020B0502020202020204" pitchFamily="34" charset="0"/>
                <a:cs typeface="Arial" panose="020B0604020202020204" pitchFamily="34" charset="0"/>
              </a:rPr>
              <a:t>So the Judge decided you should be adopted. </a:t>
            </a:r>
          </a:p>
          <a:p>
            <a:pPr algn="ctr"/>
            <a:r>
              <a:rPr lang="en-GB" sz="2000" dirty="0">
                <a:latin typeface="Century Gothic" panose="020B0502020202020204" pitchFamily="34" charset="0"/>
                <a:cs typeface="Arial" panose="020B0604020202020204" pitchFamily="34" charset="0"/>
              </a:rPr>
              <a:t>Adoption is when children are brought up by a different family than their own birth family until they are all grown up. </a:t>
            </a:r>
          </a:p>
          <a:p>
            <a:pPr algn="ctr"/>
            <a:endParaRPr lang="en-GB" sz="2000" dirty="0">
              <a:latin typeface="Century Gothic" panose="020B0502020202020204" pitchFamily="34" charset="0"/>
              <a:cs typeface="Arial" panose="020B0604020202020204" pitchFamily="34" charset="0"/>
            </a:endParaRPr>
          </a:p>
          <a:p>
            <a:pPr algn="ctr"/>
            <a:r>
              <a:rPr lang="en-GB" sz="2000" dirty="0">
                <a:latin typeface="Century Gothic" panose="020B0502020202020204" pitchFamily="34" charset="0"/>
                <a:cs typeface="Arial" panose="020B0604020202020204" pitchFamily="34" charset="0"/>
              </a:rPr>
              <a:t> </a:t>
            </a:r>
            <a:endParaRPr lang="en-GB" dirty="0">
              <a:latin typeface="Century Gothic" panose="020B0502020202020204" pitchFamily="34" charset="0"/>
              <a:cs typeface="Arial" panose="020B0604020202020204" pitchFamily="34" charset="0"/>
            </a:endParaRPr>
          </a:p>
          <a:p>
            <a:pPr algn="ctr">
              <a:lnSpc>
                <a:spcPct val="150000"/>
              </a:lnSpc>
              <a:spcAft>
                <a:spcPts val="1000"/>
              </a:spcAft>
            </a:pPr>
            <a:endParaRPr lang="en-GB" dirty="0">
              <a:latin typeface="Century Gothic" panose="020B0502020202020204" pitchFamily="34" charset="0"/>
              <a:cs typeface="Arial" panose="020B0604020202020204" pitchFamily="34" charset="0"/>
            </a:endParaRPr>
          </a:p>
          <a:p>
            <a:pPr algn="ctr">
              <a:lnSpc>
                <a:spcPct val="150000"/>
              </a:lnSpc>
              <a:spcAft>
                <a:spcPts val="1000"/>
              </a:spcAft>
            </a:pPr>
            <a:endParaRPr lang="en-GB" dirty="0">
              <a:latin typeface="Century Gothic" panose="020B0502020202020204" pitchFamily="34" charset="0"/>
              <a:ea typeface="Calibri" panose="020F0502020204030204" pitchFamily="34" charset="0"/>
              <a:cs typeface="Arial" panose="020B0604020202020204" pitchFamily="34" charset="0"/>
            </a:endParaRPr>
          </a:p>
          <a:p>
            <a:pPr algn="ctr">
              <a:lnSpc>
                <a:spcPct val="150000"/>
              </a:lnSpc>
              <a:spcAft>
                <a:spcPts val="10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Aft>
                <a:spcPts val="1000"/>
              </a:spcAft>
            </a:pPr>
            <a:endParaRPr lang="en-GB" dirty="0">
              <a:latin typeface="Century Gothic" panose="020B0502020202020204" pitchFamily="34" charset="0"/>
              <a:ea typeface="Calibri" panose="020F0502020204030204" pitchFamily="34" charset="0"/>
              <a:cs typeface="Arial" panose="020B0604020202020204" pitchFamily="34" charset="0"/>
            </a:endParaRPr>
          </a:p>
          <a:p>
            <a:pPr algn="ctr">
              <a:lnSpc>
                <a:spcPct val="150000"/>
              </a:lnSpc>
              <a:spcAft>
                <a:spcPts val="10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Aft>
                <a:spcPts val="1000"/>
              </a:spcAft>
            </a:pPr>
            <a:endParaRPr lang="en-GB" dirty="0">
              <a:latin typeface="Century Gothic" panose="020B0502020202020204" pitchFamily="34" charset="0"/>
              <a:ea typeface="Calibri" panose="020F0502020204030204" pitchFamily="34" charset="0"/>
              <a:cs typeface="Arial" panose="020B0604020202020204" pitchFamily="34" charset="0"/>
            </a:endParaRPr>
          </a:p>
          <a:p>
            <a:pPr algn="ctr">
              <a:lnSpc>
                <a:spcPct val="150000"/>
              </a:lnSpc>
              <a:spcAft>
                <a:spcPts val="1000"/>
              </a:spcAft>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203375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4D8E2-D401-F8A7-C5A5-F1187453796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56FA6CB-E13B-529B-5EF6-E6D6BD9C4D0F}"/>
              </a:ext>
            </a:extLst>
          </p:cNvPr>
          <p:cNvPicPr/>
          <p:nvPr/>
        </p:nvPicPr>
        <p:blipFill rotWithShape="1">
          <a:blip r:embed="rId2"/>
          <a:srcRect t="16590" b="1896"/>
          <a:stretch/>
        </p:blipFill>
        <p:spPr>
          <a:xfrm>
            <a:off x="1460597" y="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
        <p:nvSpPr>
          <p:cNvPr id="8" name="TextBox 7">
            <a:extLst>
              <a:ext uri="{FF2B5EF4-FFF2-40B4-BE49-F238E27FC236}">
                <a16:creationId xmlns:a16="http://schemas.microsoft.com/office/drawing/2014/main" id="{789151BD-B582-8074-45E1-7DBBDC4ADA7F}"/>
              </a:ext>
            </a:extLst>
          </p:cNvPr>
          <p:cNvSpPr txBox="1"/>
          <p:nvPr/>
        </p:nvSpPr>
        <p:spPr>
          <a:xfrm>
            <a:off x="2950263" y="307571"/>
            <a:ext cx="5686662" cy="8014630"/>
          </a:xfrm>
          <a:prstGeom prst="rect">
            <a:avLst/>
          </a:prstGeom>
          <a:noFill/>
        </p:spPr>
        <p:txBody>
          <a:bodyPr wrap="square">
            <a:spAutoFit/>
          </a:bodyPr>
          <a:lstStyle/>
          <a:p>
            <a:pPr algn="ctr">
              <a:lnSpc>
                <a:spcPct val="150000"/>
              </a:lnSpc>
              <a:spcAft>
                <a:spcPts val="1000"/>
              </a:spcAft>
            </a:pPr>
            <a:r>
              <a:rPr lang="en-GB" dirty="0">
                <a:latin typeface="Century Gothic" panose="020B0502020202020204" pitchFamily="34" charset="0"/>
                <a:cs typeface="Arial" panose="020B0604020202020204" pitchFamily="34" charset="0"/>
              </a:rPr>
              <a:t>After the Judge made the final decision, your social worker started to look for a family that could look after you until you are all grown up. Mummy and Daddy were also looking to adopt a young baby and the social worker met with them a few times to get to know them really well. Lynne also met with them and everyone agreed they were just perfect for you. </a:t>
            </a:r>
          </a:p>
          <a:p>
            <a:pPr algn="ctr">
              <a:lnSpc>
                <a:spcPct val="150000"/>
              </a:lnSpc>
              <a:spcAft>
                <a:spcPts val="1000"/>
              </a:spcAft>
            </a:pPr>
            <a:r>
              <a:rPr lang="en-GB" dirty="0">
                <a:latin typeface="Century Gothic" panose="020B0502020202020204" pitchFamily="34" charset="0"/>
                <a:cs typeface="Arial" panose="020B0604020202020204" pitchFamily="34" charset="0"/>
              </a:rPr>
              <a:t>But before you got to meet Mummy and Daddy, you had to say good bye to Jenna and Michael.</a:t>
            </a:r>
          </a:p>
          <a:p>
            <a:pPr algn="ctr">
              <a:lnSpc>
                <a:spcPct val="150000"/>
              </a:lnSpc>
              <a:spcAft>
                <a:spcPts val="1000"/>
              </a:spcAft>
            </a:pPr>
            <a:endParaRPr lang="en-GB" dirty="0">
              <a:latin typeface="Century Gothic" panose="020B0502020202020204" pitchFamily="34" charset="0"/>
              <a:cs typeface="Arial" panose="020B0604020202020204" pitchFamily="34" charset="0"/>
            </a:endParaRPr>
          </a:p>
          <a:p>
            <a:pPr algn="ctr">
              <a:lnSpc>
                <a:spcPct val="150000"/>
              </a:lnSpc>
              <a:spcAft>
                <a:spcPts val="1000"/>
              </a:spcAft>
            </a:pPr>
            <a:endParaRPr lang="en-GB" dirty="0">
              <a:latin typeface="Century Gothic" panose="020B0502020202020204" pitchFamily="34" charset="0"/>
              <a:ea typeface="Calibri" panose="020F0502020204030204" pitchFamily="34" charset="0"/>
              <a:cs typeface="Arial" panose="020B0604020202020204" pitchFamily="34" charset="0"/>
            </a:endParaRPr>
          </a:p>
          <a:p>
            <a:pPr algn="ctr">
              <a:lnSpc>
                <a:spcPct val="150000"/>
              </a:lnSpc>
              <a:spcAft>
                <a:spcPts val="10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Aft>
                <a:spcPts val="1000"/>
              </a:spcAft>
            </a:pPr>
            <a:endParaRPr lang="en-GB" dirty="0">
              <a:latin typeface="Century Gothic" panose="020B0502020202020204" pitchFamily="34" charset="0"/>
              <a:ea typeface="Calibri" panose="020F0502020204030204" pitchFamily="34" charset="0"/>
              <a:cs typeface="Arial" panose="020B0604020202020204" pitchFamily="34" charset="0"/>
            </a:endParaRPr>
          </a:p>
          <a:p>
            <a:pPr algn="ctr">
              <a:lnSpc>
                <a:spcPct val="150000"/>
              </a:lnSpc>
              <a:spcAft>
                <a:spcPts val="10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Aft>
                <a:spcPts val="1000"/>
              </a:spcAft>
            </a:pPr>
            <a:endParaRPr lang="en-GB" dirty="0">
              <a:latin typeface="Century Gothic" panose="020B0502020202020204" pitchFamily="34" charset="0"/>
              <a:ea typeface="Calibri" panose="020F0502020204030204" pitchFamily="34" charset="0"/>
              <a:cs typeface="Arial" panose="020B0604020202020204" pitchFamily="34" charset="0"/>
            </a:endParaRPr>
          </a:p>
          <a:p>
            <a:pPr algn="ctr">
              <a:lnSpc>
                <a:spcPct val="150000"/>
              </a:lnSpc>
              <a:spcAft>
                <a:spcPts val="1000"/>
              </a:spcAft>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869832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842D8-3A34-9AF0-E8DD-0B99EE6509E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2284FCF-FBC6-C3E1-DEF6-7BA96876550C}"/>
              </a:ext>
            </a:extLst>
          </p:cNvPr>
          <p:cNvPicPr/>
          <p:nvPr/>
        </p:nvPicPr>
        <p:blipFill rotWithShape="1">
          <a:blip r:embed="rId2"/>
          <a:srcRect t="16590" b="1896"/>
          <a:stretch/>
        </p:blipFill>
        <p:spPr>
          <a:xfrm>
            <a:off x="1460597" y="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
        <p:nvSpPr>
          <p:cNvPr id="8" name="TextBox 7">
            <a:extLst>
              <a:ext uri="{FF2B5EF4-FFF2-40B4-BE49-F238E27FC236}">
                <a16:creationId xmlns:a16="http://schemas.microsoft.com/office/drawing/2014/main" id="{B9482207-66A6-36BA-F955-421AFBC3F212}"/>
              </a:ext>
            </a:extLst>
          </p:cNvPr>
          <p:cNvSpPr txBox="1"/>
          <p:nvPr/>
        </p:nvSpPr>
        <p:spPr>
          <a:xfrm>
            <a:off x="2950263" y="307571"/>
            <a:ext cx="5686662" cy="4093428"/>
          </a:xfrm>
          <a:prstGeom prst="rect">
            <a:avLst/>
          </a:prstGeom>
          <a:noFill/>
        </p:spPr>
        <p:txBody>
          <a:bodyPr wrap="square">
            <a:spAutoFit/>
          </a:bodyPr>
          <a:lstStyle/>
          <a:p>
            <a:pPr algn="ctr"/>
            <a:r>
              <a:rPr lang="en-GB" sz="2000" dirty="0">
                <a:solidFill>
                  <a:schemeClr val="tx1"/>
                </a:solidFill>
                <a:latin typeface="Century Gothic" panose="020B0502020202020204" pitchFamily="34" charset="0"/>
                <a:cs typeface="Arial" panose="020B0604020202020204" pitchFamily="34" charset="0"/>
              </a:rPr>
              <a:t>This was really sad as they both would have liked to look after you</a:t>
            </a:r>
            <a:r>
              <a:rPr lang="en-GB" sz="2000" dirty="0">
                <a:latin typeface="Century Gothic" panose="020B0502020202020204" pitchFamily="34" charset="0"/>
                <a:cs typeface="Arial" panose="020B0604020202020204" pitchFamily="34" charset="0"/>
              </a:rPr>
              <a:t>, but they just could not do all the changes they needed to make. </a:t>
            </a:r>
          </a:p>
          <a:p>
            <a:pPr algn="ctr"/>
            <a:r>
              <a:rPr lang="en-GB" sz="2000" dirty="0">
                <a:solidFill>
                  <a:schemeClr val="tx1"/>
                </a:solidFill>
                <a:latin typeface="Century Gothic" panose="020B0502020202020204" pitchFamily="34" charset="0"/>
                <a:cs typeface="Arial" panose="020B0604020202020204" pitchFamily="34" charset="0"/>
              </a:rPr>
              <a:t>However, they both came to see you to say proper goodbye and you had a lovely time together. You saw Jenna at the park and she brought you a scooter that you zoomed around on . You met Michael in the place where you would usually see him and you both had fun taking prints of </a:t>
            </a:r>
            <a:r>
              <a:rPr lang="en-GB" sz="2000" dirty="0" err="1">
                <a:solidFill>
                  <a:schemeClr val="tx1"/>
                </a:solidFill>
                <a:latin typeface="Century Gothic" panose="020B0502020202020204" pitchFamily="34" charset="0"/>
                <a:cs typeface="Arial" panose="020B0604020202020204" pitchFamily="34" charset="0"/>
              </a:rPr>
              <a:t>eachother</a:t>
            </a:r>
            <a:r>
              <a:rPr lang="en-GB" sz="2000" dirty="0" err="1">
                <a:latin typeface="Century Gothic" panose="020B0502020202020204" pitchFamily="34" charset="0"/>
                <a:cs typeface="Arial" panose="020B0604020202020204" pitchFamily="34" charset="0"/>
              </a:rPr>
              <a:t>’s</a:t>
            </a:r>
            <a:r>
              <a:rPr lang="en-GB" sz="2000" dirty="0">
                <a:latin typeface="Century Gothic" panose="020B0502020202020204" pitchFamily="34" charset="0"/>
                <a:cs typeface="Arial" panose="020B0604020202020204" pitchFamily="34" charset="0"/>
              </a:rPr>
              <a:t> hands.</a:t>
            </a:r>
          </a:p>
          <a:p>
            <a:pPr algn="ctr"/>
            <a:r>
              <a:rPr lang="en-GB" sz="2000" dirty="0">
                <a:solidFill>
                  <a:schemeClr val="tx1"/>
                </a:solidFill>
                <a:latin typeface="Century Gothic" panose="020B0502020202020204" pitchFamily="34" charset="0"/>
                <a:cs typeface="Arial" panose="020B0604020202020204" pitchFamily="34" charset="0"/>
              </a:rPr>
              <a:t>(photos)</a:t>
            </a:r>
          </a:p>
        </p:txBody>
      </p:sp>
    </p:spTree>
    <p:extLst>
      <p:ext uri="{BB962C8B-B14F-4D97-AF65-F5344CB8AC3E}">
        <p14:creationId xmlns:p14="http://schemas.microsoft.com/office/powerpoint/2010/main" val="6262779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B670DBD5-770C-4383-9F54-5B86E86BD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0277" y="0"/>
            <a:ext cx="9771446" cy="6858000"/>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1F2DB31C-7B69-40D4-B518-8DF4CC419DC9}"/>
              </a:ext>
            </a:extLst>
          </p:cNvPr>
          <p:cNvPicPr/>
          <p:nvPr/>
        </p:nvPicPr>
        <p:blipFill rotWithShape="1">
          <a:blip r:embed="rId2"/>
          <a:srcRect t="16590" b="1896"/>
          <a:stretch/>
        </p:blipFill>
        <p:spPr>
          <a:xfrm>
            <a:off x="1460597" y="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
        <p:nvSpPr>
          <p:cNvPr id="8" name="TextBox 7">
            <a:extLst>
              <a:ext uri="{FF2B5EF4-FFF2-40B4-BE49-F238E27FC236}">
                <a16:creationId xmlns:a16="http://schemas.microsoft.com/office/drawing/2014/main" id="{055806E6-E735-4972-9A0D-9B8D8CC4F3BE}"/>
              </a:ext>
            </a:extLst>
          </p:cNvPr>
          <p:cNvSpPr txBox="1"/>
          <p:nvPr/>
        </p:nvSpPr>
        <p:spPr>
          <a:xfrm>
            <a:off x="3639843" y="578604"/>
            <a:ext cx="4738383" cy="2117183"/>
          </a:xfrm>
          <a:prstGeom prst="rect">
            <a:avLst/>
          </a:prstGeom>
          <a:noFill/>
        </p:spPr>
        <p:txBody>
          <a:bodyPr wrap="square">
            <a:spAutoFit/>
          </a:bodyPr>
          <a:lstStyle/>
          <a:p>
            <a:pPr algn="ctr">
              <a:lnSpc>
                <a:spcPct val="150000"/>
              </a:lnSpc>
              <a:spcAft>
                <a:spcPts val="1000"/>
              </a:spcAft>
            </a:pPr>
            <a:r>
              <a:rPr lang="en-GB" dirty="0">
                <a:solidFill>
                  <a:srgbClr val="000000"/>
                </a:solidFill>
                <a:latin typeface="Century Gothic" panose="020B0502020202020204" pitchFamily="34" charset="0"/>
                <a:ea typeface="Calibri" panose="020F0502020204030204" pitchFamily="34" charset="0"/>
                <a:cs typeface="Times New Roman" panose="02020603050405020304" pitchFamily="18" charset="0"/>
              </a:rPr>
              <a:t>You were then ready to get to know Mummy and Daddy. They came to see you at Lynne’s first and they then started taking you out to the park, before taking you to their home. </a:t>
            </a:r>
            <a:endParaRPr lang="en-GB" dirty="0">
              <a:solidFill>
                <a:srgbClr val="000000"/>
              </a:solidFill>
              <a:latin typeface="Century Gothic" panose="020B0502020202020204" pitchFamily="34" charset="0"/>
              <a:ea typeface="Calibri" panose="020F0502020204030204" pitchFamily="34" charset="0"/>
              <a:cs typeface="Arial" panose="020B0604020202020204" pitchFamily="34" charset="0"/>
            </a:endParaRPr>
          </a:p>
        </p:txBody>
      </p:sp>
      <p:pic>
        <p:nvPicPr>
          <p:cNvPr id="7" name="Picture 6" descr="Home house clipart images download free download clipart - Cliparting.com">
            <a:extLst>
              <a:ext uri="{FF2B5EF4-FFF2-40B4-BE49-F238E27FC236}">
                <a16:creationId xmlns:a16="http://schemas.microsoft.com/office/drawing/2014/main" id="{2704B030-917F-40E2-AE69-25D0784C96E6}"/>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5078412" y="2937808"/>
            <a:ext cx="2035175" cy="2240915"/>
          </a:xfrm>
          <a:prstGeom prst="rect">
            <a:avLst/>
          </a:prstGeom>
          <a:noFill/>
          <a:ln>
            <a:noFill/>
          </a:ln>
        </p:spPr>
      </p:pic>
    </p:spTree>
    <p:extLst>
      <p:ext uri="{BB962C8B-B14F-4D97-AF65-F5344CB8AC3E}">
        <p14:creationId xmlns:p14="http://schemas.microsoft.com/office/powerpoint/2010/main" val="761705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B670DBD5-770C-4383-9F54-5B86E86BD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0277" y="0"/>
            <a:ext cx="9771446" cy="6858000"/>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1F2DB31C-7B69-40D4-B518-8DF4CC419DC9}"/>
              </a:ext>
            </a:extLst>
          </p:cNvPr>
          <p:cNvPicPr/>
          <p:nvPr/>
        </p:nvPicPr>
        <p:blipFill rotWithShape="1">
          <a:blip r:embed="rId2"/>
          <a:srcRect t="16590" b="1896"/>
          <a:stretch/>
        </p:blipFill>
        <p:spPr>
          <a:xfrm>
            <a:off x="1460597" y="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
        <p:nvSpPr>
          <p:cNvPr id="8" name="TextBox 7">
            <a:extLst>
              <a:ext uri="{FF2B5EF4-FFF2-40B4-BE49-F238E27FC236}">
                <a16:creationId xmlns:a16="http://schemas.microsoft.com/office/drawing/2014/main" id="{055806E6-E735-4972-9A0D-9B8D8CC4F3BE}"/>
              </a:ext>
            </a:extLst>
          </p:cNvPr>
          <p:cNvSpPr txBox="1"/>
          <p:nvPr/>
        </p:nvSpPr>
        <p:spPr>
          <a:xfrm>
            <a:off x="5833533" y="578604"/>
            <a:ext cx="2544693" cy="2789161"/>
          </a:xfrm>
          <a:prstGeom prst="rect">
            <a:avLst/>
          </a:prstGeom>
          <a:noFill/>
        </p:spPr>
        <p:txBody>
          <a:bodyPr wrap="square">
            <a:spAutoFit/>
          </a:bodyPr>
          <a:lstStyle/>
          <a:p>
            <a:pPr algn="ctr">
              <a:lnSpc>
                <a:spcPct val="150000"/>
              </a:lnSpc>
              <a:spcAft>
                <a:spcPts val="1000"/>
              </a:spcAft>
            </a:pPr>
            <a:r>
              <a:rPr lang="en-GB" dirty="0">
                <a:solidFill>
                  <a:srgbClr val="000000"/>
                </a:solidFill>
                <a:latin typeface="Century Gothic" panose="020B0502020202020204" pitchFamily="34" charset="0"/>
                <a:ea typeface="Calibri" panose="020F0502020204030204" pitchFamily="34" charset="0"/>
                <a:cs typeface="Times New Roman" panose="02020603050405020304" pitchFamily="18" charset="0"/>
              </a:rPr>
              <a:t>These are a few pictures from when you first met Mummy and Daddy .</a:t>
            </a:r>
          </a:p>
          <a:p>
            <a:pPr algn="ctr">
              <a:lnSpc>
                <a:spcPct val="150000"/>
              </a:lnSpc>
              <a:spcAft>
                <a:spcPts val="1000"/>
              </a:spcAft>
            </a:pPr>
            <a:endParaRPr lang="en-GB" dirty="0">
              <a:solidFill>
                <a:srgbClr val="000000"/>
              </a:solidFill>
              <a:latin typeface="Century Gothic" panose="020B0502020202020204" pitchFamily="34" charset="0"/>
              <a:ea typeface="Calibri" panose="020F0502020204030204" pitchFamily="34" charset="0"/>
              <a:cs typeface="Times New Roman" panose="02020603050405020304" pitchFamily="18" charset="0"/>
            </a:endParaRPr>
          </a:p>
          <a:p>
            <a:pPr algn="ctr">
              <a:lnSpc>
                <a:spcPct val="150000"/>
              </a:lnSpc>
              <a:spcAft>
                <a:spcPts val="1000"/>
              </a:spcAft>
            </a:pPr>
            <a:endParaRPr lang="en-GB" dirty="0">
              <a:solidFill>
                <a:srgbClr val="000000"/>
              </a:solidFill>
              <a:latin typeface="Century Gothic" panose="020B0502020202020204" pitchFamily="34" charset="0"/>
              <a:ea typeface="Calibri" panose="020F0502020204030204" pitchFamily="34" charset="0"/>
              <a:cs typeface="Arial" panose="020B0604020202020204" pitchFamily="34" charset="0"/>
            </a:endParaRPr>
          </a:p>
        </p:txBody>
      </p:sp>
      <p:sp>
        <p:nvSpPr>
          <p:cNvPr id="7" name="Smiley Face 6"/>
          <p:cNvSpPr/>
          <p:nvPr/>
        </p:nvSpPr>
        <p:spPr>
          <a:xfrm>
            <a:off x="3975100" y="1478280"/>
            <a:ext cx="1689100" cy="217932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Tree>
    <p:extLst>
      <p:ext uri="{BB962C8B-B14F-4D97-AF65-F5344CB8AC3E}">
        <p14:creationId xmlns:p14="http://schemas.microsoft.com/office/powerpoint/2010/main" val="31977545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C212E-223A-8339-64A2-A5A4534CCFFE}"/>
              </a:ext>
            </a:extLst>
          </p:cNvPr>
          <p:cNvSpPr>
            <a:spLocks noGrp="1"/>
          </p:cNvSpPr>
          <p:nvPr>
            <p:ph type="title"/>
          </p:nvPr>
        </p:nvSpPr>
        <p:spPr/>
        <p:txBody>
          <a:bodyPr/>
          <a:lstStyle/>
          <a:p>
            <a:r>
              <a:rPr lang="en-GB" dirty="0"/>
              <a:t>Info from adopters</a:t>
            </a:r>
          </a:p>
        </p:txBody>
      </p:sp>
      <p:sp>
        <p:nvSpPr>
          <p:cNvPr id="3" name="Content Placeholder 2">
            <a:extLst>
              <a:ext uri="{FF2B5EF4-FFF2-40B4-BE49-F238E27FC236}">
                <a16:creationId xmlns:a16="http://schemas.microsoft.com/office/drawing/2014/main" id="{628ED261-CC82-FC4C-FA39-D1C8F9474308}"/>
              </a:ext>
            </a:extLst>
          </p:cNvPr>
          <p:cNvSpPr>
            <a:spLocks noGrp="1"/>
          </p:cNvSpPr>
          <p:nvPr>
            <p:ph idx="1"/>
          </p:nvPr>
        </p:nvSpPr>
        <p:spPr/>
        <p:txBody>
          <a:bodyPr/>
          <a:lstStyle/>
          <a:p>
            <a:r>
              <a:rPr lang="en-GB" dirty="0"/>
              <a:t>Include info from the transition, first few days of the child arriving with their adopters and info about them now- almost like a celebration of them being together and looking into the future. If adoption order was made and if celebration hearing has taken place- add photos in here.</a:t>
            </a:r>
          </a:p>
        </p:txBody>
      </p:sp>
    </p:spTree>
    <p:extLst>
      <p:ext uri="{BB962C8B-B14F-4D97-AF65-F5344CB8AC3E}">
        <p14:creationId xmlns:p14="http://schemas.microsoft.com/office/powerpoint/2010/main" val="23528104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B670DBD5-770C-4383-9F54-5B86E86BD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0277" y="0"/>
            <a:ext cx="9771446" cy="6858000"/>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1F2DB31C-7B69-40D4-B518-8DF4CC419DC9}"/>
              </a:ext>
            </a:extLst>
          </p:cNvPr>
          <p:cNvPicPr/>
          <p:nvPr/>
        </p:nvPicPr>
        <p:blipFill rotWithShape="1">
          <a:blip r:embed="rId2"/>
          <a:srcRect t="16590" b="1896"/>
          <a:stretch/>
        </p:blipFill>
        <p:spPr>
          <a:xfrm>
            <a:off x="1460597" y="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pic>
        <p:nvPicPr>
          <p:cNvPr id="7" name="Picture 6" descr="inklaura's shop on Spoonflower: fabric, wallpaper and home decor">
            <a:extLst>
              <a:ext uri="{FF2B5EF4-FFF2-40B4-BE49-F238E27FC236}">
                <a16:creationId xmlns:a16="http://schemas.microsoft.com/office/drawing/2014/main" id="{65A8D86B-8003-4F64-ACAC-BA8C05F86104}"/>
              </a:ext>
            </a:extLst>
          </p:cNvPr>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3018408" y="304802"/>
            <a:ext cx="5379868" cy="1754817"/>
          </a:xfrm>
          <a:prstGeom prst="rect">
            <a:avLst/>
          </a:prstGeom>
          <a:noFill/>
          <a:ln w="76200">
            <a:solidFill>
              <a:srgbClr val="00B0F0"/>
            </a:solidFill>
          </a:ln>
        </p:spPr>
      </p:pic>
      <p:sp>
        <p:nvSpPr>
          <p:cNvPr id="2" name="TextBox 1">
            <a:extLst>
              <a:ext uri="{FF2B5EF4-FFF2-40B4-BE49-F238E27FC236}">
                <a16:creationId xmlns:a16="http://schemas.microsoft.com/office/drawing/2014/main" id="{F12E8FBF-D412-46EA-847B-8F16252B8A9C}"/>
              </a:ext>
            </a:extLst>
          </p:cNvPr>
          <p:cNvSpPr txBox="1"/>
          <p:nvPr/>
        </p:nvSpPr>
        <p:spPr>
          <a:xfrm>
            <a:off x="3018408" y="2364421"/>
            <a:ext cx="5761607" cy="2246769"/>
          </a:xfrm>
          <a:prstGeom prst="rect">
            <a:avLst/>
          </a:prstGeom>
          <a:noFill/>
        </p:spPr>
        <p:txBody>
          <a:bodyPr wrap="square" rtlCol="0">
            <a:spAutoFit/>
          </a:bodyPr>
          <a:lstStyle/>
          <a:p>
            <a:pPr algn="ctr"/>
            <a:r>
              <a:rPr lang="en-GB" dirty="0">
                <a:latin typeface="Century Gothic" panose="020B0502020202020204" pitchFamily="34" charset="0"/>
              </a:rPr>
              <a:t>Johnny, your Mummy  and Daddy love you very much and together, the three of you, you have a wonderful life, full of adventures. Although you didn’t grow in Mummy’s tummy, you grew in her and Daddy’s heart until they got to meet you!</a:t>
            </a:r>
          </a:p>
          <a:p>
            <a:pPr algn="ctr"/>
            <a:endParaRPr lang="en-GB" dirty="0">
              <a:latin typeface="Century Gothic" panose="020B0502020202020204" pitchFamily="34" charset="0"/>
            </a:endParaRPr>
          </a:p>
          <a:p>
            <a:pPr algn="ctr"/>
            <a:r>
              <a:rPr lang="en-GB" sz="3200" dirty="0">
                <a:latin typeface="Century Gothic" panose="020B0502020202020204" pitchFamily="34" charset="0"/>
              </a:rPr>
              <a:t>….. </a:t>
            </a:r>
          </a:p>
        </p:txBody>
      </p:sp>
    </p:spTree>
    <p:extLst>
      <p:ext uri="{BB962C8B-B14F-4D97-AF65-F5344CB8AC3E}">
        <p14:creationId xmlns:p14="http://schemas.microsoft.com/office/powerpoint/2010/main" val="39441943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B670DBD5-770C-4383-9F54-5B86E86BD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0277" y="0"/>
            <a:ext cx="9771446" cy="6858000"/>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1F2DB31C-7B69-40D4-B518-8DF4CC419DC9}"/>
              </a:ext>
            </a:extLst>
          </p:cNvPr>
          <p:cNvPicPr/>
          <p:nvPr/>
        </p:nvPicPr>
        <p:blipFill rotWithShape="1">
          <a:blip r:embed="rId2"/>
          <a:srcRect t="16590" b="1896"/>
          <a:stretch/>
        </p:blipFill>
        <p:spPr>
          <a:xfrm>
            <a:off x="1460597" y="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
        <p:nvSpPr>
          <p:cNvPr id="2" name="TextBox 1">
            <a:extLst>
              <a:ext uri="{FF2B5EF4-FFF2-40B4-BE49-F238E27FC236}">
                <a16:creationId xmlns:a16="http://schemas.microsoft.com/office/drawing/2014/main" id="{F12E8FBF-D412-46EA-847B-8F16252B8A9C}"/>
              </a:ext>
            </a:extLst>
          </p:cNvPr>
          <p:cNvSpPr txBox="1"/>
          <p:nvPr/>
        </p:nvSpPr>
        <p:spPr>
          <a:xfrm>
            <a:off x="5832629" y="384700"/>
            <a:ext cx="2725445" cy="1200329"/>
          </a:xfrm>
          <a:prstGeom prst="rect">
            <a:avLst/>
          </a:prstGeom>
          <a:noFill/>
        </p:spPr>
        <p:txBody>
          <a:bodyPr wrap="square" rtlCol="0">
            <a:spAutoFit/>
          </a:bodyPr>
          <a:lstStyle/>
          <a:p>
            <a:pPr algn="ctr"/>
            <a:r>
              <a:rPr lang="en-GB" sz="2400" dirty="0">
                <a:latin typeface="Century Gothic" panose="020B0502020202020204" pitchFamily="34" charset="0"/>
              </a:rPr>
              <a:t>Look at all the happy times you are having!</a:t>
            </a:r>
          </a:p>
        </p:txBody>
      </p:sp>
      <p:pic>
        <p:nvPicPr>
          <p:cNvPr id="6" name="Picture 5" descr="Happy friends jumping together Clipart Image">
            <a:extLst>
              <a:ext uri="{FF2B5EF4-FFF2-40B4-BE49-F238E27FC236}">
                <a16:creationId xmlns:a16="http://schemas.microsoft.com/office/drawing/2014/main" id="{5E9F78F5-B6E2-48A4-A959-43B6EE7E3BE1}"/>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426210" y="274161"/>
            <a:ext cx="2498725" cy="1816100"/>
          </a:xfrm>
          <a:prstGeom prst="rect">
            <a:avLst/>
          </a:prstGeom>
          <a:noFill/>
          <a:ln>
            <a:noFill/>
          </a:ln>
        </p:spPr>
      </p:pic>
      <p:sp>
        <p:nvSpPr>
          <p:cNvPr id="14" name="Smiley Face 13"/>
          <p:cNvSpPr/>
          <p:nvPr/>
        </p:nvSpPr>
        <p:spPr>
          <a:xfrm>
            <a:off x="6765323" y="2951475"/>
            <a:ext cx="1054100" cy="95504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5" name="Smiley Face 14"/>
          <p:cNvSpPr/>
          <p:nvPr/>
        </p:nvSpPr>
        <p:spPr>
          <a:xfrm>
            <a:off x="4022497" y="3215669"/>
            <a:ext cx="1054100" cy="95504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6" name="Smiley Face 15"/>
          <p:cNvSpPr/>
          <p:nvPr/>
        </p:nvSpPr>
        <p:spPr>
          <a:xfrm>
            <a:off x="8471633" y="2738149"/>
            <a:ext cx="1054100" cy="95504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7" name="Smiley Face 16"/>
          <p:cNvSpPr/>
          <p:nvPr/>
        </p:nvSpPr>
        <p:spPr>
          <a:xfrm>
            <a:off x="9525733" y="384700"/>
            <a:ext cx="1054100" cy="95504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8" name="Smiley Face 17"/>
          <p:cNvSpPr/>
          <p:nvPr/>
        </p:nvSpPr>
        <p:spPr>
          <a:xfrm>
            <a:off x="1210277" y="1288935"/>
            <a:ext cx="1054100" cy="95504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9" name="Smiley Face 18"/>
          <p:cNvSpPr/>
          <p:nvPr/>
        </p:nvSpPr>
        <p:spPr>
          <a:xfrm>
            <a:off x="2039457" y="2738149"/>
            <a:ext cx="1054100" cy="955040"/>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Tree>
    <p:extLst>
      <p:ext uri="{BB962C8B-B14F-4D97-AF65-F5344CB8AC3E}">
        <p14:creationId xmlns:p14="http://schemas.microsoft.com/office/powerpoint/2010/main" val="1403255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B670DBD5-770C-4383-9F54-5B86E86BD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0277" y="0"/>
            <a:ext cx="9771446" cy="6858000"/>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1F2DB31C-7B69-40D4-B518-8DF4CC419DC9}"/>
              </a:ext>
            </a:extLst>
          </p:cNvPr>
          <p:cNvPicPr/>
          <p:nvPr/>
        </p:nvPicPr>
        <p:blipFill rotWithShape="1">
          <a:blip r:embed="rId2"/>
          <a:srcRect t="16590" b="1896"/>
          <a:stretch/>
        </p:blipFill>
        <p:spPr>
          <a:xfrm>
            <a:off x="1460597" y="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
        <p:nvSpPr>
          <p:cNvPr id="2" name="TextBox 1">
            <a:extLst>
              <a:ext uri="{FF2B5EF4-FFF2-40B4-BE49-F238E27FC236}">
                <a16:creationId xmlns:a16="http://schemas.microsoft.com/office/drawing/2014/main" id="{F12E8FBF-D412-46EA-847B-8F16252B8A9C}"/>
              </a:ext>
            </a:extLst>
          </p:cNvPr>
          <p:cNvSpPr txBox="1"/>
          <p:nvPr/>
        </p:nvSpPr>
        <p:spPr>
          <a:xfrm>
            <a:off x="2947387" y="855217"/>
            <a:ext cx="5761607" cy="2585323"/>
          </a:xfrm>
          <a:prstGeom prst="rect">
            <a:avLst/>
          </a:prstGeom>
          <a:noFill/>
        </p:spPr>
        <p:txBody>
          <a:bodyPr wrap="square" rtlCol="0">
            <a:spAutoFit/>
          </a:bodyPr>
          <a:lstStyle/>
          <a:p>
            <a:pPr algn="ctr"/>
            <a:r>
              <a:rPr lang="en-GB" dirty="0">
                <a:latin typeface="Century Gothic" panose="020B0502020202020204" pitchFamily="34" charset="0"/>
              </a:rPr>
              <a:t>Your Social Worker, …, has written you a letter that Mummy and Daddy will share with you when you are older.</a:t>
            </a:r>
          </a:p>
          <a:p>
            <a:pPr algn="ctr"/>
            <a:endParaRPr lang="en-GB" dirty="0">
              <a:latin typeface="Century Gothic" panose="020B0502020202020204" pitchFamily="34" charset="0"/>
            </a:endParaRPr>
          </a:p>
          <a:p>
            <a:pPr algn="ctr"/>
            <a:r>
              <a:rPr lang="en-GB" dirty="0">
                <a:latin typeface="Century Gothic" panose="020B0502020202020204" pitchFamily="34" charset="0"/>
              </a:rPr>
              <a:t>This letter will tell you more details about your journey to your </a:t>
            </a:r>
          </a:p>
          <a:p>
            <a:pPr algn="ctr"/>
            <a:r>
              <a:rPr lang="en-GB" dirty="0">
                <a:latin typeface="Century Gothic" panose="020B0502020202020204" pitchFamily="34" charset="0"/>
              </a:rPr>
              <a:t>Mummy and Daddy.</a:t>
            </a:r>
          </a:p>
          <a:p>
            <a:pPr algn="ctr"/>
            <a:endParaRPr lang="en-GB" dirty="0">
              <a:latin typeface="Century Gothic" panose="020B0502020202020204" pitchFamily="34" charset="0"/>
            </a:endParaRPr>
          </a:p>
          <a:p>
            <a:pPr algn="ctr"/>
            <a:endParaRPr lang="en-GB" dirty="0">
              <a:latin typeface="Century Gothic" panose="020B0502020202020204" pitchFamily="34" charset="0"/>
            </a:endParaRPr>
          </a:p>
        </p:txBody>
      </p:sp>
      <p:pic>
        <p:nvPicPr>
          <p:cNvPr id="6" name="Picture 5">
            <a:extLst>
              <a:ext uri="{FF2B5EF4-FFF2-40B4-BE49-F238E27FC236}">
                <a16:creationId xmlns:a16="http://schemas.microsoft.com/office/drawing/2014/main" id="{39F3F521-8DAE-48BD-88DC-7B7DE9B98F97}"/>
              </a:ext>
            </a:extLst>
          </p:cNvPr>
          <p:cNvPicPr/>
          <p:nvPr/>
        </p:nvPicPr>
        <p:blipFill rotWithShape="1">
          <a:blip r:embed="rId3">
            <a:extLst>
              <a:ext uri="{28A0092B-C50C-407E-A947-70E740481C1C}">
                <a14:useLocalDpi xmlns:a14="http://schemas.microsoft.com/office/drawing/2010/main" val="0"/>
              </a:ext>
            </a:extLst>
          </a:blip>
          <a:srcRect l="9754" t="24371" r="9367" b="16090"/>
          <a:stretch/>
        </p:blipFill>
        <p:spPr bwMode="auto">
          <a:xfrm>
            <a:off x="4465468" y="2991775"/>
            <a:ext cx="3045041" cy="1775534"/>
          </a:xfrm>
          <a:prstGeom prst="rect">
            <a:avLst/>
          </a:prstGeom>
          <a:noFill/>
          <a:ln>
            <a:noFill/>
          </a:ln>
        </p:spPr>
      </p:pic>
    </p:spTree>
    <p:extLst>
      <p:ext uri="{BB962C8B-B14F-4D97-AF65-F5344CB8AC3E}">
        <p14:creationId xmlns:p14="http://schemas.microsoft.com/office/powerpoint/2010/main" val="27262899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B670DBD5-770C-4383-9F54-5B86E86BD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0277" y="0"/>
            <a:ext cx="9771446" cy="6858000"/>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1F2DB31C-7B69-40D4-B518-8DF4CC419DC9}"/>
              </a:ext>
            </a:extLst>
          </p:cNvPr>
          <p:cNvPicPr/>
          <p:nvPr/>
        </p:nvPicPr>
        <p:blipFill rotWithShape="1">
          <a:blip r:embed="rId2"/>
          <a:srcRect t="16590" b="1896"/>
          <a:stretch/>
        </p:blipFill>
        <p:spPr>
          <a:xfrm>
            <a:off x="1460597" y="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
        <p:nvSpPr>
          <p:cNvPr id="2" name="TextBox 1">
            <a:extLst>
              <a:ext uri="{FF2B5EF4-FFF2-40B4-BE49-F238E27FC236}">
                <a16:creationId xmlns:a16="http://schemas.microsoft.com/office/drawing/2014/main" id="{F12E8FBF-D412-46EA-847B-8F16252B8A9C}"/>
              </a:ext>
            </a:extLst>
          </p:cNvPr>
          <p:cNvSpPr txBox="1"/>
          <p:nvPr/>
        </p:nvSpPr>
        <p:spPr>
          <a:xfrm>
            <a:off x="2734323" y="340312"/>
            <a:ext cx="6320901" cy="3847207"/>
          </a:xfrm>
          <a:prstGeom prst="rect">
            <a:avLst/>
          </a:prstGeom>
          <a:noFill/>
        </p:spPr>
        <p:txBody>
          <a:bodyPr wrap="square" rtlCol="0">
            <a:spAutoFit/>
          </a:bodyPr>
          <a:lstStyle/>
          <a:p>
            <a:pPr algn="ctr"/>
            <a:r>
              <a:rPr lang="en-GB" sz="1600" i="1" dirty="0">
                <a:latin typeface="Century Gothic" panose="020B0502020202020204" pitchFamily="34" charset="0"/>
              </a:rPr>
              <a:t>E</a:t>
            </a:r>
            <a:r>
              <a:rPr lang="en-GB" sz="1600" i="1" dirty="0">
                <a:latin typeface="Century Gothic" panose="020B0502020202020204" pitchFamily="34" charset="0"/>
                <a:cs typeface="Arial" panose="020B0604020202020204" pitchFamily="34" charset="0"/>
              </a:rPr>
              <a:t>very child has their own special journey and story to tell. </a:t>
            </a:r>
          </a:p>
          <a:p>
            <a:pPr algn="ctr"/>
            <a:endParaRPr lang="en-GB" sz="1600" i="1" dirty="0">
              <a:latin typeface="Century Gothic" panose="020B0502020202020204" pitchFamily="34" charset="0"/>
              <a:cs typeface="Arial" panose="020B0604020202020204" pitchFamily="34" charset="0"/>
            </a:endParaRPr>
          </a:p>
          <a:p>
            <a:pPr algn="ctr"/>
            <a:r>
              <a:rPr lang="en-GB" sz="1600" i="1">
                <a:latin typeface="Century Gothic" panose="020B0502020202020204" pitchFamily="34" charset="0"/>
                <a:cs typeface="Arial" panose="020B0604020202020204" pitchFamily="34" charset="0"/>
              </a:rPr>
              <a:t>Johnny, </a:t>
            </a:r>
            <a:r>
              <a:rPr lang="en-GB" sz="1600" i="1" dirty="0">
                <a:latin typeface="Century Gothic" panose="020B0502020202020204" pitchFamily="34" charset="0"/>
                <a:cs typeface="Arial" panose="020B0604020202020204" pitchFamily="34" charset="0"/>
              </a:rPr>
              <a:t>this is your special journey and story and you can continue it as you grow up. You can share it with who you wish. It is YOURS!</a:t>
            </a:r>
          </a:p>
          <a:p>
            <a:pPr algn="ctr"/>
            <a:endParaRPr lang="en-GB" sz="1600" i="1" dirty="0">
              <a:latin typeface="Century Gothic" panose="020B0502020202020204" pitchFamily="34" charset="0"/>
              <a:cs typeface="Arial" panose="020B0604020202020204" pitchFamily="34" charset="0"/>
            </a:endParaRPr>
          </a:p>
          <a:p>
            <a:pPr algn="ctr"/>
            <a:r>
              <a:rPr lang="en-GB" sz="1600" i="1" dirty="0">
                <a:latin typeface="Century Gothic" panose="020B0502020202020204" pitchFamily="34" charset="0"/>
                <a:cs typeface="Arial" panose="020B0604020202020204" pitchFamily="34" charset="0"/>
              </a:rPr>
              <a:t>If you are feeling sad or upset remember this is your book for you to keep. You can come back and read it whenever you want to.</a:t>
            </a:r>
          </a:p>
          <a:p>
            <a:pPr algn="ctr"/>
            <a:r>
              <a:rPr lang="en-GB" sz="1600" i="1" dirty="0">
                <a:latin typeface="Century Gothic" panose="020B0502020202020204" pitchFamily="34" charset="0"/>
                <a:cs typeface="Arial" panose="020B0604020202020204" pitchFamily="34" charset="0"/>
              </a:rPr>
              <a:t>There are lots of things you can add to your book.  </a:t>
            </a:r>
          </a:p>
          <a:p>
            <a:pPr algn="ctr"/>
            <a:r>
              <a:rPr lang="en-GB" sz="1600" i="1" dirty="0">
                <a:latin typeface="Century Gothic" panose="020B0502020202020204" pitchFamily="34" charset="0"/>
                <a:cs typeface="Arial" panose="020B0604020202020204" pitchFamily="34" charset="0"/>
              </a:rPr>
              <a:t>Maybe you could add drawings, photos and write about your feelings and memories.</a:t>
            </a:r>
          </a:p>
          <a:p>
            <a:pPr algn="ctr"/>
            <a:endParaRPr lang="en-GB" sz="1600" i="1" dirty="0">
              <a:latin typeface="Century Gothic" panose="020B0502020202020204" pitchFamily="34" charset="0"/>
              <a:cs typeface="Arial" panose="020B0604020202020204" pitchFamily="34" charset="0"/>
              <a:sym typeface="Wingdings" panose="05000000000000000000" pitchFamily="2" charset="2"/>
            </a:endParaRPr>
          </a:p>
          <a:p>
            <a:pPr algn="ctr"/>
            <a:endParaRPr lang="en-GB" dirty="0">
              <a:latin typeface="Century Gothic" panose="020B0502020202020204" pitchFamily="34" charset="0"/>
            </a:endParaRPr>
          </a:p>
          <a:p>
            <a:pPr algn="ctr"/>
            <a:endParaRPr lang="en-GB" dirty="0">
              <a:latin typeface="Century Gothic" panose="020B0502020202020204" pitchFamily="34" charset="0"/>
            </a:endParaRPr>
          </a:p>
        </p:txBody>
      </p:sp>
    </p:spTree>
    <p:extLst>
      <p:ext uri="{BB962C8B-B14F-4D97-AF65-F5344CB8AC3E}">
        <p14:creationId xmlns:p14="http://schemas.microsoft.com/office/powerpoint/2010/main" val="37728101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AD7DAF9BA301F4FB81D90080377656B" ma:contentTypeVersion="0" ma:contentTypeDescription="Create a new document." ma:contentTypeScope="" ma:versionID="76ab1d1616717ae5a3e8b34541ec1726">
  <xsd:schema xmlns:xsd="http://www.w3.org/2001/XMLSchema" xmlns:xs="http://www.w3.org/2001/XMLSchema" xmlns:p="http://schemas.microsoft.com/office/2006/metadata/properties" targetNamespace="http://schemas.microsoft.com/office/2006/metadata/properties" ma:root="true" ma:fieldsID="500c6692915ba10984c0aabd49f31b2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BD0BC8D-86AC-458D-B740-07B1E6764E4D}"/>
</file>

<file path=customXml/itemProps2.xml><?xml version="1.0" encoding="utf-8"?>
<ds:datastoreItem xmlns:ds="http://schemas.openxmlformats.org/officeDocument/2006/customXml" ds:itemID="{BDB9EB74-6A70-4C6D-B68B-E08A63DEF373}"/>
</file>

<file path=customXml/itemProps3.xml><?xml version="1.0" encoding="utf-8"?>
<ds:datastoreItem xmlns:ds="http://schemas.openxmlformats.org/officeDocument/2006/customXml" ds:itemID="{074B3140-D922-4DCC-A39D-103E90932D10}"/>
</file>

<file path=docProps/app.xml><?xml version="1.0" encoding="utf-8"?>
<Properties xmlns="http://schemas.openxmlformats.org/officeDocument/2006/extended-properties" xmlns:vt="http://schemas.openxmlformats.org/officeDocument/2006/docPropsVTypes">
  <TotalTime>1154</TotalTime>
  <Words>2490</Words>
  <Application>Microsoft Office PowerPoint</Application>
  <PresentationFormat>Widescreen</PresentationFormat>
  <Paragraphs>234</Paragraphs>
  <Slides>37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37</vt:i4>
      </vt:variant>
    </vt:vector>
  </HeadingPairs>
  <TitlesOfParts>
    <vt:vector size="42" baseType="lpstr">
      <vt:lpstr>Arial</vt:lpstr>
      <vt:lpstr>Calibri</vt:lpstr>
      <vt:lpstr>Calibri Light</vt:lpstr>
      <vt:lpstr>Century Gothic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Info from foster placement</vt:lpstr>
      <vt:lpstr>PowerPoint Presentation</vt:lpstr>
      <vt:lpstr>Info from the contact sessions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Info from adopters</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Kinsella, Carey</dc:creator>
  <cp:lastModifiedBy>Miklovits, Raluca</cp:lastModifiedBy>
  <cp:revision>46</cp:revision>
  <cp:lastPrinted>2021-11-25T12:04:31Z</cp:lastPrinted>
  <dcterms:created xsi:type="dcterms:W3CDTF">2021-11-24T09:13:23Z</dcterms:created>
  <dcterms:modified xsi:type="dcterms:W3CDTF">2026-02-10T16:33:49Z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0x0101003AD7DAF9BA301F4FB81D90080377656B</vt:lpwstr>
  </property>
</Properties>
</file>