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256" r:id="rId3"/>
    <p:sldId id="259" r:id="rId4"/>
    <p:sldId id="279" r:id="rId5"/>
    <p:sldId id="262" r:id="rId6"/>
    <p:sldId id="266" r:id="rId7"/>
    <p:sldId id="267" r:id="rId8"/>
    <p:sldId id="275" r:id="rId9"/>
    <p:sldId id="268" r:id="rId10"/>
    <p:sldId id="270" r:id="rId11"/>
    <p:sldId id="271" r:id="rId12"/>
    <p:sldId id="273" r:id="rId13"/>
    <p:sldId id="27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67CE5-AC6A-15AF-C0C0-8C46187017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CBB9096-3378-33B4-A2F3-929BB0C46F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BB46F97-C5BE-E6F8-E8B1-BC9468C6E871}"/>
              </a:ext>
            </a:extLst>
          </p:cNvPr>
          <p:cNvSpPr>
            <a:spLocks noGrp="1"/>
          </p:cNvSpPr>
          <p:nvPr>
            <p:ph type="dt" sz="half" idx="10"/>
          </p:nvPr>
        </p:nvSpPr>
        <p:spPr/>
        <p:txBody>
          <a:bodyPr/>
          <a:lstStyle/>
          <a:p>
            <a:fld id="{A24F62FE-2DC0-450F-BD32-D66C18C382D8}" type="datetimeFigureOut">
              <a:rPr lang="en-GB" smtClean="0"/>
              <a:t>26/02/2026</a:t>
            </a:fld>
            <a:endParaRPr lang="en-GB"/>
          </a:p>
        </p:txBody>
      </p:sp>
      <p:sp>
        <p:nvSpPr>
          <p:cNvPr id="5" name="Footer Placeholder 4">
            <a:extLst>
              <a:ext uri="{FF2B5EF4-FFF2-40B4-BE49-F238E27FC236}">
                <a16:creationId xmlns:a16="http://schemas.microsoft.com/office/drawing/2014/main" id="{CDE3B3D5-9396-7609-C768-DCE60580BB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DD9B645-5907-26BF-B5B5-319DCD672EE2}"/>
              </a:ext>
            </a:extLst>
          </p:cNvPr>
          <p:cNvSpPr>
            <a:spLocks noGrp="1"/>
          </p:cNvSpPr>
          <p:nvPr>
            <p:ph type="sldNum" sz="quarter" idx="12"/>
          </p:nvPr>
        </p:nvSpPr>
        <p:spPr/>
        <p:txBody>
          <a:bodyPr/>
          <a:lstStyle/>
          <a:p>
            <a:fld id="{6325E258-7076-43DF-AAD7-5E2D7936008A}" type="slidenum">
              <a:rPr lang="en-GB" smtClean="0"/>
              <a:t>‹#›</a:t>
            </a:fld>
            <a:endParaRPr lang="en-GB"/>
          </a:p>
        </p:txBody>
      </p:sp>
    </p:spTree>
    <p:extLst>
      <p:ext uri="{BB962C8B-B14F-4D97-AF65-F5344CB8AC3E}">
        <p14:creationId xmlns:p14="http://schemas.microsoft.com/office/powerpoint/2010/main" val="4003688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DD4A2-CCF0-33A2-DFD1-FAB7CBCAD69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0264F50-9B1B-8A74-B128-D06DE342B3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62A9D89-B8FB-3782-9EA3-11C8CA36D5F3}"/>
              </a:ext>
            </a:extLst>
          </p:cNvPr>
          <p:cNvSpPr>
            <a:spLocks noGrp="1"/>
          </p:cNvSpPr>
          <p:nvPr>
            <p:ph type="dt" sz="half" idx="10"/>
          </p:nvPr>
        </p:nvSpPr>
        <p:spPr/>
        <p:txBody>
          <a:bodyPr/>
          <a:lstStyle/>
          <a:p>
            <a:fld id="{A24F62FE-2DC0-450F-BD32-D66C18C382D8}" type="datetimeFigureOut">
              <a:rPr lang="en-GB" smtClean="0"/>
              <a:t>26/02/2026</a:t>
            </a:fld>
            <a:endParaRPr lang="en-GB"/>
          </a:p>
        </p:txBody>
      </p:sp>
      <p:sp>
        <p:nvSpPr>
          <p:cNvPr id="5" name="Footer Placeholder 4">
            <a:extLst>
              <a:ext uri="{FF2B5EF4-FFF2-40B4-BE49-F238E27FC236}">
                <a16:creationId xmlns:a16="http://schemas.microsoft.com/office/drawing/2014/main" id="{CD7243E9-9610-03DF-C687-C6416F798A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3BD3505-7E4D-338F-DD52-DAA333F28B5C}"/>
              </a:ext>
            </a:extLst>
          </p:cNvPr>
          <p:cNvSpPr>
            <a:spLocks noGrp="1"/>
          </p:cNvSpPr>
          <p:nvPr>
            <p:ph type="sldNum" sz="quarter" idx="12"/>
          </p:nvPr>
        </p:nvSpPr>
        <p:spPr/>
        <p:txBody>
          <a:bodyPr/>
          <a:lstStyle/>
          <a:p>
            <a:fld id="{6325E258-7076-43DF-AAD7-5E2D7936008A}" type="slidenum">
              <a:rPr lang="en-GB" smtClean="0"/>
              <a:t>‹#›</a:t>
            </a:fld>
            <a:endParaRPr lang="en-GB"/>
          </a:p>
        </p:txBody>
      </p:sp>
    </p:spTree>
    <p:extLst>
      <p:ext uri="{BB962C8B-B14F-4D97-AF65-F5344CB8AC3E}">
        <p14:creationId xmlns:p14="http://schemas.microsoft.com/office/powerpoint/2010/main" val="1111803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73FD3-A2BC-88E0-80B0-BE15F648BB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9769CEA-F0BC-C5FC-8082-3850F7C5FD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4E6EC99-1604-213C-722E-FD03ABB2720A}"/>
              </a:ext>
            </a:extLst>
          </p:cNvPr>
          <p:cNvSpPr>
            <a:spLocks noGrp="1"/>
          </p:cNvSpPr>
          <p:nvPr>
            <p:ph type="dt" sz="half" idx="10"/>
          </p:nvPr>
        </p:nvSpPr>
        <p:spPr/>
        <p:txBody>
          <a:bodyPr/>
          <a:lstStyle/>
          <a:p>
            <a:fld id="{A24F62FE-2DC0-450F-BD32-D66C18C382D8}" type="datetimeFigureOut">
              <a:rPr lang="en-GB" smtClean="0"/>
              <a:t>26/02/2026</a:t>
            </a:fld>
            <a:endParaRPr lang="en-GB"/>
          </a:p>
        </p:txBody>
      </p:sp>
      <p:sp>
        <p:nvSpPr>
          <p:cNvPr id="5" name="Footer Placeholder 4">
            <a:extLst>
              <a:ext uri="{FF2B5EF4-FFF2-40B4-BE49-F238E27FC236}">
                <a16:creationId xmlns:a16="http://schemas.microsoft.com/office/drawing/2014/main" id="{64DAAD2F-4478-207E-5AD1-BEDDA82641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924DAE-225C-5F71-7E5A-D2B36DB8CEE8}"/>
              </a:ext>
            </a:extLst>
          </p:cNvPr>
          <p:cNvSpPr>
            <a:spLocks noGrp="1"/>
          </p:cNvSpPr>
          <p:nvPr>
            <p:ph type="sldNum" sz="quarter" idx="12"/>
          </p:nvPr>
        </p:nvSpPr>
        <p:spPr/>
        <p:txBody>
          <a:bodyPr/>
          <a:lstStyle/>
          <a:p>
            <a:fld id="{6325E258-7076-43DF-AAD7-5E2D7936008A}" type="slidenum">
              <a:rPr lang="en-GB" smtClean="0"/>
              <a:t>‹#›</a:t>
            </a:fld>
            <a:endParaRPr lang="en-GB"/>
          </a:p>
        </p:txBody>
      </p:sp>
    </p:spTree>
    <p:extLst>
      <p:ext uri="{BB962C8B-B14F-4D97-AF65-F5344CB8AC3E}">
        <p14:creationId xmlns:p14="http://schemas.microsoft.com/office/powerpoint/2010/main" val="808502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57797-44D8-001A-D394-CE6C37EA49E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DDBE232-524A-CBE4-5064-AE8F378447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940554B-5C00-E97A-98BA-71CBAF15C8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8471598-B5EE-070E-B44B-E93B8FD54DA6}"/>
              </a:ext>
            </a:extLst>
          </p:cNvPr>
          <p:cNvSpPr>
            <a:spLocks noGrp="1"/>
          </p:cNvSpPr>
          <p:nvPr>
            <p:ph type="dt" sz="half" idx="10"/>
          </p:nvPr>
        </p:nvSpPr>
        <p:spPr/>
        <p:txBody>
          <a:bodyPr/>
          <a:lstStyle/>
          <a:p>
            <a:fld id="{A24F62FE-2DC0-450F-BD32-D66C18C382D8}" type="datetimeFigureOut">
              <a:rPr lang="en-GB" smtClean="0"/>
              <a:t>26/02/2026</a:t>
            </a:fld>
            <a:endParaRPr lang="en-GB"/>
          </a:p>
        </p:txBody>
      </p:sp>
      <p:sp>
        <p:nvSpPr>
          <p:cNvPr id="6" name="Footer Placeholder 5">
            <a:extLst>
              <a:ext uri="{FF2B5EF4-FFF2-40B4-BE49-F238E27FC236}">
                <a16:creationId xmlns:a16="http://schemas.microsoft.com/office/drawing/2014/main" id="{68A5BA3E-09A6-7D92-78B9-992FE36DD63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910FFC2-B203-1D64-117D-15AE96B115FF}"/>
              </a:ext>
            </a:extLst>
          </p:cNvPr>
          <p:cNvSpPr>
            <a:spLocks noGrp="1"/>
          </p:cNvSpPr>
          <p:nvPr>
            <p:ph type="sldNum" sz="quarter" idx="12"/>
          </p:nvPr>
        </p:nvSpPr>
        <p:spPr/>
        <p:txBody>
          <a:bodyPr/>
          <a:lstStyle/>
          <a:p>
            <a:fld id="{6325E258-7076-43DF-AAD7-5E2D7936008A}" type="slidenum">
              <a:rPr lang="en-GB" smtClean="0"/>
              <a:t>‹#›</a:t>
            </a:fld>
            <a:endParaRPr lang="en-GB"/>
          </a:p>
        </p:txBody>
      </p:sp>
    </p:spTree>
    <p:extLst>
      <p:ext uri="{BB962C8B-B14F-4D97-AF65-F5344CB8AC3E}">
        <p14:creationId xmlns:p14="http://schemas.microsoft.com/office/powerpoint/2010/main" val="1780224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42A0B-A91A-B35F-1090-71C1328ED2F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D993726-63E8-BAC6-F846-A3A9331BC3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0ED85A-C448-21BF-4293-A2575CFB0F9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8220CF8-F6CC-15B2-27D6-FE81F05E06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3BC1EF-6DCC-A68B-33B5-F95CBD027D4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A3005BF-E413-B1E5-622B-9315CBE2CA0F}"/>
              </a:ext>
            </a:extLst>
          </p:cNvPr>
          <p:cNvSpPr>
            <a:spLocks noGrp="1"/>
          </p:cNvSpPr>
          <p:nvPr>
            <p:ph type="dt" sz="half" idx="10"/>
          </p:nvPr>
        </p:nvSpPr>
        <p:spPr/>
        <p:txBody>
          <a:bodyPr/>
          <a:lstStyle/>
          <a:p>
            <a:fld id="{A24F62FE-2DC0-450F-BD32-D66C18C382D8}" type="datetimeFigureOut">
              <a:rPr lang="en-GB" smtClean="0"/>
              <a:t>26/02/2026</a:t>
            </a:fld>
            <a:endParaRPr lang="en-GB"/>
          </a:p>
        </p:txBody>
      </p:sp>
      <p:sp>
        <p:nvSpPr>
          <p:cNvPr id="8" name="Footer Placeholder 7">
            <a:extLst>
              <a:ext uri="{FF2B5EF4-FFF2-40B4-BE49-F238E27FC236}">
                <a16:creationId xmlns:a16="http://schemas.microsoft.com/office/drawing/2014/main" id="{FF93573E-7786-C651-C2E1-B7DCF3821E5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80F2779-6DA0-0D03-6532-71BA4BFA4656}"/>
              </a:ext>
            </a:extLst>
          </p:cNvPr>
          <p:cNvSpPr>
            <a:spLocks noGrp="1"/>
          </p:cNvSpPr>
          <p:nvPr>
            <p:ph type="sldNum" sz="quarter" idx="12"/>
          </p:nvPr>
        </p:nvSpPr>
        <p:spPr/>
        <p:txBody>
          <a:bodyPr/>
          <a:lstStyle/>
          <a:p>
            <a:fld id="{6325E258-7076-43DF-AAD7-5E2D7936008A}" type="slidenum">
              <a:rPr lang="en-GB" smtClean="0"/>
              <a:t>‹#›</a:t>
            </a:fld>
            <a:endParaRPr lang="en-GB"/>
          </a:p>
        </p:txBody>
      </p:sp>
    </p:spTree>
    <p:extLst>
      <p:ext uri="{BB962C8B-B14F-4D97-AF65-F5344CB8AC3E}">
        <p14:creationId xmlns:p14="http://schemas.microsoft.com/office/powerpoint/2010/main" val="2828060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12A0D-B7EB-3AE7-4264-6C43432113E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9C45CF0-295A-DB95-BCA2-82DB2544961F}"/>
              </a:ext>
            </a:extLst>
          </p:cNvPr>
          <p:cNvSpPr>
            <a:spLocks noGrp="1"/>
          </p:cNvSpPr>
          <p:nvPr>
            <p:ph type="dt" sz="half" idx="10"/>
          </p:nvPr>
        </p:nvSpPr>
        <p:spPr/>
        <p:txBody>
          <a:bodyPr/>
          <a:lstStyle/>
          <a:p>
            <a:fld id="{A24F62FE-2DC0-450F-BD32-D66C18C382D8}" type="datetimeFigureOut">
              <a:rPr lang="en-GB" smtClean="0"/>
              <a:t>26/02/2026</a:t>
            </a:fld>
            <a:endParaRPr lang="en-GB"/>
          </a:p>
        </p:txBody>
      </p:sp>
      <p:sp>
        <p:nvSpPr>
          <p:cNvPr id="4" name="Footer Placeholder 3">
            <a:extLst>
              <a:ext uri="{FF2B5EF4-FFF2-40B4-BE49-F238E27FC236}">
                <a16:creationId xmlns:a16="http://schemas.microsoft.com/office/drawing/2014/main" id="{A7B1893F-5C4B-8F4C-E37F-029217940AE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254B37C-10F7-2281-7D45-560A6A177715}"/>
              </a:ext>
            </a:extLst>
          </p:cNvPr>
          <p:cNvSpPr>
            <a:spLocks noGrp="1"/>
          </p:cNvSpPr>
          <p:nvPr>
            <p:ph type="sldNum" sz="quarter" idx="12"/>
          </p:nvPr>
        </p:nvSpPr>
        <p:spPr/>
        <p:txBody>
          <a:bodyPr/>
          <a:lstStyle/>
          <a:p>
            <a:fld id="{6325E258-7076-43DF-AAD7-5E2D7936008A}" type="slidenum">
              <a:rPr lang="en-GB" smtClean="0"/>
              <a:t>‹#›</a:t>
            </a:fld>
            <a:endParaRPr lang="en-GB"/>
          </a:p>
        </p:txBody>
      </p:sp>
    </p:spTree>
    <p:extLst>
      <p:ext uri="{BB962C8B-B14F-4D97-AF65-F5344CB8AC3E}">
        <p14:creationId xmlns:p14="http://schemas.microsoft.com/office/powerpoint/2010/main" val="1107854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39CD3B-D7E4-6888-2ED8-FC117FAC7922}"/>
              </a:ext>
            </a:extLst>
          </p:cNvPr>
          <p:cNvSpPr>
            <a:spLocks noGrp="1"/>
          </p:cNvSpPr>
          <p:nvPr>
            <p:ph type="dt" sz="half" idx="10"/>
          </p:nvPr>
        </p:nvSpPr>
        <p:spPr/>
        <p:txBody>
          <a:bodyPr/>
          <a:lstStyle/>
          <a:p>
            <a:fld id="{A24F62FE-2DC0-450F-BD32-D66C18C382D8}" type="datetimeFigureOut">
              <a:rPr lang="en-GB" smtClean="0"/>
              <a:t>26/02/2026</a:t>
            </a:fld>
            <a:endParaRPr lang="en-GB"/>
          </a:p>
        </p:txBody>
      </p:sp>
      <p:sp>
        <p:nvSpPr>
          <p:cNvPr id="3" name="Footer Placeholder 2">
            <a:extLst>
              <a:ext uri="{FF2B5EF4-FFF2-40B4-BE49-F238E27FC236}">
                <a16:creationId xmlns:a16="http://schemas.microsoft.com/office/drawing/2014/main" id="{223586CD-EFE8-C367-196A-494C4BD33E5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763570C-C412-3763-DAB0-9B60A98D9A45}"/>
              </a:ext>
            </a:extLst>
          </p:cNvPr>
          <p:cNvSpPr>
            <a:spLocks noGrp="1"/>
          </p:cNvSpPr>
          <p:nvPr>
            <p:ph type="sldNum" sz="quarter" idx="12"/>
          </p:nvPr>
        </p:nvSpPr>
        <p:spPr/>
        <p:txBody>
          <a:bodyPr/>
          <a:lstStyle/>
          <a:p>
            <a:fld id="{6325E258-7076-43DF-AAD7-5E2D7936008A}" type="slidenum">
              <a:rPr lang="en-GB" smtClean="0"/>
              <a:t>‹#›</a:t>
            </a:fld>
            <a:endParaRPr lang="en-GB"/>
          </a:p>
        </p:txBody>
      </p:sp>
    </p:spTree>
    <p:extLst>
      <p:ext uri="{BB962C8B-B14F-4D97-AF65-F5344CB8AC3E}">
        <p14:creationId xmlns:p14="http://schemas.microsoft.com/office/powerpoint/2010/main" val="3562920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85DF2-71DA-0156-2FCB-51DAC90D15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538DB28-BFA3-BF63-3CFB-8018AE4CC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049A8F9-03ED-7739-580E-4290645C5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CCFCBF-E852-8ABC-0E86-42EC66363264}"/>
              </a:ext>
            </a:extLst>
          </p:cNvPr>
          <p:cNvSpPr>
            <a:spLocks noGrp="1"/>
          </p:cNvSpPr>
          <p:nvPr>
            <p:ph type="dt" sz="half" idx="10"/>
          </p:nvPr>
        </p:nvSpPr>
        <p:spPr/>
        <p:txBody>
          <a:bodyPr/>
          <a:lstStyle/>
          <a:p>
            <a:fld id="{A24F62FE-2DC0-450F-BD32-D66C18C382D8}" type="datetimeFigureOut">
              <a:rPr lang="en-GB" smtClean="0"/>
              <a:t>26/02/2026</a:t>
            </a:fld>
            <a:endParaRPr lang="en-GB"/>
          </a:p>
        </p:txBody>
      </p:sp>
      <p:sp>
        <p:nvSpPr>
          <p:cNvPr id="6" name="Footer Placeholder 5">
            <a:extLst>
              <a:ext uri="{FF2B5EF4-FFF2-40B4-BE49-F238E27FC236}">
                <a16:creationId xmlns:a16="http://schemas.microsoft.com/office/drawing/2014/main" id="{60EC0629-ED5F-1318-A06B-7BDE9B6C4AA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5AD4864-9709-9ED7-6B5D-1D93461AD380}"/>
              </a:ext>
            </a:extLst>
          </p:cNvPr>
          <p:cNvSpPr>
            <a:spLocks noGrp="1"/>
          </p:cNvSpPr>
          <p:nvPr>
            <p:ph type="sldNum" sz="quarter" idx="12"/>
          </p:nvPr>
        </p:nvSpPr>
        <p:spPr/>
        <p:txBody>
          <a:bodyPr/>
          <a:lstStyle/>
          <a:p>
            <a:fld id="{6325E258-7076-43DF-AAD7-5E2D7936008A}" type="slidenum">
              <a:rPr lang="en-GB" smtClean="0"/>
              <a:t>‹#›</a:t>
            </a:fld>
            <a:endParaRPr lang="en-GB"/>
          </a:p>
        </p:txBody>
      </p:sp>
    </p:spTree>
    <p:extLst>
      <p:ext uri="{BB962C8B-B14F-4D97-AF65-F5344CB8AC3E}">
        <p14:creationId xmlns:p14="http://schemas.microsoft.com/office/powerpoint/2010/main" val="3567470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3BC26-1708-D7D6-6D57-4F7D7046D2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93B541C-7193-26EF-BCDC-261F9123A7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FD5B55C-2CD0-C572-A1C4-3500D3DF93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2D90C7-53A1-05C3-7ED2-CF2E0CB70DFF}"/>
              </a:ext>
            </a:extLst>
          </p:cNvPr>
          <p:cNvSpPr>
            <a:spLocks noGrp="1"/>
          </p:cNvSpPr>
          <p:nvPr>
            <p:ph type="dt" sz="half" idx="10"/>
          </p:nvPr>
        </p:nvSpPr>
        <p:spPr/>
        <p:txBody>
          <a:bodyPr/>
          <a:lstStyle/>
          <a:p>
            <a:fld id="{A24F62FE-2DC0-450F-BD32-D66C18C382D8}" type="datetimeFigureOut">
              <a:rPr lang="en-GB" smtClean="0"/>
              <a:t>26/02/2026</a:t>
            </a:fld>
            <a:endParaRPr lang="en-GB"/>
          </a:p>
        </p:txBody>
      </p:sp>
      <p:sp>
        <p:nvSpPr>
          <p:cNvPr id="6" name="Footer Placeholder 5">
            <a:extLst>
              <a:ext uri="{FF2B5EF4-FFF2-40B4-BE49-F238E27FC236}">
                <a16:creationId xmlns:a16="http://schemas.microsoft.com/office/drawing/2014/main" id="{70820B32-CCC7-0D56-9857-DB7DE5557BC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648A5F-433A-EF2C-6045-B7F0AB83F201}"/>
              </a:ext>
            </a:extLst>
          </p:cNvPr>
          <p:cNvSpPr>
            <a:spLocks noGrp="1"/>
          </p:cNvSpPr>
          <p:nvPr>
            <p:ph type="sldNum" sz="quarter" idx="12"/>
          </p:nvPr>
        </p:nvSpPr>
        <p:spPr/>
        <p:txBody>
          <a:bodyPr/>
          <a:lstStyle/>
          <a:p>
            <a:fld id="{6325E258-7076-43DF-AAD7-5E2D7936008A}" type="slidenum">
              <a:rPr lang="en-GB" smtClean="0"/>
              <a:t>‹#›</a:t>
            </a:fld>
            <a:endParaRPr lang="en-GB"/>
          </a:p>
        </p:txBody>
      </p:sp>
    </p:spTree>
    <p:extLst>
      <p:ext uri="{BB962C8B-B14F-4D97-AF65-F5344CB8AC3E}">
        <p14:creationId xmlns:p14="http://schemas.microsoft.com/office/powerpoint/2010/main" val="4040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EC567-B911-95AF-ECC5-41A69C842C3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5808012-AAC8-F72D-798D-2E2E20EE57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7C9A57-C14C-2AFE-9CF4-84E0F6FDD352}"/>
              </a:ext>
            </a:extLst>
          </p:cNvPr>
          <p:cNvSpPr>
            <a:spLocks noGrp="1"/>
          </p:cNvSpPr>
          <p:nvPr>
            <p:ph type="dt" sz="half" idx="10"/>
          </p:nvPr>
        </p:nvSpPr>
        <p:spPr/>
        <p:txBody>
          <a:bodyPr/>
          <a:lstStyle/>
          <a:p>
            <a:fld id="{A24F62FE-2DC0-450F-BD32-D66C18C382D8}" type="datetimeFigureOut">
              <a:rPr lang="en-GB" smtClean="0"/>
              <a:t>26/02/2026</a:t>
            </a:fld>
            <a:endParaRPr lang="en-GB"/>
          </a:p>
        </p:txBody>
      </p:sp>
      <p:sp>
        <p:nvSpPr>
          <p:cNvPr id="5" name="Footer Placeholder 4">
            <a:extLst>
              <a:ext uri="{FF2B5EF4-FFF2-40B4-BE49-F238E27FC236}">
                <a16:creationId xmlns:a16="http://schemas.microsoft.com/office/drawing/2014/main" id="{9785FC27-61B7-AD84-929F-B4B6BD80CBC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7A573C-2914-113F-9EF2-6CE4EE5B42D8}"/>
              </a:ext>
            </a:extLst>
          </p:cNvPr>
          <p:cNvSpPr>
            <a:spLocks noGrp="1"/>
          </p:cNvSpPr>
          <p:nvPr>
            <p:ph type="sldNum" sz="quarter" idx="12"/>
          </p:nvPr>
        </p:nvSpPr>
        <p:spPr/>
        <p:txBody>
          <a:bodyPr/>
          <a:lstStyle/>
          <a:p>
            <a:fld id="{6325E258-7076-43DF-AAD7-5E2D7936008A}" type="slidenum">
              <a:rPr lang="en-GB" smtClean="0"/>
              <a:t>‹#›</a:t>
            </a:fld>
            <a:endParaRPr lang="en-GB"/>
          </a:p>
        </p:txBody>
      </p:sp>
    </p:spTree>
    <p:extLst>
      <p:ext uri="{BB962C8B-B14F-4D97-AF65-F5344CB8AC3E}">
        <p14:creationId xmlns:p14="http://schemas.microsoft.com/office/powerpoint/2010/main" val="2770602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C3AFF7-CD7B-BD44-BF52-34A8AFD8F3D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47495E9-EE15-4E2B-8B5D-4FB245E7705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BF953A-9EEF-D789-C5E7-FECB98A6F032}"/>
              </a:ext>
            </a:extLst>
          </p:cNvPr>
          <p:cNvSpPr>
            <a:spLocks noGrp="1"/>
          </p:cNvSpPr>
          <p:nvPr>
            <p:ph type="dt" sz="half" idx="10"/>
          </p:nvPr>
        </p:nvSpPr>
        <p:spPr/>
        <p:txBody>
          <a:bodyPr/>
          <a:lstStyle/>
          <a:p>
            <a:fld id="{A24F62FE-2DC0-450F-BD32-D66C18C382D8}" type="datetimeFigureOut">
              <a:rPr lang="en-GB" smtClean="0"/>
              <a:t>26/02/2026</a:t>
            </a:fld>
            <a:endParaRPr lang="en-GB"/>
          </a:p>
        </p:txBody>
      </p:sp>
      <p:sp>
        <p:nvSpPr>
          <p:cNvPr id="5" name="Footer Placeholder 4">
            <a:extLst>
              <a:ext uri="{FF2B5EF4-FFF2-40B4-BE49-F238E27FC236}">
                <a16:creationId xmlns:a16="http://schemas.microsoft.com/office/drawing/2014/main" id="{61EB381E-E501-8157-CFCA-63CD1F97646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3A70FA-9972-88C7-6ED2-221F013343EF}"/>
              </a:ext>
            </a:extLst>
          </p:cNvPr>
          <p:cNvSpPr>
            <a:spLocks noGrp="1"/>
          </p:cNvSpPr>
          <p:nvPr>
            <p:ph type="sldNum" sz="quarter" idx="12"/>
          </p:nvPr>
        </p:nvSpPr>
        <p:spPr/>
        <p:txBody>
          <a:bodyPr/>
          <a:lstStyle/>
          <a:p>
            <a:fld id="{6325E258-7076-43DF-AAD7-5E2D7936008A}" type="slidenum">
              <a:rPr lang="en-GB" smtClean="0"/>
              <a:t>‹#›</a:t>
            </a:fld>
            <a:endParaRPr lang="en-GB"/>
          </a:p>
        </p:txBody>
      </p:sp>
    </p:spTree>
    <p:extLst>
      <p:ext uri="{BB962C8B-B14F-4D97-AF65-F5344CB8AC3E}">
        <p14:creationId xmlns:p14="http://schemas.microsoft.com/office/powerpoint/2010/main" val="2708259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35ADFC-5EDC-045A-7B4D-254C7F750E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3B3B541-0B3E-F676-2B6A-61E4570AD7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31C10C-1885-2C58-7755-B6B607603D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4F62FE-2DC0-450F-BD32-D66C18C382D8}" type="datetimeFigureOut">
              <a:rPr lang="en-GB" smtClean="0"/>
              <a:t>26/02/2026</a:t>
            </a:fld>
            <a:endParaRPr lang="en-GB"/>
          </a:p>
        </p:txBody>
      </p:sp>
      <p:sp>
        <p:nvSpPr>
          <p:cNvPr id="5" name="Footer Placeholder 4">
            <a:extLst>
              <a:ext uri="{FF2B5EF4-FFF2-40B4-BE49-F238E27FC236}">
                <a16:creationId xmlns:a16="http://schemas.microsoft.com/office/drawing/2014/main" id="{64AE2EE7-2B70-2D8E-7D59-F6DE860D7F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7D81349-042F-2501-3267-4C27364A09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25E258-7076-43DF-AAD7-5E2D7936008A}" type="slidenum">
              <a:rPr lang="en-GB" smtClean="0"/>
              <a:t>‹#›</a:t>
            </a:fld>
            <a:endParaRPr lang="en-GB"/>
          </a:p>
        </p:txBody>
      </p:sp>
    </p:spTree>
    <p:extLst>
      <p:ext uri="{BB962C8B-B14F-4D97-AF65-F5344CB8AC3E}">
        <p14:creationId xmlns:p14="http://schemas.microsoft.com/office/powerpoint/2010/main" val="32651613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83A5C14-ED91-4CD1-809E-D29FF97C9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id="{56065185-5C34-4F86-AA96-AA4D065B0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01600" sx="102000" sy="102000" algn="ctr"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6072DF0-E891-BB9B-EDBE-EFC21A3A9E7D}"/>
              </a:ext>
            </a:extLst>
          </p:cNvPr>
          <p:cNvPicPr>
            <a:picLocks noChangeAspect="1"/>
          </p:cNvPicPr>
          <p:nvPr/>
        </p:nvPicPr>
        <p:blipFill rotWithShape="1">
          <a:blip r:embed="rId2"/>
          <a:srcRect t="14088" r="1" b="15674"/>
          <a:stretch/>
        </p:blipFill>
        <p:spPr>
          <a:xfrm>
            <a:off x="1114426" y="10"/>
            <a:ext cx="9963149" cy="6857990"/>
          </a:xfrm>
          <a:custGeom>
            <a:avLst/>
            <a:gdLst/>
            <a:ahLst/>
            <a:cxnLst/>
            <a:rect l="l" t="t" r="r" b="b"/>
            <a:pathLst>
              <a:path w="9948672" h="6858000">
                <a:moveTo>
                  <a:pt x="1593452" y="0"/>
                </a:moveTo>
                <a:lnTo>
                  <a:pt x="8355220" y="0"/>
                </a:lnTo>
                <a:lnTo>
                  <a:pt x="8491722" y="130333"/>
                </a:lnTo>
                <a:cubicBezTo>
                  <a:pt x="9391900" y="1031820"/>
                  <a:pt x="9948672" y="2277214"/>
                  <a:pt x="9948672" y="3652838"/>
                </a:cubicBezTo>
                <a:cubicBezTo>
                  <a:pt x="9948672" y="4856509"/>
                  <a:pt x="9522393" y="5960473"/>
                  <a:pt x="8812775" y="6821583"/>
                </a:cubicBezTo>
                <a:lnTo>
                  <a:pt x="8781276" y="6858000"/>
                </a:lnTo>
                <a:lnTo>
                  <a:pt x="1167397" y="6858000"/>
                </a:lnTo>
                <a:lnTo>
                  <a:pt x="1135897" y="6821583"/>
                </a:lnTo>
                <a:cubicBezTo>
                  <a:pt x="426279" y="5960473"/>
                  <a:pt x="0" y="4856509"/>
                  <a:pt x="0" y="3652838"/>
                </a:cubicBezTo>
                <a:cubicBezTo>
                  <a:pt x="0" y="2277214"/>
                  <a:pt x="556772" y="1031820"/>
                  <a:pt x="1456950" y="130333"/>
                </a:cubicBezTo>
                <a:close/>
              </a:path>
            </a:pathLst>
          </a:custGeom>
        </p:spPr>
      </p:pic>
      <p:sp>
        <p:nvSpPr>
          <p:cNvPr id="3" name="TextBox 2">
            <a:extLst>
              <a:ext uri="{FF2B5EF4-FFF2-40B4-BE49-F238E27FC236}">
                <a16:creationId xmlns:a16="http://schemas.microsoft.com/office/drawing/2014/main" id="{9EBC56F5-AB0D-2272-C9EF-C29D7AF68BB1}"/>
              </a:ext>
            </a:extLst>
          </p:cNvPr>
          <p:cNvSpPr txBox="1"/>
          <p:nvPr/>
        </p:nvSpPr>
        <p:spPr>
          <a:xfrm>
            <a:off x="3027285" y="5239711"/>
            <a:ext cx="8868792" cy="1323439"/>
          </a:xfrm>
          <a:prstGeom prst="rect">
            <a:avLst/>
          </a:prstGeom>
          <a:noFill/>
        </p:spPr>
        <p:txBody>
          <a:bodyPr wrap="square" rtlCol="0">
            <a:spAutoFit/>
          </a:bodyPr>
          <a:lstStyle/>
          <a:p>
            <a:r>
              <a:rPr lang="en-GB" sz="8000" dirty="0">
                <a:latin typeface="Dreaming Outloud Pro" panose="03050502040302030504" pitchFamily="66" charset="0"/>
                <a:cs typeface="Dreaming Outloud Pro" panose="03050502040302030504" pitchFamily="66" charset="0"/>
              </a:rPr>
              <a:t>Jasper’s Coat</a:t>
            </a:r>
          </a:p>
        </p:txBody>
      </p:sp>
    </p:spTree>
    <p:extLst>
      <p:ext uri="{BB962C8B-B14F-4D97-AF65-F5344CB8AC3E}">
        <p14:creationId xmlns:p14="http://schemas.microsoft.com/office/powerpoint/2010/main" val="2614696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40EDC21E-900E-637A-55AD-DAFDC8E4ABC3}"/>
              </a:ext>
            </a:extLst>
          </p:cNvPr>
          <p:cNvSpPr>
            <a:spLocks noGrp="1"/>
          </p:cNvSpPr>
          <p:nvPr>
            <p:ph type="subTitle" idx="1"/>
          </p:nvPr>
        </p:nvSpPr>
        <p:spPr>
          <a:xfrm>
            <a:off x="7513757" y="154434"/>
            <a:ext cx="4306767" cy="6858000"/>
          </a:xfrm>
          <a:noFill/>
        </p:spPr>
        <p:txBody>
          <a:bodyPr>
            <a:normAutofit lnSpcReduction="10000"/>
          </a:bodyPr>
          <a:lstStyle/>
          <a:p>
            <a:pPr>
              <a:spcAft>
                <a:spcPts val="800"/>
              </a:spcAft>
            </a:pPr>
            <a:r>
              <a:rPr lang="en-GB" sz="1700" dirty="0">
                <a:effectLst/>
                <a:latin typeface="Calibri" panose="020F0502020204030204" pitchFamily="34" charset="0"/>
                <a:ea typeface="Calibri" panose="020F0502020204030204" pitchFamily="34" charset="0"/>
                <a:cs typeface="Times New Roman" panose="02020603050405020304" pitchFamily="18" charset="0"/>
              </a:rPr>
              <a:t> </a:t>
            </a:r>
            <a:r>
              <a:rPr lang="en-GB" dirty="0">
                <a:effectLst/>
                <a:latin typeface="Dreaming Outloud Pro" panose="03050502040302030504" pitchFamily="66" charset="0"/>
                <a:ea typeface="Calibri" panose="020F0502020204030204" pitchFamily="34" charset="0"/>
                <a:cs typeface="Dreaming Outloud Pro" panose="03050502040302030504" pitchFamily="66" charset="0"/>
              </a:rPr>
              <a:t>Jasper had a coat. </a:t>
            </a:r>
          </a:p>
          <a:p>
            <a:pPr>
              <a:spcAft>
                <a:spcPts val="800"/>
              </a:spcAft>
            </a:pPr>
            <a:r>
              <a:rPr lang="en-GB" dirty="0">
                <a:effectLst/>
                <a:latin typeface="Dreaming Outloud Pro" panose="03050502040302030504" pitchFamily="66" charset="0"/>
                <a:ea typeface="Calibri" panose="020F0502020204030204" pitchFamily="34" charset="0"/>
                <a:cs typeface="Dreaming Outloud Pro" panose="03050502040302030504" pitchFamily="66" charset="0"/>
              </a:rPr>
              <a:t>As soon as he had been born it had been wrapped around him. He wore it every day, it was his coat.</a:t>
            </a:r>
          </a:p>
          <a:p>
            <a:pPr>
              <a:spcAft>
                <a:spcPts val="800"/>
              </a:spcAft>
            </a:pPr>
            <a:r>
              <a:rPr lang="en-GB" dirty="0">
                <a:latin typeface="Dreaming Outloud Pro" panose="03050502040302030504" pitchFamily="66" charset="0"/>
                <a:ea typeface="Calibri" panose="020F0502020204030204" pitchFamily="34" charset="0"/>
                <a:cs typeface="Dreaming Outloud Pro" panose="03050502040302030504" pitchFamily="66" charset="0"/>
              </a:rPr>
              <a:t>Everyone in Jasper’s village had a coat that had been wrapped around them as soon as they had been born.</a:t>
            </a:r>
          </a:p>
          <a:p>
            <a:pPr>
              <a:lnSpc>
                <a:spcPct val="107000"/>
              </a:lnSpc>
              <a:spcAft>
                <a:spcPts val="800"/>
              </a:spcAft>
            </a:pPr>
            <a:r>
              <a:rPr lang="en-GB" dirty="0">
                <a:latin typeface="Dreaming Outloud Pro" panose="03050502040302030504" pitchFamily="66" charset="0"/>
                <a:ea typeface="Calibri" panose="020F0502020204030204" pitchFamily="34" charset="0"/>
                <a:cs typeface="Dreaming Outloud Pro" panose="03050502040302030504" pitchFamily="66" charset="0"/>
              </a:rPr>
              <a:t>They all needed their coats to keep them warm, cosy and safe and sheltered from the rain. </a:t>
            </a:r>
          </a:p>
          <a:p>
            <a:pPr>
              <a:lnSpc>
                <a:spcPct val="107000"/>
              </a:lnSpc>
              <a:spcAft>
                <a:spcPts val="800"/>
              </a:spcAft>
            </a:pPr>
            <a:r>
              <a:rPr lang="en-GB" dirty="0">
                <a:latin typeface="Dreaming Outloud Pro" panose="03050502040302030504" pitchFamily="66" charset="0"/>
                <a:ea typeface="Calibri" panose="020F0502020204030204" pitchFamily="34" charset="0"/>
                <a:cs typeface="Dreaming Outloud Pro" panose="03050502040302030504" pitchFamily="66" charset="0"/>
              </a:rPr>
              <a:t>Each coat had big, deep pockets that were kept full of special memories and the  treasures that the villagers had found.</a:t>
            </a:r>
          </a:p>
          <a:p>
            <a:pPr algn="l"/>
            <a:endParaRPr lang="en-GB" sz="1700" dirty="0"/>
          </a:p>
        </p:txBody>
      </p:sp>
      <p:pic>
        <p:nvPicPr>
          <p:cNvPr id="4" name="Picture 3" descr="A cartoon of a child wearing a yellow raincoat and red boots&#10;&#10;Description automatically generated with medium confidence">
            <a:extLst>
              <a:ext uri="{FF2B5EF4-FFF2-40B4-BE49-F238E27FC236}">
                <a16:creationId xmlns:a16="http://schemas.microsoft.com/office/drawing/2014/main" id="{DD2B50A8-B8BF-082C-FA26-6C2F98622402}"/>
              </a:ext>
            </a:extLst>
          </p:cNvPr>
          <p:cNvPicPr>
            <a:picLocks noChangeAspect="1"/>
          </p:cNvPicPr>
          <p:nvPr/>
        </p:nvPicPr>
        <p:blipFill rotWithShape="1">
          <a:blip r:embed="rId2">
            <a:extLst>
              <a:ext uri="{28A0092B-C50C-407E-A947-70E740481C1C}">
                <a14:useLocalDpi xmlns:a14="http://schemas.microsoft.com/office/drawing/2010/main" val="0"/>
              </a:ext>
            </a:extLst>
          </a:blip>
          <a:srcRect t="8051" r="-2" b="21582"/>
          <a:stretch/>
        </p:blipFill>
        <p:spPr>
          <a:xfrm>
            <a:off x="20" y="10"/>
            <a:ext cx="6992881" cy="6857990"/>
          </a:xfrm>
          <a:prstGeom prst="rect">
            <a:avLst/>
          </a:prstGeom>
        </p:spPr>
      </p:pic>
    </p:spTree>
    <p:extLst>
      <p:ext uri="{BB962C8B-B14F-4D97-AF65-F5344CB8AC3E}">
        <p14:creationId xmlns:p14="http://schemas.microsoft.com/office/powerpoint/2010/main" val="3974275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4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2000"/>
                                  </p:stCondLst>
                                  <p:iterate type="lt">
                                    <p:tmPct val="10000"/>
                                  </p:iterate>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4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2000"/>
                                  </p:stCondLst>
                                  <p:iterate type="lt">
                                    <p:tmPct val="10000"/>
                                  </p:iterate>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4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2000"/>
                                  </p:stCondLst>
                                  <p:iterate type="lt">
                                    <p:tmPct val="10000"/>
                                  </p:iterate>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4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artoon of a child in a yellow raincoat&#10;&#10;Description automatically generated with low confidence">
            <a:extLst>
              <a:ext uri="{FF2B5EF4-FFF2-40B4-BE49-F238E27FC236}">
                <a16:creationId xmlns:a16="http://schemas.microsoft.com/office/drawing/2014/main" id="{0262E8DD-722D-3ACB-9D47-9B1B3E06A9AF}"/>
              </a:ext>
            </a:extLst>
          </p:cNvPr>
          <p:cNvPicPr>
            <a:picLocks noChangeAspect="1"/>
          </p:cNvPicPr>
          <p:nvPr/>
        </p:nvPicPr>
        <p:blipFill rotWithShape="1">
          <a:blip r:embed="rId2">
            <a:extLst>
              <a:ext uri="{28A0092B-C50C-407E-A947-70E740481C1C}">
                <a14:useLocalDpi xmlns:a14="http://schemas.microsoft.com/office/drawing/2010/main" val="0"/>
              </a:ext>
            </a:extLst>
          </a:blip>
          <a:srcRect l="2497" r="7183"/>
          <a:stretch/>
        </p:blipFill>
        <p:spPr>
          <a:xfrm>
            <a:off x="-1" y="10"/>
            <a:ext cx="4196496" cy="6857990"/>
          </a:xfrm>
          <a:prstGeom prst="rect">
            <a:avLst/>
          </a:prstGeom>
          <a:effectLst/>
        </p:spPr>
      </p:pic>
      <p:sp>
        <p:nvSpPr>
          <p:cNvPr id="3" name="Content Placeholder 2">
            <a:extLst>
              <a:ext uri="{FF2B5EF4-FFF2-40B4-BE49-F238E27FC236}">
                <a16:creationId xmlns:a16="http://schemas.microsoft.com/office/drawing/2014/main" id="{EC8F4B76-E3F8-2FC4-3503-FE2DC43E88C7}"/>
              </a:ext>
            </a:extLst>
          </p:cNvPr>
          <p:cNvSpPr>
            <a:spLocks noGrp="1"/>
          </p:cNvSpPr>
          <p:nvPr>
            <p:ph idx="1"/>
          </p:nvPr>
        </p:nvSpPr>
        <p:spPr>
          <a:xfrm>
            <a:off x="4787430" y="5086905"/>
            <a:ext cx="6836879" cy="2402336"/>
          </a:xfrm>
        </p:spPr>
        <p:txBody>
          <a:bodyPr>
            <a:normAutofit/>
          </a:bodyPr>
          <a:lstStyle/>
          <a:p>
            <a:pPr marL="0" indent="0" algn="ctr">
              <a:buNone/>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The holes in the pockets of Jasper’s coat meant that the treasures and memories that Jasper tried to keep safe fell out and got damaged or lost.</a:t>
            </a:r>
          </a:p>
          <a:p>
            <a:pPr marL="0" indent="0">
              <a:buNone/>
            </a:pPr>
            <a:endParaRPr lang="en-GB" sz="2000" dirty="0">
              <a:latin typeface="Dreaming Outloud Pro" panose="03050502040302030504" pitchFamily="66" charset="0"/>
              <a:cs typeface="Dreaming Outloud Pro" panose="03050502040302030504" pitchFamily="66" charset="0"/>
            </a:endParaRPr>
          </a:p>
          <a:p>
            <a:pPr marL="0" indent="0">
              <a:buNone/>
            </a:pPr>
            <a:endParaRPr lang="en-GB" sz="2000" dirty="0"/>
          </a:p>
          <a:p>
            <a:pPr marL="0" indent="0">
              <a:buNone/>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2000" dirty="0"/>
          </a:p>
        </p:txBody>
      </p:sp>
      <p:sp>
        <p:nvSpPr>
          <p:cNvPr id="6" name="TextBox 5">
            <a:extLst>
              <a:ext uri="{FF2B5EF4-FFF2-40B4-BE49-F238E27FC236}">
                <a16:creationId xmlns:a16="http://schemas.microsoft.com/office/drawing/2014/main" id="{BAB87CB4-34A5-5EAC-594F-5878A942D1C6}"/>
              </a:ext>
            </a:extLst>
          </p:cNvPr>
          <p:cNvSpPr txBox="1"/>
          <p:nvPr/>
        </p:nvSpPr>
        <p:spPr>
          <a:xfrm>
            <a:off x="4716131" y="3155537"/>
            <a:ext cx="6979476" cy="1200329"/>
          </a:xfrm>
          <a:prstGeom prst="rect">
            <a:avLst/>
          </a:prstGeom>
          <a:noFill/>
        </p:spPr>
        <p:txBody>
          <a:bodyPr wrap="square">
            <a:spAutoFit/>
          </a:bodyPr>
          <a:lstStyle/>
          <a:p>
            <a:pPr marL="0" indent="0" algn="ctr">
              <a:buNone/>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The coat didn’t keep Jasper warm and cosy, and the holes weren’t keeping him </a:t>
            </a:r>
          </a:p>
          <a:p>
            <a:pPr marL="0" indent="0" algn="ctr">
              <a:buNone/>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safe and dry from the rain.</a:t>
            </a:r>
          </a:p>
        </p:txBody>
      </p:sp>
      <p:sp>
        <p:nvSpPr>
          <p:cNvPr id="8" name="TextBox 7">
            <a:extLst>
              <a:ext uri="{FF2B5EF4-FFF2-40B4-BE49-F238E27FC236}">
                <a16:creationId xmlns:a16="http://schemas.microsoft.com/office/drawing/2014/main" id="{AF20D7A2-F06C-0FF1-FC06-9C11AE651116}"/>
              </a:ext>
            </a:extLst>
          </p:cNvPr>
          <p:cNvSpPr txBox="1"/>
          <p:nvPr/>
        </p:nvSpPr>
        <p:spPr>
          <a:xfrm>
            <a:off x="4196496" y="327552"/>
            <a:ext cx="7797236" cy="2308324"/>
          </a:xfrm>
          <a:prstGeom prst="rect">
            <a:avLst/>
          </a:prstGeom>
          <a:noFill/>
        </p:spPr>
        <p:txBody>
          <a:bodyPr wrap="square">
            <a:spAutoFit/>
          </a:bodyPr>
          <a:lstStyle/>
          <a:p>
            <a:pPr marL="0" indent="0" algn="ctr">
              <a:buNone/>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But over time, the villagers noticed that Jasper’s coat wasn’t quite right. </a:t>
            </a:r>
          </a:p>
          <a:p>
            <a:pPr marL="0" indent="0" algn="ctr">
              <a:buNone/>
            </a:pPr>
            <a:endParaRPr lang="en-GB" sz="2400" dirty="0">
              <a:effectLst/>
              <a:latin typeface="Dreaming Outloud Pro" panose="03050502040302030504" pitchFamily="66" charset="0"/>
              <a:ea typeface="Calibri" panose="020F0502020204030204" pitchFamily="34" charset="0"/>
              <a:cs typeface="Dreaming Outloud Pro" panose="03050502040302030504" pitchFamily="66" charset="0"/>
            </a:endParaRPr>
          </a:p>
          <a:p>
            <a:pPr marL="0" indent="0" algn="ctr">
              <a:buNone/>
            </a:pPr>
            <a:endParaRPr lang="en-GB" sz="2400" dirty="0">
              <a:effectLst/>
              <a:latin typeface="Dreaming Outloud Pro" panose="03050502040302030504" pitchFamily="66" charset="0"/>
              <a:ea typeface="Calibri" panose="020F0502020204030204" pitchFamily="34" charset="0"/>
              <a:cs typeface="Dreaming Outloud Pro" panose="03050502040302030504" pitchFamily="66" charset="0"/>
            </a:endParaRPr>
          </a:p>
          <a:p>
            <a:pPr marL="0" indent="0" algn="ctr">
              <a:buNone/>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Holes were beginning to appear in its fabric and the stitching was frayed and loose. </a:t>
            </a:r>
          </a:p>
        </p:txBody>
      </p:sp>
    </p:spTree>
    <p:extLst>
      <p:ext uri="{BB962C8B-B14F-4D97-AF65-F5344CB8AC3E}">
        <p14:creationId xmlns:p14="http://schemas.microsoft.com/office/powerpoint/2010/main" val="1796739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8F9708-30A9-D641-108D-7E37BBEA4794}"/>
              </a:ext>
            </a:extLst>
          </p:cNvPr>
          <p:cNvSpPr txBox="1"/>
          <p:nvPr/>
        </p:nvSpPr>
        <p:spPr>
          <a:xfrm>
            <a:off x="387656" y="327727"/>
            <a:ext cx="11416684" cy="1107996"/>
          </a:xfrm>
          <a:prstGeom prst="rect">
            <a:avLst/>
          </a:prstGeom>
          <a:noFill/>
        </p:spPr>
        <p:txBody>
          <a:bodyPr wrap="square" rtlCol="0">
            <a:spAutoFit/>
          </a:bodyPr>
          <a:lstStyle/>
          <a:p>
            <a:pPr marL="0" indent="0" algn="ctr">
              <a:buNone/>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The sleeves of the coat began to shrink, and it was hard for Jasper to keep wearing it. </a:t>
            </a:r>
          </a:p>
          <a:p>
            <a:pPr marL="0" indent="0" algn="ctr">
              <a:buNone/>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They pinched and rubbed at his arms and made them sore.</a:t>
            </a:r>
          </a:p>
          <a:p>
            <a:endParaRPr lang="en-GB" dirty="0"/>
          </a:p>
        </p:txBody>
      </p:sp>
      <p:sp>
        <p:nvSpPr>
          <p:cNvPr id="4" name="TextBox 3">
            <a:extLst>
              <a:ext uri="{FF2B5EF4-FFF2-40B4-BE49-F238E27FC236}">
                <a16:creationId xmlns:a16="http://schemas.microsoft.com/office/drawing/2014/main" id="{ED5BC184-A98E-2889-F337-1F8CCD5ED0B8}"/>
              </a:ext>
            </a:extLst>
          </p:cNvPr>
          <p:cNvSpPr txBox="1"/>
          <p:nvPr/>
        </p:nvSpPr>
        <p:spPr>
          <a:xfrm>
            <a:off x="489093" y="1347148"/>
            <a:ext cx="11416683" cy="1200329"/>
          </a:xfrm>
          <a:prstGeom prst="rect">
            <a:avLst/>
          </a:prstGeom>
          <a:noFill/>
        </p:spPr>
        <p:txBody>
          <a:bodyPr wrap="square">
            <a:spAutoFit/>
          </a:bodyPr>
          <a:lstStyle/>
          <a:p>
            <a:pPr marL="0" indent="0" algn="ctr">
              <a:buNone/>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Even though pinching sleeves hurt, and Jasper was cold and damp from the rain that the holes let in, he couldn’t take his coat off. </a:t>
            </a:r>
          </a:p>
          <a:p>
            <a:pPr marL="0" indent="0" algn="ctr">
              <a:buNone/>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It was his.</a:t>
            </a:r>
          </a:p>
        </p:txBody>
      </p:sp>
      <p:sp>
        <p:nvSpPr>
          <p:cNvPr id="6" name="TextBox 5">
            <a:extLst>
              <a:ext uri="{FF2B5EF4-FFF2-40B4-BE49-F238E27FC236}">
                <a16:creationId xmlns:a16="http://schemas.microsoft.com/office/drawing/2014/main" id="{9260C98D-ECCC-19E9-AA3D-98F6A58EE433}"/>
              </a:ext>
            </a:extLst>
          </p:cNvPr>
          <p:cNvSpPr txBox="1"/>
          <p:nvPr/>
        </p:nvSpPr>
        <p:spPr>
          <a:xfrm>
            <a:off x="4482399" y="3129319"/>
            <a:ext cx="7423377" cy="830997"/>
          </a:xfrm>
          <a:prstGeom prst="rect">
            <a:avLst/>
          </a:prstGeom>
          <a:noFill/>
        </p:spPr>
        <p:txBody>
          <a:bodyPr wrap="square">
            <a:spAutoFit/>
          </a:bodyPr>
          <a:lstStyle/>
          <a:p>
            <a:pPr algn="ct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Jasper tried hard to hide the holes, but they kept getting bigger</a:t>
            </a:r>
            <a:endParaRPr lang="en-GB" sz="2400" dirty="0">
              <a:latin typeface="Dreaming Outloud Pro" panose="03050502040302030504" pitchFamily="66" charset="0"/>
              <a:cs typeface="Dreaming Outloud Pro" panose="03050502040302030504" pitchFamily="66" charset="0"/>
            </a:endParaRPr>
          </a:p>
        </p:txBody>
      </p:sp>
      <p:sp>
        <p:nvSpPr>
          <p:cNvPr id="8" name="TextBox 7">
            <a:extLst>
              <a:ext uri="{FF2B5EF4-FFF2-40B4-BE49-F238E27FC236}">
                <a16:creationId xmlns:a16="http://schemas.microsoft.com/office/drawing/2014/main" id="{EA52BDD3-78C3-8611-6171-9187DC48214A}"/>
              </a:ext>
            </a:extLst>
          </p:cNvPr>
          <p:cNvSpPr txBox="1"/>
          <p:nvPr/>
        </p:nvSpPr>
        <p:spPr>
          <a:xfrm>
            <a:off x="4651899" y="4281829"/>
            <a:ext cx="7084378" cy="2273379"/>
          </a:xfrm>
          <a:prstGeom prst="rect">
            <a:avLst/>
          </a:prstGeom>
          <a:noFill/>
        </p:spPr>
        <p:txBody>
          <a:bodyPr wrap="square">
            <a:spAutoFit/>
          </a:bodyPr>
          <a:lstStyle/>
          <a:p>
            <a:pPr algn="ctr">
              <a:lnSpc>
                <a:spcPct val="107000"/>
              </a:lnSpc>
              <a:spcAft>
                <a:spcPts val="800"/>
              </a:spcAft>
            </a:pPr>
            <a:r>
              <a:rPr lang="en-GB" sz="2400" dirty="0">
                <a:latin typeface="Dreaming Outloud Pro" panose="03050502040302030504" pitchFamily="66" charset="0"/>
                <a:ea typeface="Calibri" panose="020F0502020204030204" pitchFamily="34" charset="0"/>
                <a:cs typeface="Dreaming Outloud Pro" panose="03050502040302030504" pitchFamily="66" charset="0"/>
              </a:rPr>
              <a:t>S</a:t>
            </a: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oon the villagers saw how sad and tatty Jasper’s coat was. They saw the holes that let in the rain and the pockets that couldn’t hold Jasper’s treasures. </a:t>
            </a:r>
          </a:p>
          <a:p>
            <a:pPr algn="ctr">
              <a:lnSpc>
                <a:spcPct val="107000"/>
              </a:lnSpc>
              <a:spcAft>
                <a:spcPts val="800"/>
              </a:spcAft>
            </a:pPr>
            <a:endParaRPr lang="en-GB" sz="2400" dirty="0">
              <a:effectLst/>
              <a:latin typeface="Dreaming Outloud Pro" panose="03050502040302030504" pitchFamily="66" charset="0"/>
              <a:ea typeface="Calibri" panose="020F0502020204030204" pitchFamily="34" charset="0"/>
              <a:cs typeface="Dreaming Outloud Pro" panose="03050502040302030504" pitchFamily="66" charset="0"/>
            </a:endParaRPr>
          </a:p>
          <a:p>
            <a:pPr algn="ctr">
              <a:lnSpc>
                <a:spcPct val="107000"/>
              </a:lnSpc>
              <a:spcAft>
                <a:spcPts val="800"/>
              </a:spcAft>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They decided to try and help Jasper.</a:t>
            </a:r>
          </a:p>
        </p:txBody>
      </p:sp>
      <p:pic>
        <p:nvPicPr>
          <p:cNvPr id="5" name="Picture 4" descr="A cartoon of a lizard in a yellow pocket&#10;&#10;Description automatically generated">
            <a:extLst>
              <a:ext uri="{FF2B5EF4-FFF2-40B4-BE49-F238E27FC236}">
                <a16:creationId xmlns:a16="http://schemas.microsoft.com/office/drawing/2014/main" id="{7556A1CD-37D8-0E2D-9122-331C8F62E4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656" y="2455144"/>
            <a:ext cx="4131789" cy="4008268"/>
          </a:xfrm>
          <a:prstGeom prst="rect">
            <a:avLst/>
          </a:prstGeom>
        </p:spPr>
      </p:pic>
    </p:spTree>
    <p:extLst>
      <p:ext uri="{BB962C8B-B14F-4D97-AF65-F5344CB8AC3E}">
        <p14:creationId xmlns:p14="http://schemas.microsoft.com/office/powerpoint/2010/main" val="1416110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3EB887B-2337-90E9-9A25-821B554E0D82}"/>
              </a:ext>
            </a:extLst>
          </p:cNvPr>
          <p:cNvSpPr txBox="1"/>
          <p:nvPr/>
        </p:nvSpPr>
        <p:spPr>
          <a:xfrm>
            <a:off x="560773" y="94467"/>
            <a:ext cx="10839635" cy="6958443"/>
          </a:xfrm>
          <a:prstGeom prst="rect">
            <a:avLst/>
          </a:prstGeom>
          <a:noFill/>
        </p:spPr>
        <p:txBody>
          <a:bodyPr wrap="square">
            <a:spAutoFit/>
          </a:bodyPr>
          <a:lstStyle/>
          <a:p>
            <a:pPr>
              <a:lnSpc>
                <a:spcPct val="107000"/>
              </a:lnSpc>
              <a:spcAft>
                <a:spcPts val="800"/>
              </a:spcAft>
            </a:pPr>
            <a:endParaRPr lang="en-GB" sz="2400" dirty="0">
              <a:effectLst/>
              <a:latin typeface="Dreaming Outloud Pro" panose="03050502040302030504" pitchFamily="66" charset="0"/>
              <a:ea typeface="Calibri" panose="020F0502020204030204" pitchFamily="34" charset="0"/>
              <a:cs typeface="Dreaming Outloud Pro" panose="03050502040302030504" pitchFamily="66" charset="0"/>
            </a:endParaRPr>
          </a:p>
          <a:p>
            <a:pPr algn="ctr">
              <a:lnSpc>
                <a:spcPct val="107000"/>
              </a:lnSpc>
              <a:spcAft>
                <a:spcPts val="800"/>
              </a:spcAft>
            </a:pPr>
            <a:endParaRPr lang="en-GB" sz="2400" dirty="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spcAft>
                <a:spcPts val="800"/>
              </a:spcAft>
            </a:pPr>
            <a:endParaRPr lang="en-GB" sz="2400" dirty="0">
              <a:effectLst/>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spcAft>
                <a:spcPts val="800"/>
              </a:spcAft>
            </a:pPr>
            <a:endParaRPr lang="en-GB" sz="2400" dirty="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spcAft>
                <a:spcPts val="800"/>
              </a:spcAft>
            </a:pPr>
            <a:endParaRPr lang="en-GB" sz="2400" dirty="0">
              <a:effectLst/>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spcAft>
                <a:spcPts val="800"/>
              </a:spcAft>
            </a:pPr>
            <a:endParaRPr lang="en-GB" sz="2400" dirty="0">
              <a:effectLst/>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spcAft>
                <a:spcPts val="800"/>
              </a:spcAft>
            </a:pPr>
            <a:endParaRPr lang="en-GB" sz="2400" dirty="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spcAft>
                <a:spcPts val="800"/>
              </a:spcAft>
            </a:pPr>
            <a:endParaRPr lang="en-GB" sz="2400" dirty="0">
              <a:effectLst/>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spcAft>
                <a:spcPts val="800"/>
              </a:spcAft>
            </a:pPr>
            <a:endParaRPr lang="en-GB" sz="2400" dirty="0">
              <a:effectLst/>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spcAft>
                <a:spcPts val="800"/>
              </a:spcAft>
            </a:pPr>
            <a:endParaRPr lang="en-GB" sz="2400" dirty="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spcAft>
                <a:spcPts val="800"/>
              </a:spcAft>
            </a:pPr>
            <a:endParaRPr lang="en-GB" sz="2400" dirty="0">
              <a:effectLst/>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spcAft>
                <a:spcPts val="800"/>
              </a:spcAft>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‘Jasper needs a new coat’ they said, </a:t>
            </a:r>
          </a:p>
          <a:p>
            <a:pPr>
              <a:lnSpc>
                <a:spcPct val="107000"/>
              </a:lnSpc>
              <a:spcAft>
                <a:spcPts val="800"/>
              </a:spcAft>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and they decided to see the Tailor.</a:t>
            </a:r>
          </a:p>
          <a:p>
            <a:pPr algn="ctr">
              <a:lnSpc>
                <a:spcPct val="107000"/>
              </a:lnSpc>
              <a:spcAft>
                <a:spcPts val="800"/>
              </a:spcAft>
            </a:pPr>
            <a:endParaRPr lang="en-GB" sz="2400" dirty="0">
              <a:effectLst/>
              <a:latin typeface="Dreaming Outloud Pro" panose="03050502040302030504" pitchFamily="66" charset="0"/>
              <a:ea typeface="Calibri" panose="020F0502020204030204" pitchFamily="34" charset="0"/>
              <a:cs typeface="Dreaming Outloud Pro" panose="03050502040302030504" pitchFamily="66" charset="0"/>
            </a:endParaRPr>
          </a:p>
        </p:txBody>
      </p:sp>
      <p:sp>
        <p:nvSpPr>
          <p:cNvPr id="10" name="TextBox 9">
            <a:extLst>
              <a:ext uri="{FF2B5EF4-FFF2-40B4-BE49-F238E27FC236}">
                <a16:creationId xmlns:a16="http://schemas.microsoft.com/office/drawing/2014/main" id="{76365749-F03B-6AA5-29B2-2B456BD9D1D5}"/>
              </a:ext>
            </a:extLst>
          </p:cNvPr>
          <p:cNvSpPr txBox="1"/>
          <p:nvPr/>
        </p:nvSpPr>
        <p:spPr>
          <a:xfrm>
            <a:off x="560773" y="3899784"/>
            <a:ext cx="7167978" cy="1277850"/>
          </a:xfrm>
          <a:prstGeom prst="rect">
            <a:avLst/>
          </a:prstGeom>
          <a:noFill/>
        </p:spPr>
        <p:txBody>
          <a:bodyPr wrap="square">
            <a:spAutoFit/>
          </a:bodyPr>
          <a:lstStyle/>
          <a:p>
            <a:pPr>
              <a:lnSpc>
                <a:spcPct val="107000"/>
              </a:lnSpc>
              <a:spcAft>
                <a:spcPts val="800"/>
              </a:spcAft>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The villagers held a meeting. They had tried everything they could to fix Jasper’s coat, but it just couldn’t keep him warm and cosy anymore. </a:t>
            </a:r>
          </a:p>
        </p:txBody>
      </p:sp>
      <p:pic>
        <p:nvPicPr>
          <p:cNvPr id="11" name="Picture 10">
            <a:extLst>
              <a:ext uri="{FF2B5EF4-FFF2-40B4-BE49-F238E27FC236}">
                <a16:creationId xmlns:a16="http://schemas.microsoft.com/office/drawing/2014/main" id="{E73A35CB-31D8-2F99-FA44-62F5C18033AA}"/>
              </a:ext>
            </a:extLst>
          </p:cNvPr>
          <p:cNvPicPr>
            <a:picLocks noChangeAspect="1"/>
          </p:cNvPicPr>
          <p:nvPr/>
        </p:nvPicPr>
        <p:blipFill>
          <a:blip r:embed="rId2"/>
          <a:stretch>
            <a:fillRect/>
          </a:stretch>
        </p:blipFill>
        <p:spPr>
          <a:xfrm>
            <a:off x="7247" y="0"/>
            <a:ext cx="3816259" cy="2539546"/>
          </a:xfrm>
          <a:prstGeom prst="rect">
            <a:avLst/>
          </a:prstGeom>
        </p:spPr>
      </p:pic>
      <p:pic>
        <p:nvPicPr>
          <p:cNvPr id="12" name="Picture 11">
            <a:extLst>
              <a:ext uri="{FF2B5EF4-FFF2-40B4-BE49-F238E27FC236}">
                <a16:creationId xmlns:a16="http://schemas.microsoft.com/office/drawing/2014/main" id="{261B0E0B-0EEF-0DD0-15FB-E1A1EB80012E}"/>
              </a:ext>
            </a:extLst>
          </p:cNvPr>
          <p:cNvPicPr>
            <a:picLocks noChangeAspect="1"/>
          </p:cNvPicPr>
          <p:nvPr/>
        </p:nvPicPr>
        <p:blipFill>
          <a:blip r:embed="rId3"/>
          <a:stretch>
            <a:fillRect/>
          </a:stretch>
        </p:blipFill>
        <p:spPr>
          <a:xfrm>
            <a:off x="3149375" y="2597932"/>
            <a:ext cx="1348262" cy="1212333"/>
          </a:xfrm>
          <a:prstGeom prst="rect">
            <a:avLst/>
          </a:prstGeom>
        </p:spPr>
      </p:pic>
      <p:pic>
        <p:nvPicPr>
          <p:cNvPr id="14" name="Picture 13" descr="A group of people sitting in chairs&#10;&#10;Description automatically generated">
            <a:extLst>
              <a:ext uri="{FF2B5EF4-FFF2-40B4-BE49-F238E27FC236}">
                <a16:creationId xmlns:a16="http://schemas.microsoft.com/office/drawing/2014/main" id="{1770B1B1-1518-6D1B-604F-A58093A19D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39488" y="3204099"/>
            <a:ext cx="4567376" cy="3653901"/>
          </a:xfrm>
          <a:prstGeom prst="rect">
            <a:avLst/>
          </a:prstGeom>
        </p:spPr>
      </p:pic>
      <p:sp>
        <p:nvSpPr>
          <p:cNvPr id="16" name="TextBox 15">
            <a:extLst>
              <a:ext uri="{FF2B5EF4-FFF2-40B4-BE49-F238E27FC236}">
                <a16:creationId xmlns:a16="http://schemas.microsoft.com/office/drawing/2014/main" id="{EC8EF128-D79E-639B-1852-3A8C60685393}"/>
              </a:ext>
            </a:extLst>
          </p:cNvPr>
          <p:cNvSpPr txBox="1"/>
          <p:nvPr/>
        </p:nvSpPr>
        <p:spPr>
          <a:xfrm>
            <a:off x="4144762" y="257381"/>
            <a:ext cx="7862102" cy="1277850"/>
          </a:xfrm>
          <a:prstGeom prst="rect">
            <a:avLst/>
          </a:prstGeom>
          <a:noFill/>
        </p:spPr>
        <p:txBody>
          <a:bodyPr wrap="square">
            <a:spAutoFit/>
          </a:bodyPr>
          <a:lstStyle/>
          <a:p>
            <a:pPr algn="ctr">
              <a:lnSpc>
                <a:spcPct val="107000"/>
              </a:lnSpc>
              <a:spcAft>
                <a:spcPts val="800"/>
              </a:spcAft>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At first, lots of the villagers tried to help patch up the coat with scraps of fabric to cover the holes and new stiches to keep the seams together. </a:t>
            </a:r>
          </a:p>
        </p:txBody>
      </p:sp>
      <p:sp>
        <p:nvSpPr>
          <p:cNvPr id="17" name="TextBox 16">
            <a:extLst>
              <a:ext uri="{FF2B5EF4-FFF2-40B4-BE49-F238E27FC236}">
                <a16:creationId xmlns:a16="http://schemas.microsoft.com/office/drawing/2014/main" id="{CE91265A-B9EA-09DF-5224-FADE6F7F13B3}"/>
              </a:ext>
            </a:extLst>
          </p:cNvPr>
          <p:cNvSpPr txBox="1"/>
          <p:nvPr/>
        </p:nvSpPr>
        <p:spPr>
          <a:xfrm>
            <a:off x="4377032" y="1742604"/>
            <a:ext cx="7406207" cy="1569660"/>
          </a:xfrm>
          <a:prstGeom prst="rect">
            <a:avLst/>
          </a:prstGeom>
          <a:noFill/>
        </p:spPr>
        <p:txBody>
          <a:bodyPr wrap="square" rtlCol="0">
            <a:spAutoFit/>
          </a:bodyPr>
          <a:lstStyle/>
          <a:p>
            <a:pPr algn="ctr"/>
            <a:r>
              <a:rPr lang="en-GB" sz="2400" dirty="0">
                <a:latin typeface="Dreaming Outloud Pro" panose="03050502040302030504" pitchFamily="66" charset="0"/>
                <a:cs typeface="Dreaming Outloud Pro" panose="03050502040302030504" pitchFamily="66" charset="0"/>
              </a:rPr>
              <a:t>But as soon as one hole had been patched, another one would begin to appear, and as soon as a seam had been stitched back together, another one began to fray, and come loose.</a:t>
            </a:r>
          </a:p>
        </p:txBody>
      </p:sp>
    </p:spTree>
    <p:extLst>
      <p:ext uri="{BB962C8B-B14F-4D97-AF65-F5344CB8AC3E}">
        <p14:creationId xmlns:p14="http://schemas.microsoft.com/office/powerpoint/2010/main" val="1460453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03D8940-C5BB-7561-C0EC-C57DA66539B3}"/>
              </a:ext>
            </a:extLst>
          </p:cNvPr>
          <p:cNvSpPr txBox="1"/>
          <p:nvPr/>
        </p:nvSpPr>
        <p:spPr>
          <a:xfrm>
            <a:off x="5459766" y="1637931"/>
            <a:ext cx="6578353" cy="1673022"/>
          </a:xfrm>
          <a:prstGeom prst="rect">
            <a:avLst/>
          </a:prstGeom>
          <a:noFill/>
        </p:spPr>
        <p:txBody>
          <a:bodyPr wrap="square">
            <a:spAutoFit/>
          </a:bodyPr>
          <a:lstStyle/>
          <a:p>
            <a:pPr algn="ctr">
              <a:lnSpc>
                <a:spcPct val="107000"/>
              </a:lnSpc>
              <a:spcAft>
                <a:spcPts val="800"/>
              </a:spcAft>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The Tailor listened carefully to each of the villagers who told her about the patches that had been added to the coat and how they had tried to sew the seams back in place. </a:t>
            </a:r>
          </a:p>
        </p:txBody>
      </p:sp>
      <p:sp>
        <p:nvSpPr>
          <p:cNvPr id="2" name="TextBox 1">
            <a:extLst>
              <a:ext uri="{FF2B5EF4-FFF2-40B4-BE49-F238E27FC236}">
                <a16:creationId xmlns:a16="http://schemas.microsoft.com/office/drawing/2014/main" id="{F8AC1C74-8016-D384-4625-630A60A72412}"/>
              </a:ext>
            </a:extLst>
          </p:cNvPr>
          <p:cNvSpPr txBox="1"/>
          <p:nvPr/>
        </p:nvSpPr>
        <p:spPr>
          <a:xfrm>
            <a:off x="5655076" y="3993940"/>
            <a:ext cx="6383043" cy="2215991"/>
          </a:xfrm>
          <a:prstGeom prst="rect">
            <a:avLst/>
          </a:prstGeom>
          <a:noFill/>
        </p:spPr>
        <p:txBody>
          <a:bodyPr wrap="square" rtlCol="0">
            <a:spAutoFit/>
          </a:bodyPr>
          <a:lstStyle/>
          <a:p>
            <a:pPr algn="ct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When the villagers had finished telling the Tailor she thought for a long time. </a:t>
            </a:r>
          </a:p>
          <a:p>
            <a:pPr algn="ctr"/>
            <a:endParaRPr lang="en-GB" sz="2400" dirty="0">
              <a:effectLst/>
              <a:latin typeface="Dreaming Outloud Pro" panose="03050502040302030504" pitchFamily="66" charset="0"/>
              <a:ea typeface="Calibri" panose="020F0502020204030204" pitchFamily="34" charset="0"/>
              <a:cs typeface="Dreaming Outloud Pro" panose="03050502040302030504" pitchFamily="66" charset="0"/>
            </a:endParaRPr>
          </a:p>
          <a:p>
            <a:pPr algn="ct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Then she said,’ Jasper needs a very special new coat’. </a:t>
            </a:r>
          </a:p>
          <a:p>
            <a:endParaRPr lang="en-GB" dirty="0"/>
          </a:p>
        </p:txBody>
      </p:sp>
      <p:sp>
        <p:nvSpPr>
          <p:cNvPr id="4" name="TextBox 3">
            <a:extLst>
              <a:ext uri="{FF2B5EF4-FFF2-40B4-BE49-F238E27FC236}">
                <a16:creationId xmlns:a16="http://schemas.microsoft.com/office/drawing/2014/main" id="{E3E0047C-EC28-8D70-22ED-E4A182F51942}"/>
              </a:ext>
            </a:extLst>
          </p:cNvPr>
          <p:cNvSpPr txBox="1"/>
          <p:nvPr/>
        </p:nvSpPr>
        <p:spPr>
          <a:xfrm>
            <a:off x="541538" y="223942"/>
            <a:ext cx="11345662" cy="882678"/>
          </a:xfrm>
          <a:prstGeom prst="rect">
            <a:avLst/>
          </a:prstGeom>
          <a:noFill/>
        </p:spPr>
        <p:txBody>
          <a:bodyPr wrap="square">
            <a:spAutoFit/>
          </a:bodyPr>
          <a:lstStyle/>
          <a:p>
            <a:pPr algn="ctr">
              <a:lnSpc>
                <a:spcPct val="107000"/>
              </a:lnSpc>
              <a:spcAft>
                <a:spcPts val="800"/>
              </a:spcAft>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The villagers told the Tailor about Jasper’s coat, about the holes in the fabric and the frayed seams and the sleeves that pinched and hurt his arms. </a:t>
            </a:r>
          </a:p>
        </p:txBody>
      </p:sp>
      <p:pic>
        <p:nvPicPr>
          <p:cNvPr id="10" name="Picture 9">
            <a:extLst>
              <a:ext uri="{FF2B5EF4-FFF2-40B4-BE49-F238E27FC236}">
                <a16:creationId xmlns:a16="http://schemas.microsoft.com/office/drawing/2014/main" id="{CA63E6EC-38DB-1887-77CF-72D3E9CE6FAD}"/>
              </a:ext>
            </a:extLst>
          </p:cNvPr>
          <p:cNvPicPr>
            <a:picLocks noChangeAspect="1"/>
          </p:cNvPicPr>
          <p:nvPr/>
        </p:nvPicPr>
        <p:blipFill>
          <a:blip r:embed="rId2"/>
          <a:stretch>
            <a:fillRect/>
          </a:stretch>
        </p:blipFill>
        <p:spPr>
          <a:xfrm>
            <a:off x="408372" y="1389356"/>
            <a:ext cx="5051394" cy="5051394"/>
          </a:xfrm>
          <a:prstGeom prst="rect">
            <a:avLst/>
          </a:prstGeom>
        </p:spPr>
      </p:pic>
    </p:spTree>
    <p:extLst>
      <p:ext uri="{BB962C8B-B14F-4D97-AF65-F5344CB8AC3E}">
        <p14:creationId xmlns:p14="http://schemas.microsoft.com/office/powerpoint/2010/main" val="1400250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7F74BA39-D7F1-8C07-5FB7-8FFCD608D843}"/>
              </a:ext>
            </a:extLst>
          </p:cNvPr>
          <p:cNvSpPr txBox="1"/>
          <p:nvPr/>
        </p:nvSpPr>
        <p:spPr>
          <a:xfrm>
            <a:off x="6645991" y="1342909"/>
            <a:ext cx="5265275" cy="2677656"/>
          </a:xfrm>
          <a:prstGeom prst="rect">
            <a:avLst/>
          </a:prstGeom>
          <a:noFill/>
        </p:spPr>
        <p:txBody>
          <a:bodyPr wrap="square">
            <a:spAutoFit/>
          </a:bodyPr>
          <a:lstStyle/>
          <a:p>
            <a:pPr algn="ct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The Tailor set to work straight away.</a:t>
            </a:r>
          </a:p>
          <a:p>
            <a:pPr algn="ct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 </a:t>
            </a:r>
          </a:p>
          <a:p>
            <a:pPr algn="ctr"/>
            <a:endParaRPr lang="en-GB" sz="2400" dirty="0">
              <a:effectLst/>
              <a:latin typeface="Dreaming Outloud Pro" panose="03050502040302030504" pitchFamily="66" charset="0"/>
              <a:ea typeface="Calibri" panose="020F0502020204030204" pitchFamily="34" charset="0"/>
              <a:cs typeface="Dreaming Outloud Pro" panose="03050502040302030504" pitchFamily="66" charset="0"/>
            </a:endParaRPr>
          </a:p>
          <a:p>
            <a:pPr algn="ct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She wanted to make Jasper a coat with exactly the right fabric to keep him warm, cosy, and safe and sheltered from the rain.</a:t>
            </a:r>
            <a:endParaRPr lang="en-GB" sz="2400" dirty="0">
              <a:latin typeface="Dreaming Outloud Pro" panose="03050502040302030504" pitchFamily="66" charset="0"/>
              <a:cs typeface="Dreaming Outloud Pro" panose="03050502040302030504" pitchFamily="66" charset="0"/>
            </a:endParaRPr>
          </a:p>
        </p:txBody>
      </p:sp>
      <p:sp>
        <p:nvSpPr>
          <p:cNvPr id="27" name="TextBox 26">
            <a:extLst>
              <a:ext uri="{FF2B5EF4-FFF2-40B4-BE49-F238E27FC236}">
                <a16:creationId xmlns:a16="http://schemas.microsoft.com/office/drawing/2014/main" id="{11924FDC-CAE3-DAEC-7907-461DAAF9515E}"/>
              </a:ext>
            </a:extLst>
          </p:cNvPr>
          <p:cNvSpPr txBox="1"/>
          <p:nvPr/>
        </p:nvSpPr>
        <p:spPr>
          <a:xfrm>
            <a:off x="6803256" y="4641484"/>
            <a:ext cx="5108010" cy="1569660"/>
          </a:xfrm>
          <a:prstGeom prst="rect">
            <a:avLst/>
          </a:prstGeom>
          <a:noFill/>
        </p:spPr>
        <p:txBody>
          <a:bodyPr wrap="square">
            <a:spAutoFit/>
          </a:bodyPr>
          <a:lstStyle/>
          <a:p>
            <a:pPr algn="ct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She would make sure that the new coat would have big, deep pockets that Jasper could keep all his memories and treasures in.</a:t>
            </a:r>
            <a:endParaRPr lang="en-GB" sz="2400" dirty="0">
              <a:latin typeface="Dreaming Outloud Pro" panose="03050502040302030504" pitchFamily="66" charset="0"/>
              <a:cs typeface="Dreaming Outloud Pro" panose="03050502040302030504" pitchFamily="66" charset="0"/>
            </a:endParaRPr>
          </a:p>
        </p:txBody>
      </p:sp>
      <p:pic>
        <p:nvPicPr>
          <p:cNvPr id="4" name="Picture 3">
            <a:extLst>
              <a:ext uri="{FF2B5EF4-FFF2-40B4-BE49-F238E27FC236}">
                <a16:creationId xmlns:a16="http://schemas.microsoft.com/office/drawing/2014/main" id="{1BF2D1FA-34CD-D657-215E-69496A959511}"/>
              </a:ext>
            </a:extLst>
          </p:cNvPr>
          <p:cNvPicPr>
            <a:picLocks noChangeAspect="1"/>
          </p:cNvPicPr>
          <p:nvPr/>
        </p:nvPicPr>
        <p:blipFill>
          <a:blip r:embed="rId2"/>
          <a:stretch>
            <a:fillRect/>
          </a:stretch>
        </p:blipFill>
        <p:spPr>
          <a:xfrm>
            <a:off x="538187" y="0"/>
            <a:ext cx="6265069" cy="6858000"/>
          </a:xfrm>
          <a:prstGeom prst="rect">
            <a:avLst/>
          </a:prstGeom>
        </p:spPr>
      </p:pic>
    </p:spTree>
    <p:extLst>
      <p:ext uri="{BB962C8B-B14F-4D97-AF65-F5344CB8AC3E}">
        <p14:creationId xmlns:p14="http://schemas.microsoft.com/office/powerpoint/2010/main" val="1190921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992B6B9-9F3E-04EE-A9BF-42FE57A2B877}"/>
              </a:ext>
            </a:extLst>
          </p:cNvPr>
          <p:cNvSpPr txBox="1"/>
          <p:nvPr/>
        </p:nvSpPr>
        <p:spPr>
          <a:xfrm>
            <a:off x="1288370" y="5636887"/>
            <a:ext cx="9452499" cy="882678"/>
          </a:xfrm>
          <a:prstGeom prst="rect">
            <a:avLst/>
          </a:prstGeom>
          <a:noFill/>
        </p:spPr>
        <p:txBody>
          <a:bodyPr wrap="square">
            <a:spAutoFit/>
          </a:bodyPr>
          <a:lstStyle/>
          <a:p>
            <a:pPr algn="ctr">
              <a:lnSpc>
                <a:spcPct val="107000"/>
              </a:lnSpc>
              <a:spcAft>
                <a:spcPts val="800"/>
              </a:spcAft>
            </a:pPr>
            <a:r>
              <a:rPr lang="en-GB" sz="2400" dirty="0">
                <a:latin typeface="Dreaming Outloud Pro" panose="03050502040302030504" pitchFamily="66" charset="0"/>
                <a:ea typeface="Calibri" panose="020F0502020204030204" pitchFamily="34" charset="0"/>
                <a:cs typeface="Dreaming Outloud Pro" panose="03050502040302030504" pitchFamily="66" charset="0"/>
              </a:rPr>
              <a:t>I</a:t>
            </a: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t would take a little time to make just the right coat for Jasper, but it would be a much better fit.</a:t>
            </a:r>
          </a:p>
        </p:txBody>
      </p:sp>
      <p:pic>
        <p:nvPicPr>
          <p:cNvPr id="5" name="Picture 4" descr="A cartoon of a red coat&#10;&#10;Description automatically generated">
            <a:extLst>
              <a:ext uri="{FF2B5EF4-FFF2-40B4-BE49-F238E27FC236}">
                <a16:creationId xmlns:a16="http://schemas.microsoft.com/office/drawing/2014/main" id="{99F5E421-F3FB-702E-D68B-D177A1B499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215" y="1075131"/>
            <a:ext cx="4338812" cy="4110451"/>
          </a:xfrm>
          <a:prstGeom prst="rect">
            <a:avLst/>
          </a:prstGeom>
        </p:spPr>
      </p:pic>
      <p:sp>
        <p:nvSpPr>
          <p:cNvPr id="9" name="TextBox 8">
            <a:extLst>
              <a:ext uri="{FF2B5EF4-FFF2-40B4-BE49-F238E27FC236}">
                <a16:creationId xmlns:a16="http://schemas.microsoft.com/office/drawing/2014/main" id="{116F8BB2-64F5-B2E6-2F74-3A6D30A19A1A}"/>
              </a:ext>
            </a:extLst>
          </p:cNvPr>
          <p:cNvSpPr txBox="1"/>
          <p:nvPr/>
        </p:nvSpPr>
        <p:spPr>
          <a:xfrm>
            <a:off x="1647917" y="338435"/>
            <a:ext cx="8733407" cy="830997"/>
          </a:xfrm>
          <a:prstGeom prst="rect">
            <a:avLst/>
          </a:prstGeom>
          <a:noFill/>
        </p:spPr>
        <p:txBody>
          <a:bodyPr wrap="square">
            <a:spAutoFit/>
          </a:bodyPr>
          <a:lstStyle/>
          <a:p>
            <a:pPr algn="ct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She knew it needed a big hood, with a fluffy trim that could kiss and tickle Jasper’s cheeks and make him smile.</a:t>
            </a:r>
            <a:endParaRPr lang="en-GB" sz="2400" dirty="0">
              <a:latin typeface="Dreaming Outloud Pro" panose="03050502040302030504" pitchFamily="66" charset="0"/>
              <a:cs typeface="Dreaming Outloud Pro" panose="03050502040302030504" pitchFamily="66" charset="0"/>
            </a:endParaRPr>
          </a:p>
        </p:txBody>
      </p:sp>
    </p:spTree>
    <p:extLst>
      <p:ext uri="{BB962C8B-B14F-4D97-AF65-F5344CB8AC3E}">
        <p14:creationId xmlns:p14="http://schemas.microsoft.com/office/powerpoint/2010/main" val="2653213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23A7E46-784C-92A0-55C4-310599D28CF9}"/>
              </a:ext>
            </a:extLst>
          </p:cNvPr>
          <p:cNvSpPr txBox="1"/>
          <p:nvPr/>
        </p:nvSpPr>
        <p:spPr>
          <a:xfrm>
            <a:off x="630315" y="398478"/>
            <a:ext cx="11144434" cy="4967385"/>
          </a:xfrm>
          <a:prstGeom prst="rect">
            <a:avLst/>
          </a:prstGeom>
          <a:noFill/>
        </p:spPr>
        <p:txBody>
          <a:bodyPr wrap="square">
            <a:spAutoFit/>
          </a:bodyPr>
          <a:lstStyle/>
          <a:p>
            <a:pPr>
              <a:lnSpc>
                <a:spcPct val="107000"/>
              </a:lnSpc>
              <a:spcAft>
                <a:spcPts val="800"/>
              </a:spcAft>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When the villagers told Jasper about his new coat, </a:t>
            </a:r>
          </a:p>
          <a:p>
            <a:pPr>
              <a:lnSpc>
                <a:spcPct val="107000"/>
              </a:lnSpc>
              <a:spcAft>
                <a:spcPts val="800"/>
              </a:spcAft>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he felt very nervous. He wasn’t sure he wanted to </a:t>
            </a:r>
          </a:p>
          <a:p>
            <a:pPr>
              <a:lnSpc>
                <a:spcPct val="107000"/>
              </a:lnSpc>
              <a:spcAft>
                <a:spcPts val="800"/>
              </a:spcAft>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say goodbye to his old coat. </a:t>
            </a:r>
          </a:p>
          <a:p>
            <a:pPr>
              <a:lnSpc>
                <a:spcPct val="107000"/>
              </a:lnSpc>
              <a:spcAft>
                <a:spcPts val="800"/>
              </a:spcAft>
            </a:pPr>
            <a:endParaRPr lang="en-GB" sz="2400" dirty="0">
              <a:effectLst/>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spcAft>
                <a:spcPts val="800"/>
              </a:spcAft>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Even though it had holes and frayed edges, </a:t>
            </a:r>
          </a:p>
          <a:p>
            <a:pPr>
              <a:lnSpc>
                <a:spcPct val="107000"/>
              </a:lnSpc>
              <a:spcAft>
                <a:spcPts val="800"/>
              </a:spcAft>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and the sleeves pinched his arms he still loved it, </a:t>
            </a:r>
          </a:p>
          <a:p>
            <a:pPr>
              <a:lnSpc>
                <a:spcPct val="107000"/>
              </a:lnSpc>
              <a:spcAft>
                <a:spcPts val="800"/>
              </a:spcAft>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it was his coat.</a:t>
            </a:r>
          </a:p>
          <a:p>
            <a:pPr algn="ctr">
              <a:lnSpc>
                <a:spcPct val="107000"/>
              </a:lnSpc>
              <a:spcAft>
                <a:spcPts val="800"/>
              </a:spcAft>
            </a:pPr>
            <a:endParaRPr lang="en-GB" sz="2400" dirty="0">
              <a:latin typeface="Dreaming Outloud Pro" panose="03050502040302030504" pitchFamily="66" charset="0"/>
              <a:ea typeface="Calibri" panose="020F0502020204030204" pitchFamily="34" charset="0"/>
              <a:cs typeface="Dreaming Outloud Pro" panose="03050502040302030504" pitchFamily="66" charset="0"/>
            </a:endParaRPr>
          </a:p>
          <a:p>
            <a:pPr algn="ctr">
              <a:lnSpc>
                <a:spcPct val="107000"/>
              </a:lnSpc>
              <a:spcAft>
                <a:spcPts val="800"/>
              </a:spcAft>
            </a:pPr>
            <a:endParaRPr lang="en-GB" sz="2400" dirty="0">
              <a:effectLst/>
              <a:latin typeface="Dreaming Outloud Pro" panose="03050502040302030504" pitchFamily="66" charset="0"/>
              <a:ea typeface="Calibri" panose="020F0502020204030204" pitchFamily="34" charset="0"/>
              <a:cs typeface="Dreaming Outloud Pro" panose="03050502040302030504" pitchFamily="66" charset="0"/>
            </a:endParaRPr>
          </a:p>
          <a:p>
            <a:pPr algn="ctr">
              <a:lnSpc>
                <a:spcPct val="107000"/>
              </a:lnSpc>
              <a:spcAft>
                <a:spcPts val="800"/>
              </a:spcAft>
            </a:pPr>
            <a:endParaRPr lang="en-GB" sz="2400" dirty="0">
              <a:effectLst/>
              <a:latin typeface="Dreaming Outloud Pro" panose="03050502040302030504" pitchFamily="66" charset="0"/>
              <a:ea typeface="Calibri" panose="020F0502020204030204" pitchFamily="34" charset="0"/>
              <a:cs typeface="Dreaming Outloud Pro" panose="03050502040302030504" pitchFamily="66" charset="0"/>
            </a:endParaRPr>
          </a:p>
        </p:txBody>
      </p:sp>
      <p:sp>
        <p:nvSpPr>
          <p:cNvPr id="3" name="TextBox 2">
            <a:extLst>
              <a:ext uri="{FF2B5EF4-FFF2-40B4-BE49-F238E27FC236}">
                <a16:creationId xmlns:a16="http://schemas.microsoft.com/office/drawing/2014/main" id="{6A3DD5FB-3816-9B06-012F-09C07BC59BF5}"/>
              </a:ext>
            </a:extLst>
          </p:cNvPr>
          <p:cNvSpPr txBox="1"/>
          <p:nvPr/>
        </p:nvSpPr>
        <p:spPr>
          <a:xfrm>
            <a:off x="630315" y="3859285"/>
            <a:ext cx="11008310" cy="2771143"/>
          </a:xfrm>
          <a:prstGeom prst="rect">
            <a:avLst/>
          </a:prstGeom>
          <a:noFill/>
        </p:spPr>
        <p:txBody>
          <a:bodyPr wrap="square">
            <a:spAutoFit/>
          </a:bodyPr>
          <a:lstStyle/>
          <a:p>
            <a:pPr algn="ctr">
              <a:lnSpc>
                <a:spcPct val="107000"/>
              </a:lnSpc>
              <a:spcAft>
                <a:spcPts val="800"/>
              </a:spcAft>
            </a:pPr>
            <a:endParaRPr lang="en-GB" sz="2400" dirty="0">
              <a:effectLst/>
              <a:latin typeface="Dreaming Outloud Pro" panose="03050502040302030504" pitchFamily="66" charset="0"/>
              <a:ea typeface="Calibri" panose="020F0502020204030204" pitchFamily="34" charset="0"/>
              <a:cs typeface="Dreaming Outloud Pro" panose="03050502040302030504" pitchFamily="66" charset="0"/>
            </a:endParaRPr>
          </a:p>
          <a:p>
            <a:pPr algn="ctr">
              <a:lnSpc>
                <a:spcPct val="107000"/>
              </a:lnSpc>
              <a:spcAft>
                <a:spcPts val="800"/>
              </a:spcAft>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The villagers understood. They all loved their coats and knew that it was sad to have to say goodbye. </a:t>
            </a:r>
          </a:p>
          <a:p>
            <a:pPr algn="ctr">
              <a:lnSpc>
                <a:spcPct val="107000"/>
              </a:lnSpc>
              <a:spcAft>
                <a:spcPts val="800"/>
              </a:spcAft>
            </a:pPr>
            <a:endParaRPr lang="en-GB" sz="2400" dirty="0">
              <a:latin typeface="Dreaming Outloud Pro" panose="03050502040302030504" pitchFamily="66" charset="0"/>
              <a:ea typeface="Calibri" panose="020F0502020204030204" pitchFamily="34" charset="0"/>
              <a:cs typeface="Dreaming Outloud Pro" panose="03050502040302030504" pitchFamily="66" charset="0"/>
            </a:endParaRPr>
          </a:p>
          <a:p>
            <a:pPr algn="ctr">
              <a:lnSpc>
                <a:spcPct val="107000"/>
              </a:lnSpc>
              <a:spcAft>
                <a:spcPts val="800"/>
              </a:spcAft>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They explained to Jasper that he needed a new coat, to be safe and warm in, but that didn’t mean he had to forget about his old coat. </a:t>
            </a:r>
          </a:p>
        </p:txBody>
      </p:sp>
      <p:pic>
        <p:nvPicPr>
          <p:cNvPr id="4" name="Picture 3" descr="A cartoon of a child&#10;&#10;Description automatically generated">
            <a:extLst>
              <a:ext uri="{FF2B5EF4-FFF2-40B4-BE49-F238E27FC236}">
                <a16:creationId xmlns:a16="http://schemas.microsoft.com/office/drawing/2014/main" id="{9BE2C11A-E765-127E-96A2-FF1B6D4047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7457" y="331351"/>
            <a:ext cx="3027284" cy="3814378"/>
          </a:xfrm>
          <a:prstGeom prst="rect">
            <a:avLst/>
          </a:prstGeom>
        </p:spPr>
      </p:pic>
    </p:spTree>
    <p:extLst>
      <p:ext uri="{BB962C8B-B14F-4D97-AF65-F5344CB8AC3E}">
        <p14:creationId xmlns:p14="http://schemas.microsoft.com/office/powerpoint/2010/main" val="4038201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858EC49-ABFA-E1EC-A4A2-CA92DF43C13A}"/>
              </a:ext>
            </a:extLst>
          </p:cNvPr>
          <p:cNvSpPr txBox="1"/>
          <p:nvPr/>
        </p:nvSpPr>
        <p:spPr>
          <a:xfrm>
            <a:off x="346877" y="1596960"/>
            <a:ext cx="6615898" cy="3664080"/>
          </a:xfrm>
          <a:prstGeom prst="rect">
            <a:avLst/>
          </a:prstGeom>
          <a:noFill/>
        </p:spPr>
        <p:txBody>
          <a:bodyPr wrap="square">
            <a:spAutoFit/>
          </a:bodyPr>
          <a:lstStyle/>
          <a:p>
            <a:pPr algn="ctr">
              <a:lnSpc>
                <a:spcPct val="107000"/>
              </a:lnSpc>
              <a:spcAft>
                <a:spcPts val="800"/>
              </a:spcAft>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When Jasper tried on his new coat it was VERY warm and VERY cosy. </a:t>
            </a:r>
          </a:p>
          <a:p>
            <a:pPr algn="ctr">
              <a:lnSpc>
                <a:spcPct val="107000"/>
              </a:lnSpc>
              <a:spcAft>
                <a:spcPts val="800"/>
              </a:spcAft>
            </a:pPr>
            <a:endParaRPr lang="en-GB" sz="2400" dirty="0">
              <a:effectLst/>
              <a:latin typeface="Dreaming Outloud Pro" panose="03050502040302030504" pitchFamily="66" charset="0"/>
              <a:ea typeface="Calibri" panose="020F0502020204030204" pitchFamily="34" charset="0"/>
              <a:cs typeface="Dreaming Outloud Pro" panose="03050502040302030504" pitchFamily="66" charset="0"/>
            </a:endParaRPr>
          </a:p>
          <a:p>
            <a:pPr algn="ctr">
              <a:lnSpc>
                <a:spcPct val="107000"/>
              </a:lnSpc>
              <a:spcAft>
                <a:spcPts val="800"/>
              </a:spcAft>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The sleeves had plenty of room in them for Jasper’s arms and didn’t pinch or rub. </a:t>
            </a:r>
          </a:p>
          <a:p>
            <a:pPr algn="ctr">
              <a:lnSpc>
                <a:spcPct val="107000"/>
              </a:lnSpc>
              <a:spcAft>
                <a:spcPts val="800"/>
              </a:spcAft>
            </a:pPr>
            <a:endParaRPr lang="en-GB" sz="2400" dirty="0">
              <a:effectLst/>
              <a:latin typeface="Dreaming Outloud Pro" panose="03050502040302030504" pitchFamily="66" charset="0"/>
              <a:ea typeface="Calibri" panose="020F0502020204030204" pitchFamily="34" charset="0"/>
              <a:cs typeface="Dreaming Outloud Pro" panose="03050502040302030504" pitchFamily="66" charset="0"/>
            </a:endParaRPr>
          </a:p>
          <a:p>
            <a:pPr algn="ctr">
              <a:lnSpc>
                <a:spcPct val="107000"/>
              </a:lnSpc>
              <a:spcAft>
                <a:spcPts val="800"/>
              </a:spcAft>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And the big, fluffy hood tickled and kissed his cheeks and made him smile.</a:t>
            </a:r>
          </a:p>
        </p:txBody>
      </p:sp>
      <p:pic>
        <p:nvPicPr>
          <p:cNvPr id="3" name="Picture 2" descr="A child in a yellow raincoat holding a leaf&#10;&#10;Description automatically generated with medium confidence">
            <a:extLst>
              <a:ext uri="{FF2B5EF4-FFF2-40B4-BE49-F238E27FC236}">
                <a16:creationId xmlns:a16="http://schemas.microsoft.com/office/drawing/2014/main" id="{33834BF9-E661-8E38-021A-A864F0D627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7731" y="317016"/>
            <a:ext cx="4170794" cy="6223967"/>
          </a:xfrm>
          <a:prstGeom prst="rect">
            <a:avLst/>
          </a:prstGeom>
        </p:spPr>
      </p:pic>
    </p:spTree>
    <p:extLst>
      <p:ext uri="{BB962C8B-B14F-4D97-AF65-F5344CB8AC3E}">
        <p14:creationId xmlns:p14="http://schemas.microsoft.com/office/powerpoint/2010/main" val="458571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A684F26-1BC9-F1FD-FA76-E2316BEE26E1}"/>
              </a:ext>
            </a:extLst>
          </p:cNvPr>
          <p:cNvSpPr txBox="1"/>
          <p:nvPr/>
        </p:nvSpPr>
        <p:spPr>
          <a:xfrm>
            <a:off x="5383890" y="3334090"/>
            <a:ext cx="6512048" cy="3063724"/>
          </a:xfrm>
          <a:prstGeom prst="rect">
            <a:avLst/>
          </a:prstGeom>
          <a:noFill/>
        </p:spPr>
        <p:txBody>
          <a:bodyPr wrap="square">
            <a:spAutoFit/>
          </a:bodyPr>
          <a:lstStyle/>
          <a:p>
            <a:pPr algn="ctr">
              <a:lnSpc>
                <a:spcPct val="107000"/>
              </a:lnSpc>
              <a:spcAft>
                <a:spcPts val="800"/>
              </a:spcAft>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But Jasper soon grew to love his new coat and although he doesn’t wear his old coat anymore, he keeps a patch of its fabric safe in the pockets of the new one. </a:t>
            </a:r>
          </a:p>
          <a:p>
            <a:pPr algn="ctr">
              <a:lnSpc>
                <a:spcPct val="107000"/>
              </a:lnSpc>
              <a:spcAft>
                <a:spcPts val="800"/>
              </a:spcAft>
            </a:pPr>
            <a:endParaRPr lang="en-GB" sz="2400" dirty="0">
              <a:effectLst/>
              <a:latin typeface="Dreaming Outloud Pro" panose="03050502040302030504" pitchFamily="66" charset="0"/>
              <a:ea typeface="Calibri" panose="020F0502020204030204" pitchFamily="34" charset="0"/>
              <a:cs typeface="Dreaming Outloud Pro" panose="03050502040302030504" pitchFamily="66" charset="0"/>
            </a:endParaRPr>
          </a:p>
          <a:p>
            <a:pPr algn="ctr">
              <a:lnSpc>
                <a:spcPct val="107000"/>
              </a:lnSpc>
              <a:spcAft>
                <a:spcPts val="800"/>
              </a:spcAft>
            </a:pP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He holds it in his hand from time to time and takes it out to look at it whenever he wants to. </a:t>
            </a:r>
          </a:p>
        </p:txBody>
      </p:sp>
      <p:sp>
        <p:nvSpPr>
          <p:cNvPr id="2" name="TextBox 1">
            <a:extLst>
              <a:ext uri="{FF2B5EF4-FFF2-40B4-BE49-F238E27FC236}">
                <a16:creationId xmlns:a16="http://schemas.microsoft.com/office/drawing/2014/main" id="{93E20A9C-147C-8EEF-A16A-B3D88639EDD3}"/>
              </a:ext>
            </a:extLst>
          </p:cNvPr>
          <p:cNvSpPr txBox="1"/>
          <p:nvPr/>
        </p:nvSpPr>
        <p:spPr>
          <a:xfrm>
            <a:off x="5543550" y="355107"/>
            <a:ext cx="6192729" cy="2954655"/>
          </a:xfrm>
          <a:prstGeom prst="rect">
            <a:avLst/>
          </a:prstGeom>
          <a:noFill/>
        </p:spPr>
        <p:txBody>
          <a:bodyPr wrap="square" rtlCol="0">
            <a:spAutoFit/>
          </a:bodyPr>
          <a:lstStyle/>
          <a:p>
            <a:pPr algn="ct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It took a while for Jasper to get used to wearing his new coat, but that was okay.</a:t>
            </a:r>
          </a:p>
          <a:p>
            <a:pPr algn="ctr"/>
            <a:endParaRPr lang="en-GB" sz="2400" dirty="0">
              <a:effectLst/>
              <a:latin typeface="Dreaming Outloud Pro" panose="03050502040302030504" pitchFamily="66" charset="0"/>
              <a:ea typeface="Calibri" panose="020F0502020204030204" pitchFamily="34" charset="0"/>
              <a:cs typeface="Dreaming Outloud Pro" panose="03050502040302030504" pitchFamily="66" charset="0"/>
            </a:endParaRPr>
          </a:p>
          <a:p>
            <a:pPr algn="ctr"/>
            <a:endParaRPr lang="en-GB" sz="2400" dirty="0">
              <a:latin typeface="Dreaming Outloud Pro" panose="03050502040302030504" pitchFamily="66" charset="0"/>
              <a:ea typeface="Calibri" panose="020F0502020204030204" pitchFamily="34" charset="0"/>
              <a:cs typeface="Dreaming Outloud Pro" panose="03050502040302030504" pitchFamily="66" charset="0"/>
            </a:endParaRPr>
          </a:p>
          <a:p>
            <a:pPr algn="ctr"/>
            <a:r>
              <a:rPr lang="en-GB" sz="2400" dirty="0">
                <a:effectLst/>
                <a:latin typeface="Dreaming Outloud Pro" panose="03050502040302030504" pitchFamily="66" charset="0"/>
                <a:ea typeface="Calibri" panose="020F0502020204030204" pitchFamily="34" charset="0"/>
                <a:cs typeface="Dreaming Outloud Pro" panose="03050502040302030504" pitchFamily="66" charset="0"/>
              </a:rPr>
              <a:t> After all, when you’ve worn one thing for a long time, it can take just as long to get used to wearing something new. </a:t>
            </a:r>
          </a:p>
          <a:p>
            <a:endParaRPr lang="en-GB" dirty="0"/>
          </a:p>
        </p:txBody>
      </p:sp>
      <p:pic>
        <p:nvPicPr>
          <p:cNvPr id="3" name="Picture 2" descr="A cartoon of a child in a yellow raincoat&#10;&#10;Description automatically generated with low confidence">
            <a:extLst>
              <a:ext uri="{FF2B5EF4-FFF2-40B4-BE49-F238E27FC236}">
                <a16:creationId xmlns:a16="http://schemas.microsoft.com/office/drawing/2014/main" id="{18D1AECA-1A31-3E75-8255-6455F66C79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154930" cy="6858000"/>
          </a:xfrm>
          <a:prstGeom prst="rect">
            <a:avLst/>
          </a:prstGeom>
        </p:spPr>
      </p:pic>
    </p:spTree>
    <p:extLst>
      <p:ext uri="{BB962C8B-B14F-4D97-AF65-F5344CB8AC3E}">
        <p14:creationId xmlns:p14="http://schemas.microsoft.com/office/powerpoint/2010/main" val="1485272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group of colorful wallets&#10;&#10;Description automatically generated">
            <a:extLst>
              <a:ext uri="{FF2B5EF4-FFF2-40B4-BE49-F238E27FC236}">
                <a16:creationId xmlns:a16="http://schemas.microsoft.com/office/drawing/2014/main" id="{D486A3E9-2E0E-B9F0-42D2-E4B3B032FC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9613" y="924564"/>
            <a:ext cx="9258276" cy="4836485"/>
          </a:xfrm>
          <a:prstGeom prst="rect">
            <a:avLst/>
          </a:prstGeom>
        </p:spPr>
      </p:pic>
      <p:sp>
        <p:nvSpPr>
          <p:cNvPr id="10" name="TextBox 9">
            <a:extLst>
              <a:ext uri="{FF2B5EF4-FFF2-40B4-BE49-F238E27FC236}">
                <a16:creationId xmlns:a16="http://schemas.microsoft.com/office/drawing/2014/main" id="{593C0BF8-47C8-9BB0-AC0A-83E1465586C7}"/>
              </a:ext>
            </a:extLst>
          </p:cNvPr>
          <p:cNvSpPr txBox="1"/>
          <p:nvPr/>
        </p:nvSpPr>
        <p:spPr>
          <a:xfrm>
            <a:off x="1427512" y="5702603"/>
            <a:ext cx="9333926" cy="830997"/>
          </a:xfrm>
          <a:prstGeom prst="rect">
            <a:avLst/>
          </a:prstGeom>
          <a:noFill/>
        </p:spPr>
        <p:txBody>
          <a:bodyPr wrap="square">
            <a:spAutoFit/>
          </a:bodyPr>
          <a:lstStyle/>
          <a:p>
            <a:pPr marL="0" indent="0" algn="ctr">
              <a:buNone/>
            </a:pPr>
            <a:r>
              <a:rPr lang="en-GB" sz="2400" dirty="0">
                <a:latin typeface="Dreaming Outloud Pro" panose="03050502040302030504" pitchFamily="66" charset="0"/>
                <a:cs typeface="Dreaming Outloud Pro" panose="03050502040302030504" pitchFamily="66" charset="0"/>
              </a:rPr>
              <a:t>These pockets are so strongly stitched to his coat that they will never come apart, and they are so deep that they will never get full.</a:t>
            </a:r>
          </a:p>
        </p:txBody>
      </p:sp>
      <p:sp>
        <p:nvSpPr>
          <p:cNvPr id="14" name="TextBox 13">
            <a:extLst>
              <a:ext uri="{FF2B5EF4-FFF2-40B4-BE49-F238E27FC236}">
                <a16:creationId xmlns:a16="http://schemas.microsoft.com/office/drawing/2014/main" id="{0FBBF19B-4E53-ACAD-9C85-A2F272FFF997}"/>
              </a:ext>
            </a:extLst>
          </p:cNvPr>
          <p:cNvSpPr txBox="1"/>
          <p:nvPr/>
        </p:nvSpPr>
        <p:spPr>
          <a:xfrm>
            <a:off x="2148717" y="310870"/>
            <a:ext cx="7891515" cy="830997"/>
          </a:xfrm>
          <a:prstGeom prst="rect">
            <a:avLst/>
          </a:prstGeom>
          <a:noFill/>
        </p:spPr>
        <p:txBody>
          <a:bodyPr wrap="square">
            <a:spAutoFit/>
          </a:bodyPr>
          <a:lstStyle/>
          <a:p>
            <a:pPr marL="0" indent="0" algn="ctr">
              <a:buNone/>
            </a:pPr>
            <a:r>
              <a:rPr lang="en-GB" sz="2400" dirty="0">
                <a:latin typeface="Dreaming Outloud Pro" panose="03050502040302030504" pitchFamily="66" charset="0"/>
                <a:cs typeface="Dreaming Outloud Pro" panose="03050502040302030504" pitchFamily="66" charset="0"/>
              </a:rPr>
              <a:t>Over time the big deep pockets of Jasper’s new coat have many treasures and memories in them. </a:t>
            </a:r>
          </a:p>
        </p:txBody>
      </p:sp>
    </p:spTree>
    <p:extLst>
      <p:ext uri="{BB962C8B-B14F-4D97-AF65-F5344CB8AC3E}">
        <p14:creationId xmlns:p14="http://schemas.microsoft.com/office/powerpoint/2010/main" val="2238905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hild on a swing next to a snowman&#10;&#10;Description automatically generated with medium confidence">
            <a:extLst>
              <a:ext uri="{FF2B5EF4-FFF2-40B4-BE49-F238E27FC236}">
                <a16:creationId xmlns:a16="http://schemas.microsoft.com/office/drawing/2014/main" id="{B7AEA166-5081-BBAE-CB99-F98EB097ADBA}"/>
              </a:ext>
            </a:extLst>
          </p:cNvPr>
          <p:cNvPicPr>
            <a:picLocks noChangeAspect="1"/>
          </p:cNvPicPr>
          <p:nvPr/>
        </p:nvPicPr>
        <p:blipFill rotWithShape="1">
          <a:blip r:embed="rId2">
            <a:extLst>
              <a:ext uri="{28A0092B-C50C-407E-A947-70E740481C1C}">
                <a14:useLocalDpi xmlns:a14="http://schemas.microsoft.com/office/drawing/2010/main" val="0"/>
              </a:ext>
            </a:extLst>
          </a:blip>
          <a:srcRect t="21655" b="7422"/>
          <a:stretch/>
        </p:blipFill>
        <p:spPr>
          <a:xfrm>
            <a:off x="0" y="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D49072E7-7460-A8E8-7A3A-C3395A4C8B6C}"/>
              </a:ext>
            </a:extLst>
          </p:cNvPr>
          <p:cNvSpPr txBox="1"/>
          <p:nvPr/>
        </p:nvSpPr>
        <p:spPr>
          <a:xfrm>
            <a:off x="5519692" y="0"/>
            <a:ext cx="6553199" cy="7430609"/>
          </a:xfrm>
          <a:prstGeom prst="rect">
            <a:avLst/>
          </a:prstGeom>
        </p:spPr>
        <p:txBody>
          <a:bodyPr vert="horz" lIns="91440" tIns="45720" rIns="91440" bIns="45720" rtlCol="0">
            <a:normAutofit/>
          </a:bodyPr>
          <a:lstStyle/>
          <a:p>
            <a:pPr algn="ctr">
              <a:lnSpc>
                <a:spcPct val="90000"/>
              </a:lnSpc>
              <a:spcAft>
                <a:spcPts val="600"/>
              </a:spcAft>
            </a:pPr>
            <a:endParaRPr lang="en-US" sz="2400" dirty="0">
              <a:latin typeface="Dreaming Outloud Pro" panose="03050502040302030504" pitchFamily="66" charset="0"/>
              <a:cs typeface="Dreaming Outloud Pro" panose="03050502040302030504" pitchFamily="66" charset="0"/>
            </a:endParaRPr>
          </a:p>
          <a:p>
            <a:pPr algn="ctr">
              <a:lnSpc>
                <a:spcPct val="90000"/>
              </a:lnSpc>
              <a:spcAft>
                <a:spcPts val="600"/>
              </a:spcAft>
            </a:pPr>
            <a:r>
              <a:rPr lang="en-US" sz="2400" dirty="0">
                <a:latin typeface="Dreaming Outloud Pro" panose="03050502040302030504" pitchFamily="66" charset="0"/>
                <a:cs typeface="Dreaming Outloud Pro" panose="03050502040302030504" pitchFamily="66" charset="0"/>
              </a:rPr>
              <a:t>Jasper will go on collecting treasures and memories until he is a grown up.</a:t>
            </a:r>
          </a:p>
          <a:p>
            <a:pPr algn="ctr">
              <a:lnSpc>
                <a:spcPct val="90000"/>
              </a:lnSpc>
              <a:spcAft>
                <a:spcPts val="600"/>
              </a:spcAft>
            </a:pPr>
            <a:endParaRPr lang="en-US" sz="2400" dirty="0">
              <a:latin typeface="Dreaming Outloud Pro" panose="03050502040302030504" pitchFamily="66" charset="0"/>
              <a:cs typeface="Dreaming Outloud Pro" panose="03050502040302030504" pitchFamily="66" charset="0"/>
            </a:endParaRPr>
          </a:p>
          <a:p>
            <a:pPr algn="ctr">
              <a:lnSpc>
                <a:spcPct val="90000"/>
              </a:lnSpc>
              <a:spcAft>
                <a:spcPts val="600"/>
              </a:spcAft>
            </a:pPr>
            <a:r>
              <a:rPr lang="en-US" sz="2400" dirty="0">
                <a:latin typeface="Dreaming Outloud Pro" panose="03050502040302030504" pitchFamily="66" charset="0"/>
                <a:cs typeface="Dreaming Outloud Pro" panose="03050502040302030504" pitchFamily="66" charset="0"/>
              </a:rPr>
              <a:t>And the patch of fabric from Jasper’s old coat will always be safe in his pocket.</a:t>
            </a:r>
          </a:p>
          <a:p>
            <a:pPr indent="-228600">
              <a:lnSpc>
                <a:spcPct val="90000"/>
              </a:lnSpc>
              <a:spcAft>
                <a:spcPts val="600"/>
              </a:spcAft>
              <a:buFont typeface="Arial" panose="020B0604020202020204" pitchFamily="34" charset="0"/>
              <a:buChar char="•"/>
            </a:pPr>
            <a:endParaRPr lang="en-US" sz="2000" dirty="0"/>
          </a:p>
        </p:txBody>
      </p:sp>
    </p:spTree>
    <p:extLst>
      <p:ext uri="{BB962C8B-B14F-4D97-AF65-F5344CB8AC3E}">
        <p14:creationId xmlns:p14="http://schemas.microsoft.com/office/powerpoint/2010/main" val="985121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D7DAF9BA301F4FB81D90080377656B" ma:contentTypeVersion="0" ma:contentTypeDescription="Create a new document." ma:contentTypeScope="" ma:versionID="76ab1d1616717ae5a3e8b34541ec1726">
  <xsd:schema xmlns:xsd="http://www.w3.org/2001/XMLSchema" xmlns:xs="http://www.w3.org/2001/XMLSchema" xmlns:p="http://schemas.microsoft.com/office/2006/metadata/properties" targetNamespace="http://schemas.microsoft.com/office/2006/metadata/properties" ma:root="true" ma:fieldsID="500c6692915ba10984c0aabd49f31b2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6F7B131-1667-4587-80FC-DE3D6F818C01}"/>
</file>

<file path=customXml/itemProps2.xml><?xml version="1.0" encoding="utf-8"?>
<ds:datastoreItem xmlns:ds="http://schemas.openxmlformats.org/officeDocument/2006/customXml" ds:itemID="{4D0336FD-B365-45B2-9757-C5809BE46903}"/>
</file>

<file path=customXml/itemProps3.xml><?xml version="1.0" encoding="utf-8"?>
<ds:datastoreItem xmlns:ds="http://schemas.openxmlformats.org/officeDocument/2006/customXml" ds:itemID="{BD9A4499-91B8-45B1-AC24-CCE370ED4921}"/>
</file>

<file path=docProps/app.xml><?xml version="1.0" encoding="utf-8"?>
<Properties xmlns="http://schemas.openxmlformats.org/officeDocument/2006/extended-properties" xmlns:vt="http://schemas.openxmlformats.org/officeDocument/2006/docPropsVTypes">
  <TotalTime>302</TotalTime>
  <Words>944</Words>
  <Application>Microsoft Office PowerPoint</Application>
  <PresentationFormat>Widescreen</PresentationFormat>
  <Paragraphs>89</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Dreaming Outloud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Jasper’s Coat</dc:title>
  <dc:creator>Pike, Laura</dc:creator>
  <cp:lastModifiedBy>Gough, Adele</cp:lastModifiedBy>
  <cp:revision>9</cp:revision>
  <dcterms:created xsi:type="dcterms:W3CDTF">2022-12-30T16:21:30Z</dcterms:created>
  <dcterms:modified xsi:type="dcterms:W3CDTF">2026-02-26T16:49:54Z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0x0101003AD7DAF9BA301F4FB81D90080377656B</vt:lpwstr>
  </property>
</Properties>
</file>