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72" r:id="rId4"/>
    <p:sldId id="289" r:id="rId5"/>
    <p:sldId id="288" r:id="rId6"/>
    <p:sldId id="290" r:id="rId7"/>
    <p:sldId id="291" r:id="rId8"/>
    <p:sldId id="287" r:id="rId9"/>
    <p:sldId id="261" r:id="rId10"/>
    <p:sldId id="292" r:id="rId11"/>
    <p:sldId id="294" r:id="rId12"/>
    <p:sldId id="293" r:id="rId13"/>
    <p:sldId id="263" r:id="rId14"/>
    <p:sldId id="285" r:id="rId15"/>
    <p:sldId id="286" r:id="rId16"/>
    <p:sldId id="27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n Roberts" initials="ER" lastIdx="1" clrIdx="0">
    <p:extLst>
      <p:ext uri="{19B8F6BF-5375-455C-9EA6-DF929625EA0E}">
        <p15:presenceInfo xmlns:p15="http://schemas.microsoft.com/office/powerpoint/2012/main" userId="S-1-5-21-1960408961-362288127-725345543-238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52" autoAdjust="0"/>
    <p:restoredTop sz="94660"/>
  </p:normalViewPr>
  <p:slideViewPr>
    <p:cSldViewPr snapToGrid="0">
      <p:cViewPr varScale="1">
        <p:scale>
          <a:sx n="80" d="100"/>
          <a:sy n="80" d="100"/>
        </p:scale>
        <p:origin x="114" y="192"/>
      </p:cViewPr>
      <p:guideLst/>
    </p:cSldViewPr>
  </p:slideViewPr>
  <p:notesTextViewPr>
    <p:cViewPr>
      <p:scale>
        <a:sx n="1" d="1"/>
        <a:sy n="1" d="1"/>
      </p:scale>
      <p:origin x="0" y="0"/>
    </p:cViewPr>
  </p:notesTextViewPr>
  <p:sorterViewPr>
    <p:cViewPr>
      <p:scale>
        <a:sx n="100" d="100"/>
        <a:sy n="100" d="100"/>
      </p:scale>
      <p:origin x="0" y="-5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4AB5CA-1191-40A5-B5E4-C8C44E8C95CB}" type="datetimeFigureOut">
              <a:rPr lang="en-GB" smtClean="0"/>
              <a:t>24/05/2023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C62A62-4456-40DF-BF28-ACE25BFB4783}" type="slidenum">
              <a:rPr lang="en-GB" smtClean="0"/>
              <a:t>‹#›</a:t>
            </a:fld>
            <a:endParaRPr lang="en-GB"/>
          </a:p>
        </p:txBody>
      </p:sp>
    </p:spTree>
    <p:extLst>
      <p:ext uri="{BB962C8B-B14F-4D97-AF65-F5344CB8AC3E}">
        <p14:creationId xmlns:p14="http://schemas.microsoft.com/office/powerpoint/2010/main" val="2010484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D394B758-4EEC-4B58-8C9F-AC29E619DB8D}" type="datetime1">
              <a:rPr lang="en-GB" smtClean="0"/>
              <a:t>24/05/2023</a:t>
            </a:fld>
            <a:endParaRPr lang="en-GB"/>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6EFF63C2-D617-4F9F-AE18-C98E7B22785A}" type="slidenum">
              <a:rPr lang="en-GB" smtClean="0"/>
              <a:t>‹#›</a:t>
            </a:fld>
            <a:endParaRPr lang="en-GB"/>
          </a:p>
        </p:txBody>
      </p:sp>
    </p:spTree>
    <p:extLst>
      <p:ext uri="{BB962C8B-B14F-4D97-AF65-F5344CB8AC3E}">
        <p14:creationId xmlns:p14="http://schemas.microsoft.com/office/powerpoint/2010/main" val="4084211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D7770F-1E40-47BD-AD9B-A28D6DC1C7A9}" type="datetime1">
              <a:rPr lang="en-GB" smtClean="0"/>
              <a:t>24/05/2023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3892419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78BFD0B-9458-4EBE-A521-EDB42496BF26}" type="datetime1">
              <a:rPr lang="en-GB" smtClean="0"/>
              <a:t>24/05/2023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2496505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7F6C47C-7A09-4431-AC9D-ED22DECE36F5}" type="datetime1">
              <a:rPr lang="en-GB" smtClean="0"/>
              <a:t>24/05/2023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3141190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06C750B-D8AE-4CA0-9B58-4C72AC6AC95F}" type="datetime1">
              <a:rPr lang="en-GB" smtClean="0"/>
              <a:t>24/05/2023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2558939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6B94293-9437-4F78-B79C-576C83EAFEC0}" type="datetime1">
              <a:rPr lang="en-GB" smtClean="0"/>
              <a:t>24/05/2023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1571394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B43090-C3F0-43C5-93EC-8F251B749B0C}" type="datetime1">
              <a:rPr lang="en-GB" smtClean="0"/>
              <a:t>24/05/2023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1876495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Edit Master text styles</a:t>
            </a:r>
          </a:p>
        </p:txBody>
      </p:sp>
      <p:sp>
        <p:nvSpPr>
          <p:cNvPr id="5" name="Date Placeholder 4"/>
          <p:cNvSpPr>
            <a:spLocks noGrp="1"/>
          </p:cNvSpPr>
          <p:nvPr>
            <p:ph type="dt" sz="half" idx="10"/>
          </p:nvPr>
        </p:nvSpPr>
        <p:spPr/>
        <p:txBody>
          <a:bodyPr/>
          <a:lstStyle/>
          <a:p>
            <a:fld id="{C14D47FC-8C72-4C36-9553-859608388839}" type="datetime1">
              <a:rPr lang="en-GB" smtClean="0"/>
              <a:t>24/05/2023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6EFF63C2-D617-4F9F-AE18-C98E7B22785A}" type="slidenum">
              <a:rPr lang="en-GB" smtClean="0"/>
              <a:t>‹#›</a:t>
            </a:fld>
            <a:endParaRPr lang="en-GB"/>
          </a:p>
        </p:txBody>
      </p:sp>
    </p:spTree>
    <p:extLst>
      <p:ext uri="{BB962C8B-B14F-4D97-AF65-F5344CB8AC3E}">
        <p14:creationId xmlns:p14="http://schemas.microsoft.com/office/powerpoint/2010/main" val="4083198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0AE43779-2753-4550-B52C-EF2CCF8C695E}" type="datetime1">
              <a:rPr lang="en-GB" smtClean="0"/>
              <a:t>24/05/2023</a:t>
            </a:fld>
            <a:endParaRPr lang="en-GB"/>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6EFF63C2-D617-4F9F-AE18-C98E7B22785A}" type="slidenum">
              <a:rPr lang="en-GB" smtClean="0"/>
              <a:t>‹#›</a:t>
            </a:fld>
            <a:endParaRPr lang="en-GB"/>
          </a:p>
        </p:txBody>
      </p:sp>
    </p:spTree>
    <p:extLst>
      <p:ext uri="{BB962C8B-B14F-4D97-AF65-F5344CB8AC3E}">
        <p14:creationId xmlns:p14="http://schemas.microsoft.com/office/powerpoint/2010/main" val="161131063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F0EF84F-7465-49DE-A5D4-CC7E09B18D15}" type="datetime1">
              <a:rPr lang="en-GB" smtClean="0"/>
              <a:t>24/05/2023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479066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5B5CB5-90E6-4E01-811B-89F4CF334312}" type="datetime1">
              <a:rPr lang="en-GB" smtClean="0"/>
              <a:t>24/05/2023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1944349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EF057074-3B27-4164-8C1A-DA3641DEE1AB}" type="datetime1">
              <a:rPr lang="en-GB" smtClean="0"/>
              <a:t>24/05/2023</a:t>
            </a:fld>
            <a:endParaRPr lang="en-GB"/>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GB"/>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6EFF63C2-D617-4F9F-AE18-C98E7B22785A}" type="slidenum">
              <a:rPr lang="en-GB" smtClean="0"/>
              <a:t>‹#›</a:t>
            </a:fld>
            <a:endParaRPr lang="en-GB"/>
          </a:p>
        </p:txBody>
      </p:sp>
    </p:spTree>
    <p:extLst>
      <p:ext uri="{BB962C8B-B14F-4D97-AF65-F5344CB8AC3E}">
        <p14:creationId xmlns:p14="http://schemas.microsoft.com/office/powerpoint/2010/main" val="4208435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r="5964" b="719"/>
          <a:stretch/>
        </p:blipFill>
        <p:spPr>
          <a:xfrm>
            <a:off x="8840698" y="2113844"/>
            <a:ext cx="3333105" cy="4710037"/>
          </a:xfrm>
          <a:prstGeom prst="rect">
            <a:avLst/>
          </a:prstGeom>
        </p:spPr>
      </p:pic>
      <p:sp>
        <p:nvSpPr>
          <p:cNvPr id="2" name="Title 1"/>
          <p:cNvSpPr>
            <a:spLocks noGrp="1"/>
          </p:cNvSpPr>
          <p:nvPr>
            <p:ph type="ctrTitle"/>
          </p:nvPr>
        </p:nvSpPr>
        <p:spPr>
          <a:xfrm>
            <a:off x="543542" y="240632"/>
            <a:ext cx="5231615" cy="2031399"/>
          </a:xfrm>
        </p:spPr>
        <p:txBody>
          <a:bodyPr/>
          <a:lstStyle/>
          <a:p>
            <a:r>
              <a:rPr lang="en-GB" sz="4800" dirty="0" smtClean="0">
                <a:solidFill>
                  <a:schemeClr val="tx1"/>
                </a:solidFill>
                <a:latin typeface="Arial" panose="020B0604020202020204" pitchFamily="34" charset="0"/>
                <a:cs typeface="Arial" panose="020B0604020202020204" pitchFamily="34" charset="0"/>
              </a:rPr>
              <a:t>How Budgie became a sister.</a:t>
            </a:r>
            <a:endParaRPr lang="en-GB" sz="4800" dirty="0">
              <a:solidFill>
                <a:schemeClr val="tx1"/>
              </a:solidFill>
              <a:latin typeface="Arial" panose="020B0604020202020204" pitchFamily="34" charset="0"/>
              <a:cs typeface="Arial" panose="020B0604020202020204" pitchFamily="34" charset="0"/>
            </a:endParaRPr>
          </a:p>
        </p:txBody>
      </p:sp>
      <p:pic>
        <p:nvPicPr>
          <p:cNvPr id="4" name="Picture 3" descr="Grass Meadow Green · Free vector graphic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76412"/>
            <a:ext cx="12254009" cy="1416050"/>
          </a:xfrm>
          <a:prstGeom prst="rect">
            <a:avLst/>
          </a:prstGeom>
        </p:spPr>
      </p:pic>
    </p:spTree>
    <p:extLst>
      <p:ext uri="{BB962C8B-B14F-4D97-AF65-F5344CB8AC3E}">
        <p14:creationId xmlns:p14="http://schemas.microsoft.com/office/powerpoint/2010/main" val="35001521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1191" y="2583678"/>
            <a:ext cx="3193457" cy="4274322"/>
          </a:xfrm>
          <a:prstGeom prst="rect">
            <a:avLst/>
          </a:prstGeom>
        </p:spPr>
      </p:pic>
      <p:sp>
        <p:nvSpPr>
          <p:cNvPr id="2" name="Title 1"/>
          <p:cNvSpPr>
            <a:spLocks noGrp="1"/>
          </p:cNvSpPr>
          <p:nvPr>
            <p:ph type="ctrTitle"/>
          </p:nvPr>
        </p:nvSpPr>
        <p:spPr>
          <a:xfrm>
            <a:off x="215196" y="863711"/>
            <a:ext cx="5334971" cy="812800"/>
          </a:xfrm>
        </p:spPr>
        <p:txBody>
          <a:bodyPr/>
          <a:lstStyle/>
          <a:p>
            <a:r>
              <a:rPr lang="en-GB" sz="4000" dirty="0" smtClean="0">
                <a:solidFill>
                  <a:schemeClr val="tx1"/>
                </a:solidFill>
                <a:latin typeface="Arial" panose="020B0604020202020204" pitchFamily="34" charset="0"/>
                <a:cs typeface="Arial" panose="020B0604020202020204" pitchFamily="34" charset="0"/>
              </a:rPr>
              <a:t/>
            </a:r>
            <a:br>
              <a:rPr lang="en-GB" sz="4000" dirty="0" smtClean="0">
                <a:solidFill>
                  <a:schemeClr val="tx1"/>
                </a:solidFill>
                <a:latin typeface="Arial" panose="020B0604020202020204" pitchFamily="34" charset="0"/>
                <a:cs typeface="Arial" panose="020B0604020202020204" pitchFamily="34" charset="0"/>
              </a:rPr>
            </a:br>
            <a:r>
              <a:rPr lang="en-GB" sz="4000" dirty="0" smtClean="0">
                <a:solidFill>
                  <a:schemeClr val="tx1"/>
                </a:solidFill>
                <a:latin typeface="Arial" panose="020B0604020202020204" pitchFamily="34" charset="0"/>
                <a:cs typeface="Arial" panose="020B0604020202020204" pitchFamily="34" charset="0"/>
              </a:rPr>
              <a:t>Say ‘Hello’ to Budgie! </a:t>
            </a:r>
            <a:br>
              <a:rPr lang="en-GB" sz="4000" dirty="0" smtClean="0">
                <a:solidFill>
                  <a:schemeClr val="tx1"/>
                </a:solidFill>
                <a:latin typeface="Arial" panose="020B0604020202020204" pitchFamily="34" charset="0"/>
                <a:cs typeface="Arial" panose="020B0604020202020204" pitchFamily="34" charset="0"/>
              </a:rPr>
            </a:br>
            <a:endParaRPr lang="en-GB" sz="4000" dirty="0">
              <a:solidFill>
                <a:schemeClr val="tx1"/>
              </a:solidFill>
              <a:latin typeface="Arial" panose="020B0604020202020204" pitchFamily="34" charset="0"/>
              <a:cs typeface="Arial" panose="020B0604020202020204" pitchFamily="34" charset="0"/>
            </a:endParaRPr>
          </a:p>
        </p:txBody>
      </p:sp>
      <p:sp>
        <p:nvSpPr>
          <p:cNvPr id="6" name="Oval Callout 5"/>
          <p:cNvSpPr/>
          <p:nvPr/>
        </p:nvSpPr>
        <p:spPr>
          <a:xfrm>
            <a:off x="3936964" y="2583678"/>
            <a:ext cx="3788290" cy="2955084"/>
          </a:xfrm>
          <a:prstGeom prst="wedgeEllipseCallout">
            <a:avLst>
              <a:gd name="adj1" fmla="val 69686"/>
              <a:gd name="adj2" fmla="val 1513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latin typeface="Arial" panose="020B0604020202020204" pitchFamily="34" charset="0"/>
                <a:cs typeface="Arial" panose="020B0604020202020204" pitchFamily="34" charset="0"/>
              </a:rPr>
              <a:t>Hello my name is Budgie. And I go ‘Woof </a:t>
            </a:r>
            <a:r>
              <a:rPr lang="en-GB" sz="2400" dirty="0" err="1" smtClean="0">
                <a:latin typeface="Arial" panose="020B0604020202020204" pitchFamily="34" charset="0"/>
                <a:cs typeface="Arial" panose="020B0604020202020204" pitchFamily="34" charset="0"/>
              </a:rPr>
              <a:t>Woof</a:t>
            </a:r>
            <a:r>
              <a:rPr lang="en-GB" sz="2400" dirty="0" smtClean="0">
                <a:latin typeface="Arial" panose="020B0604020202020204" pitchFamily="34" charset="0"/>
                <a:cs typeface="Arial" panose="020B0604020202020204" pitchFamily="34" charset="0"/>
              </a:rPr>
              <a:t>’. Can you make a Woof noise too?</a:t>
            </a:r>
            <a:endParaRPr lang="en-GB" sz="24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a:xfrm>
            <a:off x="10843626" y="5639240"/>
            <a:ext cx="976850" cy="678285"/>
          </a:xfrm>
        </p:spPr>
        <p:txBody>
          <a:bodyPr/>
          <a:lstStyle/>
          <a:p>
            <a:r>
              <a:rPr lang="en-GB" sz="2800" dirty="0" smtClean="0">
                <a:solidFill>
                  <a:schemeClr val="tx1">
                    <a:alpha val="25000"/>
                  </a:schemeClr>
                </a:solidFill>
                <a:latin typeface="Arial" panose="020B0604020202020204" pitchFamily="34" charset="0"/>
                <a:cs typeface="Arial" panose="020B0604020202020204" pitchFamily="34" charset="0"/>
              </a:rPr>
              <a:t>1</a:t>
            </a:r>
            <a:endParaRPr lang="en-GB" sz="2800" dirty="0">
              <a:solidFill>
                <a:schemeClr val="tx1">
                  <a:alpha val="25000"/>
                </a:schemeClr>
              </a:solidFill>
              <a:latin typeface="Arial" panose="020B0604020202020204" pitchFamily="34" charset="0"/>
              <a:cs typeface="Arial" panose="020B0604020202020204" pitchFamily="34" charset="0"/>
            </a:endParaRPr>
          </a:p>
        </p:txBody>
      </p:sp>
      <p:pic>
        <p:nvPicPr>
          <p:cNvPr id="7" name="Picture 6" descr="Grass Meadow Green · Free vector graphic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79079"/>
            <a:ext cx="12254009" cy="2333700"/>
          </a:xfrm>
          <a:prstGeom prst="rect">
            <a:avLst/>
          </a:prstGeom>
        </p:spPr>
      </p:pic>
    </p:spTree>
    <p:extLst>
      <p:ext uri="{BB962C8B-B14F-4D97-AF65-F5344CB8AC3E}">
        <p14:creationId xmlns:p14="http://schemas.microsoft.com/office/powerpoint/2010/main" val="7270634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68998" y="165819"/>
            <a:ext cx="6673222" cy="6370975"/>
          </a:xfrm>
          <a:prstGeom prst="rect">
            <a:avLst/>
          </a:prstGeom>
          <a:noFill/>
        </p:spPr>
        <p:txBody>
          <a:bodyPr wrap="square" rtlCol="0">
            <a:spAutoFit/>
          </a:bodyPr>
          <a:lstStyle/>
          <a:p>
            <a:r>
              <a:rPr lang="en-GB" sz="2400" dirty="0" smtClean="0">
                <a:latin typeface="Arial" panose="020B0604020202020204" pitchFamily="34" charset="0"/>
                <a:cs typeface="Arial" panose="020B0604020202020204" pitchFamily="34" charset="0"/>
              </a:rPr>
              <a:t>Budgie lives with her Mummy, Daddy and sister Birdy in their home. They are the Wagtail family. Here are the Wagtails outside their home. </a:t>
            </a:r>
          </a:p>
          <a:p>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Budgie loves living with her Mummy, Daddy and sister. Budgie loves to draw and colour in. Budgie loves to make things and is very crafty. Budgie likes to go on her scooter. Budgie is really good at wagging her tail. But best of all Budgie </a:t>
            </a:r>
            <a:r>
              <a:rPr lang="en-GB" sz="2400" dirty="0">
                <a:latin typeface="Arial" panose="020B0604020202020204" pitchFamily="34" charset="0"/>
                <a:cs typeface="Arial" panose="020B0604020202020204" pitchFamily="34" charset="0"/>
              </a:rPr>
              <a:t>loves to </a:t>
            </a:r>
            <a:r>
              <a:rPr lang="en-GB" sz="2400" dirty="0" smtClean="0">
                <a:latin typeface="Arial" panose="020B0604020202020204" pitchFamily="34" charset="0"/>
                <a:cs typeface="Arial" panose="020B0604020202020204" pitchFamily="34" charset="0"/>
              </a:rPr>
              <a:t>spend time with her sister Birdy playing. Budgie and Birdy’s favourite game is playing puppies. </a:t>
            </a:r>
            <a:r>
              <a:rPr lang="en-GB" sz="2400" dirty="0">
                <a:latin typeface="Arial" panose="020B0604020202020204" pitchFamily="34" charset="0"/>
                <a:cs typeface="Arial" panose="020B0604020202020204" pitchFamily="34" charset="0"/>
              </a:rPr>
              <a:t>What </a:t>
            </a:r>
            <a:r>
              <a:rPr lang="en-GB" sz="2400" dirty="0" smtClean="0">
                <a:latin typeface="Arial" panose="020B0604020202020204" pitchFamily="34" charset="0"/>
                <a:cs typeface="Arial" panose="020B0604020202020204" pitchFamily="34" charset="0"/>
              </a:rPr>
              <a:t>do you like doing with your Mummy, Daddy and sister?</a:t>
            </a:r>
            <a:r>
              <a:rPr lang="en-GB" sz="2400" dirty="0">
                <a:latin typeface="Arial" panose="020B0604020202020204" pitchFamily="34" charset="0"/>
                <a:cs typeface="Arial" panose="020B0604020202020204" pitchFamily="34" charset="0"/>
              </a:rPr>
              <a:t> </a:t>
            </a:r>
            <a:r>
              <a:rPr lang="en-GB" sz="2400" dirty="0" smtClean="0">
                <a:latin typeface="Arial" panose="020B0604020202020204" pitchFamily="34" charset="0"/>
                <a:cs typeface="Arial" panose="020B0604020202020204" pitchFamily="34" charset="0"/>
              </a:rPr>
              <a:t>What are you really good at doing? Can you spot Budgie?</a:t>
            </a:r>
          </a:p>
          <a:p>
            <a:endParaRPr lang="en-GB" sz="2400" b="1" dirty="0" smtClean="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This </a:t>
            </a:r>
            <a:r>
              <a:rPr lang="en-GB" sz="2400" dirty="0">
                <a:latin typeface="Arial" panose="020B0604020202020204" pitchFamily="34" charset="0"/>
                <a:cs typeface="Arial" panose="020B0604020202020204" pitchFamily="34" charset="0"/>
              </a:rPr>
              <a:t>is </a:t>
            </a:r>
            <a:r>
              <a:rPr lang="en-GB" sz="2400" dirty="0" smtClean="0">
                <a:latin typeface="Arial" panose="020B0604020202020204" pitchFamily="34" charset="0"/>
                <a:cs typeface="Arial" panose="020B0604020202020204" pitchFamily="34" charset="0"/>
              </a:rPr>
              <a:t>Budgie’s </a:t>
            </a:r>
            <a:r>
              <a:rPr lang="en-GB" sz="2400" dirty="0">
                <a:latin typeface="Arial" panose="020B0604020202020204" pitchFamily="34" charset="0"/>
                <a:cs typeface="Arial" panose="020B0604020202020204" pitchFamily="34" charset="0"/>
              </a:rPr>
              <a:t>story about how she </a:t>
            </a:r>
            <a:r>
              <a:rPr lang="en-GB" sz="2400" dirty="0" smtClean="0">
                <a:latin typeface="Arial" panose="020B0604020202020204" pitchFamily="34" charset="0"/>
                <a:cs typeface="Arial" panose="020B0604020202020204" pitchFamily="34" charset="0"/>
              </a:rPr>
              <a:t>became a sister to Birdy.</a:t>
            </a:r>
            <a:endParaRPr lang="en-GB" sz="2400" dirty="0">
              <a:latin typeface="Arial" panose="020B0604020202020204" pitchFamily="34" charset="0"/>
              <a:cs typeface="Arial" panose="020B0604020202020204" pitchFamily="34" charset="0"/>
            </a:endParaRPr>
          </a:p>
        </p:txBody>
      </p:sp>
      <p:pic>
        <p:nvPicPr>
          <p:cNvPr id="23" name="Picture 22" descr="House | Free Stock Photo | Illustration of a house | # 14511"/>
          <p:cNvPicPr>
            <a:picLocks noChangeAspect="1"/>
          </p:cNvPicPr>
          <p:nvPr/>
        </p:nvPicPr>
        <p:blipFill rotWithShape="1">
          <a:blip r:embed="rId2" cstate="print">
            <a:extLst>
              <a:ext uri="{28A0092B-C50C-407E-A947-70E740481C1C}">
                <a14:useLocalDpi xmlns:a14="http://schemas.microsoft.com/office/drawing/2010/main" val="0"/>
              </a:ext>
            </a:extLst>
          </a:blip>
          <a:srcRect l="9848" r="5577" b="976"/>
          <a:stretch/>
        </p:blipFill>
        <p:spPr>
          <a:xfrm>
            <a:off x="6942220" y="542403"/>
            <a:ext cx="5249779" cy="5521513"/>
          </a:xfrm>
          <a:prstGeom prst="rect">
            <a:avLst/>
          </a:prstGeom>
        </p:spPr>
      </p:pic>
      <p:pic>
        <p:nvPicPr>
          <p:cNvPr id="3" name="Picture 2"/>
          <p:cNvPicPr>
            <a:picLocks noChangeAspect="1"/>
          </p:cNvPicPr>
          <p:nvPr/>
        </p:nvPicPr>
        <p:blipFill>
          <a:blip r:embed="rId3"/>
          <a:stretch>
            <a:fillRect/>
          </a:stretch>
        </p:blipFill>
        <p:spPr>
          <a:xfrm>
            <a:off x="8847515" y="5014595"/>
            <a:ext cx="944218" cy="1100546"/>
          </a:xfrm>
          <a:prstGeom prst="rect">
            <a:avLst/>
          </a:prstGeom>
        </p:spPr>
      </p:pic>
      <p:pic>
        <p:nvPicPr>
          <p:cNvPr id="12" name="Picture 11"/>
          <p:cNvPicPr>
            <a:picLocks noChangeAspect="1"/>
          </p:cNvPicPr>
          <p:nvPr/>
        </p:nvPicPr>
        <p:blipFill>
          <a:blip r:embed="rId4"/>
          <a:stretch>
            <a:fillRect/>
          </a:stretch>
        </p:blipFill>
        <p:spPr>
          <a:xfrm>
            <a:off x="9925698" y="3835494"/>
            <a:ext cx="1731808" cy="2273696"/>
          </a:xfrm>
          <a:prstGeom prst="rect">
            <a:avLst/>
          </a:prstGeom>
        </p:spPr>
      </p:pic>
      <p:pic>
        <p:nvPicPr>
          <p:cNvPr id="6" name="Picture 5"/>
          <p:cNvPicPr>
            <a:picLocks noChangeAspect="1"/>
          </p:cNvPicPr>
          <p:nvPr/>
        </p:nvPicPr>
        <p:blipFill>
          <a:blip r:embed="rId5"/>
          <a:stretch>
            <a:fillRect/>
          </a:stretch>
        </p:blipFill>
        <p:spPr>
          <a:xfrm>
            <a:off x="7367006" y="3535972"/>
            <a:ext cx="1942034" cy="2643325"/>
          </a:xfrm>
          <a:prstGeom prst="rect">
            <a:avLst/>
          </a:prstGeom>
        </p:spPr>
      </p:pic>
      <p:sp>
        <p:nvSpPr>
          <p:cNvPr id="4" name="Slide Number Placeholder 3"/>
          <p:cNvSpPr>
            <a:spLocks noGrp="1"/>
          </p:cNvSpPr>
          <p:nvPr>
            <p:ph type="sldNum" sz="quarter" idx="12"/>
          </p:nvPr>
        </p:nvSpPr>
        <p:spPr>
          <a:xfrm>
            <a:off x="11067247" y="6025979"/>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2</a:t>
            </a:r>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7927" y="4800927"/>
            <a:ext cx="968545" cy="1296361"/>
          </a:xfrm>
          <a:prstGeom prst="rect">
            <a:avLst/>
          </a:prstGeom>
        </p:spPr>
      </p:pic>
    </p:spTree>
    <p:extLst>
      <p:ext uri="{BB962C8B-B14F-4D97-AF65-F5344CB8AC3E}">
        <p14:creationId xmlns:p14="http://schemas.microsoft.com/office/powerpoint/2010/main" val="3319440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ason Summer Tree · Free vector graphic on Pixaba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3527" y="320430"/>
            <a:ext cx="6798023" cy="6362525"/>
          </a:xfrm>
          <a:prstGeom prst="rect">
            <a:avLst/>
          </a:prstGeom>
        </p:spPr>
      </p:pic>
      <p:sp>
        <p:nvSpPr>
          <p:cNvPr id="11" name="TextBox 10"/>
          <p:cNvSpPr txBox="1"/>
          <p:nvPr/>
        </p:nvSpPr>
        <p:spPr>
          <a:xfrm>
            <a:off x="268999" y="165819"/>
            <a:ext cx="5186988" cy="6001643"/>
          </a:xfrm>
          <a:prstGeom prst="rect">
            <a:avLst/>
          </a:prstGeom>
          <a:noFill/>
        </p:spPr>
        <p:txBody>
          <a:bodyPr wrap="square" rtlCol="0">
            <a:spAutoFit/>
          </a:bodyPr>
          <a:lstStyle/>
          <a:p>
            <a:r>
              <a:rPr lang="en-GB" sz="2400" dirty="0" smtClean="0">
                <a:latin typeface="Arial" panose="020B0604020202020204" pitchFamily="34" charset="0"/>
                <a:cs typeface="Arial" panose="020B0604020202020204" pitchFamily="34" charset="0"/>
              </a:rPr>
              <a:t>One day Mummy and Daddy spoke to Budgie and explained that they wanted to adopt a little puppy. So their family of 3 would be a family of 4. Mummy explained to Budgie what the word Adoption meant. </a:t>
            </a:r>
          </a:p>
          <a:p>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‘Adoption is when a child is grown in a Tummy Mummy’s Tummy and the Tummy Mummy or Tummy Daddy couldn’t look after them. This can be for lots of different reasons.’</a:t>
            </a:r>
          </a:p>
          <a:p>
            <a:endParaRPr lang="en-GB" sz="2400" dirty="0" smtClean="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This </a:t>
            </a:r>
            <a:r>
              <a:rPr lang="en-GB" sz="2400" dirty="0">
                <a:latin typeface="Arial" panose="020B0604020202020204" pitchFamily="34" charset="0"/>
                <a:cs typeface="Arial" panose="020B0604020202020204" pitchFamily="34" charset="0"/>
              </a:rPr>
              <a:t>is </a:t>
            </a:r>
            <a:r>
              <a:rPr lang="en-GB" sz="2400" dirty="0" smtClean="0">
                <a:latin typeface="Arial" panose="020B0604020202020204" pitchFamily="34" charset="0"/>
                <a:cs typeface="Arial" panose="020B0604020202020204" pitchFamily="34" charset="0"/>
              </a:rPr>
              <a:t>Budgie’s </a:t>
            </a:r>
            <a:r>
              <a:rPr lang="en-GB" sz="2400" dirty="0">
                <a:latin typeface="Arial" panose="020B0604020202020204" pitchFamily="34" charset="0"/>
                <a:cs typeface="Arial" panose="020B0604020202020204" pitchFamily="34" charset="0"/>
              </a:rPr>
              <a:t>story about how she </a:t>
            </a:r>
            <a:r>
              <a:rPr lang="en-GB" sz="2400" dirty="0" smtClean="0">
                <a:latin typeface="Arial" panose="020B0604020202020204" pitchFamily="34" charset="0"/>
                <a:cs typeface="Arial" panose="020B0604020202020204" pitchFamily="34" charset="0"/>
              </a:rPr>
              <a:t>became a sister. </a:t>
            </a:r>
            <a:endParaRPr lang="en-GB" sz="2400" dirty="0">
              <a:latin typeface="Arial" panose="020B0604020202020204" pitchFamily="34" charset="0"/>
              <a:cs typeface="Arial" panose="020B0604020202020204" pitchFamily="34" charset="0"/>
            </a:endParaRPr>
          </a:p>
          <a:p>
            <a:endParaRPr lang="en-GB" sz="2400" dirty="0" smtClean="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3"/>
          <a:stretch>
            <a:fillRect/>
          </a:stretch>
        </p:blipFill>
        <p:spPr>
          <a:xfrm>
            <a:off x="7985090" y="4541329"/>
            <a:ext cx="1731808" cy="2273696"/>
          </a:xfrm>
          <a:prstGeom prst="rect">
            <a:avLst/>
          </a:prstGeom>
        </p:spPr>
      </p:pic>
      <p:sp>
        <p:nvSpPr>
          <p:cNvPr id="4" name="Slide Number Placeholder 3"/>
          <p:cNvSpPr>
            <a:spLocks noGrp="1"/>
          </p:cNvSpPr>
          <p:nvPr>
            <p:ph type="sldNum" sz="quarter" idx="12"/>
          </p:nvPr>
        </p:nvSpPr>
        <p:spPr>
          <a:xfrm>
            <a:off x="11080895" y="5678177"/>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3</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4357" y="5266107"/>
            <a:ext cx="968545" cy="1296361"/>
          </a:xfrm>
          <a:prstGeom prst="rect">
            <a:avLst/>
          </a:prstGeom>
        </p:spPr>
      </p:pic>
      <p:pic>
        <p:nvPicPr>
          <p:cNvPr id="9" name="Picture 8" descr="Grass Meadow Green · Free vector graphic on Pixabay"/>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74" y="5871196"/>
            <a:ext cx="12254009" cy="1416050"/>
          </a:xfrm>
          <a:prstGeom prst="rect">
            <a:avLst/>
          </a:prstGeom>
        </p:spPr>
      </p:pic>
      <p:pic>
        <p:nvPicPr>
          <p:cNvPr id="10" name="Picture 9"/>
          <p:cNvPicPr>
            <a:picLocks noChangeAspect="1"/>
          </p:cNvPicPr>
          <p:nvPr/>
        </p:nvPicPr>
        <p:blipFill>
          <a:blip r:embed="rId6"/>
          <a:stretch>
            <a:fillRect/>
          </a:stretch>
        </p:blipFill>
        <p:spPr>
          <a:xfrm>
            <a:off x="5558846" y="4056362"/>
            <a:ext cx="1942034" cy="2643325"/>
          </a:xfrm>
          <a:prstGeom prst="rect">
            <a:avLst/>
          </a:prstGeom>
        </p:spPr>
      </p:pic>
    </p:spTree>
    <p:extLst>
      <p:ext uri="{BB962C8B-B14F-4D97-AF65-F5344CB8AC3E}">
        <p14:creationId xmlns:p14="http://schemas.microsoft.com/office/powerpoint/2010/main" val="21816670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3601" y="173539"/>
            <a:ext cx="9081668" cy="707886"/>
          </a:xfrm>
          <a:prstGeom prst="rect">
            <a:avLst/>
          </a:prstGeom>
          <a:noFill/>
        </p:spPr>
        <p:txBody>
          <a:bodyPr wrap="square" rtlCol="0">
            <a:spAutoFit/>
          </a:bodyPr>
          <a:lstStyle/>
          <a:p>
            <a:r>
              <a:rPr lang="en-GB" sz="4000" dirty="0" smtClean="0">
                <a:latin typeface="Arial" panose="020B0604020202020204" pitchFamily="34" charset="0"/>
                <a:cs typeface="Arial" panose="020B0604020202020204" pitchFamily="34" charset="0"/>
              </a:rPr>
              <a:t>Budgie has some muddles in her head!</a:t>
            </a:r>
            <a:endParaRPr lang="en-GB" sz="4000" dirty="0">
              <a:latin typeface="Arial" panose="020B0604020202020204" pitchFamily="34" charset="0"/>
              <a:cs typeface="Arial" panose="020B0604020202020204" pitchFamily="34" charset="0"/>
            </a:endParaRPr>
          </a:p>
        </p:txBody>
      </p:sp>
      <p:sp>
        <p:nvSpPr>
          <p:cNvPr id="6" name="Rectangle 5"/>
          <p:cNvSpPr/>
          <p:nvPr/>
        </p:nvSpPr>
        <p:spPr>
          <a:xfrm>
            <a:off x="503601" y="1337809"/>
            <a:ext cx="6325449" cy="3293209"/>
          </a:xfrm>
          <a:prstGeom prst="rect">
            <a:avLst/>
          </a:prstGeom>
        </p:spPr>
        <p:txBody>
          <a:bodyPr wrap="square">
            <a:spAutoFit/>
          </a:bodyPr>
          <a:lstStyle/>
          <a:p>
            <a:r>
              <a:rPr lang="en-GB" sz="2400" dirty="0">
                <a:latin typeface="Arial" panose="020B0604020202020204" pitchFamily="34" charset="0"/>
                <a:cs typeface="Arial" panose="020B0604020202020204" pitchFamily="34" charset="0"/>
              </a:rPr>
              <a:t>Budgie was feeling excited about having a brother or sister but </a:t>
            </a:r>
            <a:r>
              <a:rPr lang="en-GB" sz="2400" dirty="0" smtClean="0">
                <a:latin typeface="Arial" panose="020B0604020202020204" pitchFamily="34" charset="0"/>
                <a:cs typeface="Arial" panose="020B0604020202020204" pitchFamily="34" charset="0"/>
              </a:rPr>
              <a:t>over the next few days and weeks she also had </a:t>
            </a:r>
            <a:r>
              <a:rPr lang="en-GB" sz="2400" dirty="0">
                <a:latin typeface="Arial" panose="020B0604020202020204" pitchFamily="34" charset="0"/>
                <a:cs typeface="Arial" panose="020B0604020202020204" pitchFamily="34" charset="0"/>
              </a:rPr>
              <a:t>a few muddles in her </a:t>
            </a:r>
            <a:r>
              <a:rPr lang="en-GB" sz="2400" dirty="0" smtClean="0">
                <a:latin typeface="Arial" panose="020B0604020202020204" pitchFamily="34" charset="0"/>
                <a:cs typeface="Arial" panose="020B0604020202020204" pitchFamily="34" charset="0"/>
              </a:rPr>
              <a:t>head</a:t>
            </a:r>
            <a:r>
              <a:rPr lang="en-GB" sz="2400" dirty="0">
                <a:latin typeface="Arial" panose="020B0604020202020204" pitchFamily="34" charset="0"/>
                <a:cs typeface="Arial" panose="020B0604020202020204" pitchFamily="34" charset="0"/>
              </a:rPr>
              <a:t> </a:t>
            </a:r>
            <a:r>
              <a:rPr lang="en-GB" sz="2400" dirty="0" smtClean="0">
                <a:latin typeface="Arial" panose="020B0604020202020204" pitchFamily="34" charset="0"/>
                <a:cs typeface="Arial" panose="020B0604020202020204" pitchFamily="34" charset="0"/>
              </a:rPr>
              <a:t>about adoption. </a:t>
            </a:r>
          </a:p>
          <a:p>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And she had a lot of questions! What questions would you think of?</a:t>
            </a:r>
          </a:p>
          <a:p>
            <a:endParaRPr lang="en-GB" sz="2000" dirty="0">
              <a:latin typeface="Arial" panose="020B0604020202020204" pitchFamily="34" charset="0"/>
              <a:cs typeface="Arial" panose="020B0604020202020204" pitchFamily="34" charset="0"/>
            </a:endParaRPr>
          </a:p>
          <a:p>
            <a:endParaRPr lang="en-GB" sz="2000" dirty="0" smtClean="0">
              <a:latin typeface="Arial" panose="020B0604020202020204" pitchFamily="34" charset="0"/>
              <a:cs typeface="Arial" panose="020B0604020202020204" pitchFamily="34" charset="0"/>
            </a:endParaRPr>
          </a:p>
        </p:txBody>
      </p:sp>
      <p:sp>
        <p:nvSpPr>
          <p:cNvPr id="7" name="Cloud Callout 6"/>
          <p:cNvSpPr/>
          <p:nvPr/>
        </p:nvSpPr>
        <p:spPr>
          <a:xfrm>
            <a:off x="6810958" y="1858324"/>
            <a:ext cx="2050472" cy="1676390"/>
          </a:xfrm>
          <a:prstGeom prst="cloudCallout">
            <a:avLst>
              <a:gd name="adj1" fmla="val 72727"/>
              <a:gd name="adj2" fmla="val 7057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5400" dirty="0" smtClean="0">
                <a:latin typeface="Arial" panose="020B0604020202020204" pitchFamily="34" charset="0"/>
                <a:cs typeface="Arial" panose="020B0604020202020204" pitchFamily="34" charset="0"/>
              </a:rPr>
              <a:t>???</a:t>
            </a:r>
            <a:endParaRPr lang="en-GB" sz="54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a:xfrm>
            <a:off x="11477767" y="5467240"/>
            <a:ext cx="572457" cy="831202"/>
          </a:xfrm>
        </p:spPr>
        <p:txBody>
          <a:bodyPr/>
          <a:lstStyle/>
          <a:p>
            <a:r>
              <a:rPr lang="en-GB" sz="3200" dirty="0">
                <a:solidFill>
                  <a:schemeClr val="tx1">
                    <a:alpha val="25000"/>
                  </a:schemeClr>
                </a:solidFill>
              </a:rPr>
              <a:t>4</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797" y="3770501"/>
            <a:ext cx="2123970" cy="2842854"/>
          </a:xfrm>
          <a:prstGeom prst="rect">
            <a:avLst/>
          </a:prstGeom>
        </p:spPr>
      </p:pic>
      <p:sp>
        <p:nvSpPr>
          <p:cNvPr id="10" name="Cloud Callout 9"/>
          <p:cNvSpPr/>
          <p:nvPr/>
        </p:nvSpPr>
        <p:spPr>
          <a:xfrm>
            <a:off x="10419672" y="2308440"/>
            <a:ext cx="1630552" cy="1347589"/>
          </a:xfrm>
          <a:prstGeom prst="cloudCallout">
            <a:avLst>
              <a:gd name="adj1" fmla="val -53976"/>
              <a:gd name="adj2" fmla="val 5816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
        <p:nvSpPr>
          <p:cNvPr id="11" name="Cloud Callout 10"/>
          <p:cNvSpPr/>
          <p:nvPr/>
        </p:nvSpPr>
        <p:spPr>
          <a:xfrm>
            <a:off x="8956632" y="2101755"/>
            <a:ext cx="1183655" cy="883187"/>
          </a:xfrm>
          <a:prstGeom prst="cloudCallout">
            <a:avLst>
              <a:gd name="adj1" fmla="val 16178"/>
              <a:gd name="adj2" fmla="val 13005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dirty="0" smtClean="0">
                <a:latin typeface="Arial" panose="020B0604020202020204" pitchFamily="34" charset="0"/>
                <a:cs typeface="Arial" panose="020B0604020202020204" pitchFamily="34" charset="0"/>
              </a:rPr>
              <a:t>???</a:t>
            </a:r>
            <a:endParaRPr lang="en-GB" sz="2000" dirty="0">
              <a:latin typeface="Arial" panose="020B0604020202020204" pitchFamily="34" charset="0"/>
              <a:cs typeface="Arial" panose="020B0604020202020204" pitchFamily="34" charset="0"/>
            </a:endParaRPr>
          </a:p>
        </p:txBody>
      </p:sp>
      <p:pic>
        <p:nvPicPr>
          <p:cNvPr id="12" name="Picture 11" descr="Grass Meadow Green · Free vector graphic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19802"/>
            <a:ext cx="12254009" cy="1416050"/>
          </a:xfrm>
          <a:prstGeom prst="rect">
            <a:avLst/>
          </a:prstGeom>
        </p:spPr>
      </p:pic>
    </p:spTree>
    <p:extLst>
      <p:ext uri="{BB962C8B-B14F-4D97-AF65-F5344CB8AC3E}">
        <p14:creationId xmlns:p14="http://schemas.microsoft.com/office/powerpoint/2010/main" val="25873666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ason Summer Tree · Free vector graphic on Pixaba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3977" y="273841"/>
            <a:ext cx="6798023" cy="6362525"/>
          </a:xfrm>
          <a:prstGeom prst="rect">
            <a:avLst/>
          </a:prstGeom>
        </p:spPr>
      </p:pic>
      <p:sp>
        <p:nvSpPr>
          <p:cNvPr id="11" name="TextBox 10"/>
          <p:cNvSpPr txBox="1"/>
          <p:nvPr/>
        </p:nvSpPr>
        <p:spPr>
          <a:xfrm>
            <a:off x="268999" y="165819"/>
            <a:ext cx="5186988" cy="3046988"/>
          </a:xfrm>
          <a:prstGeom prst="rect">
            <a:avLst/>
          </a:prstGeom>
          <a:noFill/>
        </p:spPr>
        <p:txBody>
          <a:bodyPr wrap="square" rtlCol="0">
            <a:spAutoFit/>
          </a:bodyPr>
          <a:lstStyle/>
          <a:p>
            <a:r>
              <a:rPr lang="en-GB" sz="2400" dirty="0" smtClean="0">
                <a:latin typeface="Arial" panose="020B0604020202020204" pitchFamily="34" charset="0"/>
                <a:cs typeface="Arial" panose="020B0604020202020204" pitchFamily="34" charset="0"/>
              </a:rPr>
              <a:t>One beautiful sunny day Mummy and Budgie were playing hide and seek in the garden when Budgie asked Mummy a big question. </a:t>
            </a:r>
            <a:endParaRPr lang="en-GB" sz="2400" dirty="0">
              <a:latin typeface="Arial" panose="020B0604020202020204" pitchFamily="34" charset="0"/>
              <a:cs typeface="Arial" panose="020B0604020202020204" pitchFamily="34" charset="0"/>
            </a:endParaRPr>
          </a:p>
          <a:p>
            <a:endParaRPr lang="en-GB" sz="2400" dirty="0" smtClean="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‘When you adopt a puppy will you still love me? </a:t>
            </a:r>
          </a:p>
          <a:p>
            <a:endParaRPr lang="en-GB" sz="2400"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3"/>
          <a:stretch>
            <a:fillRect/>
          </a:stretch>
        </p:blipFill>
        <p:spPr>
          <a:xfrm>
            <a:off x="7985090" y="4541329"/>
            <a:ext cx="1731808" cy="2273696"/>
          </a:xfrm>
          <a:prstGeom prst="rect">
            <a:avLst/>
          </a:prstGeom>
        </p:spPr>
      </p:pic>
      <p:sp>
        <p:nvSpPr>
          <p:cNvPr id="4" name="Slide Number Placeholder 3"/>
          <p:cNvSpPr>
            <a:spLocks noGrp="1"/>
          </p:cNvSpPr>
          <p:nvPr>
            <p:ph type="sldNum" sz="quarter" idx="12"/>
          </p:nvPr>
        </p:nvSpPr>
        <p:spPr>
          <a:xfrm>
            <a:off x="11080895" y="5678177"/>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5</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4357" y="5266107"/>
            <a:ext cx="968545" cy="1296361"/>
          </a:xfrm>
          <a:prstGeom prst="rect">
            <a:avLst/>
          </a:prstGeom>
        </p:spPr>
      </p:pic>
      <p:pic>
        <p:nvPicPr>
          <p:cNvPr id="9" name="Picture 8" descr="Grass Meadow Green · Free vector graphic on Pixabay"/>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891392"/>
            <a:ext cx="12254009" cy="1416050"/>
          </a:xfrm>
          <a:prstGeom prst="rect">
            <a:avLst/>
          </a:prstGeom>
        </p:spPr>
      </p:pic>
      <p:sp>
        <p:nvSpPr>
          <p:cNvPr id="3" name="Oval Callout 2"/>
          <p:cNvSpPr/>
          <p:nvPr/>
        </p:nvSpPr>
        <p:spPr>
          <a:xfrm>
            <a:off x="5413527" y="4020208"/>
            <a:ext cx="1970830" cy="1894080"/>
          </a:xfrm>
          <a:prstGeom prst="wedgeEllipseCallout">
            <a:avLst>
              <a:gd name="adj1" fmla="val 51232"/>
              <a:gd name="adj2" fmla="val 373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a:off x="5587648" y="4375283"/>
            <a:ext cx="1622589" cy="1200329"/>
          </a:xfrm>
          <a:prstGeom prst="rect">
            <a:avLst/>
          </a:prstGeom>
          <a:noFill/>
        </p:spPr>
        <p:txBody>
          <a:bodyPr wrap="square" rtlCol="0">
            <a:spAutoFit/>
          </a:bodyPr>
          <a:lstStyle/>
          <a:p>
            <a:r>
              <a:rPr lang="en-GB" sz="2400" dirty="0" smtClean="0">
                <a:latin typeface="Arial" panose="020B0604020202020204" pitchFamily="34" charset="0"/>
                <a:cs typeface="Arial" panose="020B0604020202020204" pitchFamily="34" charset="0"/>
              </a:rPr>
              <a:t>Mummy!  </a:t>
            </a:r>
          </a:p>
          <a:p>
            <a:r>
              <a:rPr lang="en-GB" sz="2400" dirty="0" smtClean="0">
                <a:latin typeface="Arial" panose="020B0604020202020204" pitchFamily="34" charset="0"/>
                <a:cs typeface="Arial" panose="020B0604020202020204" pitchFamily="34" charset="0"/>
              </a:rPr>
              <a:t>I have a question?</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73350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71353" y="7449663"/>
            <a:ext cx="6920077" cy="1200329"/>
          </a:xfrm>
          <a:prstGeom prst="rect">
            <a:avLst/>
          </a:prstGeom>
          <a:noFill/>
        </p:spPr>
        <p:txBody>
          <a:bodyPr wrap="square" rtlCol="0">
            <a:spAutoFit/>
          </a:bodyPr>
          <a:lstStyle/>
          <a:p>
            <a:r>
              <a:rPr lang="en-GB" sz="2400" dirty="0" smtClean="0">
                <a:latin typeface="Arial" panose="020B0604020202020204" pitchFamily="34" charset="0"/>
                <a:cs typeface="Arial" panose="020B0604020202020204" pitchFamily="34" charset="0"/>
              </a:rPr>
              <a:t>‘Oh Budgie! Darling! Mummy and Daddy will still love you. Love doesn’t have a fixed number or size. It’s infinite! Just like the size of the Universe! </a:t>
            </a:r>
            <a:endParaRPr lang="en-GB" sz="2400" dirty="0">
              <a:latin typeface="Arial" panose="020B0604020202020204" pitchFamily="34" charset="0"/>
              <a:cs typeface="Arial" panose="020B0604020202020204" pitchFamily="34" charset="0"/>
            </a:endParaRPr>
          </a:p>
        </p:txBody>
      </p:sp>
      <p:pic>
        <p:nvPicPr>
          <p:cNvPr id="7" name="Picture 6" descr="Earth Space Planet · Free vector graphic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799" y="-93809"/>
            <a:ext cx="9059594" cy="6951809"/>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309" y="5561639"/>
            <a:ext cx="968545" cy="1296361"/>
          </a:xfrm>
          <a:prstGeom prst="rect">
            <a:avLst/>
          </a:prstGeom>
        </p:spPr>
      </p:pic>
      <p:pic>
        <p:nvPicPr>
          <p:cNvPr id="12" name="Picture 11"/>
          <p:cNvPicPr>
            <a:picLocks noChangeAspect="1"/>
          </p:cNvPicPr>
          <p:nvPr/>
        </p:nvPicPr>
        <p:blipFill>
          <a:blip r:embed="rId4"/>
          <a:stretch>
            <a:fillRect/>
          </a:stretch>
        </p:blipFill>
        <p:spPr>
          <a:xfrm>
            <a:off x="6973304" y="4580101"/>
            <a:ext cx="1731808" cy="2273696"/>
          </a:xfrm>
          <a:prstGeom prst="rect">
            <a:avLst/>
          </a:prstGeom>
        </p:spPr>
      </p:pic>
      <p:sp>
        <p:nvSpPr>
          <p:cNvPr id="4" name="Slide Number Placeholder 3"/>
          <p:cNvSpPr>
            <a:spLocks noGrp="1"/>
          </p:cNvSpPr>
          <p:nvPr>
            <p:ph type="sldNum" sz="quarter" idx="12"/>
          </p:nvPr>
        </p:nvSpPr>
        <p:spPr>
          <a:xfrm>
            <a:off x="8739510" y="0"/>
            <a:ext cx="3934907" cy="6858000"/>
          </a:xfrm>
          <a:solidFill>
            <a:schemeClr val="tx1"/>
          </a:solidFill>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2</a:t>
            </a:r>
          </a:p>
        </p:txBody>
      </p:sp>
      <p:sp>
        <p:nvSpPr>
          <p:cNvPr id="2" name="Oval Callout 1"/>
          <p:cNvSpPr/>
          <p:nvPr/>
        </p:nvSpPr>
        <p:spPr>
          <a:xfrm>
            <a:off x="8173328" y="858129"/>
            <a:ext cx="4332850" cy="3967337"/>
          </a:xfrm>
          <a:prstGeom prst="wedgeEllipseCallout">
            <a:avLst>
              <a:gd name="adj1" fmla="val -44172"/>
              <a:gd name="adj2" fmla="val 504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Oh Budgie! Darling! Mummy and Daddy will still love you. Love doesn’t have a fixed number or size. It’s infinite! Just like the size of the </a:t>
            </a:r>
            <a:r>
              <a:rPr lang="en-GB" sz="2400" dirty="0" smtClean="0">
                <a:solidFill>
                  <a:schemeClr val="tx1"/>
                </a:solidFill>
                <a:latin typeface="Arial" panose="020B0604020202020204" pitchFamily="34" charset="0"/>
                <a:cs typeface="Arial" panose="020B0604020202020204" pitchFamily="34" charset="0"/>
              </a:rPr>
              <a:t>Universe.</a:t>
            </a:r>
            <a:endParaRPr lang="en-GB" sz="2400" dirty="0">
              <a:solidFill>
                <a:schemeClr val="tx1"/>
              </a:solidFill>
            </a:endParaRPr>
          </a:p>
        </p:txBody>
      </p:sp>
    </p:spTree>
    <p:extLst>
      <p:ext uri="{BB962C8B-B14F-4D97-AF65-F5344CB8AC3E}">
        <p14:creationId xmlns:p14="http://schemas.microsoft.com/office/powerpoint/2010/main" val="18637576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080895" y="5678177"/>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7</a:t>
            </a:r>
          </a:p>
        </p:txBody>
      </p:sp>
      <p:pic>
        <p:nvPicPr>
          <p:cNvPr id="15" name="Picture 14"/>
          <p:cNvPicPr>
            <a:picLocks noChangeAspect="1"/>
          </p:cNvPicPr>
          <p:nvPr/>
        </p:nvPicPr>
        <p:blipFill>
          <a:blip r:embed="rId2"/>
          <a:stretch>
            <a:fillRect/>
          </a:stretch>
        </p:blipFill>
        <p:spPr>
          <a:xfrm>
            <a:off x="615753" y="980646"/>
            <a:ext cx="11524910" cy="501904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5208" y="1431165"/>
            <a:ext cx="968545" cy="1296361"/>
          </a:xfrm>
          <a:prstGeom prst="rect">
            <a:avLst/>
          </a:prstGeom>
        </p:spPr>
      </p:pic>
      <p:pic>
        <p:nvPicPr>
          <p:cNvPr id="12" name="Picture 11"/>
          <p:cNvPicPr>
            <a:picLocks noChangeAspect="1"/>
          </p:cNvPicPr>
          <p:nvPr/>
        </p:nvPicPr>
        <p:blipFill>
          <a:blip r:embed="rId4"/>
          <a:stretch>
            <a:fillRect/>
          </a:stretch>
        </p:blipFill>
        <p:spPr>
          <a:xfrm>
            <a:off x="3466113" y="768582"/>
            <a:ext cx="1731808" cy="2273696"/>
          </a:xfrm>
          <a:prstGeom prst="rect">
            <a:avLst/>
          </a:prstGeom>
        </p:spPr>
      </p:pic>
      <p:pic>
        <p:nvPicPr>
          <p:cNvPr id="16" name="Picture 15"/>
          <p:cNvPicPr>
            <a:picLocks noChangeAspect="1"/>
          </p:cNvPicPr>
          <p:nvPr/>
        </p:nvPicPr>
        <p:blipFill>
          <a:blip r:embed="rId5"/>
          <a:stretch>
            <a:fillRect/>
          </a:stretch>
        </p:blipFill>
        <p:spPr>
          <a:xfrm>
            <a:off x="1232976" y="84201"/>
            <a:ext cx="1942034" cy="2643325"/>
          </a:xfrm>
          <a:prstGeom prst="rect">
            <a:avLst/>
          </a:prstGeom>
        </p:spPr>
      </p:pic>
      <p:sp>
        <p:nvSpPr>
          <p:cNvPr id="17" name="Oval Callout 16"/>
          <p:cNvSpPr/>
          <p:nvPr/>
        </p:nvSpPr>
        <p:spPr>
          <a:xfrm>
            <a:off x="6428936" y="43620"/>
            <a:ext cx="4389120" cy="3388897"/>
          </a:xfrm>
          <a:prstGeom prst="wedgeEllipseCallout">
            <a:avLst>
              <a:gd name="adj1" fmla="val -70254"/>
              <a:gd name="adj2" fmla="val 1018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2400" dirty="0">
                <a:solidFill>
                  <a:prstClr val="black"/>
                </a:solidFill>
                <a:latin typeface="Arial" panose="020B0604020202020204" pitchFamily="34" charset="0"/>
                <a:cs typeface="Arial" panose="020B0604020202020204" pitchFamily="34" charset="0"/>
              </a:rPr>
              <a:t>Our love for you is like </a:t>
            </a:r>
            <a:r>
              <a:rPr lang="en-GB" sz="2400" dirty="0" smtClean="0">
                <a:solidFill>
                  <a:prstClr val="black"/>
                </a:solidFill>
                <a:latin typeface="Arial" panose="020B0604020202020204" pitchFamily="34" charset="0"/>
                <a:cs typeface="Arial" panose="020B0604020202020204" pitchFamily="34" charset="0"/>
              </a:rPr>
              <a:t>a magic </a:t>
            </a:r>
            <a:r>
              <a:rPr lang="en-GB" sz="2400" dirty="0">
                <a:solidFill>
                  <a:prstClr val="black"/>
                </a:solidFill>
                <a:latin typeface="Arial" panose="020B0604020202020204" pitchFamily="34" charset="0"/>
                <a:cs typeface="Arial" panose="020B0604020202020204" pitchFamily="34" charset="0"/>
              </a:rPr>
              <a:t>elastic band it grows and </a:t>
            </a:r>
            <a:r>
              <a:rPr lang="en-GB" sz="2400" dirty="0" smtClean="0">
                <a:solidFill>
                  <a:prstClr val="black"/>
                </a:solidFill>
                <a:latin typeface="Arial" panose="020B0604020202020204" pitchFamily="34" charset="0"/>
                <a:cs typeface="Arial" panose="020B0604020202020204" pitchFamily="34" charset="0"/>
              </a:rPr>
              <a:t>grows. And </a:t>
            </a:r>
            <a:r>
              <a:rPr lang="en-GB" sz="2400" dirty="0">
                <a:solidFill>
                  <a:prstClr val="black"/>
                </a:solidFill>
                <a:latin typeface="Arial" panose="020B0604020202020204" pitchFamily="34" charset="0"/>
                <a:cs typeface="Arial" panose="020B0604020202020204" pitchFamily="34" charset="0"/>
              </a:rPr>
              <a:t>becomes bigger and bigger.’</a:t>
            </a:r>
          </a:p>
          <a:p>
            <a:pPr lvl="0"/>
            <a:endParaRPr lang="en-GB" sz="2400" dirty="0">
              <a:solidFill>
                <a:prstClr val="black"/>
              </a:solidFill>
              <a:latin typeface="Arial" panose="020B0604020202020204" pitchFamily="34" charset="0"/>
              <a:cs typeface="Arial" panose="020B0604020202020204" pitchFamily="34" charset="0"/>
            </a:endParaRPr>
          </a:p>
        </p:txBody>
      </p:sp>
      <p:sp>
        <p:nvSpPr>
          <p:cNvPr id="18" name="Rectangle 17"/>
          <p:cNvSpPr/>
          <p:nvPr/>
        </p:nvSpPr>
        <p:spPr>
          <a:xfrm>
            <a:off x="615753" y="5323150"/>
            <a:ext cx="6096000" cy="830997"/>
          </a:xfrm>
          <a:prstGeom prst="rect">
            <a:avLst/>
          </a:prstGeom>
        </p:spPr>
        <p:txBody>
          <a:bodyPr>
            <a:spAutoFit/>
          </a:bodyPr>
          <a:lstStyle/>
          <a:p>
            <a:pPr lvl="0"/>
            <a:r>
              <a:rPr lang="en-GB" sz="2400" dirty="0">
                <a:solidFill>
                  <a:prstClr val="black"/>
                </a:solidFill>
                <a:latin typeface="Arial" panose="020B0604020202020204" pitchFamily="34" charset="0"/>
                <a:cs typeface="Arial" panose="020B0604020202020204" pitchFamily="34" charset="0"/>
              </a:rPr>
              <a:t>Mummy told Budgie she was so proud </a:t>
            </a:r>
            <a:r>
              <a:rPr lang="en-GB" sz="2400" dirty="0" smtClean="0">
                <a:solidFill>
                  <a:prstClr val="black"/>
                </a:solidFill>
                <a:latin typeface="Arial" panose="020B0604020202020204" pitchFamily="34" charset="0"/>
                <a:cs typeface="Arial" panose="020B0604020202020204" pitchFamily="34" charset="0"/>
              </a:rPr>
              <a:t>of her for asking such </a:t>
            </a:r>
            <a:r>
              <a:rPr lang="en-GB" sz="2400" dirty="0">
                <a:solidFill>
                  <a:prstClr val="black"/>
                </a:solidFill>
                <a:latin typeface="Arial" panose="020B0604020202020204" pitchFamily="34" charset="0"/>
                <a:cs typeface="Arial" panose="020B0604020202020204" pitchFamily="34" charset="0"/>
              </a:rPr>
              <a:t>an important question. </a:t>
            </a:r>
          </a:p>
        </p:txBody>
      </p:sp>
    </p:spTree>
    <p:extLst>
      <p:ext uri="{BB962C8B-B14F-4D97-AF65-F5344CB8AC3E}">
        <p14:creationId xmlns:p14="http://schemas.microsoft.com/office/powerpoint/2010/main" val="28249829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4183" y="362858"/>
            <a:ext cx="4184072" cy="707886"/>
          </a:xfrm>
          <a:prstGeom prst="rect">
            <a:avLst/>
          </a:prstGeom>
          <a:noFill/>
        </p:spPr>
        <p:txBody>
          <a:bodyPr wrap="square" rtlCol="0">
            <a:spAutoFit/>
          </a:bodyPr>
          <a:lstStyle/>
          <a:p>
            <a:r>
              <a:rPr lang="en-GB" sz="4000" dirty="0" smtClean="0">
                <a:latin typeface="Arial" panose="020B0604020202020204" pitchFamily="34" charset="0"/>
                <a:cs typeface="Arial" panose="020B0604020202020204" pitchFamily="34" charset="0"/>
              </a:rPr>
              <a:t>Meet Mrs Mouse.</a:t>
            </a:r>
            <a:endParaRPr lang="en-GB" sz="4000" dirty="0">
              <a:latin typeface="Arial" panose="020B0604020202020204" pitchFamily="34" charset="0"/>
              <a:cs typeface="Arial" panose="020B0604020202020204" pitchFamily="34" charset="0"/>
            </a:endParaRPr>
          </a:p>
        </p:txBody>
      </p:sp>
      <p:pic>
        <p:nvPicPr>
          <p:cNvPr id="5" name="Picture 4" descr="Mouse Vector Clipart image - Free stock photo - Public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416253">
            <a:off x="6125896" y="3539571"/>
            <a:ext cx="3612897" cy="3098059"/>
          </a:xfrm>
          <a:prstGeom prst="rect">
            <a:avLst/>
          </a:prstGeom>
        </p:spPr>
      </p:pic>
      <p:sp>
        <p:nvSpPr>
          <p:cNvPr id="6" name="Oval Callout 5"/>
          <p:cNvSpPr/>
          <p:nvPr/>
        </p:nvSpPr>
        <p:spPr>
          <a:xfrm>
            <a:off x="6802150" y="95534"/>
            <a:ext cx="4227095" cy="3519055"/>
          </a:xfrm>
          <a:prstGeom prst="wedgeEllipseCallout">
            <a:avLst>
              <a:gd name="adj1" fmla="val -33818"/>
              <a:gd name="adj2" fmla="val 5770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latin typeface="Arial" panose="020B0604020202020204" pitchFamily="34" charset="0"/>
                <a:cs typeface="Arial" panose="020B0604020202020204" pitchFamily="34" charset="0"/>
              </a:rPr>
              <a:t>Hello Budgie! My name is Mrs Mouse. I go ‘Squeak </a:t>
            </a:r>
            <a:r>
              <a:rPr lang="en-GB" sz="2400" dirty="0" err="1">
                <a:latin typeface="Arial" panose="020B0604020202020204" pitchFamily="34" charset="0"/>
                <a:cs typeface="Arial" panose="020B0604020202020204" pitchFamily="34" charset="0"/>
              </a:rPr>
              <a:t>S</a:t>
            </a:r>
            <a:r>
              <a:rPr lang="en-GB" sz="2400" dirty="0" err="1" smtClean="0">
                <a:latin typeface="Arial" panose="020B0604020202020204" pitchFamily="34" charset="0"/>
                <a:cs typeface="Arial" panose="020B0604020202020204" pitchFamily="34" charset="0"/>
              </a:rPr>
              <a:t>queak</a:t>
            </a:r>
            <a:r>
              <a:rPr lang="en-GB" sz="2400" dirty="0" smtClean="0">
                <a:latin typeface="Arial" panose="020B0604020202020204" pitchFamily="34" charset="0"/>
                <a:cs typeface="Arial" panose="020B0604020202020204" pitchFamily="34" charset="0"/>
              </a:rPr>
              <a:t>’. Can you make a Squeak noise like me?</a:t>
            </a:r>
            <a:endParaRPr lang="en-GB" sz="2400" dirty="0">
              <a:latin typeface="Arial" panose="020B0604020202020204" pitchFamily="34" charset="0"/>
              <a:cs typeface="Arial" panose="020B0604020202020204" pitchFamily="34" charset="0"/>
            </a:endParaRPr>
          </a:p>
        </p:txBody>
      </p:sp>
      <p:sp>
        <p:nvSpPr>
          <p:cNvPr id="2" name="TextBox 1"/>
          <p:cNvSpPr txBox="1"/>
          <p:nvPr/>
        </p:nvSpPr>
        <p:spPr>
          <a:xfrm>
            <a:off x="554182" y="1232147"/>
            <a:ext cx="5368316" cy="4893647"/>
          </a:xfrm>
          <a:prstGeom prst="rect">
            <a:avLst/>
          </a:prstGeom>
          <a:noFill/>
        </p:spPr>
        <p:txBody>
          <a:bodyPr wrap="square" rtlCol="0">
            <a:spAutoFit/>
          </a:bodyPr>
          <a:lstStyle/>
          <a:p>
            <a:r>
              <a:rPr lang="en-GB" sz="2400" dirty="0" smtClean="0">
                <a:latin typeface="Arial" panose="020B0604020202020204" pitchFamily="34" charset="0"/>
                <a:cs typeface="Arial" panose="020B0604020202020204" pitchFamily="34" charset="0"/>
              </a:rPr>
              <a:t>Mrs Mouse’s job is to make sure that puppies are looked after by their Mummies and Daddies. And Mrs Mouse had an extra special job which was to find the right parents for puppies. </a:t>
            </a:r>
          </a:p>
          <a:p>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Mrs Mouse was going to match Mummy and Daddy to the right puppy for their family. So she came to the house and met Mummy and Daddy.</a:t>
            </a:r>
          </a:p>
          <a:p>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Budgie met Mrs Mouse too. </a:t>
            </a:r>
            <a:endParaRPr lang="en-GB" sz="2400"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a:xfrm>
            <a:off x="11029245" y="5696768"/>
            <a:ext cx="615606" cy="590429"/>
          </a:xfrm>
        </p:spPr>
        <p:txBody>
          <a:bodyPr/>
          <a:lstStyle/>
          <a:p>
            <a:r>
              <a:rPr lang="en-GB" sz="2400" dirty="0">
                <a:solidFill>
                  <a:schemeClr val="tx1">
                    <a:alpha val="25000"/>
                  </a:schemeClr>
                </a:solidFill>
                <a:latin typeface="Arial" panose="020B0604020202020204" pitchFamily="34" charset="0"/>
                <a:cs typeface="Arial" panose="020B0604020202020204" pitchFamily="34" charset="0"/>
              </a:rPr>
              <a:t>8</a:t>
            </a:r>
          </a:p>
        </p:txBody>
      </p:sp>
      <p:pic>
        <p:nvPicPr>
          <p:cNvPr id="8" name="Picture 7" descr="Grass Meadow Green · Free vector graphic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66091"/>
            <a:ext cx="12254009" cy="1416050"/>
          </a:xfrm>
          <a:prstGeom prst="rect">
            <a:avLst/>
          </a:prstGeom>
        </p:spPr>
      </p:pic>
    </p:spTree>
    <p:extLst>
      <p:ext uri="{BB962C8B-B14F-4D97-AF65-F5344CB8AC3E}">
        <p14:creationId xmlns:p14="http://schemas.microsoft.com/office/powerpoint/2010/main" val="15224486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lothesline Washing Line Laundry · Free vector graphic on Pixabay"/>
          <p:cNvPicPr>
            <a:picLocks noChangeAspect="1"/>
          </p:cNvPicPr>
          <p:nvPr/>
        </p:nvPicPr>
        <p:blipFill rotWithShape="1">
          <a:blip r:embed="rId2">
            <a:extLst>
              <a:ext uri="{28A0092B-C50C-407E-A947-70E740481C1C}">
                <a14:useLocalDpi xmlns:a14="http://schemas.microsoft.com/office/drawing/2010/main" val="0"/>
              </a:ext>
            </a:extLst>
          </a:blip>
          <a:srcRect t="18602"/>
          <a:stretch/>
        </p:blipFill>
        <p:spPr>
          <a:xfrm>
            <a:off x="347179" y="2166424"/>
            <a:ext cx="7630540" cy="5852159"/>
          </a:xfrm>
          <a:prstGeom prst="rect">
            <a:avLst/>
          </a:prstGeom>
        </p:spPr>
      </p:pic>
      <p:pic>
        <p:nvPicPr>
          <p:cNvPr id="13" name="Picture 12"/>
          <p:cNvPicPr>
            <a:picLocks noChangeAspect="1"/>
          </p:cNvPicPr>
          <p:nvPr/>
        </p:nvPicPr>
        <p:blipFill>
          <a:blip r:embed="rId3"/>
          <a:stretch>
            <a:fillRect/>
          </a:stretch>
        </p:blipFill>
        <p:spPr>
          <a:xfrm>
            <a:off x="1927355" y="4252139"/>
            <a:ext cx="1942034" cy="2643325"/>
          </a:xfrm>
          <a:prstGeom prst="rect">
            <a:avLst/>
          </a:prstGeom>
        </p:spPr>
      </p:pic>
      <p:pic>
        <p:nvPicPr>
          <p:cNvPr id="2" name="Picture 1" descr="Season Summer Tree · Free vector graphic on Pixabay"/>
          <p:cNvPicPr>
            <a:picLocks noChangeAspect="1"/>
          </p:cNvPicPr>
          <p:nvPr/>
        </p:nvPicPr>
        <p:blipFill rotWithShape="1">
          <a:blip r:embed="rId4">
            <a:extLst>
              <a:ext uri="{28A0092B-C50C-407E-A947-70E740481C1C}">
                <a14:useLocalDpi xmlns:a14="http://schemas.microsoft.com/office/drawing/2010/main" val="0"/>
              </a:ext>
            </a:extLst>
          </a:blip>
          <a:srcRect r="53201" b="235"/>
          <a:stretch/>
        </p:blipFill>
        <p:spPr>
          <a:xfrm>
            <a:off x="8943755" y="390903"/>
            <a:ext cx="3181377" cy="6347523"/>
          </a:xfrm>
          <a:prstGeom prst="rect">
            <a:avLst/>
          </a:prstGeom>
        </p:spPr>
      </p:pic>
      <p:sp>
        <p:nvSpPr>
          <p:cNvPr id="11" name="TextBox 10"/>
          <p:cNvSpPr txBox="1"/>
          <p:nvPr/>
        </p:nvSpPr>
        <p:spPr>
          <a:xfrm>
            <a:off x="268998" y="165819"/>
            <a:ext cx="8340429" cy="2308324"/>
          </a:xfrm>
          <a:prstGeom prst="rect">
            <a:avLst/>
          </a:prstGeom>
          <a:noFill/>
        </p:spPr>
        <p:txBody>
          <a:bodyPr wrap="square" rtlCol="0">
            <a:spAutoFit/>
          </a:bodyPr>
          <a:lstStyle/>
          <a:p>
            <a:r>
              <a:rPr lang="en-GB" sz="2400" dirty="0" smtClean="0">
                <a:latin typeface="Arial" panose="020B0604020202020204" pitchFamily="34" charset="0"/>
                <a:cs typeface="Arial" panose="020B0604020202020204" pitchFamily="34" charset="0"/>
              </a:rPr>
              <a:t>One day Daddy and Budgie were in the garden. And Daddy was putting the washing on the line when Budgie asked Daddy a big question. </a:t>
            </a:r>
            <a:endParaRPr lang="en-GB" sz="2400" dirty="0">
              <a:latin typeface="Arial" panose="020B0604020202020204" pitchFamily="34" charset="0"/>
              <a:cs typeface="Arial" panose="020B0604020202020204" pitchFamily="34" charset="0"/>
            </a:endParaRPr>
          </a:p>
          <a:p>
            <a:endParaRPr lang="en-GB" sz="2400" dirty="0" smtClean="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‘Why are puppies adopted?’ </a:t>
            </a:r>
          </a:p>
          <a:p>
            <a:endParaRPr lang="en-GB"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11080895" y="5678177"/>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9</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7849" y="5599103"/>
            <a:ext cx="968545" cy="1296361"/>
          </a:xfrm>
          <a:prstGeom prst="rect">
            <a:avLst/>
          </a:prstGeom>
        </p:spPr>
      </p:pic>
      <p:pic>
        <p:nvPicPr>
          <p:cNvPr id="9" name="Picture 8" descr="Grass Meadow Green · Free vector graphic on Pixabay"/>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09" y="5883936"/>
            <a:ext cx="12254009" cy="1416050"/>
          </a:xfrm>
          <a:prstGeom prst="rect">
            <a:avLst/>
          </a:prstGeom>
        </p:spPr>
      </p:pic>
      <p:sp>
        <p:nvSpPr>
          <p:cNvPr id="3" name="Oval Callout 2"/>
          <p:cNvSpPr/>
          <p:nvPr/>
        </p:nvSpPr>
        <p:spPr>
          <a:xfrm>
            <a:off x="8106596" y="4026598"/>
            <a:ext cx="1851253" cy="1894079"/>
          </a:xfrm>
          <a:prstGeom prst="wedgeEllipseCallout">
            <a:avLst>
              <a:gd name="adj1" fmla="val 51232"/>
              <a:gd name="adj2" fmla="val 373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a:off x="8297649" y="4373473"/>
            <a:ext cx="1622589" cy="1200329"/>
          </a:xfrm>
          <a:prstGeom prst="rect">
            <a:avLst/>
          </a:prstGeom>
          <a:noFill/>
        </p:spPr>
        <p:txBody>
          <a:bodyPr wrap="square" rtlCol="0">
            <a:spAutoFit/>
          </a:bodyPr>
          <a:lstStyle/>
          <a:p>
            <a:r>
              <a:rPr lang="en-GB" sz="2400" dirty="0" smtClean="0">
                <a:latin typeface="Arial" panose="020B0604020202020204" pitchFamily="34" charset="0"/>
                <a:cs typeface="Arial" panose="020B0604020202020204" pitchFamily="34" charset="0"/>
              </a:rPr>
              <a:t>Daddy!  </a:t>
            </a:r>
          </a:p>
          <a:p>
            <a:r>
              <a:rPr lang="en-GB" sz="2400" dirty="0" smtClean="0">
                <a:latin typeface="Arial" panose="020B0604020202020204" pitchFamily="34" charset="0"/>
                <a:cs typeface="Arial" panose="020B0604020202020204" pitchFamily="34" charset="0"/>
              </a:rPr>
              <a:t>I have a question?</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87249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9036844" y="4239976"/>
            <a:ext cx="1942034" cy="2643325"/>
          </a:xfrm>
          <a:prstGeom prst="rect">
            <a:avLst/>
          </a:prstGeom>
        </p:spPr>
      </p:pic>
      <p:pic>
        <p:nvPicPr>
          <p:cNvPr id="2" name="Picture 1" descr="Season Summer Tree · Free vector graphic on Pixabay"/>
          <p:cNvPicPr>
            <a:picLocks noChangeAspect="1"/>
          </p:cNvPicPr>
          <p:nvPr/>
        </p:nvPicPr>
        <p:blipFill rotWithShape="1">
          <a:blip r:embed="rId3">
            <a:extLst>
              <a:ext uri="{28A0092B-C50C-407E-A947-70E740481C1C}">
                <a14:useLocalDpi xmlns:a14="http://schemas.microsoft.com/office/drawing/2010/main" val="0"/>
              </a:ext>
            </a:extLst>
          </a:blip>
          <a:srcRect r="53201" b="235"/>
          <a:stretch/>
        </p:blipFill>
        <p:spPr>
          <a:xfrm>
            <a:off x="9010623" y="422234"/>
            <a:ext cx="3181377" cy="6347523"/>
          </a:xfrm>
          <a:prstGeom prst="rect">
            <a:avLst/>
          </a:prstGeom>
        </p:spPr>
      </p:pic>
      <p:sp>
        <p:nvSpPr>
          <p:cNvPr id="4" name="Slide Number Placeholder 3"/>
          <p:cNvSpPr>
            <a:spLocks noGrp="1"/>
          </p:cNvSpPr>
          <p:nvPr>
            <p:ph type="sldNum" sz="quarter" idx="12"/>
          </p:nvPr>
        </p:nvSpPr>
        <p:spPr>
          <a:xfrm>
            <a:off x="11080895" y="5678177"/>
            <a:ext cx="626895" cy="643018"/>
          </a:xfrm>
        </p:spPr>
        <p:txBody>
          <a:bodyPr/>
          <a:lstStyle/>
          <a:p>
            <a:r>
              <a:rPr lang="en-GB" sz="2800" dirty="0" smtClean="0">
                <a:solidFill>
                  <a:schemeClr val="tx1">
                    <a:alpha val="25000"/>
                  </a:schemeClr>
                </a:solidFill>
                <a:latin typeface="Arial" panose="020B0604020202020204" pitchFamily="34" charset="0"/>
                <a:cs typeface="Arial" panose="020B0604020202020204" pitchFamily="34" charset="0"/>
              </a:rPr>
              <a:t>10</a:t>
            </a:r>
            <a:endParaRPr lang="en-GB" sz="2800" dirty="0">
              <a:solidFill>
                <a:schemeClr val="tx1">
                  <a:alpha val="25000"/>
                </a:schemeClr>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468" y="5561639"/>
            <a:ext cx="968545" cy="1296361"/>
          </a:xfrm>
          <a:prstGeom prst="rect">
            <a:avLst/>
          </a:prstGeom>
        </p:spPr>
      </p:pic>
      <p:pic>
        <p:nvPicPr>
          <p:cNvPr id="9" name="Picture 8" descr="Grass Meadow Green · Free vector graphic on Pixabay"/>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21227"/>
            <a:ext cx="12254009" cy="1416050"/>
          </a:xfrm>
          <a:prstGeom prst="rect">
            <a:avLst/>
          </a:prstGeom>
        </p:spPr>
      </p:pic>
      <p:sp>
        <p:nvSpPr>
          <p:cNvPr id="7" name="Rectangle 6"/>
          <p:cNvSpPr/>
          <p:nvPr/>
        </p:nvSpPr>
        <p:spPr>
          <a:xfrm>
            <a:off x="341600" y="86243"/>
            <a:ext cx="8607014" cy="6370975"/>
          </a:xfrm>
          <a:prstGeom prst="rect">
            <a:avLst/>
          </a:prstGeom>
        </p:spPr>
        <p:txBody>
          <a:bodyPr wrap="square">
            <a:spAutoFit/>
          </a:bodyPr>
          <a:lstStyle/>
          <a:p>
            <a:pPr lvl="0" defTabSz="633062">
              <a:defRPr/>
            </a:pPr>
            <a:r>
              <a:rPr lang="en-GB" sz="2400" dirty="0" smtClean="0">
                <a:solidFill>
                  <a:prstClr val="black"/>
                </a:solidFill>
                <a:latin typeface="Arial" panose="020B0604020202020204" pitchFamily="34" charset="0"/>
                <a:cs typeface="Arial" panose="020B0604020202020204" pitchFamily="34" charset="0"/>
              </a:rPr>
              <a:t>Daddy gave Budgie a big hug and said. </a:t>
            </a:r>
          </a:p>
          <a:p>
            <a:pPr lvl="0" defTabSz="633062">
              <a:defRPr/>
            </a:pPr>
            <a:endParaRPr lang="en-GB" sz="2400" dirty="0">
              <a:solidFill>
                <a:prstClr val="black"/>
              </a:solidFill>
              <a:latin typeface="Arial" panose="020B0604020202020204" pitchFamily="34" charset="0"/>
              <a:cs typeface="Arial" panose="020B0604020202020204" pitchFamily="34" charset="0"/>
            </a:endParaRPr>
          </a:p>
          <a:p>
            <a:pPr lvl="0" defTabSz="633062">
              <a:defRPr/>
            </a:pPr>
            <a:r>
              <a:rPr lang="en-GB" sz="2400" dirty="0" smtClean="0">
                <a:solidFill>
                  <a:prstClr val="black"/>
                </a:solidFill>
                <a:latin typeface="Arial" panose="020B0604020202020204" pitchFamily="34" charset="0"/>
                <a:cs typeface="Arial" panose="020B0604020202020204" pitchFamily="34" charset="0"/>
              </a:rPr>
              <a:t>‘Bringing </a:t>
            </a:r>
            <a:r>
              <a:rPr lang="en-GB" sz="2400" dirty="0">
                <a:solidFill>
                  <a:prstClr val="black"/>
                </a:solidFill>
                <a:latin typeface="Arial" panose="020B0604020202020204" pitchFamily="34" charset="0"/>
                <a:cs typeface="Arial" panose="020B0604020202020204" pitchFamily="34" charset="0"/>
              </a:rPr>
              <a:t>up </a:t>
            </a:r>
            <a:r>
              <a:rPr lang="en-GB" sz="2400" dirty="0" smtClean="0">
                <a:solidFill>
                  <a:prstClr val="black"/>
                </a:solidFill>
                <a:latin typeface="Arial" panose="020B0604020202020204" pitchFamily="34" charset="0"/>
                <a:cs typeface="Arial" panose="020B0604020202020204" pitchFamily="34" charset="0"/>
              </a:rPr>
              <a:t>puppies </a:t>
            </a:r>
            <a:r>
              <a:rPr lang="en-GB" sz="2400" dirty="0">
                <a:solidFill>
                  <a:prstClr val="black"/>
                </a:solidFill>
                <a:latin typeface="Arial" panose="020B0604020202020204" pitchFamily="34" charset="0"/>
                <a:cs typeface="Arial" panose="020B0604020202020204" pitchFamily="34" charset="0"/>
              </a:rPr>
              <a:t>is a bit like building a wall. To make big, strong walls you need a very good foundation at the bottom of the wall and then by using the right type of brick and just the right amount of cement, you carefully put the bricks on top of each other. </a:t>
            </a:r>
          </a:p>
          <a:p>
            <a:pPr lvl="0" defTabSz="633062">
              <a:defRPr/>
            </a:pPr>
            <a:endParaRPr lang="en-GB" sz="2400" dirty="0">
              <a:solidFill>
                <a:prstClr val="black"/>
              </a:solidFill>
              <a:latin typeface="Arial" panose="020B0604020202020204" pitchFamily="34" charset="0"/>
              <a:cs typeface="Arial" panose="020B0604020202020204" pitchFamily="34" charset="0"/>
            </a:endParaRPr>
          </a:p>
          <a:p>
            <a:pPr lvl="0" defTabSz="633062">
              <a:defRPr/>
            </a:pPr>
            <a:r>
              <a:rPr lang="en-GB" sz="2400" dirty="0">
                <a:solidFill>
                  <a:prstClr val="black"/>
                </a:solidFill>
                <a:latin typeface="Arial" panose="020B0604020202020204" pitchFamily="34" charset="0"/>
                <a:cs typeface="Arial" panose="020B0604020202020204" pitchFamily="34" charset="0"/>
              </a:rPr>
              <a:t>The foundation is like the love that holds everything else together and makes the wall strong. You can see from the wall that </a:t>
            </a:r>
            <a:r>
              <a:rPr lang="en-GB" sz="2400" dirty="0" smtClean="0">
                <a:solidFill>
                  <a:prstClr val="black"/>
                </a:solidFill>
                <a:latin typeface="Arial" panose="020B0604020202020204" pitchFamily="34" charset="0"/>
                <a:cs typeface="Arial" panose="020B0604020202020204" pitchFamily="34" charset="0"/>
              </a:rPr>
              <a:t>puppies </a:t>
            </a:r>
            <a:r>
              <a:rPr lang="en-GB" sz="2400" dirty="0">
                <a:solidFill>
                  <a:prstClr val="black"/>
                </a:solidFill>
                <a:latin typeface="Arial" panose="020B0604020202020204" pitchFamily="34" charset="0"/>
                <a:cs typeface="Arial" panose="020B0604020202020204" pitchFamily="34" charset="0"/>
              </a:rPr>
              <a:t>need love, but they also need lots of different kinds of caring to help them grow properly</a:t>
            </a:r>
            <a:r>
              <a:rPr lang="en-GB" sz="2400" dirty="0" smtClean="0">
                <a:solidFill>
                  <a:prstClr val="black"/>
                </a:solidFill>
                <a:latin typeface="Arial" panose="020B0604020202020204" pitchFamily="34" charset="0"/>
                <a:cs typeface="Arial" panose="020B0604020202020204" pitchFamily="34" charset="0"/>
              </a:rPr>
              <a:t>. Puppies may be loved by their birth Mummy or birth Daddy but they may not be able to give a puppy all those other things to help them grow up happy, healthy and strong.’</a:t>
            </a:r>
          </a:p>
          <a:p>
            <a:pPr lvl="0" defTabSz="633062">
              <a:defRPr/>
            </a:pPr>
            <a:endParaRPr lang="en-GB" sz="2400" dirty="0">
              <a:solidFill>
                <a:prstClr val="black"/>
              </a:solidFill>
              <a:latin typeface="Arial" panose="020B0604020202020204" pitchFamily="34" charset="0"/>
              <a:cs typeface="Arial" panose="020B0604020202020204" pitchFamily="34" charset="0"/>
            </a:endParaRPr>
          </a:p>
          <a:p>
            <a:pPr lvl="0" defTabSz="633062">
              <a:defRPr/>
            </a:pPr>
            <a:r>
              <a:rPr lang="en-GB" sz="2400" dirty="0" smtClean="0">
                <a:solidFill>
                  <a:prstClr val="black"/>
                </a:solidFill>
                <a:latin typeface="Arial" panose="020B0604020202020204" pitchFamily="34" charset="0"/>
                <a:cs typeface="Arial" panose="020B0604020202020204" pitchFamily="34" charset="0"/>
              </a:rPr>
              <a:t>We know that we can give a puppy all those things.’</a:t>
            </a:r>
            <a:endParaRPr lang="en-GB" sz="2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8798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BEBA8EAE-BF5A-486C-A8C5-ECC9F3942E4B}">
                <a14:imgProps xmlns:a14="http://schemas.microsoft.com/office/drawing/2010/main">
                  <a14:imgLayer r:embed="rId3">
                    <a14:imgEffect>
                      <a14:brightnessContrast bright="11000"/>
                    </a14:imgEffect>
                  </a14:imgLayer>
                </a14:imgProps>
              </a:ext>
            </a:extLst>
          </a:blip>
          <a:stretch>
            <a:fillRect/>
          </a:stretch>
        </p:blipFill>
        <p:spPr>
          <a:xfrm>
            <a:off x="782053" y="1190979"/>
            <a:ext cx="9877926" cy="5552062"/>
          </a:xfrm>
          <a:prstGeom prst="rect">
            <a:avLst/>
          </a:prstGeom>
        </p:spPr>
      </p:pic>
      <p:sp>
        <p:nvSpPr>
          <p:cNvPr id="4" name="Slide Number Placeholder 3"/>
          <p:cNvSpPr>
            <a:spLocks noGrp="1"/>
          </p:cNvSpPr>
          <p:nvPr>
            <p:ph type="sldNum" sz="quarter" idx="12"/>
          </p:nvPr>
        </p:nvSpPr>
        <p:spPr>
          <a:xfrm>
            <a:off x="11379318" y="6015802"/>
            <a:ext cx="626895" cy="643018"/>
          </a:xfrm>
        </p:spPr>
        <p:txBody>
          <a:bodyPr/>
          <a:lstStyle/>
          <a:p>
            <a:r>
              <a:rPr lang="en-GB" sz="2800" dirty="0" smtClean="0">
                <a:solidFill>
                  <a:schemeClr val="tx1">
                    <a:alpha val="25000"/>
                  </a:schemeClr>
                </a:solidFill>
                <a:latin typeface="Arial" panose="020B0604020202020204" pitchFamily="34" charset="0"/>
                <a:cs typeface="Arial" panose="020B0604020202020204" pitchFamily="34" charset="0"/>
              </a:rPr>
              <a:t>11</a:t>
            </a:r>
            <a:endParaRPr lang="en-GB" sz="2800" dirty="0">
              <a:solidFill>
                <a:schemeClr val="tx1">
                  <a:alpha val="25000"/>
                </a:schemeClr>
              </a:solidFill>
              <a:latin typeface="Arial" panose="020B0604020202020204" pitchFamily="34" charset="0"/>
              <a:cs typeface="Arial" panose="020B0604020202020204" pitchFamily="34" charset="0"/>
            </a:endParaRPr>
          </a:p>
        </p:txBody>
      </p:sp>
      <p:sp>
        <p:nvSpPr>
          <p:cNvPr id="2" name="TextBox 1"/>
          <p:cNvSpPr txBox="1"/>
          <p:nvPr/>
        </p:nvSpPr>
        <p:spPr>
          <a:xfrm>
            <a:off x="661735" y="144379"/>
            <a:ext cx="10561171" cy="830997"/>
          </a:xfrm>
          <a:prstGeom prst="rect">
            <a:avLst/>
          </a:prstGeom>
          <a:noFill/>
        </p:spPr>
        <p:txBody>
          <a:bodyPr wrap="square" rtlCol="0">
            <a:spAutoFit/>
          </a:bodyPr>
          <a:lstStyle/>
          <a:p>
            <a:r>
              <a:rPr lang="en-GB" sz="2400" dirty="0" smtClean="0">
                <a:latin typeface="Arial" panose="020B0604020202020204" pitchFamily="34" charset="0"/>
                <a:cs typeface="Arial" panose="020B0604020202020204" pitchFamily="34" charset="0"/>
              </a:rPr>
              <a:t>Daddy explained to Budgie all the things that little puppies need from their parents to grow up healthy, happy and strong. </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99116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645" y="33916"/>
            <a:ext cx="4527029" cy="707886"/>
          </a:xfrm>
          <a:prstGeom prst="rect">
            <a:avLst/>
          </a:prstGeom>
          <a:noFill/>
        </p:spPr>
        <p:txBody>
          <a:bodyPr wrap="square" rtlCol="0">
            <a:spAutoFit/>
          </a:bodyPr>
          <a:lstStyle/>
          <a:p>
            <a:r>
              <a:rPr lang="en-GB" sz="4000" dirty="0" smtClean="0">
                <a:latin typeface="Arial" panose="020B0604020202020204" pitchFamily="34" charset="0"/>
                <a:cs typeface="Arial" panose="020B0604020202020204" pitchFamily="34" charset="0"/>
              </a:rPr>
              <a:t>Meet Wise Owl.</a:t>
            </a:r>
            <a:endParaRPr lang="en-GB" sz="4000" dirty="0">
              <a:latin typeface="Arial" panose="020B0604020202020204" pitchFamily="34" charset="0"/>
              <a:cs typeface="Arial" panose="020B0604020202020204" pitchFamily="34" charset="0"/>
            </a:endParaRPr>
          </a:p>
        </p:txBody>
      </p:sp>
      <p:sp>
        <p:nvSpPr>
          <p:cNvPr id="6" name="Cloud Callout 5"/>
          <p:cNvSpPr/>
          <p:nvPr/>
        </p:nvSpPr>
        <p:spPr>
          <a:xfrm>
            <a:off x="8013030" y="309489"/>
            <a:ext cx="3424004" cy="2774177"/>
          </a:xfrm>
          <a:prstGeom prst="cloudCallout">
            <a:avLst>
              <a:gd name="adj1" fmla="val -10476"/>
              <a:gd name="adj2" fmla="val 7937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latin typeface="Arial" panose="020B0604020202020204" pitchFamily="34" charset="0"/>
                <a:cs typeface="Arial" panose="020B0604020202020204" pitchFamily="34" charset="0"/>
              </a:rPr>
              <a:t>Twit </a:t>
            </a:r>
            <a:r>
              <a:rPr lang="en-GB" sz="2400" dirty="0" err="1" smtClean="0">
                <a:latin typeface="Arial" panose="020B0604020202020204" pitchFamily="34" charset="0"/>
                <a:cs typeface="Arial" panose="020B0604020202020204" pitchFamily="34" charset="0"/>
              </a:rPr>
              <a:t>Tawoo</a:t>
            </a:r>
            <a:r>
              <a:rPr lang="en-GB" sz="2400" dirty="0" smtClean="0">
                <a:latin typeface="Arial" panose="020B0604020202020204" pitchFamily="34" charset="0"/>
                <a:cs typeface="Arial" panose="020B0604020202020204" pitchFamily="34" charset="0"/>
              </a:rPr>
              <a:t>! Can you make a Twit </a:t>
            </a:r>
            <a:r>
              <a:rPr lang="en-GB" sz="2400" dirty="0" err="1" smtClean="0">
                <a:latin typeface="Arial" panose="020B0604020202020204" pitchFamily="34" charset="0"/>
                <a:cs typeface="Arial" panose="020B0604020202020204" pitchFamily="34" charset="0"/>
              </a:rPr>
              <a:t>Tawoo</a:t>
            </a:r>
            <a:r>
              <a:rPr lang="en-GB" sz="2400" dirty="0" smtClean="0">
                <a:latin typeface="Arial" panose="020B0604020202020204" pitchFamily="34" charset="0"/>
                <a:cs typeface="Arial" panose="020B0604020202020204" pitchFamily="34" charset="0"/>
              </a:rPr>
              <a:t> like me?</a:t>
            </a:r>
            <a:endParaRPr lang="en-GB" sz="2400" dirty="0">
              <a:latin typeface="Arial" panose="020B0604020202020204" pitchFamily="34" charset="0"/>
              <a:cs typeface="Arial" panose="020B0604020202020204" pitchFamily="34" charset="0"/>
            </a:endParaRPr>
          </a:p>
        </p:txBody>
      </p:sp>
      <p:sp>
        <p:nvSpPr>
          <p:cNvPr id="8" name="TextBox 7"/>
          <p:cNvSpPr txBox="1"/>
          <p:nvPr/>
        </p:nvSpPr>
        <p:spPr>
          <a:xfrm>
            <a:off x="395645" y="856357"/>
            <a:ext cx="7232375" cy="4154984"/>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The Wise Owl’s job is to </a:t>
            </a:r>
            <a:r>
              <a:rPr lang="en-GB" sz="2400" dirty="0" smtClean="0">
                <a:latin typeface="Arial" panose="020B0604020202020204" pitchFamily="34" charset="0"/>
                <a:cs typeface="Arial" panose="020B0604020202020204" pitchFamily="34" charset="0"/>
              </a:rPr>
              <a:t>take time and to think </a:t>
            </a:r>
            <a:r>
              <a:rPr lang="en-GB" sz="2400" dirty="0">
                <a:latin typeface="Arial" panose="020B0604020202020204" pitchFamily="34" charset="0"/>
                <a:cs typeface="Arial" panose="020B0604020202020204" pitchFamily="34" charset="0"/>
              </a:rPr>
              <a:t>really </a:t>
            </a:r>
            <a:r>
              <a:rPr lang="en-GB" sz="2400" dirty="0" smtClean="0">
                <a:latin typeface="Arial" panose="020B0604020202020204" pitchFamily="34" charset="0"/>
                <a:cs typeface="Arial" panose="020B0604020202020204" pitchFamily="34" charset="0"/>
              </a:rPr>
              <a:t>hard about </a:t>
            </a:r>
            <a:r>
              <a:rPr lang="en-GB" sz="2400" dirty="0">
                <a:latin typeface="Arial" panose="020B0604020202020204" pitchFamily="34" charset="0"/>
                <a:cs typeface="Arial" panose="020B0604020202020204" pitchFamily="34" charset="0"/>
              </a:rPr>
              <a:t>where puppies go to live if they are going to be adopted. </a:t>
            </a:r>
            <a:r>
              <a:rPr lang="en-GB" sz="2400" dirty="0" smtClean="0">
                <a:latin typeface="Arial" panose="020B0604020202020204" pitchFamily="34" charset="0"/>
                <a:cs typeface="Arial" panose="020B0604020202020204" pitchFamily="34" charset="0"/>
              </a:rPr>
              <a:t>The Wise Owl listens to everyone such as the birth family, the puppy, the social worker Mrs Mouse and many other people who have been part of the birth family or </a:t>
            </a:r>
            <a:r>
              <a:rPr lang="en-GB" sz="2400" dirty="0" err="1" smtClean="0">
                <a:latin typeface="Arial" panose="020B0604020202020204" pitchFamily="34" charset="0"/>
                <a:cs typeface="Arial" panose="020B0604020202020204" pitchFamily="34" charset="0"/>
              </a:rPr>
              <a:t>puppies’s</a:t>
            </a:r>
            <a:r>
              <a:rPr lang="en-GB" sz="2400" dirty="0" smtClean="0">
                <a:latin typeface="Arial" panose="020B0604020202020204" pitchFamily="34" charset="0"/>
                <a:cs typeface="Arial" panose="020B0604020202020204" pitchFamily="34" charset="0"/>
              </a:rPr>
              <a:t> life. </a:t>
            </a:r>
          </a:p>
          <a:p>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After they have read everything and talked to everyone they make the final decision about where the puppy is going to live and their adoption.</a:t>
            </a:r>
            <a:endParaRPr lang="en-GB" sz="22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a:xfrm>
            <a:off x="10905066" y="5876412"/>
            <a:ext cx="784939" cy="678285"/>
          </a:xfrm>
        </p:spPr>
        <p:txBody>
          <a:bodyPr/>
          <a:lstStyle/>
          <a:p>
            <a:r>
              <a:rPr lang="en-GB" sz="2800" dirty="0" smtClean="0">
                <a:solidFill>
                  <a:schemeClr val="tx1">
                    <a:alpha val="25000"/>
                  </a:schemeClr>
                </a:solidFill>
                <a:latin typeface="Arial" panose="020B0604020202020204" pitchFamily="34" charset="0"/>
                <a:cs typeface="Arial" panose="020B0604020202020204" pitchFamily="34" charset="0"/>
              </a:rPr>
              <a:t>12</a:t>
            </a:r>
            <a:endParaRPr lang="en-GB" sz="2800" dirty="0">
              <a:solidFill>
                <a:schemeClr val="tx1">
                  <a:alpha val="25000"/>
                </a:schemeClr>
              </a:solidFill>
              <a:latin typeface="Arial" panose="020B0604020202020204" pitchFamily="34" charset="0"/>
              <a:cs typeface="Arial" panose="020B0604020202020204" pitchFamily="34" charset="0"/>
            </a:endParaRPr>
          </a:p>
        </p:txBody>
      </p:sp>
      <p:pic>
        <p:nvPicPr>
          <p:cNvPr id="7" name="Picture 6" descr="Immagine vettoriale gratis: Ramo, Foglie, Verde, Natura - Immagine ..."/>
          <p:cNvPicPr>
            <a:picLocks noChangeAspect="1"/>
          </p:cNvPicPr>
          <p:nvPr/>
        </p:nvPicPr>
        <p:blipFill rotWithShape="1">
          <a:blip r:embed="rId2" cstate="print">
            <a:extLst>
              <a:ext uri="{28A0092B-C50C-407E-A947-70E740481C1C}">
                <a14:useLocalDpi xmlns:a14="http://schemas.microsoft.com/office/drawing/2010/main" val="0"/>
              </a:ext>
            </a:extLst>
          </a:blip>
          <a:srcRect l="1852" t="3935"/>
          <a:stretch/>
        </p:blipFill>
        <p:spPr>
          <a:xfrm rot="10800000">
            <a:off x="7628020" y="5628265"/>
            <a:ext cx="4563980" cy="1647032"/>
          </a:xfrm>
          <a:prstGeom prst="rect">
            <a:avLst/>
          </a:prstGeom>
        </p:spPr>
      </p:pic>
      <p:pic>
        <p:nvPicPr>
          <p:cNvPr id="5" name="Picture 4"/>
          <p:cNvPicPr>
            <a:picLocks noChangeAspect="1"/>
          </p:cNvPicPr>
          <p:nvPr/>
        </p:nvPicPr>
        <p:blipFill>
          <a:blip r:embed="rId3"/>
          <a:stretch>
            <a:fillRect/>
          </a:stretch>
        </p:blipFill>
        <p:spPr>
          <a:xfrm>
            <a:off x="7893628" y="3964627"/>
            <a:ext cx="2698250" cy="2635683"/>
          </a:xfrm>
          <a:prstGeom prst="rect">
            <a:avLst/>
          </a:prstGeom>
        </p:spPr>
      </p:pic>
    </p:spTree>
    <p:extLst>
      <p:ext uri="{BB962C8B-B14F-4D97-AF65-F5344CB8AC3E}">
        <p14:creationId xmlns:p14="http://schemas.microsoft.com/office/powerpoint/2010/main" val="686310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6793" y="31429"/>
            <a:ext cx="9159606" cy="707886"/>
          </a:xfrm>
          <a:prstGeom prst="rect">
            <a:avLst/>
          </a:prstGeom>
          <a:noFill/>
        </p:spPr>
        <p:txBody>
          <a:bodyPr wrap="square" rtlCol="0">
            <a:spAutoFit/>
          </a:bodyPr>
          <a:lstStyle/>
          <a:p>
            <a:r>
              <a:rPr lang="en-GB" sz="4000" dirty="0" smtClean="0">
                <a:latin typeface="Arial" panose="020B0604020202020204" pitchFamily="34" charset="0"/>
                <a:cs typeface="Arial" panose="020B0604020202020204" pitchFamily="34" charset="0"/>
              </a:rPr>
              <a:t>Wise Owl makes an important decision.</a:t>
            </a:r>
            <a:endParaRPr lang="en-GB" sz="40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a:xfrm>
            <a:off x="10905066" y="5876412"/>
            <a:ext cx="784939" cy="678285"/>
          </a:xfrm>
        </p:spPr>
        <p:txBody>
          <a:bodyPr/>
          <a:lstStyle/>
          <a:p>
            <a:r>
              <a:rPr lang="en-GB" sz="2800" dirty="0" smtClean="0">
                <a:solidFill>
                  <a:schemeClr val="tx1">
                    <a:alpha val="25000"/>
                  </a:schemeClr>
                </a:solidFill>
                <a:latin typeface="Arial" panose="020B0604020202020204" pitchFamily="34" charset="0"/>
                <a:cs typeface="Arial" panose="020B0604020202020204" pitchFamily="34" charset="0"/>
              </a:rPr>
              <a:t>13</a:t>
            </a:r>
            <a:endParaRPr lang="en-GB" sz="2800" dirty="0">
              <a:solidFill>
                <a:schemeClr val="tx1">
                  <a:alpha val="25000"/>
                </a:schemeClr>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2896" y="5041846"/>
            <a:ext cx="1783503" cy="1557659"/>
          </a:xfrm>
          <a:prstGeom prst="rect">
            <a:avLst/>
          </a:prstGeom>
        </p:spPr>
      </p:pic>
      <p:pic>
        <p:nvPicPr>
          <p:cNvPr id="7" name="Picture 6" descr="Immagine vettoriale gratis: Ramo, Foglie, Verde, Natura - Immagine ..."/>
          <p:cNvPicPr>
            <a:picLocks noChangeAspect="1"/>
          </p:cNvPicPr>
          <p:nvPr/>
        </p:nvPicPr>
        <p:blipFill rotWithShape="1">
          <a:blip r:embed="rId3">
            <a:extLst>
              <a:ext uri="{28A0092B-C50C-407E-A947-70E740481C1C}">
                <a14:useLocalDpi xmlns:a14="http://schemas.microsoft.com/office/drawing/2010/main" val="0"/>
              </a:ext>
            </a:extLst>
          </a:blip>
          <a:srcRect l="1852" t="3935"/>
          <a:stretch/>
        </p:blipFill>
        <p:spPr>
          <a:xfrm rot="10800000">
            <a:off x="7533135" y="2792124"/>
            <a:ext cx="4635500" cy="164703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7537" y="1133912"/>
            <a:ext cx="2704299" cy="2633956"/>
          </a:xfrm>
          <a:prstGeom prst="rect">
            <a:avLst/>
          </a:prstGeom>
        </p:spPr>
      </p:pic>
      <p:pic>
        <p:nvPicPr>
          <p:cNvPr id="10" name="Picture 9" descr="Grass Meadow Green · Free vector graphic on Pixabay"/>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047" y="5891480"/>
            <a:ext cx="12283682" cy="1416050"/>
          </a:xfrm>
          <a:prstGeom prst="rect">
            <a:avLst/>
          </a:prstGeom>
        </p:spPr>
      </p:pic>
      <p:sp>
        <p:nvSpPr>
          <p:cNvPr id="5" name="Rectangle 4"/>
          <p:cNvSpPr/>
          <p:nvPr/>
        </p:nvSpPr>
        <p:spPr>
          <a:xfrm>
            <a:off x="163015" y="767046"/>
            <a:ext cx="7574215" cy="5632311"/>
          </a:xfrm>
          <a:prstGeom prst="rect">
            <a:avLst/>
          </a:prstGeom>
        </p:spPr>
        <p:txBody>
          <a:bodyPr wrap="square">
            <a:spAutoFit/>
          </a:bodyPr>
          <a:lstStyle/>
          <a:p>
            <a:r>
              <a:rPr lang="en-GB" sz="2400" dirty="0">
                <a:latin typeface="Arial" panose="020B0604020202020204" pitchFamily="34" charset="0"/>
                <a:cs typeface="Arial" panose="020B0604020202020204" pitchFamily="34" charset="0"/>
              </a:rPr>
              <a:t>Mrs Mouse </a:t>
            </a:r>
            <a:r>
              <a:rPr lang="en-GB" sz="2400" dirty="0" smtClean="0">
                <a:latin typeface="Arial" panose="020B0604020202020204" pitchFamily="34" charset="0"/>
                <a:cs typeface="Arial" panose="020B0604020202020204" pitchFamily="34" charset="0"/>
              </a:rPr>
              <a:t>thought that Mr and Mrs Wagtail and Budgie would be the perfect family for a puppy called Birdy. So she went </a:t>
            </a:r>
            <a:r>
              <a:rPr lang="en-GB" sz="2400" dirty="0">
                <a:latin typeface="Arial" panose="020B0604020202020204" pitchFamily="34" charset="0"/>
                <a:cs typeface="Arial" panose="020B0604020202020204" pitchFamily="34" charset="0"/>
              </a:rPr>
              <a:t>to talk to the Wise Owl. </a:t>
            </a:r>
            <a:r>
              <a:rPr lang="en-GB" sz="2400" dirty="0" smtClean="0">
                <a:latin typeface="Arial" panose="020B0604020202020204" pitchFamily="34" charset="0"/>
                <a:cs typeface="Arial" panose="020B0604020202020204" pitchFamily="34" charset="0"/>
              </a:rPr>
              <a:t>Mrs </a:t>
            </a:r>
            <a:r>
              <a:rPr lang="en-GB" sz="2400" dirty="0">
                <a:latin typeface="Arial" panose="020B0604020202020204" pitchFamily="34" charset="0"/>
                <a:cs typeface="Arial" panose="020B0604020202020204" pitchFamily="34" charset="0"/>
              </a:rPr>
              <a:t>Mouse told the Wise Owl </a:t>
            </a:r>
            <a:r>
              <a:rPr lang="en-GB" sz="2400" dirty="0" smtClean="0">
                <a:latin typeface="Arial" panose="020B0604020202020204" pitchFamily="34" charset="0"/>
                <a:cs typeface="Arial" panose="020B0604020202020204" pitchFamily="34" charset="0"/>
              </a:rPr>
              <a:t>that the Wagtail family want to adopt Birdy.</a:t>
            </a:r>
            <a:r>
              <a:rPr lang="en-GB" sz="2400" dirty="0">
                <a:latin typeface="Arial" panose="020B0604020202020204" pitchFamily="34" charset="0"/>
                <a:cs typeface="Arial" panose="020B0604020202020204" pitchFamily="34" charset="0"/>
              </a:rPr>
              <a:t> </a:t>
            </a:r>
            <a:r>
              <a:rPr lang="en-GB" sz="2400" dirty="0" smtClean="0">
                <a:latin typeface="Arial" panose="020B0604020202020204" pitchFamily="34" charset="0"/>
                <a:cs typeface="Arial" panose="020B0604020202020204" pitchFamily="34" charset="0"/>
              </a:rPr>
              <a:t>This would mean that Birdy </a:t>
            </a:r>
            <a:r>
              <a:rPr lang="en-GB" sz="2400" dirty="0">
                <a:latin typeface="Arial" panose="020B0604020202020204" pitchFamily="34" charset="0"/>
                <a:cs typeface="Arial" panose="020B0604020202020204" pitchFamily="34" charset="0"/>
              </a:rPr>
              <a:t>will live with them and they would be </a:t>
            </a:r>
            <a:r>
              <a:rPr lang="en-GB" sz="2400" dirty="0" smtClean="0">
                <a:latin typeface="Arial" panose="020B0604020202020204" pitchFamily="34" charset="0"/>
                <a:cs typeface="Arial" panose="020B0604020202020204" pitchFamily="34" charset="0"/>
              </a:rPr>
              <a:t>her Mummy </a:t>
            </a:r>
            <a:r>
              <a:rPr lang="en-GB" sz="2400" dirty="0">
                <a:latin typeface="Arial" panose="020B0604020202020204" pitchFamily="34" charset="0"/>
                <a:cs typeface="Arial" panose="020B0604020202020204" pitchFamily="34" charset="0"/>
              </a:rPr>
              <a:t>and Daddy. </a:t>
            </a:r>
            <a:r>
              <a:rPr lang="en-GB" sz="2400" dirty="0" smtClean="0">
                <a:latin typeface="Arial" panose="020B0604020202020204" pitchFamily="34" charset="0"/>
                <a:cs typeface="Arial" panose="020B0604020202020204" pitchFamily="34" charset="0"/>
              </a:rPr>
              <a:t>And Budgie would be her sister.</a:t>
            </a:r>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Wise Owl </a:t>
            </a:r>
            <a:r>
              <a:rPr lang="en-GB" sz="2400" dirty="0">
                <a:latin typeface="Arial" panose="020B0604020202020204" pitchFamily="34" charset="0"/>
                <a:cs typeface="Arial" panose="020B0604020202020204" pitchFamily="34" charset="0"/>
              </a:rPr>
              <a:t>thought very hard about this as it was a very important decision to make and </a:t>
            </a:r>
            <a:r>
              <a:rPr lang="en-GB" sz="2400" dirty="0" smtClean="0">
                <a:latin typeface="Arial" panose="020B0604020202020204" pitchFamily="34" charset="0"/>
                <a:cs typeface="Arial" panose="020B0604020202020204" pitchFamily="34" charset="0"/>
              </a:rPr>
              <a:t>she </a:t>
            </a:r>
            <a:r>
              <a:rPr lang="en-GB" sz="2400" dirty="0">
                <a:latin typeface="Arial" panose="020B0604020202020204" pitchFamily="34" charset="0"/>
                <a:cs typeface="Arial" panose="020B0604020202020204" pitchFamily="34" charset="0"/>
              </a:rPr>
              <a:t>needed time to think about what the answer would be. </a:t>
            </a:r>
            <a:r>
              <a:rPr lang="en-GB" sz="2400" dirty="0" smtClean="0">
                <a:latin typeface="Arial" panose="020B0604020202020204" pitchFamily="34" charset="0"/>
                <a:cs typeface="Arial" panose="020B0604020202020204" pitchFamily="34" charset="0"/>
              </a:rPr>
              <a:t>After </a:t>
            </a:r>
            <a:r>
              <a:rPr lang="en-GB" sz="2400" dirty="0">
                <a:latin typeface="Arial" panose="020B0604020202020204" pitchFamily="34" charset="0"/>
                <a:cs typeface="Arial" panose="020B0604020202020204" pitchFamily="34" charset="0"/>
              </a:rPr>
              <a:t>some thinking </a:t>
            </a:r>
            <a:r>
              <a:rPr lang="en-GB" sz="2400" dirty="0" smtClean="0">
                <a:latin typeface="Arial" panose="020B0604020202020204" pitchFamily="34" charset="0"/>
                <a:cs typeface="Arial" panose="020B0604020202020204" pitchFamily="34" charset="0"/>
              </a:rPr>
              <a:t>time. Wise Owl agreed </a:t>
            </a:r>
            <a:r>
              <a:rPr lang="en-GB" sz="2400" dirty="0">
                <a:latin typeface="Arial" panose="020B0604020202020204" pitchFamily="34" charset="0"/>
                <a:cs typeface="Arial" panose="020B0604020202020204" pitchFamily="34" charset="0"/>
              </a:rPr>
              <a:t>with Mrs Mouse and thought that Mr and </a:t>
            </a:r>
            <a:r>
              <a:rPr lang="en-GB" sz="2400" dirty="0" smtClean="0">
                <a:latin typeface="Arial" panose="020B0604020202020204" pitchFamily="34" charset="0"/>
                <a:cs typeface="Arial" panose="020B0604020202020204" pitchFamily="34" charset="0"/>
              </a:rPr>
              <a:t>Mrs </a:t>
            </a:r>
            <a:r>
              <a:rPr lang="en-GB" sz="2400" dirty="0">
                <a:latin typeface="Arial" panose="020B0604020202020204" pitchFamily="34" charset="0"/>
                <a:cs typeface="Arial" panose="020B0604020202020204" pitchFamily="34" charset="0"/>
              </a:rPr>
              <a:t>Wagtail would be the perfect </a:t>
            </a:r>
            <a:r>
              <a:rPr lang="en-GB" sz="2400" dirty="0" smtClean="0">
                <a:latin typeface="Arial" panose="020B0604020202020204" pitchFamily="34" charset="0"/>
                <a:cs typeface="Arial" panose="020B0604020202020204" pitchFamily="34" charset="0"/>
              </a:rPr>
              <a:t>Mummy </a:t>
            </a:r>
            <a:r>
              <a:rPr lang="en-GB" sz="2400" dirty="0">
                <a:latin typeface="Arial" panose="020B0604020202020204" pitchFamily="34" charset="0"/>
                <a:cs typeface="Arial" panose="020B0604020202020204" pitchFamily="34" charset="0"/>
              </a:rPr>
              <a:t>and Daddy for </a:t>
            </a:r>
            <a:r>
              <a:rPr lang="en-GB" sz="2400" dirty="0" smtClean="0">
                <a:latin typeface="Arial" panose="020B0604020202020204" pitchFamily="34" charset="0"/>
                <a:cs typeface="Arial" panose="020B0604020202020204" pitchFamily="34" charset="0"/>
              </a:rPr>
              <a:t>Birdy. And Budgie would be a great sister for Birdy.</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5919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32362" y="0"/>
            <a:ext cx="6902013" cy="6617196"/>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Mrs Mouse went to visit Mr and Mr Wagtail to tell them what the Wise Owl had said and that </a:t>
            </a:r>
            <a:r>
              <a:rPr lang="en-GB" sz="2400" dirty="0" smtClean="0">
                <a:latin typeface="Arial" panose="020B0604020202020204" pitchFamily="34" charset="0"/>
                <a:cs typeface="Arial" panose="020B0604020202020204" pitchFamily="34" charset="0"/>
              </a:rPr>
              <a:t>she had agreed </a:t>
            </a:r>
            <a:r>
              <a:rPr lang="en-GB" sz="2400" dirty="0">
                <a:latin typeface="Arial" panose="020B0604020202020204" pitchFamily="34" charset="0"/>
                <a:cs typeface="Arial" panose="020B0604020202020204" pitchFamily="34" charset="0"/>
              </a:rPr>
              <a:t>that they could adopt </a:t>
            </a:r>
            <a:r>
              <a:rPr lang="en-GB" sz="2400" dirty="0" smtClean="0">
                <a:latin typeface="Arial" panose="020B0604020202020204" pitchFamily="34" charset="0"/>
                <a:cs typeface="Arial" panose="020B0604020202020204" pitchFamily="34" charset="0"/>
              </a:rPr>
              <a:t>Birdy</a:t>
            </a:r>
            <a:r>
              <a:rPr lang="en-GB" sz="2400" dirty="0">
                <a:latin typeface="Arial" panose="020B0604020202020204" pitchFamily="34" charset="0"/>
                <a:cs typeface="Arial" panose="020B0604020202020204" pitchFamily="34" charset="0"/>
              </a:rPr>
              <a:t>. Mr and </a:t>
            </a:r>
            <a:r>
              <a:rPr lang="en-GB" sz="2400" dirty="0" smtClean="0">
                <a:latin typeface="Arial" panose="020B0604020202020204" pitchFamily="34" charset="0"/>
                <a:cs typeface="Arial" panose="020B0604020202020204" pitchFamily="34" charset="0"/>
              </a:rPr>
              <a:t>Mrs </a:t>
            </a:r>
            <a:r>
              <a:rPr lang="en-GB" sz="2400" dirty="0">
                <a:latin typeface="Arial" panose="020B0604020202020204" pitchFamily="34" charset="0"/>
                <a:cs typeface="Arial" panose="020B0604020202020204" pitchFamily="34" charset="0"/>
              </a:rPr>
              <a:t>Wagtail were so happy as they loved </a:t>
            </a:r>
            <a:r>
              <a:rPr lang="en-GB" sz="2400" dirty="0" smtClean="0">
                <a:latin typeface="Arial" panose="020B0604020202020204" pitchFamily="34" charset="0"/>
                <a:cs typeface="Arial" panose="020B0604020202020204" pitchFamily="34" charset="0"/>
              </a:rPr>
              <a:t>Birdy </a:t>
            </a:r>
            <a:r>
              <a:rPr lang="en-GB" sz="2400" dirty="0">
                <a:latin typeface="Arial" panose="020B0604020202020204" pitchFamily="34" charset="0"/>
                <a:cs typeface="Arial" panose="020B0604020202020204" pitchFamily="34" charset="0"/>
              </a:rPr>
              <a:t>so much.</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So this is how </a:t>
            </a:r>
            <a:r>
              <a:rPr lang="en-GB" sz="2400" dirty="0" smtClean="0">
                <a:latin typeface="Arial" panose="020B0604020202020204" pitchFamily="34" charset="0"/>
                <a:cs typeface="Arial" panose="020B0604020202020204" pitchFamily="34" charset="0"/>
              </a:rPr>
              <a:t>Birdy became Birdy </a:t>
            </a:r>
            <a:r>
              <a:rPr lang="en-GB" sz="2400" dirty="0">
                <a:latin typeface="Arial" panose="020B0604020202020204" pitchFamily="34" charset="0"/>
                <a:cs typeface="Arial" panose="020B0604020202020204" pitchFamily="34" charset="0"/>
              </a:rPr>
              <a:t>Wagtail. And how Mr and </a:t>
            </a:r>
            <a:r>
              <a:rPr lang="en-GB" sz="2400" dirty="0" smtClean="0">
                <a:latin typeface="Arial" panose="020B0604020202020204" pitchFamily="34" charset="0"/>
                <a:cs typeface="Arial" panose="020B0604020202020204" pitchFamily="34" charset="0"/>
              </a:rPr>
              <a:t>Mrs </a:t>
            </a:r>
            <a:r>
              <a:rPr lang="en-GB" sz="2400" dirty="0">
                <a:latin typeface="Arial" panose="020B0604020202020204" pitchFamily="34" charset="0"/>
                <a:cs typeface="Arial" panose="020B0604020202020204" pitchFamily="34" charset="0"/>
              </a:rPr>
              <a:t>Wagtail became </a:t>
            </a:r>
            <a:r>
              <a:rPr lang="en-GB" sz="2400" dirty="0" smtClean="0">
                <a:latin typeface="Arial" panose="020B0604020202020204" pitchFamily="34" charset="0"/>
                <a:cs typeface="Arial" panose="020B0604020202020204" pitchFamily="34" charset="0"/>
              </a:rPr>
              <a:t>Birdy’s Mummy </a:t>
            </a:r>
            <a:r>
              <a:rPr lang="en-GB" sz="2400" dirty="0">
                <a:latin typeface="Arial" panose="020B0604020202020204" pitchFamily="34" charset="0"/>
                <a:cs typeface="Arial" panose="020B0604020202020204" pitchFamily="34" charset="0"/>
              </a:rPr>
              <a:t>and Daddy. </a:t>
            </a:r>
            <a:r>
              <a:rPr lang="en-GB" sz="2400" dirty="0" smtClean="0">
                <a:latin typeface="Arial" panose="020B0604020202020204" pitchFamily="34" charset="0"/>
                <a:cs typeface="Arial" panose="020B0604020202020204" pitchFamily="34" charset="0"/>
              </a:rPr>
              <a:t>And how Budgie became Birdy’s sister.</a:t>
            </a:r>
          </a:p>
          <a:p>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Mummy and Daddy love Budgie and Birdy very much. Just like that magic elastic band their love expands and gets bigger and bigger! And it is as big as the Universe! The love is big and strong enough for everyone in the Wagtail family. </a:t>
            </a:r>
            <a:endParaRPr lang="en-GB" sz="4000" b="1" dirty="0" smtClean="0">
              <a:latin typeface="Arial" panose="020B0604020202020204" pitchFamily="34" charset="0"/>
              <a:cs typeface="Arial" panose="020B0604020202020204" pitchFamily="34" charset="0"/>
            </a:endParaRPr>
          </a:p>
          <a:p>
            <a:r>
              <a:rPr lang="en-GB" sz="4000" b="1" dirty="0" smtClean="0">
                <a:latin typeface="Arial" panose="020B0604020202020204" pitchFamily="34" charset="0"/>
                <a:cs typeface="Arial" panose="020B0604020202020204" pitchFamily="34" charset="0"/>
              </a:rPr>
              <a:t>THE </a:t>
            </a:r>
            <a:r>
              <a:rPr lang="en-GB" sz="4000" b="1" dirty="0">
                <a:latin typeface="Arial" panose="020B0604020202020204" pitchFamily="34" charset="0"/>
                <a:cs typeface="Arial" panose="020B0604020202020204" pitchFamily="34" charset="0"/>
              </a:rPr>
              <a:t>END</a:t>
            </a:r>
            <a:r>
              <a:rPr lang="en-GB" sz="4000" b="1" dirty="0" smtClean="0">
                <a:latin typeface="Arial" panose="020B0604020202020204" pitchFamily="34" charset="0"/>
                <a:cs typeface="Arial" panose="020B0604020202020204" pitchFamily="34" charset="0"/>
              </a:rPr>
              <a:t>.</a:t>
            </a:r>
            <a:endParaRPr lang="en-GB" sz="4000" b="1" dirty="0">
              <a:latin typeface="Arial" panose="020B0604020202020204" pitchFamily="34" charset="0"/>
              <a:cs typeface="Arial" panose="020B0604020202020204" pitchFamily="34" charset="0"/>
            </a:endParaRPr>
          </a:p>
        </p:txBody>
      </p:sp>
      <p:pic>
        <p:nvPicPr>
          <p:cNvPr id="23" name="Picture 22" descr="House | Free Stock Photo | Illustration of a house | # 14511"/>
          <p:cNvPicPr>
            <a:picLocks noChangeAspect="1"/>
          </p:cNvPicPr>
          <p:nvPr/>
        </p:nvPicPr>
        <p:blipFill rotWithShape="1">
          <a:blip r:embed="rId2" cstate="print">
            <a:extLst>
              <a:ext uri="{28A0092B-C50C-407E-A947-70E740481C1C}">
                <a14:useLocalDpi xmlns:a14="http://schemas.microsoft.com/office/drawing/2010/main" val="0"/>
              </a:ext>
            </a:extLst>
          </a:blip>
          <a:srcRect l="9848" r="5577" b="976"/>
          <a:stretch/>
        </p:blipFill>
        <p:spPr>
          <a:xfrm>
            <a:off x="7171011" y="898416"/>
            <a:ext cx="5020989" cy="5280881"/>
          </a:xfrm>
          <a:prstGeom prst="rect">
            <a:avLst/>
          </a:prstGeom>
        </p:spPr>
      </p:pic>
      <p:pic>
        <p:nvPicPr>
          <p:cNvPr id="3" name="Picture 2"/>
          <p:cNvPicPr>
            <a:picLocks noChangeAspect="1"/>
          </p:cNvPicPr>
          <p:nvPr/>
        </p:nvPicPr>
        <p:blipFill>
          <a:blip r:embed="rId3"/>
          <a:stretch>
            <a:fillRect/>
          </a:stretch>
        </p:blipFill>
        <p:spPr>
          <a:xfrm>
            <a:off x="8847515" y="5014595"/>
            <a:ext cx="944218" cy="1100546"/>
          </a:xfrm>
          <a:prstGeom prst="rect">
            <a:avLst/>
          </a:prstGeom>
        </p:spPr>
      </p:pic>
      <p:pic>
        <p:nvPicPr>
          <p:cNvPr id="12" name="Picture 11"/>
          <p:cNvPicPr>
            <a:picLocks noChangeAspect="1"/>
          </p:cNvPicPr>
          <p:nvPr/>
        </p:nvPicPr>
        <p:blipFill>
          <a:blip r:embed="rId4"/>
          <a:stretch>
            <a:fillRect/>
          </a:stretch>
        </p:blipFill>
        <p:spPr>
          <a:xfrm>
            <a:off x="9925698" y="3835494"/>
            <a:ext cx="1731808" cy="2273696"/>
          </a:xfrm>
          <a:prstGeom prst="rect">
            <a:avLst/>
          </a:prstGeom>
        </p:spPr>
      </p:pic>
      <p:pic>
        <p:nvPicPr>
          <p:cNvPr id="6" name="Picture 5"/>
          <p:cNvPicPr>
            <a:picLocks noChangeAspect="1"/>
          </p:cNvPicPr>
          <p:nvPr/>
        </p:nvPicPr>
        <p:blipFill>
          <a:blip r:embed="rId5"/>
          <a:stretch>
            <a:fillRect/>
          </a:stretch>
        </p:blipFill>
        <p:spPr>
          <a:xfrm>
            <a:off x="7367006" y="3535972"/>
            <a:ext cx="1942034" cy="2643325"/>
          </a:xfrm>
          <a:prstGeom prst="rect">
            <a:avLst/>
          </a:prstGeom>
        </p:spPr>
      </p:pic>
      <p:sp>
        <p:nvSpPr>
          <p:cNvPr id="4" name="Slide Number Placeholder 3"/>
          <p:cNvSpPr>
            <a:spLocks noGrp="1"/>
          </p:cNvSpPr>
          <p:nvPr>
            <p:ph type="sldNum" sz="quarter" idx="12"/>
          </p:nvPr>
        </p:nvSpPr>
        <p:spPr>
          <a:xfrm>
            <a:off x="11067247" y="6025979"/>
            <a:ext cx="626895" cy="643018"/>
          </a:xfrm>
        </p:spPr>
        <p:txBody>
          <a:bodyPr/>
          <a:lstStyle/>
          <a:p>
            <a:r>
              <a:rPr lang="en-GB" sz="2800" dirty="0" smtClean="0">
                <a:solidFill>
                  <a:schemeClr val="tx1">
                    <a:alpha val="25000"/>
                  </a:schemeClr>
                </a:solidFill>
                <a:latin typeface="Arial" panose="020B0604020202020204" pitchFamily="34" charset="0"/>
                <a:cs typeface="Arial" panose="020B0604020202020204" pitchFamily="34" charset="0"/>
              </a:rPr>
              <a:t>14</a:t>
            </a:r>
            <a:endParaRPr lang="en-GB" sz="2800" dirty="0">
              <a:solidFill>
                <a:schemeClr val="tx1">
                  <a:alpha val="25000"/>
                </a:schemeClr>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7927" y="4800927"/>
            <a:ext cx="968545" cy="1296361"/>
          </a:xfrm>
          <a:prstGeom prst="rect">
            <a:avLst/>
          </a:prstGeom>
        </p:spPr>
      </p:pic>
    </p:spTree>
    <p:extLst>
      <p:ext uri="{BB962C8B-B14F-4D97-AF65-F5344CB8AC3E}">
        <p14:creationId xmlns:p14="http://schemas.microsoft.com/office/powerpoint/2010/main" val="2970411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ipart - geometric 12 color hear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8113" y="-40297"/>
            <a:ext cx="6502400" cy="6502400"/>
          </a:xfrm>
          <a:prstGeom prst="rect">
            <a:avLst/>
          </a:prstGeom>
        </p:spPr>
      </p:pic>
      <p:pic>
        <p:nvPicPr>
          <p:cNvPr id="6" name="Picture 5"/>
          <p:cNvPicPr>
            <a:picLocks noChangeAspect="1"/>
          </p:cNvPicPr>
          <p:nvPr/>
        </p:nvPicPr>
        <p:blipFill>
          <a:blip r:embed="rId3"/>
          <a:stretch>
            <a:fillRect/>
          </a:stretch>
        </p:blipFill>
        <p:spPr>
          <a:xfrm>
            <a:off x="4494094" y="1552135"/>
            <a:ext cx="3250437" cy="2517005"/>
          </a:xfrm>
          <a:prstGeom prst="rect">
            <a:avLst/>
          </a:prstGeom>
        </p:spPr>
      </p:pic>
      <p:pic>
        <p:nvPicPr>
          <p:cNvPr id="12" name="Picture 11"/>
          <p:cNvPicPr>
            <a:picLocks noChangeAspect="1"/>
          </p:cNvPicPr>
          <p:nvPr/>
        </p:nvPicPr>
        <p:blipFill>
          <a:blip r:embed="rId4"/>
          <a:stretch>
            <a:fillRect/>
          </a:stretch>
        </p:blipFill>
        <p:spPr>
          <a:xfrm rot="18176945">
            <a:off x="4552139" y="1513572"/>
            <a:ext cx="3134344" cy="4351716"/>
          </a:xfrm>
          <a:prstGeom prst="rect">
            <a:avLst/>
          </a:prstGeom>
        </p:spPr>
      </p:pic>
      <p:pic>
        <p:nvPicPr>
          <p:cNvPr id="10" name="Picture 9"/>
          <p:cNvPicPr>
            <a:picLocks noChangeAspect="1"/>
          </p:cNvPicPr>
          <p:nvPr/>
        </p:nvPicPr>
        <p:blipFill>
          <a:blip r:embed="rId5"/>
          <a:stretch>
            <a:fillRect/>
          </a:stretch>
        </p:blipFill>
        <p:spPr>
          <a:xfrm>
            <a:off x="5162616" y="2766449"/>
            <a:ext cx="820230" cy="1113352"/>
          </a:xfrm>
          <a:prstGeom prst="rect">
            <a:avLst/>
          </a:prstGeom>
        </p:spPr>
      </p:pic>
      <p:pic>
        <p:nvPicPr>
          <p:cNvPr id="9" name="Picture 8"/>
          <p:cNvPicPr>
            <a:picLocks noChangeAspect="1"/>
          </p:cNvPicPr>
          <p:nvPr/>
        </p:nvPicPr>
        <p:blipFill>
          <a:blip r:embed="rId6"/>
          <a:stretch>
            <a:fillRect/>
          </a:stretch>
        </p:blipFill>
        <p:spPr>
          <a:xfrm>
            <a:off x="5865226" y="3287485"/>
            <a:ext cx="508171" cy="592316"/>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03991" y="3196724"/>
            <a:ext cx="510345" cy="683077"/>
          </a:xfrm>
          <a:prstGeom prst="rect">
            <a:avLst/>
          </a:prstGeom>
        </p:spPr>
      </p:pic>
      <p:pic>
        <p:nvPicPr>
          <p:cNvPr id="8" name="Picture 7"/>
          <p:cNvPicPr>
            <a:picLocks noChangeAspect="1"/>
          </p:cNvPicPr>
          <p:nvPr/>
        </p:nvPicPr>
        <p:blipFill>
          <a:blip r:embed="rId8"/>
          <a:stretch>
            <a:fillRect/>
          </a:stretch>
        </p:blipFill>
        <p:spPr>
          <a:xfrm>
            <a:off x="6651368" y="3109034"/>
            <a:ext cx="653861" cy="858456"/>
          </a:xfrm>
          <a:prstGeom prst="rect">
            <a:avLst/>
          </a:prstGeom>
        </p:spPr>
      </p:pic>
      <p:sp>
        <p:nvSpPr>
          <p:cNvPr id="13" name="Slide Number Placeholder 3"/>
          <p:cNvSpPr>
            <a:spLocks noGrp="1"/>
          </p:cNvSpPr>
          <p:nvPr>
            <p:ph type="sldNum" sz="quarter" idx="12"/>
          </p:nvPr>
        </p:nvSpPr>
        <p:spPr>
          <a:xfrm>
            <a:off x="11067247" y="6025979"/>
            <a:ext cx="626895" cy="643018"/>
          </a:xfrm>
        </p:spPr>
        <p:txBody>
          <a:bodyPr/>
          <a:lstStyle/>
          <a:p>
            <a:r>
              <a:rPr lang="en-GB" sz="2800" dirty="0" smtClean="0">
                <a:solidFill>
                  <a:schemeClr val="tx1">
                    <a:alpha val="25000"/>
                  </a:schemeClr>
                </a:solidFill>
                <a:latin typeface="Arial" panose="020B0604020202020204" pitchFamily="34" charset="0"/>
                <a:cs typeface="Arial" panose="020B0604020202020204" pitchFamily="34" charset="0"/>
              </a:rPr>
              <a:t>15</a:t>
            </a:r>
            <a:endParaRPr lang="en-GB" sz="2800" dirty="0">
              <a:solidFill>
                <a:schemeClr val="tx1">
                  <a:alpha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3870896"/>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D7DAF9BA301F4FB81D90080377656B" ma:contentTypeVersion="3" ma:contentTypeDescription="Create a new document." ma:contentTypeScope="" ma:versionID="121a15bc52909e06000a66b8a60fd10e">
  <xsd:schema xmlns:xsd="http://www.w3.org/2001/XMLSchema" xmlns:xs="http://www.w3.org/2001/XMLSchema" xmlns:p="http://schemas.microsoft.com/office/2006/metadata/properties" xmlns:ns2="015d7410-e0cf-4c76-8e5f-cd38d76dd877" targetNamespace="http://schemas.microsoft.com/office/2006/metadata/properties" ma:root="true" ma:fieldsID="4dbab7075ac6fb4b3f5d1bbc0041c4a5" ns2:_="">
    <xsd:import namespace="015d7410-e0cf-4c76-8e5f-cd38d76dd87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5d7410-e0cf-4c76-8e5f-cd38d76dd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70146F8-04E6-4872-AEEC-48D2887DF905}"/>
</file>

<file path=customXml/itemProps2.xml><?xml version="1.0" encoding="utf-8"?>
<ds:datastoreItem xmlns:ds="http://schemas.openxmlformats.org/officeDocument/2006/customXml" ds:itemID="{25E0CDB5-3A25-4C2A-801C-E6F3D70D9D7B}"/>
</file>

<file path=customXml/itemProps3.xml><?xml version="1.0" encoding="utf-8"?>
<ds:datastoreItem xmlns:ds="http://schemas.openxmlformats.org/officeDocument/2006/customXml" ds:itemID="{E5678066-E2B3-400B-906A-2600599C2753}"/>
</file>

<file path=docProps/app.xml><?xml version="1.0" encoding="utf-8"?>
<Properties xmlns="http://schemas.openxmlformats.org/officeDocument/2006/extended-properties" xmlns:vt="http://schemas.openxmlformats.org/officeDocument/2006/docPropsVTypes">
  <Template>TM03457491[[fn=Metropolitan]]</Template>
  <TotalTime>9160</TotalTime>
  <Words>1169</Words>
  <Application>Microsoft Office PowerPoint</Application>
  <PresentationFormat>Widescreen</PresentationFormat>
  <Paragraphs>79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Metropolitan</vt:lpstr>
      <vt:lpstr>How Budgie became a sister.</vt:lpstr>
      <vt:lpstr> Say ‘Hello’ to Budgie!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Puppy’s Story</dc:title>
  <dc:creator>Elin Roberts</dc:creator>
  <cp:lastModifiedBy>Sarah Ryan</cp:lastModifiedBy>
  <cp:revision>220</cp:revision>
  <dcterms:created xsi:type="dcterms:W3CDTF">2022-02-16T16:36:26Z</dcterms:created>
  <dcterms:modified xsi:type="dcterms:W3CDTF">2023-05-24T13:16:22Z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0x0101003AD7DAF9BA301F4FB81D90080377656B</vt:lpwstr>
  </property>
</Properties>
</file>