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6"/>
  </p:notesMasterIdLst>
  <p:sldIdLst>
    <p:sldId id="371" r:id="rId2"/>
    <p:sldId id="392" r:id="rId3"/>
    <p:sldId id="382" r:id="rId4"/>
    <p:sldId id="384" r:id="rId5"/>
    <p:sldId id="380" r:id="rId6"/>
    <p:sldId id="385" r:id="rId7"/>
    <p:sldId id="387" r:id="rId8"/>
    <p:sldId id="390" r:id="rId9"/>
    <p:sldId id="388" r:id="rId10"/>
    <p:sldId id="391" r:id="rId11"/>
    <p:sldId id="383" r:id="rId12"/>
    <p:sldId id="389" r:id="rId13"/>
    <p:sldId id="405" r:id="rId14"/>
    <p:sldId id="410"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Ryan" initials="SR" lastIdx="2" clrIdx="0">
    <p:extLst>
      <p:ext uri="{19B8F6BF-5375-455C-9EA6-DF929625EA0E}">
        <p15:presenceInfo xmlns:p15="http://schemas.microsoft.com/office/powerpoint/2012/main" userId="S-1-5-21-1924421214-1226775263-398547282-57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FE9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8" autoAdjust="0"/>
    <p:restoredTop sz="94343" autoAdjust="0"/>
  </p:normalViewPr>
  <p:slideViewPr>
    <p:cSldViewPr snapToGrid="0">
      <p:cViewPr varScale="1">
        <p:scale>
          <a:sx n="82" d="100"/>
          <a:sy n="82" d="100"/>
        </p:scale>
        <p:origin x="787" y="72"/>
      </p:cViewPr>
      <p:guideLst/>
    </p:cSldViewPr>
  </p:slid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E625D46-BB30-40B2-AD8C-E931D7A8B673}" type="datetimeFigureOut">
              <a:rPr lang="en-GB" smtClean="0"/>
              <a:t>17/03/2026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8884A58-65D9-4BE5-A9F0-316C61B81A6C}" type="slidenum">
              <a:rPr lang="en-GB" smtClean="0"/>
              <a:t>‹#›</a:t>
            </a:fld>
            <a:endParaRPr lang="en-GB"/>
          </a:p>
        </p:txBody>
      </p:sp>
    </p:spTree>
    <p:extLst>
      <p:ext uri="{BB962C8B-B14F-4D97-AF65-F5344CB8AC3E}">
        <p14:creationId xmlns:p14="http://schemas.microsoft.com/office/powerpoint/2010/main" val="353691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1</a:t>
            </a:fld>
            <a:endParaRPr lang="en-GB"/>
          </a:p>
        </p:txBody>
      </p:sp>
    </p:spTree>
    <p:extLst>
      <p:ext uri="{BB962C8B-B14F-4D97-AF65-F5344CB8AC3E}">
        <p14:creationId xmlns:p14="http://schemas.microsoft.com/office/powerpoint/2010/main" val="195022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10</a:t>
            </a:fld>
            <a:endParaRPr lang="en-GB"/>
          </a:p>
        </p:txBody>
      </p:sp>
    </p:spTree>
    <p:extLst>
      <p:ext uri="{BB962C8B-B14F-4D97-AF65-F5344CB8AC3E}">
        <p14:creationId xmlns:p14="http://schemas.microsoft.com/office/powerpoint/2010/main" val="142692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11</a:t>
            </a:fld>
            <a:endParaRPr lang="en-GB"/>
          </a:p>
        </p:txBody>
      </p:sp>
    </p:spTree>
    <p:extLst>
      <p:ext uri="{BB962C8B-B14F-4D97-AF65-F5344CB8AC3E}">
        <p14:creationId xmlns:p14="http://schemas.microsoft.com/office/powerpoint/2010/main" val="64236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12</a:t>
            </a:fld>
            <a:endParaRPr lang="en-GB"/>
          </a:p>
        </p:txBody>
      </p:sp>
    </p:spTree>
    <p:extLst>
      <p:ext uri="{BB962C8B-B14F-4D97-AF65-F5344CB8AC3E}">
        <p14:creationId xmlns:p14="http://schemas.microsoft.com/office/powerpoint/2010/main" val="6185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ED6C3-529C-4CEE-AAA0-3CD82E6AB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6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ED6C3-529C-4CEE-AAA0-3CD82E6AB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8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84A58-65D9-4BE5-A9F0-316C61B81A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80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3</a:t>
            </a:fld>
            <a:endParaRPr lang="en-GB"/>
          </a:p>
        </p:txBody>
      </p:sp>
    </p:spTree>
    <p:extLst>
      <p:ext uri="{BB962C8B-B14F-4D97-AF65-F5344CB8AC3E}">
        <p14:creationId xmlns:p14="http://schemas.microsoft.com/office/powerpoint/2010/main" val="378228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4</a:t>
            </a:fld>
            <a:endParaRPr lang="en-GB"/>
          </a:p>
        </p:txBody>
      </p:sp>
    </p:spTree>
    <p:extLst>
      <p:ext uri="{BB962C8B-B14F-4D97-AF65-F5344CB8AC3E}">
        <p14:creationId xmlns:p14="http://schemas.microsoft.com/office/powerpoint/2010/main" val="267763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5</a:t>
            </a:fld>
            <a:endParaRPr lang="en-GB"/>
          </a:p>
        </p:txBody>
      </p:sp>
    </p:spTree>
    <p:extLst>
      <p:ext uri="{BB962C8B-B14F-4D97-AF65-F5344CB8AC3E}">
        <p14:creationId xmlns:p14="http://schemas.microsoft.com/office/powerpoint/2010/main" val="263143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6</a:t>
            </a:fld>
            <a:endParaRPr lang="en-GB"/>
          </a:p>
        </p:txBody>
      </p:sp>
    </p:spTree>
    <p:extLst>
      <p:ext uri="{BB962C8B-B14F-4D97-AF65-F5344CB8AC3E}">
        <p14:creationId xmlns:p14="http://schemas.microsoft.com/office/powerpoint/2010/main" val="132957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7</a:t>
            </a:fld>
            <a:endParaRPr lang="en-GB"/>
          </a:p>
        </p:txBody>
      </p:sp>
    </p:spTree>
    <p:extLst>
      <p:ext uri="{BB962C8B-B14F-4D97-AF65-F5344CB8AC3E}">
        <p14:creationId xmlns:p14="http://schemas.microsoft.com/office/powerpoint/2010/main" val="333024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8</a:t>
            </a:fld>
            <a:endParaRPr lang="en-GB"/>
          </a:p>
        </p:txBody>
      </p:sp>
    </p:spTree>
    <p:extLst>
      <p:ext uri="{BB962C8B-B14F-4D97-AF65-F5344CB8AC3E}">
        <p14:creationId xmlns:p14="http://schemas.microsoft.com/office/powerpoint/2010/main" val="305068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ED6C3-529C-4CEE-AAA0-3CD82E6ABF2E}" type="slidenum">
              <a:rPr lang="en-GB" smtClean="0"/>
              <a:t>9</a:t>
            </a:fld>
            <a:endParaRPr lang="en-GB"/>
          </a:p>
        </p:txBody>
      </p:sp>
    </p:spTree>
    <p:extLst>
      <p:ext uri="{BB962C8B-B14F-4D97-AF65-F5344CB8AC3E}">
        <p14:creationId xmlns:p14="http://schemas.microsoft.com/office/powerpoint/2010/main" val="417945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DC8EB3-9E9D-4830-BAFC-3986214598A9}"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328349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DC8EB3-9E9D-4830-BAFC-3986214598A9}"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150758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DC8EB3-9E9D-4830-BAFC-3986214598A9}"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90611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age 1">
    <p:spTree>
      <p:nvGrpSpPr>
        <p:cNvPr id="1" name=""/>
        <p:cNvGrpSpPr/>
        <p:nvPr/>
      </p:nvGrpSpPr>
      <p:grpSpPr>
        <a:xfrm>
          <a:off x="0" y="0"/>
          <a:ext cx="0" cy="0"/>
          <a:chOff x="0" y="0"/>
          <a:chExt cx="0" cy="0"/>
        </a:xfrm>
      </p:grpSpPr>
      <p:pic>
        <p:nvPicPr>
          <p:cNvPr id="5" name="Picture 4" descr="20141321 NSPCC Presentation_Template_BECKY_v2_11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
            <a:ext cx="12214921" cy="6946331"/>
          </a:xfrm>
          <a:prstGeom prst="rect">
            <a:avLst/>
          </a:prstGeom>
        </p:spPr>
      </p:pic>
      <p:sp>
        <p:nvSpPr>
          <p:cNvPr id="3" name="Title 1"/>
          <p:cNvSpPr>
            <a:spLocks noGrp="1"/>
          </p:cNvSpPr>
          <p:nvPr>
            <p:ph type="title" hasCustomPrompt="1"/>
          </p:nvPr>
        </p:nvSpPr>
        <p:spPr>
          <a:xfrm>
            <a:off x="251192" y="2412890"/>
            <a:ext cx="11650523" cy="3184185"/>
          </a:xfrm>
          <a:prstGeom prst="rect">
            <a:avLst/>
          </a:prstGeom>
        </p:spPr>
        <p:txBody>
          <a:bodyPr numCol="1" anchor="t">
            <a:normAutofit/>
          </a:bodyPr>
          <a:lstStyle>
            <a:lvl1pPr algn="ctr">
              <a:lnSpc>
                <a:spcPct val="100000"/>
              </a:lnSpc>
              <a:defRPr sz="4616" b="1" i="0" spc="-138" baseline="0">
                <a:solidFill>
                  <a:srgbClr val="12A53E"/>
                </a:solidFill>
                <a:latin typeface="Verdana"/>
                <a:cs typeface="Verdana"/>
              </a:defRPr>
            </a:lvl1pPr>
          </a:lstStyle>
          <a:p>
            <a:r>
              <a:rPr lang="en-US" dirty="0"/>
              <a:t>Divider page</a:t>
            </a:r>
            <a:br>
              <a:rPr lang="en-US" dirty="0"/>
            </a:br>
            <a:r>
              <a:rPr lang="en-US" dirty="0"/>
              <a:t>Add your title here</a:t>
            </a:r>
          </a:p>
        </p:txBody>
      </p:sp>
    </p:spTree>
    <p:extLst>
      <p:ext uri="{BB962C8B-B14F-4D97-AF65-F5344CB8AC3E}">
        <p14:creationId xmlns:p14="http://schemas.microsoft.com/office/powerpoint/2010/main" val="154537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DC8EB3-9E9D-4830-BAFC-3986214598A9}"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113578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DC8EB3-9E9D-4830-BAFC-3986214598A9}" type="datetimeFigureOut">
              <a:rPr lang="en-GB" smtClean="0"/>
              <a:t>17/03/2026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384573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DC8EB3-9E9D-4830-BAFC-3986214598A9}"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215775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DC8EB3-9E9D-4830-BAFC-3986214598A9}" type="datetimeFigureOut">
              <a:rPr lang="en-GB" smtClean="0"/>
              <a:t>17/03/2026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98453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DC8EB3-9E9D-4830-BAFC-3986214598A9}" type="datetimeFigureOut">
              <a:rPr lang="en-GB" smtClean="0"/>
              <a:t>17/03/2026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74906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C8EB3-9E9D-4830-BAFC-3986214598A9}" type="datetimeFigureOut">
              <a:rPr lang="en-GB" smtClean="0"/>
              <a:t>17/03/2026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307175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DC8EB3-9E9D-4830-BAFC-3986214598A9}"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285498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DC8EB3-9E9D-4830-BAFC-3986214598A9}" type="datetimeFigureOut">
              <a:rPr lang="en-GB" smtClean="0"/>
              <a:t>17/03/2026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0626A-FED4-42A8-B431-CF3FC758AB51}" type="slidenum">
              <a:rPr lang="en-GB" smtClean="0"/>
              <a:t>‹#›</a:t>
            </a:fld>
            <a:endParaRPr lang="en-GB"/>
          </a:p>
        </p:txBody>
      </p:sp>
    </p:spTree>
    <p:extLst>
      <p:ext uri="{BB962C8B-B14F-4D97-AF65-F5344CB8AC3E}">
        <p14:creationId xmlns:p14="http://schemas.microsoft.com/office/powerpoint/2010/main" val="426704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C8EB3-9E9D-4830-BAFC-3986214598A9}" type="datetimeFigureOut">
              <a:rPr lang="en-GB" smtClean="0"/>
              <a:t>17/03/2026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0626A-FED4-42A8-B431-CF3FC758AB51}" type="slidenum">
              <a:rPr lang="en-GB" smtClean="0"/>
              <a:t>‹#›</a:t>
            </a:fld>
            <a:endParaRPr lang="en-GB"/>
          </a:p>
        </p:txBody>
      </p:sp>
    </p:spTree>
    <p:extLst>
      <p:ext uri="{BB962C8B-B14F-4D97-AF65-F5344CB8AC3E}">
        <p14:creationId xmlns:p14="http://schemas.microsoft.com/office/powerpoint/2010/main" val="22308696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br>
              <a:rPr lang="en-GB" sz="5300" dirty="0">
                <a:solidFill>
                  <a:schemeClr val="tx1"/>
                </a:solidFill>
                <a:latin typeface="+mn-lt"/>
                <a:cs typeface="Arial" panose="020B0604020202020204" pitchFamily="34" charset="0"/>
              </a:rPr>
            </a:br>
            <a:r>
              <a:rPr lang="en-GB" sz="5300" dirty="0">
                <a:solidFill>
                  <a:schemeClr val="tx1"/>
                </a:solidFill>
                <a:latin typeface="+mn-lt"/>
                <a:cs typeface="Arial" panose="020B0604020202020204" pitchFamily="34" charset="0"/>
              </a:rPr>
              <a:t>	</a:t>
            </a:r>
            <a:r>
              <a:rPr lang="en-GB" sz="5300" dirty="0">
                <a:solidFill>
                  <a:srgbClr val="0C0C0C"/>
                </a:solidFill>
                <a:latin typeface="Calibri" panose="020F0502020204030204" pitchFamily="34" charset="0"/>
                <a:cs typeface="Calibri" panose="020F0502020204030204" pitchFamily="34" charset="0"/>
              </a:rPr>
              <a:t>A child’s understanding of their story.</a:t>
            </a:r>
            <a:br>
              <a:rPr lang="en-GB" sz="5300" dirty="0">
                <a:solidFill>
                  <a:srgbClr val="0C0C0C"/>
                </a:solidFill>
                <a:latin typeface="Calibri" panose="020F0502020204030204" pitchFamily="34" charset="0"/>
                <a:cs typeface="Calibri" panose="020F0502020204030204" pitchFamily="34" charset="0"/>
              </a:rPr>
            </a:br>
            <a:r>
              <a:rPr lang="en-GB" sz="5300" dirty="0">
                <a:solidFill>
                  <a:srgbClr val="0C0C0C"/>
                </a:solidFill>
                <a:latin typeface="Calibri" panose="020F0502020204030204" pitchFamily="34" charset="0"/>
                <a:cs typeface="Calibri" panose="020F0502020204030204" pitchFamily="34" charset="0"/>
              </a:rPr>
              <a:t>	</a:t>
            </a:r>
            <a:r>
              <a:rPr lang="en-GB" sz="2800" dirty="0">
                <a:solidFill>
                  <a:srgbClr val="0C0C0C"/>
                </a:solidFill>
                <a:latin typeface="Calibri" panose="020F0502020204030204" pitchFamily="34" charset="0"/>
                <a:cs typeface="Calibri" panose="020F0502020204030204" pitchFamily="34" charset="0"/>
              </a:rPr>
              <a:t>Using the research of David M. Brodzinsky</a:t>
            </a:r>
            <a:br>
              <a:rPr lang="en-GB" sz="5300" dirty="0">
                <a:solidFill>
                  <a:srgbClr val="0C0C0C"/>
                </a:solidFill>
                <a:latin typeface="Calibri" panose="020F0502020204030204" pitchFamily="34" charset="0"/>
                <a:cs typeface="Calibri" panose="020F0502020204030204" pitchFamily="34" charset="0"/>
              </a:rPr>
            </a:br>
            <a:r>
              <a:rPr lang="en-GB" sz="5300" dirty="0">
                <a:solidFill>
                  <a:srgbClr val="0C0C0C"/>
                </a:solidFill>
                <a:latin typeface="Calibri" panose="020F0502020204030204" pitchFamily="34" charset="0"/>
                <a:cs typeface="Calibri" panose="020F0502020204030204" pitchFamily="34" charset="0"/>
              </a:rPr>
              <a:t> </a:t>
            </a:r>
            <a:br>
              <a:rPr lang="en-GB" sz="3600" dirty="0">
                <a:solidFill>
                  <a:srgbClr val="FF0000"/>
                </a:solidFill>
                <a:latin typeface="Calibri" panose="020F0502020204030204" pitchFamily="34" charset="0"/>
                <a:cs typeface="Calibri" panose="020F0502020204030204" pitchFamily="34" charset="0"/>
              </a:rPr>
            </a:br>
            <a:br>
              <a:rPr lang="en-GB" sz="4800" dirty="0">
                <a:solidFill>
                  <a:srgbClr val="7030A0"/>
                </a:solidFill>
              </a:rPr>
            </a:b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3" name="Picture 2" descr="Clipart - ages silhouette"/>
          <p:cNvPicPr>
            <a:picLocks noChangeAspect="1"/>
          </p:cNvPicPr>
          <p:nvPr/>
        </p:nvPicPr>
        <p:blipFill rotWithShape="1">
          <a:blip r:embed="rId3" cstate="print">
            <a:extLst>
              <a:ext uri="{28A0092B-C50C-407E-A947-70E740481C1C}">
                <a14:useLocalDpi xmlns:a14="http://schemas.microsoft.com/office/drawing/2010/main" val="0"/>
              </a:ext>
            </a:extLst>
          </a:blip>
          <a:srcRect r="32118" b="-3890"/>
          <a:stretch/>
        </p:blipFill>
        <p:spPr>
          <a:xfrm>
            <a:off x="5160357" y="3015580"/>
            <a:ext cx="6422043" cy="3341678"/>
          </a:xfrm>
          <a:prstGeom prst="rect">
            <a:avLst/>
          </a:prstGeom>
        </p:spPr>
      </p:pic>
    </p:spTree>
    <p:extLst>
      <p:ext uri="{BB962C8B-B14F-4D97-AF65-F5344CB8AC3E}">
        <p14:creationId xmlns:p14="http://schemas.microsoft.com/office/powerpoint/2010/main" val="926884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r>
              <a:rPr lang="en-GB" sz="5300" dirty="0">
                <a:solidFill>
                  <a:srgbClr val="0C0C0C"/>
                </a:solidFill>
                <a:latin typeface="Calibri" panose="020F0502020204030204" pitchFamily="34" charset="0"/>
                <a:cs typeface="Calibri" panose="020F0502020204030204" pitchFamily="34" charset="0"/>
              </a:rPr>
              <a:t>Adaptive Grieving. </a:t>
            </a:r>
            <a:br>
              <a:rPr lang="en-GB" sz="3600" dirty="0">
                <a:solidFill>
                  <a:srgbClr val="FF0000"/>
                </a:solidFill>
                <a:latin typeface="Calibri" panose="020F0502020204030204" pitchFamily="34" charset="0"/>
                <a:cs typeface="Calibri" panose="020F0502020204030204" pitchFamily="34" charset="0"/>
              </a:rPr>
            </a:br>
            <a:br>
              <a:rPr lang="en-GB" sz="4800" dirty="0">
                <a:solidFill>
                  <a:srgbClr val="7030A0"/>
                </a:solidFill>
              </a:rPr>
            </a:b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3" name="Picture 2" descr="Clipart - ages silhouette"/>
          <p:cNvPicPr>
            <a:picLocks noChangeAspect="1"/>
          </p:cNvPicPr>
          <p:nvPr/>
        </p:nvPicPr>
        <p:blipFill rotWithShape="1">
          <a:blip r:embed="rId3" cstate="print">
            <a:extLst>
              <a:ext uri="{28A0092B-C50C-407E-A947-70E740481C1C}">
                <a14:useLocalDpi xmlns:a14="http://schemas.microsoft.com/office/drawing/2010/main" val="0"/>
              </a:ext>
            </a:extLst>
          </a:blip>
          <a:srcRect r="32118" b="-3890"/>
          <a:stretch/>
        </p:blipFill>
        <p:spPr>
          <a:xfrm>
            <a:off x="8540495" y="479633"/>
            <a:ext cx="3201561" cy="1665916"/>
          </a:xfrm>
          <a:prstGeom prst="rect">
            <a:avLst/>
          </a:prstGeom>
        </p:spPr>
      </p:pic>
      <p:sp>
        <p:nvSpPr>
          <p:cNvPr id="4" name="TextBox 3"/>
          <p:cNvSpPr txBox="1"/>
          <p:nvPr/>
        </p:nvSpPr>
        <p:spPr>
          <a:xfrm>
            <a:off x="420624" y="1675319"/>
            <a:ext cx="11521440" cy="5940088"/>
          </a:xfrm>
          <a:prstGeom prst="rect">
            <a:avLst/>
          </a:prstGeom>
          <a:noFill/>
        </p:spPr>
        <p:txBody>
          <a:bodyPr wrap="square" rtlCol="0">
            <a:spAutoFit/>
          </a:bodyPr>
          <a:lstStyle/>
          <a:p>
            <a:r>
              <a:rPr lang="en-GB" sz="3200" dirty="0"/>
              <a:t>Grief is what you think and feeling and is  a</a:t>
            </a:r>
          </a:p>
          <a:p>
            <a:r>
              <a:rPr lang="en-GB" sz="3200" dirty="0"/>
              <a:t>reaction to a significant loss. </a:t>
            </a:r>
          </a:p>
          <a:p>
            <a:endParaRPr lang="en-GB" sz="1400" dirty="0"/>
          </a:p>
          <a:p>
            <a:r>
              <a:rPr lang="en-GB" sz="3200" dirty="0"/>
              <a:t>There may be some changes of behaviour at home or school. A parent/carer or teacher may see that a child is more withdrawn, anger, sadness, difficult to concentrate, making up stories, feeling different to other children, poor impulse control and feeling overwhelmed by choice. </a:t>
            </a:r>
          </a:p>
          <a:p>
            <a:endParaRPr lang="en-GB" sz="1400" dirty="0"/>
          </a:p>
          <a:p>
            <a:r>
              <a:rPr lang="en-GB" sz="3200" dirty="0"/>
              <a:t>The child may be labelled as having behaviour difficulties. Or given a diagnosis. </a:t>
            </a:r>
          </a:p>
          <a:p>
            <a:endParaRPr lang="en-GB" sz="3200" dirty="0"/>
          </a:p>
          <a:p>
            <a:endParaRPr lang="en-GB" sz="3200" dirty="0"/>
          </a:p>
        </p:txBody>
      </p:sp>
    </p:spTree>
    <p:extLst>
      <p:ext uri="{BB962C8B-B14F-4D97-AF65-F5344CB8AC3E}">
        <p14:creationId xmlns:p14="http://schemas.microsoft.com/office/powerpoint/2010/main" val="275368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r>
              <a:rPr lang="en-GB" sz="5300" dirty="0">
                <a:solidFill>
                  <a:srgbClr val="0C0C0C"/>
                </a:solidFill>
                <a:latin typeface="Calibri" panose="020F0502020204030204" pitchFamily="34" charset="0"/>
                <a:cs typeface="Calibri" panose="020F0502020204030204" pitchFamily="34" charset="0"/>
              </a:rPr>
              <a:t>Adaptive Grieving. </a:t>
            </a:r>
            <a:br>
              <a:rPr lang="en-GB" sz="3600" dirty="0">
                <a:solidFill>
                  <a:srgbClr val="FF0000"/>
                </a:solidFill>
                <a:latin typeface="Calibri" panose="020F0502020204030204" pitchFamily="34" charset="0"/>
                <a:cs typeface="Calibri" panose="020F0502020204030204" pitchFamily="34" charset="0"/>
              </a:rPr>
            </a:br>
            <a:br>
              <a:rPr lang="en-GB" sz="4800" dirty="0">
                <a:solidFill>
                  <a:srgbClr val="7030A0"/>
                </a:solidFill>
              </a:rPr>
            </a:b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3" name="Picture 2" descr="Clipart - ages silhouette"/>
          <p:cNvPicPr>
            <a:picLocks noChangeAspect="1"/>
          </p:cNvPicPr>
          <p:nvPr/>
        </p:nvPicPr>
        <p:blipFill rotWithShape="1">
          <a:blip r:embed="rId3" cstate="print">
            <a:extLst>
              <a:ext uri="{28A0092B-C50C-407E-A947-70E740481C1C}">
                <a14:useLocalDpi xmlns:a14="http://schemas.microsoft.com/office/drawing/2010/main" val="0"/>
              </a:ext>
            </a:extLst>
          </a:blip>
          <a:srcRect r="32118" b="-3890"/>
          <a:stretch/>
        </p:blipFill>
        <p:spPr>
          <a:xfrm>
            <a:off x="8540495" y="479633"/>
            <a:ext cx="3201561" cy="1665916"/>
          </a:xfrm>
          <a:prstGeom prst="rect">
            <a:avLst/>
          </a:prstGeom>
        </p:spPr>
      </p:pic>
      <p:sp>
        <p:nvSpPr>
          <p:cNvPr id="4" name="TextBox 3"/>
          <p:cNvSpPr txBox="1"/>
          <p:nvPr/>
        </p:nvSpPr>
        <p:spPr>
          <a:xfrm>
            <a:off x="811638" y="2370263"/>
            <a:ext cx="10609944" cy="3539430"/>
          </a:xfrm>
          <a:prstGeom prst="rect">
            <a:avLst/>
          </a:prstGeom>
          <a:noFill/>
        </p:spPr>
        <p:txBody>
          <a:bodyPr wrap="square" rtlCol="0">
            <a:spAutoFit/>
          </a:bodyPr>
          <a:lstStyle/>
          <a:p>
            <a:r>
              <a:rPr lang="en-GB" sz="3200" dirty="0"/>
              <a:t>"One can think about some of the feelings of the adopted child as reflecting a grief and bereavement process – an adaptive one. "What’s going on is that the child’s intellectual ability to understand his adoption experience is temporarily outpacing his emotional ability to handle it." </a:t>
            </a:r>
          </a:p>
          <a:p>
            <a:endParaRPr lang="en-GB" sz="3200" dirty="0"/>
          </a:p>
          <a:p>
            <a:r>
              <a:rPr lang="en-GB" sz="3200" dirty="0"/>
              <a:t>Brodzinsky 2015</a:t>
            </a:r>
          </a:p>
        </p:txBody>
      </p:sp>
    </p:spTree>
    <p:extLst>
      <p:ext uri="{BB962C8B-B14F-4D97-AF65-F5344CB8AC3E}">
        <p14:creationId xmlns:p14="http://schemas.microsoft.com/office/powerpoint/2010/main" val="260242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0" y="105013"/>
            <a:ext cx="8991600" cy="6647974"/>
          </a:xfrm>
          <a:prstGeom prst="rect">
            <a:avLst/>
          </a:prstGeom>
          <a:noFill/>
        </p:spPr>
        <p:txBody>
          <a:bodyPr wrap="square" rtlCol="0">
            <a:spAutoFit/>
          </a:bodyPr>
          <a:lstStyle/>
          <a:p>
            <a:pPr lvl="1"/>
            <a:r>
              <a:rPr lang="en-GB" sz="4800" b="1" dirty="0">
                <a:solidFill>
                  <a:srgbClr val="0C0C0C"/>
                </a:solidFill>
                <a:latin typeface="Calibri" panose="020F0502020204030204" pitchFamily="34" charset="0"/>
                <a:cs typeface="Calibri" panose="020F0502020204030204" pitchFamily="34" charset="0"/>
              </a:rPr>
              <a:t>Pre-teenage – Ages 10 - 12</a:t>
            </a:r>
            <a:br>
              <a:rPr lang="en-GB" sz="1400" dirty="0">
                <a:solidFill>
                  <a:srgbClr val="FF0000"/>
                </a:solidFill>
                <a:latin typeface="Calibri" panose="020F0502020204030204" pitchFamily="34" charset="0"/>
                <a:cs typeface="Calibri" panose="020F0502020204030204" pitchFamily="34" charset="0"/>
              </a:rPr>
            </a:br>
            <a:endParaRPr lang="en-GB" sz="2800" dirty="0"/>
          </a:p>
          <a:p>
            <a:pPr marL="914400" lvl="1" indent="-457200">
              <a:buFont typeface="Arial" panose="020B0604020202020204" pitchFamily="34" charset="0"/>
              <a:buChar char="•"/>
            </a:pPr>
            <a:r>
              <a:rPr lang="en-GB" sz="2800" dirty="0"/>
              <a:t>The child begins to understand the legal authorities</a:t>
            </a:r>
          </a:p>
          <a:p>
            <a:pPr lvl="1"/>
            <a:endParaRPr lang="en-GB" sz="1400" dirty="0"/>
          </a:p>
          <a:p>
            <a:pPr marL="914400" lvl="1" indent="-457200">
              <a:buFont typeface="Arial" panose="020B0604020202020204" pitchFamily="34" charset="0"/>
              <a:buChar char="•"/>
            </a:pPr>
            <a:r>
              <a:rPr lang="en-GB" sz="2800" dirty="0"/>
              <a:t>Involved in their care so judges, social workers and solicitors.</a:t>
            </a:r>
          </a:p>
          <a:p>
            <a:pPr marL="914400" lvl="1" indent="-45720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The child begins to understand the reason why they are adopted. And permanence is accepted.  </a:t>
            </a:r>
          </a:p>
          <a:p>
            <a:pPr marL="914400" lvl="1" indent="-45720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The child begins to understand the  more complex reasons they are adopted or looked after. </a:t>
            </a:r>
          </a:p>
          <a:p>
            <a:pPr marL="914400" lvl="1" indent="-45720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When a carer/adoptive parent speaks about the birth family  in an empathetic, truthful but neutral manner. </a:t>
            </a:r>
          </a:p>
          <a:p>
            <a:pPr marL="914400" lvl="1" indent="-45720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Continue to have open conversations. </a:t>
            </a:r>
          </a:p>
        </p:txBody>
      </p:sp>
      <p:pic>
        <p:nvPicPr>
          <p:cNvPr id="3" name="Picture 2"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8" name="Picture 7"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4" name="Picture 3" descr="Girl Teenager Teen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914400"/>
            <a:ext cx="3009900" cy="5676900"/>
          </a:xfrm>
          <a:prstGeom prst="rect">
            <a:avLst/>
          </a:prstGeom>
        </p:spPr>
      </p:pic>
    </p:spTree>
    <p:extLst>
      <p:ext uri="{BB962C8B-B14F-4D97-AF65-F5344CB8AC3E}">
        <p14:creationId xmlns:p14="http://schemas.microsoft.com/office/powerpoint/2010/main" val="90004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2" y="0"/>
            <a:ext cx="12192001"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0" y="333137"/>
            <a:ext cx="8007850" cy="6524863"/>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0C0C0C"/>
                </a:solidFill>
                <a:latin typeface="Calibri" panose="020F0502020204030204" pitchFamily="34" charset="0"/>
                <a:cs typeface="Calibri" panose="020F0502020204030204" pitchFamily="34" charset="0"/>
              </a:rPr>
              <a:t>T</a:t>
            </a:r>
            <a:r>
              <a:rPr kumimoji="0" lang="en-GB" sz="4800" b="1" i="0" u="none" strike="noStrike" kern="1200" cap="none" spc="0" normalizeH="0" baseline="0" noProof="0" dirty="0" err="1">
                <a:ln>
                  <a:noFill/>
                </a:ln>
                <a:solidFill>
                  <a:srgbClr val="0C0C0C"/>
                </a:solidFill>
                <a:effectLst/>
                <a:uLnTx/>
                <a:uFillTx/>
                <a:latin typeface="Calibri" panose="020F0502020204030204" pitchFamily="34" charset="0"/>
                <a:ea typeface="+mn-ea"/>
                <a:cs typeface="Calibri" panose="020F0502020204030204" pitchFamily="34" charset="0"/>
              </a:rPr>
              <a:t>eenage</a:t>
            </a:r>
            <a:r>
              <a:rPr kumimoji="0" lang="en-GB" sz="4800" b="1" i="0" u="none" strike="noStrike" kern="1200" cap="none" spc="0" normalizeH="0" baseline="0" noProof="0" dirty="0">
                <a:ln>
                  <a:noFill/>
                </a:ln>
                <a:solidFill>
                  <a:srgbClr val="0C0C0C"/>
                </a:solidFill>
                <a:effectLst/>
                <a:uLnTx/>
                <a:uFillTx/>
                <a:latin typeface="Calibri" panose="020F0502020204030204" pitchFamily="34" charset="0"/>
                <a:ea typeface="+mn-ea"/>
                <a:cs typeface="Calibri" panose="020F0502020204030204" pitchFamily="34" charset="0"/>
              </a:rPr>
              <a:t> – Ages</a:t>
            </a:r>
            <a:r>
              <a:rPr kumimoji="0" lang="en-GB" sz="4800" b="1" i="0" u="none" strike="noStrike" kern="1200" cap="none" spc="0" normalizeH="0" noProof="0" dirty="0">
                <a:ln>
                  <a:noFill/>
                </a:ln>
                <a:solidFill>
                  <a:srgbClr val="0C0C0C"/>
                </a:solidFill>
                <a:effectLst/>
                <a:uLnTx/>
                <a:uFillTx/>
                <a:latin typeface="Calibri" panose="020F0502020204030204" pitchFamily="34" charset="0"/>
                <a:ea typeface="+mn-ea"/>
                <a:cs typeface="Calibri" panose="020F0502020204030204" pitchFamily="34" charset="0"/>
              </a:rPr>
              <a:t> 13 +</a:t>
            </a:r>
            <a:br>
              <a:rPr kumimoji="0" lang="en-GB"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br>
            <a:endParaRPr kumimoji="0" lang="en-GB"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400" dirty="0">
              <a:latin typeface="Calibri" panose="020F0502020204030204"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latin typeface="Calibri" panose="020F0502020204030204" pitchFamily="34" charset="0"/>
                <a:cs typeface="Calibri" panose="020F0502020204030204" pitchFamily="34" charset="0"/>
              </a:rPr>
              <a:t>The development of abstract thinking and the meaning of adoption deepens.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latin typeface="Calibri" panose="020F0502020204030204" pitchFamily="34" charset="0"/>
                <a:cs typeface="Calibri" panose="020F0502020204030204" pitchFamily="34" charset="0"/>
              </a:rPr>
              <a:t>The young person begins to truly understand the legal permanence associated with adoption.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latin typeface="Calibri" panose="020F0502020204030204" pitchFamily="34" charset="0"/>
                <a:cs typeface="Calibri" panose="020F0502020204030204" pitchFamily="34" charset="0"/>
              </a:rPr>
              <a:t>The capacity for understanding other people’s thoughts and feeling also matures during adolescence. The young person can understand the life situation of the birth family.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3" name="Picture 2"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8" name="Picture 7"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4" name="Picture 3" descr="Men Silhouette Picture Free HQ Image Transparent HQ PNG Downloa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85668"/>
            <a:ext cx="3771900" cy="6019800"/>
          </a:xfrm>
          <a:prstGeom prst="rect">
            <a:avLst/>
          </a:prstGeom>
        </p:spPr>
      </p:pic>
    </p:spTree>
    <p:extLst>
      <p:ext uri="{BB962C8B-B14F-4D97-AF65-F5344CB8AC3E}">
        <p14:creationId xmlns:p14="http://schemas.microsoft.com/office/powerpoint/2010/main" val="128364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64000" y="0"/>
            <a:ext cx="12192000" cy="8586966"/>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4800" b="1" dirty="0">
              <a:solidFill>
                <a:srgbClr val="0C0C0C"/>
              </a:solidFill>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0C0C0C"/>
                </a:solidFill>
                <a:latin typeface="Calibri" panose="020F0502020204030204" pitchFamily="34" charset="0"/>
                <a:cs typeface="Calibri" panose="020F0502020204030204" pitchFamily="34" charset="0"/>
              </a:rPr>
              <a:t>T</a:t>
            </a:r>
            <a:r>
              <a:rPr kumimoji="0" lang="en-GB" sz="4800" b="1" i="0" u="none" strike="noStrike" kern="1200" cap="none" spc="0" normalizeH="0" baseline="0" noProof="0" dirty="0" err="1">
                <a:ln>
                  <a:noFill/>
                </a:ln>
                <a:solidFill>
                  <a:srgbClr val="0C0C0C"/>
                </a:solidFill>
                <a:effectLst/>
                <a:uLnTx/>
                <a:uFillTx/>
                <a:latin typeface="Calibri" panose="020F0502020204030204" pitchFamily="34" charset="0"/>
                <a:ea typeface="+mn-ea"/>
                <a:cs typeface="Calibri" panose="020F0502020204030204" pitchFamily="34" charset="0"/>
              </a:rPr>
              <a:t>eenage</a:t>
            </a:r>
            <a:r>
              <a:rPr kumimoji="0" lang="en-GB" sz="4800" b="1" i="0" u="none" strike="noStrike" kern="1200" cap="none" spc="0" normalizeH="0" baseline="0" noProof="0" dirty="0">
                <a:ln>
                  <a:noFill/>
                </a:ln>
                <a:solidFill>
                  <a:srgbClr val="0C0C0C"/>
                </a:solidFill>
                <a:effectLst/>
                <a:uLnTx/>
                <a:uFillTx/>
                <a:latin typeface="Calibri" panose="020F0502020204030204" pitchFamily="34" charset="0"/>
                <a:ea typeface="+mn-ea"/>
                <a:cs typeface="Calibri" panose="020F0502020204030204" pitchFamily="34" charset="0"/>
              </a:rPr>
              <a:t> – Ages</a:t>
            </a:r>
            <a:r>
              <a:rPr kumimoji="0" lang="en-GB" sz="4800" b="1" i="0" u="none" strike="noStrike" kern="1200" cap="none" spc="0" normalizeH="0" noProof="0" dirty="0">
                <a:ln>
                  <a:noFill/>
                </a:ln>
                <a:solidFill>
                  <a:srgbClr val="0C0C0C"/>
                </a:solidFill>
                <a:effectLst/>
                <a:uLnTx/>
                <a:uFillTx/>
                <a:latin typeface="Calibri" panose="020F0502020204030204" pitchFamily="34" charset="0"/>
                <a:ea typeface="+mn-ea"/>
                <a:cs typeface="Calibri" panose="020F0502020204030204" pitchFamily="34" charset="0"/>
              </a:rPr>
              <a:t> 13 +</a:t>
            </a:r>
            <a:endParaRPr lang="en-GB" sz="2400" dirty="0">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latin typeface="Calibri" panose="020F0502020204030204" pitchFamily="34" charset="0"/>
                <a:cs typeface="Calibri" panose="020F0502020204030204" pitchFamily="34" charset="0"/>
              </a:rPr>
              <a:t>The young person begins to understand adoption from a society point of view.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a:latin typeface="Calibri" panose="020F0502020204030204"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latin typeface="Calibri" panose="020F0502020204030204" pitchFamily="34" charset="0"/>
                <a:cs typeface="Calibri" panose="020F0502020204030204" pitchFamily="34" charset="0"/>
              </a:rPr>
              <a:t>Again the process of adaptive grieving continues. The young person may need to have photos and further information to understand the reason for their adoption. They may assume their birth identity. They may reject </a:t>
            </a:r>
            <a:r>
              <a:rPr lang="en-GB" sz="2800" dirty="0" err="1">
                <a:latin typeface="Calibri" panose="020F0502020204030204" pitchFamily="34" charset="0"/>
                <a:cs typeface="Calibri" panose="020F0502020204030204" pitchFamily="34" charset="0"/>
              </a:rPr>
              <a:t>itand</a:t>
            </a:r>
            <a:r>
              <a:rPr lang="en-GB" sz="2800" dirty="0">
                <a:latin typeface="Calibri" panose="020F0502020204030204" pitchFamily="34" charset="0"/>
                <a:cs typeface="Calibri" panose="020F0502020204030204" pitchFamily="34" charset="0"/>
              </a:rPr>
              <a:t> judge their birth parents. They may reject adoptive parents. They have to try and work towards making sense of the people who gave them life and the people who raised them. </a:t>
            </a:r>
            <a:endParaRPr kumimoji="0" lang="en-GB" sz="2800" b="0" i="0" u="none" strike="noStrike" kern="1200" cap="none" spc="0" normalizeH="0" baseline="0" noProof="0" dirty="0">
              <a:ln>
                <a:noFill/>
              </a:ln>
              <a:effectLst/>
              <a:uLnTx/>
              <a:uFillTx/>
              <a:latin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8" name="Picture 7"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spTree>
    <p:extLst>
      <p:ext uri="{BB962C8B-B14F-4D97-AF65-F5344CB8AC3E}">
        <p14:creationId xmlns:p14="http://schemas.microsoft.com/office/powerpoint/2010/main" val="116427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9009" y="4604363"/>
            <a:ext cx="2069139" cy="1633531"/>
          </a:xfrm>
          <a:prstGeom prst="rect">
            <a:avLst/>
          </a:prstGeom>
        </p:spPr>
      </p:pic>
      <p:sp>
        <p:nvSpPr>
          <p:cNvPr id="4" name="TextBox 3"/>
          <p:cNvSpPr txBox="1"/>
          <p:nvPr/>
        </p:nvSpPr>
        <p:spPr>
          <a:xfrm>
            <a:off x="399009" y="274313"/>
            <a:ext cx="1155469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Jigsaw metaphor.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information given needs to be developmentally appropriate. </a:t>
            </a:r>
          </a:p>
        </p:txBody>
      </p:sp>
      <p:pic>
        <p:nvPicPr>
          <p:cNvPr id="5" name="Picture 4"/>
          <p:cNvPicPr>
            <a:picLocks noChangeAspect="1"/>
          </p:cNvPicPr>
          <p:nvPr/>
        </p:nvPicPr>
        <p:blipFill>
          <a:blip r:embed="rId4"/>
          <a:stretch>
            <a:fillRect/>
          </a:stretch>
        </p:blipFill>
        <p:spPr>
          <a:xfrm>
            <a:off x="3819000" y="3880540"/>
            <a:ext cx="2357354" cy="2357354"/>
          </a:xfrm>
          <a:prstGeom prst="rect">
            <a:avLst/>
          </a:prstGeom>
        </p:spPr>
      </p:pic>
      <p:sp>
        <p:nvSpPr>
          <p:cNvPr id="6" name="TextBox 5"/>
          <p:cNvSpPr txBox="1"/>
          <p:nvPr/>
        </p:nvSpPr>
        <p:spPr>
          <a:xfrm>
            <a:off x="3819000" y="2753563"/>
            <a:ext cx="23573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icrosoft Himalaya" panose="01010100010101010101" pitchFamily="2" charset="0"/>
                <a:cs typeface="Arial" panose="020B0604020202020204" pitchFamily="34" charset="0"/>
              </a:rPr>
              <a:t>Primary school years</a:t>
            </a:r>
          </a:p>
        </p:txBody>
      </p:sp>
      <p:sp>
        <p:nvSpPr>
          <p:cNvPr id="7" name="TextBox 6"/>
          <p:cNvSpPr txBox="1"/>
          <p:nvPr/>
        </p:nvSpPr>
        <p:spPr>
          <a:xfrm>
            <a:off x="511197" y="3880540"/>
            <a:ext cx="2069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icrosoft Himalaya" panose="01010100010101010101" pitchFamily="2" charset="0"/>
                <a:cs typeface="Arial" panose="020B0604020202020204" pitchFamily="34" charset="0"/>
              </a:rPr>
              <a:t>O – 5 years</a:t>
            </a:r>
          </a:p>
        </p:txBody>
      </p:sp>
      <p:pic>
        <p:nvPicPr>
          <p:cNvPr id="8" name="Picture 7"/>
          <p:cNvPicPr>
            <a:picLocks noChangeAspect="1"/>
          </p:cNvPicPr>
          <p:nvPr/>
        </p:nvPicPr>
        <p:blipFill>
          <a:blip r:embed="rId4"/>
          <a:stretch>
            <a:fillRect/>
          </a:stretch>
        </p:blipFill>
        <p:spPr>
          <a:xfrm>
            <a:off x="7823939" y="2908567"/>
            <a:ext cx="3391591" cy="3391591"/>
          </a:xfrm>
          <a:prstGeom prst="rect">
            <a:avLst/>
          </a:prstGeom>
        </p:spPr>
      </p:pic>
      <p:sp>
        <p:nvSpPr>
          <p:cNvPr id="10" name="TextBox 9"/>
          <p:cNvSpPr txBox="1"/>
          <p:nvPr/>
        </p:nvSpPr>
        <p:spPr>
          <a:xfrm>
            <a:off x="7823939" y="1922566"/>
            <a:ext cx="45648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school 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beyond</a:t>
            </a:r>
          </a:p>
        </p:txBody>
      </p:sp>
    </p:spTree>
    <p:extLst>
      <p:ext uri="{BB962C8B-B14F-4D97-AF65-F5344CB8AC3E}">
        <p14:creationId xmlns:p14="http://schemas.microsoft.com/office/powerpoint/2010/main" val="192159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4" name="Picture 3" descr="Clipart - Baby silhouet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0558" y="441272"/>
            <a:ext cx="2441911" cy="1949459"/>
          </a:xfrm>
          <a:prstGeom prst="rect">
            <a:avLst/>
          </a:prstGeom>
        </p:spPr>
      </p:pic>
      <p:sp>
        <p:nvSpPr>
          <p:cNvPr id="7" name="TextBox 6"/>
          <p:cNvSpPr txBox="1"/>
          <p:nvPr/>
        </p:nvSpPr>
        <p:spPr>
          <a:xfrm>
            <a:off x="143256" y="225061"/>
            <a:ext cx="11905488" cy="8063746"/>
          </a:xfrm>
          <a:prstGeom prst="rect">
            <a:avLst/>
          </a:prstGeom>
          <a:noFill/>
        </p:spPr>
        <p:txBody>
          <a:bodyPr wrap="square" rtlCol="0">
            <a:spAutoFit/>
          </a:bodyPr>
          <a:lstStyle/>
          <a:p>
            <a:pPr lvl="1"/>
            <a:r>
              <a:rPr lang="en-GB" sz="4800" b="1" dirty="0">
                <a:solidFill>
                  <a:srgbClr val="0C0C0C"/>
                </a:solidFill>
                <a:latin typeface="Calibri" panose="020F0502020204030204" pitchFamily="34" charset="0"/>
                <a:cs typeface="Calibri" panose="020F0502020204030204" pitchFamily="34" charset="0"/>
              </a:rPr>
              <a:t>Preschool Age 0 - 4</a:t>
            </a:r>
            <a:br>
              <a:rPr lang="en-GB" sz="1400" dirty="0">
                <a:solidFill>
                  <a:srgbClr val="FF0000"/>
                </a:solidFill>
                <a:latin typeface="Calibri" panose="020F0502020204030204" pitchFamily="34" charset="0"/>
                <a:cs typeface="Calibri" panose="020F0502020204030204" pitchFamily="34" charset="0"/>
              </a:rPr>
            </a:br>
            <a:endParaRPr lang="en-GB" sz="1400" dirty="0">
              <a:solidFill>
                <a:srgbClr val="FF0000"/>
              </a:solidFill>
              <a:latin typeface="Calibri" panose="020F0502020204030204" pitchFamily="34" charset="0"/>
              <a:cs typeface="Calibri" panose="020F0502020204030204" pitchFamily="34" charset="0"/>
            </a:endParaRPr>
          </a:p>
          <a:p>
            <a:pPr lvl="1"/>
            <a:endParaRPr lang="en-GB" sz="1400" dirty="0"/>
          </a:p>
          <a:p>
            <a:pPr marL="914400" lvl="1" indent="-457200">
              <a:buFont typeface="Arial" panose="020B0604020202020204" pitchFamily="34" charset="0"/>
              <a:buChar char="•"/>
            </a:pPr>
            <a:r>
              <a:rPr lang="en-GB" sz="2800" dirty="0"/>
              <a:t>A child has no understanding of adoption, fostering </a:t>
            </a:r>
          </a:p>
          <a:p>
            <a:pPr lvl="1"/>
            <a:r>
              <a:rPr lang="en-GB" sz="2800" dirty="0"/>
              <a:t>	or kinship care.</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Family is the people who you live with. </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A child will not understand the word and concept of adoption until they understand that they were born the same as other children and grown in another person’s tummy. </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Language and Values. The language of adoption can begin to promote an environment of open communication. </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The child is in the ego centric stage of development. </a:t>
            </a:r>
          </a:p>
          <a:p>
            <a:pPr marL="914400" lvl="1" indent="-457200">
              <a:buFont typeface="Arial" panose="020B0604020202020204" pitchFamily="34" charset="0"/>
              <a:buChar char="•"/>
            </a:pPr>
            <a:endParaRPr lang="en-GB" sz="28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52138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1" y="146304"/>
            <a:ext cx="12252960" cy="8063746"/>
          </a:xfrm>
          <a:prstGeom prst="rect">
            <a:avLst/>
          </a:prstGeom>
          <a:noFill/>
        </p:spPr>
        <p:txBody>
          <a:bodyPr wrap="square" rtlCol="0">
            <a:spAutoFit/>
          </a:bodyPr>
          <a:lstStyle/>
          <a:p>
            <a:pPr lvl="1"/>
            <a:r>
              <a:rPr lang="en-GB" sz="4800" b="1" dirty="0">
                <a:solidFill>
                  <a:srgbClr val="0C0C0C"/>
                </a:solidFill>
                <a:latin typeface="Calibri" panose="020F0502020204030204" pitchFamily="34" charset="0"/>
                <a:cs typeface="Calibri" panose="020F0502020204030204" pitchFamily="34" charset="0"/>
              </a:rPr>
              <a:t>School age 4 - 6</a:t>
            </a:r>
            <a:br>
              <a:rPr lang="en-GB" sz="1400" dirty="0">
                <a:solidFill>
                  <a:srgbClr val="FF0000"/>
                </a:solidFill>
                <a:latin typeface="Calibri" panose="020F0502020204030204" pitchFamily="34" charset="0"/>
                <a:cs typeface="Calibri" panose="020F0502020204030204" pitchFamily="34" charset="0"/>
              </a:rPr>
            </a:br>
            <a:endParaRPr lang="en-GB" sz="2400" dirty="0"/>
          </a:p>
          <a:p>
            <a:pPr marL="914400" lvl="1" indent="-457200">
              <a:buFont typeface="Arial" panose="020B0604020202020204" pitchFamily="34" charset="0"/>
              <a:buChar char="•"/>
            </a:pPr>
            <a:r>
              <a:rPr lang="en-GB" sz="2800" dirty="0"/>
              <a:t>Family is people who live together.  </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They can repeat words such as adoption.</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They may be curious about where babies are from. </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As a child approaches preschool age, he or she develops magical thinking, the world of fantasy is used to explain that which he or she cannot comprehend. </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The concept of time and space. At 4 to 5 years a child begins to grasp the context of the past. And that people and places exist outside of their environment. </a:t>
            </a:r>
          </a:p>
          <a:p>
            <a:pPr marL="742950" lvl="1" indent="-285750">
              <a:buFont typeface="Arial" panose="020B0604020202020204" pitchFamily="34" charset="0"/>
              <a:buChar char="•"/>
            </a:pPr>
            <a:endParaRPr lang="en-GB" sz="1400" dirty="0"/>
          </a:p>
          <a:p>
            <a:pPr marL="914400" lvl="1" indent="-457200">
              <a:buFont typeface="Arial" panose="020B0604020202020204" pitchFamily="34" charset="0"/>
              <a:buChar char="•"/>
            </a:pPr>
            <a:r>
              <a:rPr lang="en-GB" sz="2800" dirty="0"/>
              <a:t>The child is in the ego centric stage of development.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pic>
        <p:nvPicPr>
          <p:cNvPr id="3" name="Picture 2"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8" name="Picture 7"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9" name="Picture 8" descr="Kids Silhouette Party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824" y="306478"/>
            <a:ext cx="4019586" cy="2009793"/>
          </a:xfrm>
          <a:prstGeom prst="rect">
            <a:avLst/>
          </a:prstGeom>
        </p:spPr>
      </p:pic>
    </p:spTree>
    <p:extLst>
      <p:ext uri="{BB962C8B-B14F-4D97-AF65-F5344CB8AC3E}">
        <p14:creationId xmlns:p14="http://schemas.microsoft.com/office/powerpoint/2010/main" val="8841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4800" dirty="0">
                <a:solidFill>
                  <a:schemeClr val="tx1"/>
                </a:solidFill>
                <a:latin typeface="Calibri" panose="020F0502020204030204" pitchFamily="34" charset="0"/>
                <a:cs typeface="Calibri" panose="020F0502020204030204" pitchFamily="34" charset="0"/>
              </a:rPr>
              <a:t>    </a:t>
            </a:r>
            <a:br>
              <a:rPr lang="en-GB" sz="5300" dirty="0">
                <a:solidFill>
                  <a:schemeClr val="tx1"/>
                </a:solidFill>
                <a:latin typeface="+mn-lt"/>
                <a:cs typeface="Arial" panose="020B0604020202020204" pitchFamily="34" charset="0"/>
              </a:rPr>
            </a:br>
            <a:r>
              <a:rPr lang="en-GB" sz="5300" dirty="0">
                <a:solidFill>
                  <a:schemeClr val="tx1"/>
                </a:solidFill>
                <a:latin typeface="+mn-lt"/>
                <a:cs typeface="Arial" panose="020B0604020202020204" pitchFamily="34" charset="0"/>
              </a:rPr>
              <a:t>	</a:t>
            </a:r>
            <a:br>
              <a:rPr lang="en-GB" sz="4800" dirty="0">
                <a:solidFill>
                  <a:srgbClr val="7030A0"/>
                </a:solidFill>
              </a:rPr>
            </a:b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3494144" y="3704561"/>
            <a:ext cx="2934706" cy="2767008"/>
          </a:xfrm>
          <a:prstGeom prst="rect">
            <a:avLst/>
          </a:prstGeom>
        </p:spPr>
      </p:pic>
      <p:pic>
        <p:nvPicPr>
          <p:cNvPr id="8" name="Picture 7"/>
          <p:cNvPicPr>
            <a:picLocks noChangeAspect="1"/>
          </p:cNvPicPr>
          <p:nvPr/>
        </p:nvPicPr>
        <p:blipFill>
          <a:blip r:embed="rId4"/>
          <a:stretch>
            <a:fillRect/>
          </a:stretch>
        </p:blipFill>
        <p:spPr>
          <a:xfrm>
            <a:off x="6504920" y="3816524"/>
            <a:ext cx="2600232" cy="2703965"/>
          </a:xfrm>
          <a:prstGeom prst="rect">
            <a:avLst/>
          </a:prstGeom>
        </p:spPr>
      </p:pic>
      <p:pic>
        <p:nvPicPr>
          <p:cNvPr id="10" name="Picture 9"/>
          <p:cNvPicPr>
            <a:picLocks noChangeAspect="1"/>
          </p:cNvPicPr>
          <p:nvPr/>
        </p:nvPicPr>
        <p:blipFill>
          <a:blip r:embed="rId5"/>
          <a:stretch>
            <a:fillRect/>
          </a:stretch>
        </p:blipFill>
        <p:spPr>
          <a:xfrm>
            <a:off x="9257293" y="3816525"/>
            <a:ext cx="2782566" cy="2703964"/>
          </a:xfrm>
          <a:prstGeom prst="rect">
            <a:avLst/>
          </a:prstGeom>
        </p:spPr>
      </p:pic>
      <p:pic>
        <p:nvPicPr>
          <p:cNvPr id="12" name="Picture 11"/>
          <p:cNvPicPr>
            <a:picLocks noChangeAspect="1"/>
          </p:cNvPicPr>
          <p:nvPr/>
        </p:nvPicPr>
        <p:blipFill>
          <a:blip r:embed="rId6"/>
          <a:stretch>
            <a:fillRect/>
          </a:stretch>
        </p:blipFill>
        <p:spPr>
          <a:xfrm>
            <a:off x="638897" y="3761384"/>
            <a:ext cx="2613563" cy="2653363"/>
          </a:xfrm>
          <a:prstGeom prst="rect">
            <a:avLst/>
          </a:prstGeom>
        </p:spPr>
      </p:pic>
      <p:sp>
        <p:nvSpPr>
          <p:cNvPr id="14" name="TextBox 13"/>
          <p:cNvSpPr txBox="1"/>
          <p:nvPr/>
        </p:nvSpPr>
        <p:spPr>
          <a:xfrm>
            <a:off x="-1792224" y="2743200"/>
            <a:ext cx="184731" cy="369332"/>
          </a:xfrm>
          <a:prstGeom prst="rect">
            <a:avLst/>
          </a:prstGeom>
          <a:noFill/>
        </p:spPr>
        <p:txBody>
          <a:bodyPr wrap="none" rtlCol="0">
            <a:spAutoFit/>
          </a:bodyPr>
          <a:lstStyle/>
          <a:p>
            <a:endParaRPr lang="en-GB" dirty="0"/>
          </a:p>
        </p:txBody>
      </p:sp>
      <p:sp>
        <p:nvSpPr>
          <p:cNvPr id="15" name="TextBox 14"/>
          <p:cNvSpPr txBox="1"/>
          <p:nvPr/>
        </p:nvSpPr>
        <p:spPr>
          <a:xfrm>
            <a:off x="638897" y="338602"/>
            <a:ext cx="11193438" cy="2708434"/>
          </a:xfrm>
          <a:prstGeom prst="rect">
            <a:avLst/>
          </a:prstGeom>
          <a:noFill/>
        </p:spPr>
        <p:txBody>
          <a:bodyPr wrap="square" rtlCol="0">
            <a:spAutoFit/>
          </a:bodyPr>
          <a:lstStyle/>
          <a:p>
            <a:r>
              <a:rPr lang="en-GB" sz="4800" dirty="0">
                <a:latin typeface="Calibri" panose="020F0502020204030204" pitchFamily="34" charset="0"/>
                <a:cs typeface="Calibri" panose="020F0502020204030204" pitchFamily="34" charset="0"/>
              </a:rPr>
              <a:t>Story books have been used to support children to understand. </a:t>
            </a:r>
            <a:r>
              <a:rPr lang="en-GB" dirty="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A story with a beginning, middle and end. The act of telling a story releases oxytocin and cortisol in a child. </a:t>
            </a:r>
            <a:endParaRPr lang="en-GB" sz="2800" dirty="0"/>
          </a:p>
        </p:txBody>
      </p:sp>
    </p:spTree>
    <p:extLst>
      <p:ext uri="{BB962C8B-B14F-4D97-AF65-F5344CB8AC3E}">
        <p14:creationId xmlns:p14="http://schemas.microsoft.com/office/powerpoint/2010/main" val="266103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r>
              <a:rPr lang="en-GB" sz="5300" dirty="0">
                <a:solidFill>
                  <a:schemeClr val="tx1"/>
                </a:solidFill>
                <a:latin typeface="+mn-lt"/>
                <a:cs typeface="Arial" panose="020B0604020202020204" pitchFamily="34" charset="0"/>
              </a:rPr>
              <a:t>Parallel or </a:t>
            </a:r>
            <a:br>
              <a:rPr lang="en-GB" sz="5300" dirty="0">
                <a:solidFill>
                  <a:schemeClr val="tx1"/>
                </a:solidFill>
                <a:latin typeface="+mn-lt"/>
                <a:cs typeface="Arial" panose="020B0604020202020204" pitchFamily="34" charset="0"/>
              </a:rPr>
            </a:br>
            <a:r>
              <a:rPr lang="en-GB" sz="5300" dirty="0">
                <a:solidFill>
                  <a:schemeClr val="tx1"/>
                </a:solidFill>
                <a:latin typeface="+mn-lt"/>
                <a:cs typeface="Arial" panose="020B0604020202020204" pitchFamily="34" charset="0"/>
              </a:rPr>
              <a:t>    Metaphorical stories. </a:t>
            </a:r>
            <a:br>
              <a:rPr lang="en-GB" sz="5300" dirty="0">
                <a:solidFill>
                  <a:schemeClr val="tx1"/>
                </a:solidFill>
                <a:latin typeface="+mn-lt"/>
                <a:cs typeface="Arial" panose="020B0604020202020204" pitchFamily="34" charset="0"/>
              </a:rPr>
            </a:br>
            <a:r>
              <a:rPr lang="en-GB" sz="5300" dirty="0">
                <a:solidFill>
                  <a:schemeClr val="tx1"/>
                </a:solidFill>
                <a:latin typeface="+mn-lt"/>
                <a:cs typeface="Arial" panose="020B0604020202020204" pitchFamily="34" charset="0"/>
              </a:rPr>
              <a:t>	</a:t>
            </a:r>
            <a:br>
              <a:rPr lang="en-GB" sz="4800" dirty="0">
                <a:solidFill>
                  <a:srgbClr val="7030A0"/>
                </a:solidFill>
              </a:rPr>
            </a:b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7112728" y="449942"/>
            <a:ext cx="4686858" cy="2592949"/>
          </a:xfrm>
          <a:prstGeom prst="rect">
            <a:avLst/>
          </a:prstGeom>
        </p:spPr>
      </p:pic>
      <p:pic>
        <p:nvPicPr>
          <p:cNvPr id="4" name="Picture 3"/>
          <p:cNvPicPr>
            <a:picLocks noChangeAspect="1"/>
          </p:cNvPicPr>
          <p:nvPr/>
        </p:nvPicPr>
        <p:blipFill>
          <a:blip r:embed="rId4"/>
          <a:stretch>
            <a:fillRect/>
          </a:stretch>
        </p:blipFill>
        <p:spPr>
          <a:xfrm>
            <a:off x="6989747" y="3841062"/>
            <a:ext cx="4809839" cy="2678969"/>
          </a:xfrm>
          <a:prstGeom prst="rect">
            <a:avLst/>
          </a:prstGeom>
        </p:spPr>
      </p:pic>
      <p:pic>
        <p:nvPicPr>
          <p:cNvPr id="7" name="Picture 6"/>
          <p:cNvPicPr>
            <a:picLocks noChangeAspect="1"/>
          </p:cNvPicPr>
          <p:nvPr/>
        </p:nvPicPr>
        <p:blipFill>
          <a:blip r:embed="rId5"/>
          <a:stretch>
            <a:fillRect/>
          </a:stretch>
        </p:blipFill>
        <p:spPr>
          <a:xfrm>
            <a:off x="751225" y="3841062"/>
            <a:ext cx="4733765" cy="2678969"/>
          </a:xfrm>
          <a:prstGeom prst="rect">
            <a:avLst/>
          </a:prstGeom>
        </p:spPr>
      </p:pic>
    </p:spTree>
    <p:extLst>
      <p:ext uri="{BB962C8B-B14F-4D97-AF65-F5344CB8AC3E}">
        <p14:creationId xmlns:p14="http://schemas.microsoft.com/office/powerpoint/2010/main" val="354274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64000" y="146304"/>
            <a:ext cx="12192000" cy="8002191"/>
          </a:xfrm>
          <a:prstGeom prst="rect">
            <a:avLst/>
          </a:prstGeom>
          <a:noFill/>
        </p:spPr>
        <p:txBody>
          <a:bodyPr wrap="square" rtlCol="0">
            <a:spAutoFit/>
          </a:bodyPr>
          <a:lstStyle/>
          <a:p>
            <a:pPr lvl="1"/>
            <a:r>
              <a:rPr lang="en-GB" sz="4800" b="1" dirty="0">
                <a:solidFill>
                  <a:srgbClr val="0C0C0C"/>
                </a:solidFill>
                <a:latin typeface="Calibri" panose="020F0502020204030204" pitchFamily="34" charset="0"/>
                <a:cs typeface="Calibri" panose="020F0502020204030204" pitchFamily="34" charset="0"/>
              </a:rPr>
              <a:t>Early middle childhood - Ages 6 to 8.</a:t>
            </a:r>
          </a:p>
          <a:p>
            <a:pPr lvl="1"/>
            <a:endParaRPr lang="en-GB" sz="2800" dirty="0"/>
          </a:p>
          <a:p>
            <a:pPr lvl="1"/>
            <a:r>
              <a:rPr lang="en-GB" sz="2800" dirty="0"/>
              <a:t>At 6 to 8 years old the child begins to understand</a:t>
            </a:r>
          </a:p>
          <a:p>
            <a:pPr lvl="1"/>
            <a:r>
              <a:rPr lang="en-GB" sz="2800" dirty="0"/>
              <a:t>biological connections.</a:t>
            </a:r>
          </a:p>
          <a:p>
            <a:pPr lvl="1"/>
            <a:endParaRPr lang="en-GB" sz="1200" dirty="0"/>
          </a:p>
          <a:p>
            <a:pPr lvl="1"/>
            <a:r>
              <a:rPr lang="en-GB" sz="2800" dirty="0"/>
              <a:t>A child begin to wonder why their birth family </a:t>
            </a:r>
          </a:p>
          <a:p>
            <a:pPr lvl="1"/>
            <a:r>
              <a:rPr lang="en-GB" sz="2800" dirty="0"/>
              <a:t>did not keep them?</a:t>
            </a:r>
          </a:p>
          <a:p>
            <a:pPr lvl="1"/>
            <a:endParaRPr lang="en-GB" sz="1200" dirty="0"/>
          </a:p>
          <a:p>
            <a:pPr lvl="1"/>
            <a:r>
              <a:rPr lang="en-GB" sz="2800" dirty="0"/>
              <a:t>Children need a good simple and truthful explanation. The child will accept this explanation. </a:t>
            </a:r>
          </a:p>
          <a:p>
            <a:pPr lvl="1"/>
            <a:endParaRPr lang="en-GB" sz="1400" dirty="0"/>
          </a:p>
          <a:p>
            <a:pPr lvl="1"/>
            <a:r>
              <a:rPr lang="en-GB" sz="2800" dirty="0"/>
              <a:t>Children will accept that their adoptive family is permanent.</a:t>
            </a:r>
          </a:p>
          <a:p>
            <a:pPr lvl="1"/>
            <a:endParaRPr lang="en-GB" sz="1200" dirty="0"/>
          </a:p>
          <a:p>
            <a:pPr lvl="1"/>
            <a:r>
              <a:rPr lang="en-GB" sz="2800" dirty="0"/>
              <a:t>Children don’t understand the legal process. </a:t>
            </a:r>
          </a:p>
          <a:p>
            <a:pPr lvl="1"/>
            <a:endParaRPr lang="en-GB" sz="1200" dirty="0"/>
          </a:p>
          <a:p>
            <a:pPr lvl="1"/>
            <a:r>
              <a:rPr lang="en-GB" sz="2800" dirty="0"/>
              <a:t>A household where there is open communication and a child needs to know that they can ask questions and not upset their carers.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pic>
        <p:nvPicPr>
          <p:cNvPr id="3" name="Picture 2"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8" name="Picture 7"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9" name="Picture 8" descr="Kids Silhouette Party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269" y="1166015"/>
            <a:ext cx="3300676" cy="1650338"/>
          </a:xfrm>
          <a:prstGeom prst="rect">
            <a:avLst/>
          </a:prstGeom>
        </p:spPr>
      </p:pic>
    </p:spTree>
    <p:extLst>
      <p:ext uri="{BB962C8B-B14F-4D97-AF65-F5344CB8AC3E}">
        <p14:creationId xmlns:p14="http://schemas.microsoft.com/office/powerpoint/2010/main" val="313760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3600" dirty="0">
                <a:solidFill>
                  <a:schemeClr val="tx1"/>
                </a:solidFill>
                <a:latin typeface="+mn-lt"/>
                <a:cs typeface="Arial" panose="020B0604020202020204" pitchFamily="34" charset="0"/>
              </a:rPr>
              <a:t>	</a:t>
            </a: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0" y="343055"/>
            <a:ext cx="12192000" cy="8125301"/>
          </a:xfrm>
          <a:prstGeom prst="rect">
            <a:avLst/>
          </a:prstGeom>
          <a:noFill/>
        </p:spPr>
        <p:txBody>
          <a:bodyPr wrap="square" rtlCol="0">
            <a:spAutoFit/>
          </a:bodyPr>
          <a:lstStyle/>
          <a:p>
            <a:pPr lvl="1"/>
            <a:r>
              <a:rPr lang="en-GB" sz="4800" b="1" dirty="0">
                <a:solidFill>
                  <a:srgbClr val="0C0C0C"/>
                </a:solidFill>
                <a:latin typeface="Calibri" panose="020F0502020204030204" pitchFamily="34" charset="0"/>
                <a:cs typeface="Calibri" panose="020F0502020204030204" pitchFamily="34" charset="0"/>
              </a:rPr>
              <a:t>Middle childhood  ages 8 - 10</a:t>
            </a:r>
            <a:br>
              <a:rPr lang="en-GB" sz="1400" dirty="0">
                <a:solidFill>
                  <a:srgbClr val="FF0000"/>
                </a:solidFill>
                <a:latin typeface="Calibri" panose="020F0502020204030204" pitchFamily="34" charset="0"/>
                <a:cs typeface="Calibri" panose="020F0502020204030204" pitchFamily="34" charset="0"/>
              </a:rPr>
            </a:br>
            <a:endParaRPr lang="en-GB" sz="2800" dirty="0"/>
          </a:p>
          <a:p>
            <a:pPr lvl="1"/>
            <a:r>
              <a:rPr lang="en-GB" sz="2800" dirty="0"/>
              <a:t>At 8 to 10 years old the child begins to understand</a:t>
            </a:r>
          </a:p>
          <a:p>
            <a:pPr lvl="1"/>
            <a:r>
              <a:rPr lang="en-GB" sz="2800" dirty="0"/>
              <a:t>the difference between birth families and adoption. </a:t>
            </a:r>
          </a:p>
          <a:p>
            <a:pPr lvl="1"/>
            <a:endParaRPr lang="en-GB" sz="1400" dirty="0"/>
          </a:p>
          <a:p>
            <a:pPr lvl="1"/>
            <a:r>
              <a:rPr lang="en-GB" sz="2800" dirty="0"/>
              <a:t>They recognise the loss of the birth family and </a:t>
            </a:r>
          </a:p>
          <a:p>
            <a:pPr lvl="1"/>
            <a:r>
              <a:rPr lang="en-GB" sz="2800" dirty="0"/>
              <a:t>understand that adoption is different. </a:t>
            </a:r>
          </a:p>
          <a:p>
            <a:pPr lvl="1"/>
            <a:endParaRPr lang="en-GB" sz="1400" dirty="0"/>
          </a:p>
          <a:p>
            <a:pPr lvl="1"/>
            <a:r>
              <a:rPr lang="en-GB" sz="2800" dirty="0"/>
              <a:t>A child’s understanding of problem solving becomes </a:t>
            </a:r>
          </a:p>
          <a:p>
            <a:pPr lvl="1"/>
            <a:r>
              <a:rPr lang="en-GB" sz="2800" dirty="0"/>
              <a:t>more sophisticated which means that the child may wonder if the birth parent could have made a different decision. </a:t>
            </a:r>
          </a:p>
          <a:p>
            <a:pPr lvl="1"/>
            <a:endParaRPr lang="en-GB" sz="1400" dirty="0"/>
          </a:p>
          <a:p>
            <a:pPr lvl="1"/>
            <a:r>
              <a:rPr lang="en-GB" sz="2800" dirty="0"/>
              <a:t>A child may wonder if the birth parent’s circumstances have changed. </a:t>
            </a:r>
          </a:p>
          <a:p>
            <a:pPr lvl="1"/>
            <a:endParaRPr lang="en-GB" sz="1400" dirty="0"/>
          </a:p>
          <a:p>
            <a:pPr lvl="1"/>
            <a:r>
              <a:rPr lang="en-GB" sz="2800" dirty="0"/>
              <a:t>There is still no legal understanding. </a:t>
            </a:r>
            <a:endParaRPr lang="en-GB" sz="1200" dirty="0"/>
          </a:p>
          <a:p>
            <a:pPr lvl="1"/>
            <a:endParaRPr lang="en-GB" sz="28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pic>
        <p:nvPicPr>
          <p:cNvPr id="3" name="Picture 2"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8" name="Picture 7" descr="Cartoon boy in medical exam - Vector downl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000" y="3365000"/>
            <a:ext cx="128000" cy="128000"/>
          </a:xfrm>
          <a:prstGeom prst="rect">
            <a:avLst/>
          </a:prstGeom>
        </p:spPr>
      </p:pic>
      <p:pic>
        <p:nvPicPr>
          <p:cNvPr id="6" name="Picture 5" descr="Silhouette Kids Boy · Free image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5146" y="737124"/>
            <a:ext cx="2498376" cy="2920476"/>
          </a:xfrm>
          <a:prstGeom prst="rect">
            <a:avLst/>
          </a:prstGeom>
        </p:spPr>
      </p:pic>
    </p:spTree>
    <p:extLst>
      <p:ext uri="{BB962C8B-B14F-4D97-AF65-F5344CB8AC3E}">
        <p14:creationId xmlns:p14="http://schemas.microsoft.com/office/powerpoint/2010/main" val="308929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7194-1EC6-4618-9595-7B70795DFD2C}"/>
              </a:ext>
            </a:extLst>
          </p:cNvPr>
          <p:cNvSpPr>
            <a:spLocks noGrp="1"/>
          </p:cNvSpPr>
          <p:nvPr>
            <p:ph type="title"/>
          </p:nvPr>
        </p:nvSpPr>
        <p:spPr>
          <a:xfrm>
            <a:off x="1" y="0"/>
            <a:ext cx="12192000" cy="7020232"/>
          </a:xfrm>
          <a:solidFill>
            <a:schemeClr val="bg1"/>
          </a:solidFill>
        </p:spPr>
        <p:txBody>
          <a:bodyPr>
            <a:normAutofit/>
          </a:bodyPr>
          <a:lstStyle/>
          <a:p>
            <a:pPr algn="l">
              <a:defRPr/>
            </a:pPr>
            <a:r>
              <a:rPr lang="en-GB" sz="3600" dirty="0">
                <a:solidFill>
                  <a:schemeClr val="tx1"/>
                </a:solidFill>
                <a:latin typeface="+mn-lt"/>
                <a:cs typeface="Arial" panose="020B0604020202020204" pitchFamily="34" charset="0"/>
              </a:rPr>
              <a:t>	</a:t>
            </a:r>
            <a:br>
              <a:rPr lang="en-GB" sz="3600" dirty="0">
                <a:solidFill>
                  <a:schemeClr val="tx1"/>
                </a:solidFill>
                <a:latin typeface="+mn-lt"/>
                <a:cs typeface="Arial" panose="020B0604020202020204" pitchFamily="34" charset="0"/>
              </a:rPr>
            </a:br>
            <a:r>
              <a:rPr lang="en-GB" sz="4800" dirty="0">
                <a:solidFill>
                  <a:schemeClr val="tx1"/>
                </a:solidFill>
                <a:latin typeface="Calibri" panose="020F0502020204030204" pitchFamily="34" charset="0"/>
                <a:cs typeface="Calibri" panose="020F0502020204030204" pitchFamily="34" charset="0"/>
              </a:rPr>
              <a:t>    Story books.</a:t>
            </a:r>
            <a:br>
              <a:rPr lang="en-GB" sz="5300" dirty="0">
                <a:solidFill>
                  <a:schemeClr val="tx1"/>
                </a:solidFill>
                <a:latin typeface="+mn-lt"/>
                <a:cs typeface="Arial" panose="020B0604020202020204" pitchFamily="34" charset="0"/>
              </a:rPr>
            </a:br>
            <a:r>
              <a:rPr lang="en-GB" sz="5300" dirty="0">
                <a:solidFill>
                  <a:schemeClr val="tx1"/>
                </a:solidFill>
                <a:latin typeface="+mn-lt"/>
                <a:cs typeface="Arial" panose="020B0604020202020204" pitchFamily="34" charset="0"/>
              </a:rPr>
              <a:t>	</a:t>
            </a:r>
            <a:br>
              <a:rPr lang="en-GB" sz="4800" dirty="0">
                <a:solidFill>
                  <a:srgbClr val="7030A0"/>
                </a:solidFill>
              </a:rPr>
            </a:br>
            <a:endParaRPr lang="en-GB" dirty="0"/>
          </a:p>
        </p:txBody>
      </p:sp>
      <p:sp>
        <p:nvSpPr>
          <p:cNvPr id="5" name="Rectangle 4">
            <a:extLst>
              <a:ext uri="{FF2B5EF4-FFF2-40B4-BE49-F238E27FC236}">
                <a16:creationId xmlns:a16="http://schemas.microsoft.com/office/drawing/2014/main" id="{4C1A7B60-A882-71C6-17D2-B2220CF08232}"/>
              </a:ext>
            </a:extLst>
          </p:cNvPr>
          <p:cNvSpPr/>
          <p:nvPr/>
        </p:nvSpPr>
        <p:spPr>
          <a:xfrm>
            <a:off x="0" y="0"/>
            <a:ext cx="12192000" cy="6858000"/>
          </a:xfrm>
          <a:prstGeom prst="rect">
            <a:avLst/>
          </a:prstGeom>
          <a:noFill/>
          <a:ln w="57150" cap="flat" cmpd="sng" algn="ctr">
            <a:solidFill>
              <a:schemeClr val="accent6">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3"/>
          <a:stretch>
            <a:fillRect/>
          </a:stretch>
        </p:blipFill>
        <p:spPr>
          <a:xfrm>
            <a:off x="556965" y="1709080"/>
            <a:ext cx="2342574" cy="3439838"/>
          </a:xfrm>
          <a:prstGeom prst="rect">
            <a:avLst/>
          </a:prstGeom>
        </p:spPr>
      </p:pic>
      <p:pic>
        <p:nvPicPr>
          <p:cNvPr id="4" name="Picture 3"/>
          <p:cNvPicPr>
            <a:picLocks noChangeAspect="1"/>
          </p:cNvPicPr>
          <p:nvPr/>
        </p:nvPicPr>
        <p:blipFill>
          <a:blip r:embed="rId4"/>
          <a:stretch>
            <a:fillRect/>
          </a:stretch>
        </p:blipFill>
        <p:spPr>
          <a:xfrm>
            <a:off x="3299779" y="1699087"/>
            <a:ext cx="2168465" cy="3449831"/>
          </a:xfrm>
          <a:prstGeom prst="rect">
            <a:avLst/>
          </a:prstGeom>
        </p:spPr>
      </p:pic>
      <p:pic>
        <p:nvPicPr>
          <p:cNvPr id="7" name="Picture 6"/>
          <p:cNvPicPr>
            <a:picLocks noChangeAspect="1"/>
          </p:cNvPicPr>
          <p:nvPr/>
        </p:nvPicPr>
        <p:blipFill>
          <a:blip r:embed="rId5"/>
          <a:stretch>
            <a:fillRect/>
          </a:stretch>
        </p:blipFill>
        <p:spPr>
          <a:xfrm>
            <a:off x="6065286" y="1699087"/>
            <a:ext cx="2178071" cy="3449832"/>
          </a:xfrm>
          <a:prstGeom prst="rect">
            <a:avLst/>
          </a:prstGeom>
        </p:spPr>
      </p:pic>
      <p:pic>
        <p:nvPicPr>
          <p:cNvPr id="9" name="Picture 8"/>
          <p:cNvPicPr>
            <a:picLocks noChangeAspect="1"/>
          </p:cNvPicPr>
          <p:nvPr/>
        </p:nvPicPr>
        <p:blipFill>
          <a:blip r:embed="rId6"/>
          <a:stretch>
            <a:fillRect/>
          </a:stretch>
        </p:blipFill>
        <p:spPr>
          <a:xfrm>
            <a:off x="8633991" y="1709080"/>
            <a:ext cx="3371043" cy="3439840"/>
          </a:xfrm>
          <a:prstGeom prst="rect">
            <a:avLst/>
          </a:prstGeom>
        </p:spPr>
      </p:pic>
    </p:spTree>
    <p:extLst>
      <p:ext uri="{BB962C8B-B14F-4D97-AF65-F5344CB8AC3E}">
        <p14:creationId xmlns:p14="http://schemas.microsoft.com/office/powerpoint/2010/main" val="2249700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7DAF9BA301F4FB81D90080377656B" ma:contentTypeVersion="0" ma:contentTypeDescription="Create a new document." ma:contentTypeScope="" ma:versionID="76ab1d1616717ae5a3e8b34541ec1726">
  <xsd:schema xmlns:xsd="http://www.w3.org/2001/XMLSchema" xmlns:xs="http://www.w3.org/2001/XMLSchema" xmlns:p="http://schemas.microsoft.com/office/2006/metadata/properties" targetNamespace="http://schemas.microsoft.com/office/2006/metadata/properties" ma:root="true" ma:fieldsID="500c6692915ba10984c0aabd49f31b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D9D44F-8083-4DA2-86B2-74BE6EA49E15}"/>
</file>

<file path=customXml/itemProps2.xml><?xml version="1.0" encoding="utf-8"?>
<ds:datastoreItem xmlns:ds="http://schemas.openxmlformats.org/officeDocument/2006/customXml" ds:itemID="{8FB5E273-0137-4BBF-9311-348CC2D783E9}"/>
</file>

<file path=customXml/itemProps3.xml><?xml version="1.0" encoding="utf-8"?>
<ds:datastoreItem xmlns:ds="http://schemas.openxmlformats.org/officeDocument/2006/customXml" ds:itemID="{D58C5290-3A92-4482-BE6B-D153AF05AA81}"/>
</file>

<file path=docProps/app.xml><?xml version="1.0" encoding="utf-8"?>
<Properties xmlns="http://schemas.openxmlformats.org/officeDocument/2006/extended-properties" xmlns:vt="http://schemas.openxmlformats.org/officeDocument/2006/docPropsVTypes">
  <TotalTime>16559</TotalTime>
  <Words>915</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Verdana</vt:lpstr>
      <vt:lpstr>Office Theme</vt:lpstr>
      <vt:lpstr>     A child’s understanding of their story.  Using the research of David M. Brodzinsky    </vt:lpstr>
      <vt:lpstr>PowerPoint Presentation</vt:lpstr>
      <vt:lpstr>   </vt:lpstr>
      <vt:lpstr>   </vt:lpstr>
      <vt:lpstr>         </vt:lpstr>
      <vt:lpstr>        Parallel or      Metaphorical stories.    </vt:lpstr>
      <vt:lpstr>   </vt:lpstr>
      <vt:lpstr>   </vt:lpstr>
      <vt:lpstr>      Story books.   </vt:lpstr>
      <vt:lpstr>       Adaptive Grieving.   </vt:lpstr>
      <vt:lpstr>   Adaptive Grieving.   </vt:lpstr>
      <vt:lpstr>   </vt:lpstr>
      <vt:lpstr>   </vt:lpstr>
      <vt:lpstr>   </vt:lpstr>
    </vt:vector>
  </TitlesOfParts>
  <Company>WCBC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Ryan</dc:creator>
  <cp:lastModifiedBy>Gough, Adele</cp:lastModifiedBy>
  <cp:revision>348</cp:revision>
  <cp:lastPrinted>2024-10-15T07:43:52Z</cp:lastPrinted>
  <dcterms:created xsi:type="dcterms:W3CDTF">2021-02-15T11:00:23Z</dcterms:created>
  <dcterms:modified xsi:type="dcterms:W3CDTF">2026-03-17T14:58:12Z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0x0101003AD7DAF9BA301F4FB81D90080377656B</vt:lpwstr>
  </property>
</Properties>
</file>