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DCD65-816B-4038-A541-F76CC3045691}" v="29" dt="2024-10-28T17:53:58.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350" autoAdjust="0"/>
  </p:normalViewPr>
  <p:slideViewPr>
    <p:cSldViewPr snapToGrid="0">
      <p:cViewPr varScale="1">
        <p:scale>
          <a:sx n="114" d="100"/>
          <a:sy n="114" d="100"/>
        </p:scale>
        <p:origin x="210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24/12/2024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1</a:t>
            </a:fld>
            <a:endParaRPr lang="en-GB"/>
          </a:p>
        </p:txBody>
      </p:sp>
    </p:spTree>
    <p:extLst>
      <p:ext uri="{BB962C8B-B14F-4D97-AF65-F5344CB8AC3E}">
        <p14:creationId xmlns:p14="http://schemas.microsoft.com/office/powerpoint/2010/main" val="4267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247967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sleid hon yn dangos sut y gall canllawiau a meini prawf newid. Mae'r argymhellion ar sail tystiolaeth a'r diweddariad i ganllawiau FASD Canada yn cydnabod yr anhawster gyda chadarnhau amlygiad i alcohol cyn-geni. Maen nhw’n argymell defnyddio'r diagnosis FASD gyda neu heb Nodweddion Wyneb </a:t>
            </a:r>
            <a:r>
              <a:rPr kumimoji="0" lang="cy-GB" sz="1200" b="0" i="0" u="none" strike="noStrike" kern="1200" cap="none" spc="0" normalizeH="0" baseline="0" noProof="0" dirty="0" err="1">
                <a:ln>
                  <a:noFill/>
                </a:ln>
                <a:solidFill>
                  <a:prstClr val="black"/>
                </a:solidFill>
                <a:effectLst/>
                <a:uLnTx/>
                <a:uFillTx/>
                <a:latin typeface="+mn-lt"/>
                <a:ea typeface="+mn-ea"/>
                <a:cs typeface="+mn-cs"/>
              </a:rPr>
              <a:t>Sentinel</a:t>
            </a:r>
            <a:r>
              <a:rPr kumimoji="0" lang="cy-GB" sz="1200" b="0" i="0" u="none" strike="noStrike" kern="1200" cap="none" spc="0" normalizeH="0" baseline="0" noProof="0" dirty="0">
                <a:ln>
                  <a:noFill/>
                </a:ln>
                <a:solidFill>
                  <a:prstClr val="black"/>
                </a:solidFill>
                <a:effectLst/>
                <a:uLnTx/>
                <a:uFillTx/>
                <a:latin typeface="+mn-lt"/>
                <a:ea typeface="+mn-ea"/>
                <a:cs typeface="+mn-cs"/>
              </a:rPr>
              <a:t> (SFF). Maen nhw hefyd yn argymell defnyddio'r categori “Mewn perygl” o FASD i ddal unigolion nad ydynt yn bodloni'r meini prawf diagnostig ond sy'n parhau i fod mewn perygl.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418528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ymgyrchwyr yn pwyso ar ferched beichiog i roi'r gorau i yfed alcohol yn llwyr oherwydd yr ansicrwydd ynghylch sut y gall effeithio ar y babi yn y groth.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Dywed canllawiau swyddogol gan NICE, yr Adran Iechyd a’r Prif Swyddog Meddygol y dylai menywod sy’n cynllunio beichiogrwydd neu’n cario babi gymryd y dull mwyaf diogel sef yfed DIM alcohol o gwbl.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31243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Nodyn i ddatblygwyr / gweithwyr meddygol proffesiynol </a:t>
            </a:r>
            <a:r>
              <a:rPr kumimoji="0" lang="cy-GB" sz="1200" b="0" i="0" u="none" strike="noStrike" kern="1200" cap="none" spc="0" normalizeH="0" baseline="0" noProof="0" dirty="0">
                <a:ln>
                  <a:noFill/>
                </a:ln>
                <a:solidFill>
                  <a:prstClr val="black"/>
                </a:solidFill>
                <a:effectLst/>
                <a:uLnTx/>
                <a:uFillTx/>
                <a:latin typeface="+mn-lt"/>
                <a:ea typeface="+mn-ea"/>
                <a:cs typeface="+mn-cs"/>
              </a:rPr>
              <a:t>- gallai fod yn ddefnyddiol cynnwys diagram i ddarlunio plygiadau </a:t>
            </a:r>
            <a:r>
              <a:rPr kumimoji="0" lang="cy-GB" sz="1200" b="0" i="0" u="none" strike="noStrike" kern="1200" cap="none" spc="0" normalizeH="0" baseline="0" noProof="0" dirty="0" err="1">
                <a:ln>
                  <a:noFill/>
                </a:ln>
                <a:solidFill>
                  <a:prstClr val="black"/>
                </a:solidFill>
                <a:effectLst/>
                <a:uLnTx/>
                <a:uFillTx/>
                <a:latin typeface="+mn-lt"/>
                <a:ea typeface="+mn-ea"/>
                <a:cs typeface="+mn-cs"/>
              </a:rPr>
              <a:t>epicanthig</a:t>
            </a:r>
            <a:r>
              <a:rPr kumimoji="0" lang="cy-GB" sz="1200" b="0" i="0" u="none" strike="noStrike" kern="1200" cap="none" spc="0" normalizeH="0" baseline="0" noProof="0" dirty="0">
                <a:ln>
                  <a:noFill/>
                </a:ln>
                <a:solidFill>
                  <a:prstClr val="black"/>
                </a:solidFill>
                <a:effectLst/>
                <a:uLnTx/>
                <a:uFillTx/>
                <a:latin typeface="+mn-lt"/>
                <a:ea typeface="+mn-ea"/>
                <a:cs typeface="+mn-cs"/>
              </a:rPr>
              <a:t>, pont drwynol fflat, clustiau “trac rheilffordd” holltau </a:t>
            </a:r>
            <a:r>
              <a:rPr kumimoji="0" lang="cy-GB" sz="1200" b="0" i="0" u="none" strike="noStrike" kern="1200" cap="none" spc="0" normalizeH="0" baseline="0" noProof="0" dirty="0" err="1">
                <a:ln>
                  <a:noFill/>
                </a:ln>
                <a:solidFill>
                  <a:prstClr val="black"/>
                </a:solidFill>
                <a:effectLst/>
                <a:uLnTx/>
                <a:uFillTx/>
                <a:latin typeface="+mn-lt"/>
                <a:ea typeface="+mn-ea"/>
                <a:cs typeface="+mn-cs"/>
              </a:rPr>
              <a:t>palpebral</a:t>
            </a:r>
            <a:r>
              <a:rPr kumimoji="0" lang="cy-GB" sz="1200" b="0" i="0" u="none" strike="noStrike" kern="1200" cap="none" spc="0" normalizeH="0" baseline="0" noProof="0" dirty="0">
                <a:ln>
                  <a:noFill/>
                </a:ln>
                <a:solidFill>
                  <a:prstClr val="black"/>
                </a:solidFill>
                <a:effectLst/>
                <a:uLnTx/>
                <a:uFillTx/>
                <a:latin typeface="+mn-lt"/>
                <a:ea typeface="+mn-ea"/>
                <a:cs typeface="+mn-cs"/>
              </a:rPr>
              <a:t> bach, trwyn wedi'i droi i fyny, </a:t>
            </a:r>
            <a:r>
              <a:rPr kumimoji="0" lang="cy-GB" sz="1200" b="0" i="0" u="none" strike="noStrike" kern="1200" cap="none" spc="0" normalizeH="0" baseline="0" noProof="0" dirty="0" err="1">
                <a:ln>
                  <a:noFill/>
                </a:ln>
                <a:solidFill>
                  <a:prstClr val="black"/>
                </a:solidFill>
                <a:effectLst/>
                <a:uLnTx/>
                <a:uFillTx/>
                <a:latin typeface="+mn-lt"/>
                <a:ea typeface="+mn-ea"/>
                <a:cs typeface="+mn-cs"/>
              </a:rPr>
              <a:t>ffiltrwm</a:t>
            </a:r>
            <a:r>
              <a:rPr kumimoji="0" lang="cy-GB" sz="1200" b="0" i="0" u="none" strike="noStrike" kern="1200" cap="none" spc="0" normalizeH="0" baseline="0" noProof="0" dirty="0">
                <a:ln>
                  <a:noFill/>
                </a:ln>
                <a:solidFill>
                  <a:prstClr val="black"/>
                </a:solidFill>
                <a:effectLst/>
                <a:uLnTx/>
                <a:uFillTx/>
                <a:latin typeface="+mn-lt"/>
                <a:ea typeface="+mn-ea"/>
                <a:cs typeface="+mn-cs"/>
              </a:rPr>
              <a:t> llyfn, gwefus uchaf denau.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cofio mai dim ond lle mae tystiolaeth ddiymwad o ddefnyddio alcohol mamau y gellid gwneud diagnosis o FASD o'r blaen.  Mae'n ymddangos bod hyn yn newid. Mae llawer o'r symptomau uchod yn gysylltiedig ag anhwylderau eraill gan gynnwys rhai cyflyrau genetig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398871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yw'n arfer cyffredin cynnig sganiau ymennydd i blant a allai fod â FASD.  Fodd bynnag, gall sgan o ymennydd plentyn/person ifanc â FASD ddatgelu corpws </a:t>
            </a:r>
            <a:r>
              <a:rPr kumimoji="0" lang="cy-GB" sz="1200" b="0" i="0" u="none" strike="noStrike" kern="1200" cap="none" spc="0" normalizeH="0" baseline="0" noProof="0" dirty="0" err="1">
                <a:ln>
                  <a:noFill/>
                </a:ln>
                <a:solidFill>
                  <a:prstClr val="black"/>
                </a:solidFill>
                <a:effectLst/>
                <a:uLnTx/>
                <a:uFillTx/>
                <a:latin typeface="+mn-lt"/>
                <a:ea typeface="+mn-ea"/>
                <a:cs typeface="+mn-cs"/>
              </a:rPr>
              <a:t>caloswm</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wedi'i ffurfio'n wael.  Dyma'r rhan o'r ymennydd sy'n cysylltu un ochr i'r ymennydd â'r llall ac mae'n bwysig ar gyfer tasgau amseru, tasgau </a:t>
            </a:r>
            <a:r>
              <a:rPr kumimoji="0" lang="cy-GB" sz="1200" b="0" i="0" u="none" strike="noStrike" kern="1200" cap="none" spc="0" normalizeH="0" baseline="0" noProof="0" dirty="0" err="1">
                <a:ln>
                  <a:noFill/>
                </a:ln>
                <a:solidFill>
                  <a:prstClr val="black"/>
                </a:solidFill>
                <a:effectLst/>
                <a:uLnTx/>
                <a:uFillTx/>
                <a:latin typeface="+mn-lt"/>
                <a:ea typeface="+mn-ea"/>
                <a:cs typeface="+mn-cs"/>
              </a:rPr>
              <a:t>echddgol</a:t>
            </a:r>
            <a:r>
              <a:rPr kumimoji="0" lang="cy-GB" sz="1200" b="0" i="0" u="none" strike="noStrike" kern="1200" cap="none" spc="0" normalizeH="0" baseline="0" noProof="0" dirty="0">
                <a:ln>
                  <a:noFill/>
                </a:ln>
                <a:solidFill>
                  <a:prstClr val="black"/>
                </a:solidFill>
                <a:effectLst/>
                <a:uLnTx/>
                <a:uFillTx/>
                <a:latin typeface="+mn-lt"/>
                <a:ea typeface="+mn-ea"/>
                <a:cs typeface="+mn-cs"/>
              </a:rPr>
              <a:t> a chydlynu.  Os na fydd yn datblygu'n iawn, gall achosi amseroedd ymateb araf a nam gwybyddol ysgafn i ddifrifol ac arafwch meddwl.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 “</a:t>
            </a:r>
            <a:r>
              <a:rPr kumimoji="0" lang="cy-GB" sz="1200" b="0" i="0" u="none" strike="noStrike" kern="1200" cap="none" spc="0" normalizeH="0" baseline="0" noProof="0" dirty="0" err="1">
                <a:ln>
                  <a:noFill/>
                </a:ln>
                <a:solidFill>
                  <a:prstClr val="black"/>
                </a:solidFill>
                <a:effectLst/>
                <a:uLnTx/>
                <a:uFillTx/>
                <a:latin typeface="+mn-lt"/>
                <a:ea typeface="+mn-ea"/>
                <a:cs typeface="+mn-cs"/>
              </a:rPr>
              <a:t>agenesis</a:t>
            </a:r>
            <a:r>
              <a:rPr kumimoji="0" lang="cy-GB" sz="1200" b="0" i="0" u="none" strike="noStrike" kern="1200" cap="none" spc="0" normalizeH="0" baseline="0" noProof="0" dirty="0">
                <a:ln>
                  <a:noFill/>
                </a:ln>
                <a:solidFill>
                  <a:prstClr val="black"/>
                </a:solidFill>
                <a:effectLst/>
                <a:uLnTx/>
                <a:uFillTx/>
                <a:latin typeface="+mn-lt"/>
                <a:ea typeface="+mn-ea"/>
                <a:cs typeface="+mn-cs"/>
              </a:rPr>
              <a:t> rhannol neu lawn o’r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corpus</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caloswm</a:t>
            </a:r>
            <a:r>
              <a:rPr kumimoji="0" lang="cy-GB" sz="1200" b="0" i="0" u="none" strike="noStrike" kern="1200" cap="none" spc="0" normalizeH="0" baseline="0" noProof="0" dirty="0">
                <a:ln>
                  <a:noFill/>
                </a:ln>
                <a:solidFill>
                  <a:prstClr val="black"/>
                </a:solidFill>
                <a:effectLst/>
                <a:uLnTx/>
                <a:uFillTx/>
                <a:latin typeface="+mn-lt"/>
                <a:ea typeface="+mn-ea"/>
                <a:cs typeface="+mn-cs"/>
              </a:rPr>
              <a:t>” bob amser yn arwydd bod FASD yn bresennol.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196845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pedair sleid nesaf yn dangos pa symptomau y dylid edrych amdanynt yn ystod yr ystodau oedran canlynol: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0 - 2 mlwydd oed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Babanod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Plant oed ysgol gynradd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208877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arwyddion cyffredinol o “oedi datblygiadol” yn bresennol.    Bydd llawer o blant yn “dal i fyny” unwaith y byddant nhw mewn cartrefi diogel gyda ffigurau ymlyniad allweddol (chi fel eu rhieni mabwysiadol!).  Fodd bynnag, bydd lleiafrif o blant yn cael mwy o drafferth yn y tymor hir.  Mae arwyddion oedi datblygiadol yn cynnwys: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araf i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breblian</a:t>
            </a:r>
            <a:r>
              <a:rPr kumimoji="0" lang="cy-GB" sz="1200" b="0" i="0" u="none" strike="noStrike" kern="1200" cap="none" spc="0" normalizeH="0" baseline="0" noProof="0" dirty="0">
                <a:ln>
                  <a:noFill/>
                </a:ln>
                <a:solidFill>
                  <a:prstClr val="black"/>
                </a:solidFill>
                <a:effectLst/>
                <a:uLnTx/>
                <a:uFillTx/>
                <a:latin typeface="+mn-lt"/>
                <a:ea typeface="+mn-ea"/>
                <a:cs typeface="+mn-cs"/>
              </a:rPr>
              <a:t> a siarad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ddim yn eistedd, cropian na cherdded ar yr un cam â'u cyfoedion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gall yr ymateb “syfrdanol” a welwn mewn babanod newydd-anedig barhau a gallai fod atgyrchau wedi'u gorliwio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ffyrfiant</a:t>
            </a:r>
            <a:r>
              <a:rPr kumimoji="0" lang="cy-GB" sz="1200" b="0" i="0" u="none" strike="noStrike" kern="1200" cap="none" spc="0" normalizeH="0" baseline="0" noProof="0" dirty="0">
                <a:ln>
                  <a:noFill/>
                </a:ln>
                <a:solidFill>
                  <a:prstClr val="black"/>
                </a:solidFill>
                <a:effectLst/>
                <a:uLnTx/>
                <a:uFillTx/>
                <a:latin typeface="+mn-lt"/>
                <a:ea typeface="+mn-ea"/>
                <a:cs typeface="+mn-cs"/>
              </a:rPr>
              <a:t> cyhyrau wedi cynyddu neu leihau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problemau gyda sgiliau echddygol manwl a sgiliau gweledol a all arwain at gydlynu llaw / llygad gwael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gall rhai babanod hefyd ddatblygu symudiadau siglo neu ailadroddus a allai fod oherwydd niwed i'r ymennydd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wedi ei eni yn gynamserol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pwysau a maint isel ar gyfer eu hoedran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Anodd eu cysuro a chrio yn aml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Problemau gyda bwydo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Peidiwch â chynhyrfu!  Gellir llawer o'r symptomau uchod leihau neu ddiflannu'n llwyr wrth i'r plentyn ymgartrefu yn ei deulu am byth.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Siaradwch â'ch Ymwelydd Iechyd neu feddyg teulu os ydych chi'n poeni am unrhyw un o'r uchod.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1025536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yr un modd â'r sleid flaenorol, peidiwch â chynhyrfu! Bydd llawer o blant yn “dal i fyny” unwaith y byddant nhw mewn cartrefi diogel gyda ffigurau ymlyniad allweddol (chi fel eu rhieni mabwysiadol!).  Fodd bynnag, mae arwyddion parhaus a allai ddangos y gall FASD fod yn bresennol yn cynnwys y pwyntiau ar y sleid 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Oedi gyda dringo, rhedeg, cydbwysedd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Trafferth eistedd yn llonydd a chanolbwyntio (felly gall amser tawel / amser carped yn y feithrinfa fod yn her)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Ddim yn ei chael hi’n hawdd chwarae gyda chyfoedion; mae'n well ganddo chwarae ar ei ben ei hun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brin o sgiliau echddygol manwl i wneud tasgau fel rhoi gwelltyn mewn carton diod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Siaradwch â'ch Ymwelydd Iechyd neu feddyg teulu os ydych chi'n poeni am unrhyw un o'r uchod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286523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plant oed ysgol sydd â FASD arddangos rhai neu'r cyfan o'r symptomau ar y sleid uchod.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Ei chael hi'n anodd canolbwyntio ar dasgau ystafell ddosbarth a’u sylw’n cael ei dynnu gan ddisgyblion eraill o'u cwmpas yn hawdd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Parhau i'w chael hi'n anodd dringo, rhedeg neu gydbwyso cystal â'u cyfoedion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Gall sgiliau echddygol manwl fel ysgrifennu, darlunio, torri neu edafu fod yn heriol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Efallai y byddan nhw'n cael trafferth darllen mynegiant wyneb pobl eraill a chiwiau di-eiriau yn gywir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Strancio yn aml oherwydd rhwystredigaeth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Methu dysgu o ddulliau rheoli ymddygiad ar sail canlyniadau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Efallai y bydd yr ysgol yn flinedig ac y bydd yn dychwelyd adref ar ddiwedd y dydd dan straen, yn emosiynol ac yn flinedig iawn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89499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ei bod yn fwy na thebyg yn iawn gadael i ferch 14 mlwydd oed arferol ddal bws i mewn i'r dref nesaf gyda'i chyfoedion, efallai na fydd gan ferch yn ei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â FASD y sgiliau i wneud hyn yn ddiogel - efallai nad oes ganddynt sgiliau datrys problemau a’u bod nhw’n camfarnu sut i gadw eu hunain yn ddiogel.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 pobl ifanc â FASD gael eu denu at gangiau.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rhai pobl ifanc yn cael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diagnosio</a:t>
            </a:r>
            <a:r>
              <a:rPr kumimoji="0" lang="cy-GB" sz="1200" b="0" i="0" u="none" strike="noStrike" kern="1200" cap="none" spc="0" normalizeH="0" baseline="0" noProof="0" dirty="0">
                <a:ln>
                  <a:noFill/>
                </a:ln>
                <a:solidFill>
                  <a:prstClr val="black"/>
                </a:solidFill>
                <a:effectLst/>
                <a:uLnTx/>
                <a:uFillTx/>
                <a:latin typeface="+mn-lt"/>
                <a:ea typeface="+mn-ea"/>
                <a:cs typeface="+mn-cs"/>
              </a:rPr>
              <a:t> ag awtistiaeth neu anhwylder herfeiddiad gwrthwynebol.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yw'r symptomau ar y sleid hon yn unigryw i bobl ifanc â FASD.  Mae yna lawer o bobl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 yn arddangos rhai neu'r cyfan o'r symptomau hyn ac NID oes ganddyn nhw FASD.  Fodd bynnag, dylid asesu'r symptomau ochr yn ochr â gwybodaeth am ddefnydd alcohol y fam yn ystod beichiogrwydd ac arwyddion a symptomau pan oedd y plentyn yn iau hefyd.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179439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376866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 cam cyntaf yw mynd i weld eich meddyg teulu - er efallai na fydd ef / hi wedi cael unrhyw hyfforddiant am FASD felly bydd angen i chi egluro pam rydych chi'n meddwl y gallai eich plentyn ddioddef ohono.  Mae'n bwysig cofio NAD yw absenoldeb nodweddion wyneb yn diystyru FASD, yn enwedig os yw eich plentyn yn hŷn pan ydych chi'n amau FASD gyntaf.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debygol y bydd eich meddyg teulu yn eich cyfeirio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bediatregydd</a:t>
            </a:r>
            <a:r>
              <a:rPr kumimoji="0" lang="cy-GB" sz="1200" b="0" i="0" u="none" strike="noStrike" kern="1200" cap="none" spc="0" normalizeH="0" baseline="0" noProof="0" dirty="0">
                <a:ln>
                  <a:noFill/>
                </a:ln>
                <a:solidFill>
                  <a:prstClr val="black"/>
                </a:solidFill>
                <a:effectLst/>
                <a:uLnTx/>
                <a:uFillTx/>
                <a:latin typeface="+mn-lt"/>
                <a:ea typeface="+mn-ea"/>
                <a:cs typeface="+mn-cs"/>
              </a:rPr>
              <a:t> neu </a:t>
            </a:r>
            <a:r>
              <a:rPr kumimoji="0" lang="cy-GB" sz="1200" b="0" i="0" u="none" strike="noStrike" kern="1200" cap="none" spc="0" normalizeH="0" baseline="0" noProof="0" dirty="0" err="1">
                <a:ln>
                  <a:noFill/>
                </a:ln>
                <a:solidFill>
                  <a:prstClr val="black"/>
                </a:solidFill>
                <a:effectLst/>
                <a:uLnTx/>
                <a:uFillTx/>
                <a:latin typeface="+mn-lt"/>
                <a:ea typeface="+mn-ea"/>
                <a:cs typeface="+mn-cs"/>
              </a:rPr>
              <a:t>enetegydd</a:t>
            </a:r>
            <a:r>
              <a:rPr kumimoji="0" lang="cy-GB" sz="1200" b="0" i="0" u="none" strike="noStrike" kern="1200" cap="none" spc="0" normalizeH="0" baseline="0" noProof="0" dirty="0">
                <a:ln>
                  <a:noFill/>
                </a:ln>
                <a:solidFill>
                  <a:prstClr val="black"/>
                </a:solidFill>
                <a:effectLst/>
                <a:uLnTx/>
                <a:uFillTx/>
                <a:latin typeface="+mn-lt"/>
                <a:ea typeface="+mn-ea"/>
                <a:cs typeface="+mn-cs"/>
              </a:rPr>
              <a:t> os oes amheuaeth o FASD.  Efallai y byddai'n ddefnyddiol i chi wneud rhywfaint o “waith cartref” i ddarganfod a oes unrhyw arbenigwyr yn eich ardal sydd â gwybodaeth am FASD.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byddwch yn meddwl tybed pam bod atgyfeiriad yn cael ei wneud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enetegydd</a:t>
            </a:r>
            <a:r>
              <a:rPr kumimoji="0" lang="cy-GB" sz="1200" b="0" i="0" u="none" strike="noStrike" kern="1200" cap="none" spc="0" normalizeH="0" baseline="0" noProof="0" dirty="0">
                <a:ln>
                  <a:noFill/>
                </a:ln>
                <a:solidFill>
                  <a:prstClr val="black"/>
                </a:solidFill>
                <a:effectLst/>
                <a:uLnTx/>
                <a:uFillTx/>
                <a:latin typeface="+mn-lt"/>
                <a:ea typeface="+mn-ea"/>
                <a:cs typeface="+mn-cs"/>
              </a:rPr>
              <a:t> os nad oes “prawf” corfforol.  Y rheswm am hyn yw bod angen cynnal profion genetig i DDIYSTYRU unrhyw gyflyrau eraill a allai fod â symptomau tebyg i FASD, yn enwedig nodweddion wyneb.  NID yw'r amodau genetig hyn yn cael eu hachosi gan ddefnydd alcohol y fam fiolegol yn ystod beichiogrwydd.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80190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yr hoffech chi edrych ar un o'r cyrsiau ar-lein eraill “iechyd a datblygiad” sydd hefyd yn ystyried materion sy'n ymwneud ag oedi datblygiadol sy'n gysylltiedig â thrawma cynnar, esgeulustod a Phrofiadau Niweidiol yn ystod Plentyndod (</a:t>
            </a:r>
            <a:r>
              <a:rPr kumimoji="0" lang="cy-GB" sz="1200" b="0" i="0" u="none" strike="noStrike" kern="1200" cap="none" spc="0" normalizeH="0" baseline="0" noProof="0" dirty="0" err="1">
                <a:ln>
                  <a:noFill/>
                </a:ln>
                <a:solidFill>
                  <a:prstClr val="black"/>
                </a:solidFill>
                <a:effectLst/>
                <a:uLnTx/>
                <a:uFillTx/>
                <a:latin typeface="+mn-lt"/>
                <a:ea typeface="+mn-ea"/>
                <a:cs typeface="+mn-cs"/>
              </a:rPr>
              <a:t>ACEs</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21</a:t>
            </a:fld>
            <a:endParaRPr lang="en-GB"/>
          </a:p>
        </p:txBody>
      </p:sp>
    </p:spTree>
    <p:extLst>
      <p:ext uri="{BB962C8B-B14F-4D97-AF65-F5344CB8AC3E}">
        <p14:creationId xmlns:p14="http://schemas.microsoft.com/office/powerpoint/2010/main" val="344428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bylchau o hyd mewn gwybodaeth a thystiolaeth sy'n gysylltiedig â gwneud diagnosis o FASD. Mae ymchwilwyr a chlinigwyr yn parhau i astudio effeithiau dod i gysylltiad ag alcohol cyn-geni. Mae tystiolaeth yn parhau i ddod i'r amlwg sy'n gwella dealltwriaeth a sylfaen wybodaeth FASD. Er enghraifft,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bio</a:t>
            </a:r>
            <a:r>
              <a:rPr kumimoji="0" lang="cy-GB" sz="1200" b="0" i="0" u="none" strike="noStrike" kern="1200" cap="none" spc="0" normalizeH="0" baseline="0" noProof="0" dirty="0">
                <a:ln>
                  <a:noFill/>
                </a:ln>
                <a:solidFill>
                  <a:prstClr val="black"/>
                </a:solidFill>
                <a:effectLst/>
                <a:uLnTx/>
                <a:uFillTx/>
                <a:latin typeface="+mn-lt"/>
                <a:ea typeface="+mn-ea"/>
                <a:cs typeface="+mn-cs"/>
              </a:rPr>
              <a:t>-farcwyr diagnostig yn destun ymchwiliad, ynghyd ag offer ychwanegol i asesu prosesu synhwyraidd a </a:t>
            </a:r>
            <a:r>
              <a:rPr kumimoji="0" lang="cy-GB" sz="1200" b="0" i="0" u="none" strike="noStrike" kern="1200" cap="none" spc="0" normalizeH="0" baseline="0" noProof="0" dirty="0" err="1">
                <a:ln>
                  <a:noFill/>
                </a:ln>
                <a:solidFill>
                  <a:prstClr val="black"/>
                </a:solidFill>
                <a:effectLst/>
                <a:uLnTx/>
                <a:uFillTx/>
                <a:latin typeface="+mn-lt"/>
                <a:ea typeface="+mn-ea"/>
                <a:cs typeface="+mn-cs"/>
              </a:rPr>
              <a:t>chamreoleiddio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integreiddiad, ac anhwylderau cysgu yn y rhai sydd â FASD. Yn y dyfodol, bydd cronfeydd data sy'n cynnwys data diagnostig yn cael eu dadansoddi ar gyfer y cydberthynas rhwng nodweddion wyneb </a:t>
            </a:r>
            <a:r>
              <a:rPr kumimoji="0" lang="cy-GB" sz="1200" b="0" i="0" u="none" strike="noStrike" kern="1200" cap="none" spc="0" normalizeH="0" baseline="0" noProof="0" dirty="0" err="1">
                <a:ln>
                  <a:noFill/>
                </a:ln>
                <a:solidFill>
                  <a:prstClr val="black"/>
                </a:solidFill>
                <a:effectLst/>
                <a:uLnTx/>
                <a:uFillTx/>
                <a:latin typeface="+mn-lt"/>
                <a:ea typeface="+mn-ea"/>
                <a:cs typeface="+mn-cs"/>
              </a:rPr>
              <a:t>sentinel</a:t>
            </a:r>
            <a:r>
              <a:rPr kumimoji="0" lang="cy-GB" sz="1200" b="0" i="0" u="none" strike="noStrike" kern="1200" cap="none" spc="0" normalizeH="0" baseline="0" noProof="0" dirty="0">
                <a:ln>
                  <a:noFill/>
                </a:ln>
                <a:solidFill>
                  <a:prstClr val="black"/>
                </a:solidFill>
                <a:effectLst/>
                <a:uLnTx/>
                <a:uFillTx/>
                <a:latin typeface="+mn-lt"/>
                <a:ea typeface="+mn-ea"/>
                <a:cs typeface="+mn-cs"/>
              </a:rPr>
              <a:t> a phatrymau o ddiffygion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niwroddatblygiadol</a:t>
            </a:r>
            <a:r>
              <a:rPr kumimoji="0" lang="cy-GB" sz="1200" b="0" i="0" u="none" strike="noStrike" kern="1200" cap="none" spc="0" normalizeH="0" baseline="0" noProof="0" dirty="0">
                <a:ln>
                  <a:noFill/>
                </a:ln>
                <a:solidFill>
                  <a:prstClr val="black"/>
                </a:solidFill>
                <a:effectLst/>
                <a:uLnTx/>
                <a:uFillTx/>
                <a:latin typeface="+mn-lt"/>
                <a:ea typeface="+mn-ea"/>
                <a:cs typeface="+mn-cs"/>
              </a:rPr>
              <a:t>. Bydd argymhellion wedi'u diweddaru ar sail tystiolaeth ar gyfer arferion gorau wrth wneud diagnosis o FASD yn arwain at ofal mwy effeithlon ac effeithiol i unigolion sydd wedi cael eu heffeithio ar hyd eu hoes.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22</a:t>
            </a:fld>
            <a:endParaRPr lang="en-GB"/>
          </a:p>
        </p:txBody>
      </p:sp>
    </p:spTree>
    <p:extLst>
      <p:ext uri="{BB962C8B-B14F-4D97-AF65-F5344CB8AC3E}">
        <p14:creationId xmlns:p14="http://schemas.microsoft.com/office/powerpoint/2010/main" val="2214987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Daw'r wybodaeth ar y sleid hon o nofas.org (“National </a:t>
            </a:r>
            <a:r>
              <a:rPr kumimoji="0" lang="cy-GB" sz="1200" b="0" i="0" u="none" strike="noStrike" kern="1200" cap="none" spc="0" normalizeH="0" baseline="0" noProof="0" dirty="0" err="1">
                <a:ln>
                  <a:noFill/>
                </a:ln>
                <a:solidFill>
                  <a:prstClr val="black"/>
                </a:solidFill>
                <a:effectLst/>
                <a:uLnTx/>
                <a:uFillTx/>
                <a:latin typeface="+mn-lt"/>
                <a:ea typeface="+mn-ea"/>
                <a:cs typeface="+mn-cs"/>
              </a:rPr>
              <a:t>Organisation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on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Foetal</a:t>
            </a:r>
            <a:r>
              <a:rPr kumimoji="0" lang="cy-GB" sz="1200" b="0" i="0" u="none" strike="noStrike" kern="1200" cap="none" spc="0" normalizeH="0" baseline="0" noProof="0" dirty="0">
                <a:ln>
                  <a:noFill/>
                </a:ln>
                <a:solidFill>
                  <a:prstClr val="black"/>
                </a:solidFill>
                <a:effectLst/>
                <a:uLnTx/>
                <a:uFillTx/>
                <a:latin typeface="+mn-lt"/>
                <a:ea typeface="+mn-ea"/>
                <a:cs typeface="+mn-cs"/>
              </a:rPr>
              <a:t> Alcohol </a:t>
            </a:r>
            <a:r>
              <a:rPr kumimoji="0" lang="cy-GB" sz="1200" b="0" i="0" u="none" strike="noStrike" kern="1200" cap="none" spc="0" normalizeH="0" baseline="0" noProof="0" dirty="0" err="1">
                <a:ln>
                  <a:noFill/>
                </a:ln>
                <a:solidFill>
                  <a:prstClr val="black"/>
                </a:solidFill>
                <a:effectLst/>
                <a:uLnTx/>
                <a:uFillTx/>
                <a:latin typeface="+mn-lt"/>
                <a:ea typeface="+mn-ea"/>
                <a:cs typeface="+mn-cs"/>
              </a:rPr>
              <a:t>Syndrome</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wedi'i leoli yn yr UD.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23</a:t>
            </a:fld>
            <a:endParaRPr lang="en-GB"/>
          </a:p>
        </p:txBody>
      </p:sp>
    </p:spTree>
    <p:extLst>
      <p:ext uri="{BB962C8B-B14F-4D97-AF65-F5344CB8AC3E}">
        <p14:creationId xmlns:p14="http://schemas.microsoft.com/office/powerpoint/2010/main" val="1810457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Meddyliwch am eich plentyn eich hun; gyda beth maen nhw'n cael trafferth yn ddyddiol?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 addasiadau ydych chi wedi'u gwneud i leihau straen cyn ysgol, amser gwely, yn ystod amseroedd heb strwythur, ar wyliau, ac 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Beth arall allech chi ei wneud i'w helpu i reoli gweithgareddau beunyddiol yn fwy effeithiol?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cofio y gall plant â FASD a chyflyrau tebyg ddangos datblygiad sy'n briodol i'w hoedran mewn rhai meysydd ond nid mewn eraill.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 nodweddion atgoffa gweledol fod o gymorth mawr.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24</a:t>
            </a:fld>
            <a:endParaRPr lang="en-GB"/>
          </a:p>
        </p:txBody>
      </p:sp>
    </p:spTree>
    <p:extLst>
      <p:ext uri="{BB962C8B-B14F-4D97-AF65-F5344CB8AC3E}">
        <p14:creationId xmlns:p14="http://schemas.microsoft.com/office/powerpoint/2010/main" val="1867414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hanfodol cofio bod pob person yn unigryw; efallai na fydd yr hyn sy'n gweithio i un plentyn yn gweithio i blentyn arall.  Chi yw'r arbenigwr ar eich plentyn eich hun.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fod yn ddefnyddiol iawn cael plant i ddylunio eu nodweddion atgoffa gweledol eu hunain gan ddefnyddio </a:t>
            </a:r>
            <a:r>
              <a:rPr kumimoji="0" lang="cy-GB" sz="1200" b="0" i="0" u="none" strike="noStrike" kern="1200" cap="none" spc="0" normalizeH="0" baseline="0" noProof="0" dirty="0" err="1">
                <a:ln>
                  <a:noFill/>
                </a:ln>
                <a:solidFill>
                  <a:prstClr val="black"/>
                </a:solidFill>
                <a:effectLst/>
                <a:uLnTx/>
                <a:uFillTx/>
                <a:latin typeface="+mn-lt"/>
                <a:ea typeface="+mn-ea"/>
                <a:cs typeface="+mn-cs"/>
              </a:rPr>
              <a:t>emojis</a:t>
            </a:r>
            <a:r>
              <a:rPr kumimoji="0" lang="cy-GB" sz="1200" b="0" i="0" u="none" strike="noStrike" kern="1200" cap="none" spc="0" normalizeH="0" baseline="0" noProof="0" dirty="0">
                <a:ln>
                  <a:noFill/>
                </a:ln>
                <a:solidFill>
                  <a:prstClr val="black"/>
                </a:solidFill>
                <a:effectLst/>
                <a:uLnTx/>
                <a:uFillTx/>
                <a:latin typeface="+mn-lt"/>
                <a:ea typeface="+mn-ea"/>
                <a:cs typeface="+mn-cs"/>
              </a:rPr>
              <a:t>, ffotograffau, eu darluniau eu hunain, ac 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helpu plant â'u sgiliau trefnu helpu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25</a:t>
            </a:fld>
            <a:endParaRPr lang="en-GB"/>
          </a:p>
        </p:txBody>
      </p:sp>
    </p:spTree>
    <p:extLst>
      <p:ext uri="{BB962C8B-B14F-4D97-AF65-F5344CB8AC3E}">
        <p14:creationId xmlns:p14="http://schemas.microsoft.com/office/powerpoint/2010/main" val="313406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llawer o blant ag oedi datblygiadol a FASD yn cael trafferth gyda sgiliau trefnu a </a:t>
            </a:r>
            <a:r>
              <a:rPr kumimoji="0" lang="cy-GB" sz="1200" b="0" i="0" u="none" strike="noStrike" kern="1200" cap="none" spc="0" normalizeH="0" baseline="0" noProof="0" dirty="0" err="1">
                <a:ln>
                  <a:noFill/>
                </a:ln>
                <a:solidFill>
                  <a:prstClr val="black"/>
                </a:solidFill>
                <a:effectLst/>
                <a:uLnTx/>
                <a:uFillTx/>
                <a:latin typeface="+mn-lt"/>
                <a:ea typeface="+mn-ea"/>
                <a:cs typeface="+mn-cs"/>
              </a:rPr>
              <a:t>chof</a:t>
            </a:r>
            <a:r>
              <a:rPr kumimoji="0" lang="cy-GB" sz="1200" b="0" i="0" u="none" strike="noStrike" kern="1200" cap="none" spc="0" normalizeH="0" baseline="0" noProof="0" dirty="0">
                <a:ln>
                  <a:noFill/>
                </a:ln>
                <a:solidFill>
                  <a:prstClr val="black"/>
                </a:solidFill>
                <a:effectLst/>
                <a:uLnTx/>
                <a:uFillTx/>
                <a:latin typeface="+mn-lt"/>
                <a:ea typeface="+mn-ea"/>
                <a:cs typeface="+mn-cs"/>
              </a:rPr>
              <a:t>.  Felly hefyd llawer o rieni!  Gofynnwch i'ch plentyn helpu i feddwl am rai syniadau i drefnu eu heiddo, llyfrau ysgol, dillad, ac ati.   Gall hyn helpu i osgoi problemau gyda dod o hyd i bethau ar fyr rybudd pan fydd amser yn brin a lefelau straen plant yn codi - a'ch lefelau straen eich hun!  Gall amlder a dwyster ymddygiad heriol gynyddu pan fydd rhieni a phlant yn ei chael hi'n anodd trefnu eu hunain neu ddarparu </a:t>
            </a:r>
            <a:r>
              <a:rPr kumimoji="0" lang="cy-GB" sz="1200" b="0" i="0" u="none" strike="noStrike" kern="1200" cap="none" spc="0" normalizeH="0" baseline="0" noProof="0" dirty="0" err="1">
                <a:ln>
                  <a:noFill/>
                </a:ln>
                <a:solidFill>
                  <a:prstClr val="black"/>
                </a:solidFill>
                <a:effectLst/>
                <a:uLnTx/>
                <a:uFillTx/>
                <a:latin typeface="+mn-lt"/>
                <a:ea typeface="+mn-ea"/>
                <a:cs typeface="+mn-cs"/>
              </a:rPr>
              <a:t>rhagweladwyedd</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Rhai o'r pethau a allai helpu yw: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Labelu eitemau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Rhoi pethau tebyg mewn grwpiau (e.e. basgedi / droriau ar wahân ar gyfer pyjamas, dillad isaf, cit AG, gwisg ysgol)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Trefnu eitemau yn ôl lliw (e.e. ffeiliau o wahanol liwiau ar gyfer pob pwnc ysgol)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Defnyddio cyfeiriadau lluniau (efallai yr hoffech ymchwilio i PECS - Picture Exchange </a:t>
            </a:r>
            <a:r>
              <a:rPr kumimoji="0" lang="cy-GB" sz="1200" b="0" i="0" u="none" strike="noStrike" kern="1200" cap="none" spc="0" normalizeH="0" baseline="0" noProof="0" dirty="0" err="1">
                <a:ln>
                  <a:noFill/>
                </a:ln>
                <a:solidFill>
                  <a:prstClr val="black"/>
                </a:solidFill>
                <a:effectLst/>
                <a:uLnTx/>
                <a:uFillTx/>
                <a:latin typeface="+mn-lt"/>
                <a:ea typeface="+mn-ea"/>
                <a:cs typeface="+mn-cs"/>
              </a:rPr>
              <a:t>Communication</a:t>
            </a:r>
            <a:r>
              <a:rPr kumimoji="0" lang="cy-GB" sz="1200" b="0" i="0" u="none" strike="noStrike" kern="1200" cap="none" spc="0" normalizeH="0" baseline="0" noProof="0" dirty="0">
                <a:ln>
                  <a:noFill/>
                </a:ln>
                <a:solidFill>
                  <a:prstClr val="black"/>
                </a:solidFill>
                <a:effectLst/>
                <a:uLnTx/>
                <a:uFillTx/>
                <a:latin typeface="+mn-lt"/>
                <a:ea typeface="+mn-ea"/>
                <a:cs typeface="+mn-cs"/>
              </a:rPr>
              <a:t> System - sy'n system a ddefnyddir yn helaeth gyda phlant ag awtistiaeth)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y gall helpu i ddarparu nodweddion atgoffa gweledol a chyflwyno system i drefnu eitemau bob dydd, gall ymddygiad plant fod yn heriol o hyd.  Gadewch i ni ystyried hyn ar y sleid nesaf.</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26</a:t>
            </a:fld>
            <a:endParaRPr lang="en-GB"/>
          </a:p>
        </p:txBody>
      </p:sp>
    </p:spTree>
    <p:extLst>
      <p:ext uri="{BB962C8B-B14F-4D97-AF65-F5344CB8AC3E}">
        <p14:creationId xmlns:p14="http://schemas.microsoft.com/office/powerpoint/2010/main" val="219456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27</a:t>
            </a:fld>
            <a:endParaRPr lang="en-GB"/>
          </a:p>
        </p:txBody>
      </p:sp>
    </p:spTree>
    <p:extLst>
      <p:ext uri="{BB962C8B-B14F-4D97-AF65-F5344CB8AC3E}">
        <p14:creationId xmlns:p14="http://schemas.microsoft.com/office/powerpoint/2010/main" val="2521224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yw plentyn yn cael trafferth gyda golau llachar ac yn mynd i deimlo’n ofidus, ceisiwch gynnig sbectol haul.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Defnyddiwch amddiffynwyr clust mewn amgylcheddau swnllyd.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Newidiwch lefelau goleuadau gartref.</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Lleihau’r annibendod mewn ystafelloedd - os nad oes gennych amser i gadw teganau a dillad yn ystafell wely plentyn amser gwely, gorchuddiwch nhw â chynfas!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Peidiwch â chynnig gormod o ddewisiadau o ddillad neu deganau ar unrhyw un adeg.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Defnyddiwch system goleuadau traffig i helpu plant i ddeall pan fyddant yn gwylltio neu'n cael eu gorlwytho.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Cynigiwch </a:t>
            </a:r>
            <a:r>
              <a:rPr kumimoji="0" lang="cy-GB" sz="1200" b="0" i="1" u="none" strike="noStrike" kern="1200" cap="none" spc="0" normalizeH="0" baseline="0" noProof="0" dirty="0" err="1">
                <a:ln>
                  <a:noFill/>
                </a:ln>
                <a:solidFill>
                  <a:prstClr val="black"/>
                </a:solidFill>
                <a:effectLst/>
                <a:uLnTx/>
                <a:uFillTx/>
                <a:latin typeface="+mn-lt"/>
                <a:ea typeface="+mn-ea"/>
                <a:cs typeface="+mn-cs"/>
              </a:rPr>
              <a:t>Chewelry</a:t>
            </a:r>
            <a:r>
              <a:rPr kumimoji="0" lang="cy-GB" sz="1200" b="0" i="0" u="none" strike="noStrike" kern="1200" cap="none" spc="0" normalizeH="0" baseline="0" noProof="0" dirty="0">
                <a:ln>
                  <a:noFill/>
                </a:ln>
                <a:solidFill>
                  <a:prstClr val="black"/>
                </a:solidFill>
                <a:effectLst/>
                <a:uLnTx/>
                <a:uFillTx/>
                <a:latin typeface="+mn-lt"/>
                <a:ea typeface="+mn-ea"/>
                <a:cs typeface="+mn-cs"/>
              </a:rPr>
              <a:t> i blentyn sydd angen brathu / cnoi i gymell/ tawelu eu hunain.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Cynigiwch le diogel (ee pabell) i'r plentyn fynd iddo, er mwyn osgoi </a:t>
            </a:r>
            <a:r>
              <a:rPr kumimoji="0" lang="cy-GB" sz="1200" b="0" i="0" u="none" strike="noStrike" kern="1200" cap="none" spc="0" normalizeH="0" baseline="0" noProof="0" dirty="0" err="1">
                <a:ln>
                  <a:noFill/>
                </a:ln>
                <a:solidFill>
                  <a:prstClr val="black"/>
                </a:solidFill>
                <a:effectLst/>
                <a:uLnTx/>
                <a:uFillTx/>
                <a:latin typeface="+mn-lt"/>
                <a:ea typeface="+mn-ea"/>
                <a:cs typeface="+mn-cs"/>
              </a:rPr>
              <a:t>gor</a:t>
            </a:r>
            <a:r>
              <a:rPr kumimoji="0" lang="cy-GB" sz="1200" b="0" i="0" u="none" strike="noStrike" kern="1200" cap="none" spc="0" normalizeH="0" baseline="0" noProof="0" dirty="0">
                <a:ln>
                  <a:noFill/>
                </a:ln>
                <a:solidFill>
                  <a:prstClr val="black"/>
                </a:solidFill>
                <a:effectLst/>
                <a:uLnTx/>
                <a:uFillTx/>
                <a:latin typeface="+mn-lt"/>
                <a:ea typeface="+mn-ea"/>
                <a:cs typeface="+mn-cs"/>
              </a:rPr>
              <a:t>-gynnwrf.</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ddiod trwchus i blentyn sy’n brathu/poeri i'w yfed trwy welltyn.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28</a:t>
            </a:fld>
            <a:endParaRPr lang="en-GB"/>
          </a:p>
        </p:txBody>
      </p:sp>
    </p:spTree>
    <p:extLst>
      <p:ext uri="{BB962C8B-B14F-4D97-AF65-F5344CB8AC3E}">
        <p14:creationId xmlns:p14="http://schemas.microsoft.com/office/powerpoint/2010/main" val="2721044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Cofiwch y gallem ni (ac athrawon!) gael ein “weindio” gan blentyn yn gwingo ond i rai plant mae ANGEN iddyn nhw wneud hyn er mwyn canolbwyntio.  Siaradwch â'r ysgol er mwyn darparu ar gyfer hyn (ond PEIDIWCH â'u hanfon i'r ysgol gyda throellwyr gwingo heb wirio a yw hynny'n degan gwingo derbyniol!)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yn ddefnyddiol i chi ofyn am atgyfeiriad at Therapydd Galwedigaethol.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29</a:t>
            </a:fld>
            <a:endParaRPr lang="en-GB"/>
          </a:p>
        </p:txBody>
      </p:sp>
    </p:spTree>
    <p:extLst>
      <p:ext uri="{BB962C8B-B14F-4D97-AF65-F5344CB8AC3E}">
        <p14:creationId xmlns:p14="http://schemas.microsoft.com/office/powerpoint/2010/main" val="103861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cyrsiau hyn fod yn ddefnyddiol i weithwyr proffesiynol ond eu prif gynulleidfa yw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a'u teuluoedd.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wedi ceisio cynnwys gwybodaeth ddigonol ar gyfer yr hunan-ddysgwyr hynny sy'n edrych arno ar eu pen eu hunain.  Fodd bynnag, os nad yw'n ymddangos bod y deunydd yn cynnwys digon o wybodaeth, gofynnwch i'ch tîm cymorth mabwysiadu am rywfaint o help i fynd i'r afael â'r problemau.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Oherwydd ei natur, ni fydd cwrs byr byth yn ymdrin â'r cyfan rydyn ni’n ei wybod ar bwnc.  Mae'r cyrsiau wedi'u datblygu gan weithwyr cymdeithasol profiadol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 cyfuno eu syniadau am yr hyn a allai fod yn ddefnyddiol.  </a:t>
            </a:r>
            <a:r>
              <a:rPr kumimoji="0" lang="cy-GB" sz="1200" b="0" i="0" u="none" strike="noStrike" kern="1200" cap="none" spc="0" normalizeH="0" baseline="0" noProof="0" dirty="0" err="1">
                <a:ln>
                  <a:noFill/>
                </a:ln>
                <a:solidFill>
                  <a:prstClr val="black"/>
                </a:solidFill>
                <a:effectLst/>
                <a:uLnTx/>
                <a:uFillTx/>
                <a:latin typeface="+mn-lt"/>
                <a:ea typeface="+mn-ea"/>
                <a:cs typeface="+mn-cs"/>
              </a:rPr>
              <a:t>Maeƒ</a:t>
            </a:r>
            <a:r>
              <a:rPr kumimoji="0" lang="cy-GB" sz="1200" b="0" i="0" u="none" strike="noStrike" kern="1200" cap="none" spc="0" normalizeH="0" baseline="0" noProof="0" dirty="0">
                <a:ln>
                  <a:noFill/>
                </a:ln>
                <a:solidFill>
                  <a:prstClr val="black"/>
                </a:solidFill>
                <a:effectLst/>
                <a:uLnTx/>
                <a:uFillTx/>
                <a:latin typeface="+mn-lt"/>
                <a:ea typeface="+mn-ea"/>
                <a:cs typeface="+mn-cs"/>
              </a:rPr>
              <a:t> mwy i'w wybod bob amser, a rhai awduron a fydd yn ymddangos yn ddefnyddiol i chi, eraill yn llai felly.</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gynnig ar ffyrdd newydd o feddwl ond os nad yw'n ddefnyddiol, gofynnwch i bobl eraill am syniadau a chyrsiau hyfforddi eraill, llyfrau ac ati – ffrindiau, cydweithwyr,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eraill, llinellau cymorth, eich gwasanaeth cymorth mabwysiadu.  Drwy ddarllen o gwmpas byddwch yn dod ar draws rhywun sy'n siarad â'ch profiad.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cyflwyno hwn fel cwrs,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ddefnyddio GEMAU TORRI’R IÂ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sut y byddwch yn delio â CHYFLWYNIADAU (cyflwyno chi eich hun a chyfranogwyr) - ee. o amgylch yr ystafell, cyflwyno eich gilydd, dangos dwylo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 oes angen cwblhau COFRESTR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 fyddwch yn defnyddio BATHODYNNAU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CADW TŶ/RHEOLAU SYLFAENOL (ee. dril tân, allanfa dân, lluniaeth, parcio, ffonau symudol, cyfrinachedd, diogelu, gadael i bawb siarad, mae gan bawb yr hawl i'w barn, cadw amser, cyfleoedd i ofyn cwestiynau/trafod)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Trefniadau fydd yn eu lle os bydd cyfranogwr yn dechrau ymddwyn yn OFIDUS neu os oes angen iddo adael yr ystafell hyfforddi os yw'n teimlo bod y pwnc yn un emosiynol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cyflawni ar sail un i un,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RHEOLAU SYLFAENOL (ee. cyfrinachedd, diogelu, mae gan bawb hawl i'w barn, cadw amser)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y cwrs yng nghyd-destun y cyrsiau 2 awr eraill yn ystafell hyfforddi ar-lein y Gwasanaeth Mabwysiadu Cenedlaethol a hyfforddiant/cymorth ehangach sydd ar gael yng Nghymru ar gyfer teuluoedd sy'n mabwysiadu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a:t>
            </a:fld>
            <a:endParaRPr lang="en-GB"/>
          </a:p>
        </p:txBody>
      </p:sp>
    </p:spTree>
    <p:extLst>
      <p:ext uri="{BB962C8B-B14F-4D97-AF65-F5344CB8AC3E}">
        <p14:creationId xmlns:p14="http://schemas.microsoft.com/office/powerpoint/2010/main" val="550117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30</a:t>
            </a:fld>
            <a:endParaRPr lang="en-GB"/>
          </a:p>
        </p:txBody>
      </p:sp>
    </p:spTree>
    <p:extLst>
      <p:ext uri="{BB962C8B-B14F-4D97-AF65-F5344CB8AC3E}">
        <p14:creationId xmlns:p14="http://schemas.microsoft.com/office/powerpoint/2010/main" val="3455994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31</a:t>
            </a:fld>
            <a:endParaRPr lang="en-GB"/>
          </a:p>
        </p:txBody>
      </p:sp>
    </p:spTree>
    <p:extLst>
      <p:ext uri="{BB962C8B-B14F-4D97-AF65-F5344CB8AC3E}">
        <p14:creationId xmlns:p14="http://schemas.microsoft.com/office/powerpoint/2010/main" val="4077986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mwyn eich helpu i feddwl am oedran cronolegol </a:t>
            </a:r>
            <a:r>
              <a:rPr kumimoji="0" lang="cy-GB" sz="1200" b="0" i="0" u="none" strike="noStrike" kern="1200" cap="none" spc="0" normalizeH="0" baseline="0" noProof="0" dirty="0" err="1">
                <a:ln>
                  <a:noFill/>
                </a:ln>
                <a:solidFill>
                  <a:prstClr val="black"/>
                </a:solidFill>
                <a:effectLst/>
                <a:uLnTx/>
                <a:uFillTx/>
                <a:latin typeface="+mn-lt"/>
                <a:ea typeface="+mn-ea"/>
                <a:cs typeface="+mn-cs"/>
              </a:rPr>
              <a:t>v.</a:t>
            </a:r>
            <a:r>
              <a:rPr kumimoji="0" lang="cy-GB" sz="1200" b="0" i="0" u="none" strike="noStrike" kern="1200" cap="none" spc="0" normalizeH="0" baseline="0" noProof="0" dirty="0">
                <a:ln>
                  <a:noFill/>
                </a:ln>
                <a:solidFill>
                  <a:prstClr val="black"/>
                </a:solidFill>
                <a:effectLst/>
                <a:uLnTx/>
                <a:uFillTx/>
                <a:latin typeface="+mn-lt"/>
                <a:ea typeface="+mn-ea"/>
                <a:cs typeface="+mn-cs"/>
              </a:rPr>
              <a:t> oedran cymdeithasol/emosiynol, gofynnwch y cwestiwn i chi eich hun “A fyddwn i'n gadael i'm plentyn 14 mlwydd oed fynd ar y bws i'r dref gyda'i ffrindiau?  A fyddwn i'n gadael i'm plentyn 7 mlwydd oed wneud yr un peth?”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32</a:t>
            </a:fld>
            <a:endParaRPr lang="en-GB"/>
          </a:p>
        </p:txBody>
      </p:sp>
    </p:spTree>
    <p:extLst>
      <p:ext uri="{BB962C8B-B14F-4D97-AF65-F5344CB8AC3E}">
        <p14:creationId xmlns:p14="http://schemas.microsoft.com/office/powerpoint/2010/main" val="75658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33</a:t>
            </a:fld>
            <a:endParaRPr lang="en-GB"/>
          </a:p>
        </p:txBody>
      </p:sp>
    </p:spTree>
    <p:extLst>
      <p:ext uri="{BB962C8B-B14F-4D97-AF65-F5344CB8AC3E}">
        <p14:creationId xmlns:p14="http://schemas.microsoft.com/office/powerpoint/2010/main" val="3036226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34</a:t>
            </a:fld>
            <a:endParaRPr lang="en-GB"/>
          </a:p>
        </p:txBody>
      </p:sp>
    </p:spTree>
    <p:extLst>
      <p:ext uri="{BB962C8B-B14F-4D97-AF65-F5344CB8AC3E}">
        <p14:creationId xmlns:p14="http://schemas.microsoft.com/office/powerpoint/2010/main" val="225296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4</a:t>
            </a:fld>
            <a:endParaRPr lang="en-GB"/>
          </a:p>
        </p:txBody>
      </p:sp>
    </p:spTree>
    <p:extLst>
      <p:ext uri="{BB962C8B-B14F-4D97-AF65-F5344CB8AC3E}">
        <p14:creationId xmlns:p14="http://schemas.microsoft.com/office/powerpoint/2010/main" val="251712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Gellir atal Anhwylderau Sbectrwm Alcohol y </a:t>
            </a:r>
            <a:r>
              <a:rPr kumimoji="0" lang="cy-GB" sz="1200" b="0" i="0" u="none" strike="noStrike" kern="1200" cap="none" spc="0" normalizeH="0" baseline="0" noProof="0" dirty="0" err="1">
                <a:ln>
                  <a:noFill/>
                </a:ln>
                <a:solidFill>
                  <a:prstClr val="black"/>
                </a:solidFill>
                <a:effectLst/>
                <a:uLnTx/>
                <a:uFillTx/>
                <a:latin typeface="+mn-lt"/>
                <a:ea typeface="+mn-ea"/>
                <a:cs typeface="+mn-cs"/>
              </a:rPr>
              <a:t>Ffetws</a:t>
            </a:r>
            <a:r>
              <a:rPr kumimoji="0" lang="cy-GB" sz="1200" b="0" i="0" u="none" strike="noStrike" kern="1200" cap="none" spc="0" normalizeH="0" baseline="0" noProof="0" dirty="0">
                <a:ln>
                  <a:noFill/>
                </a:ln>
                <a:solidFill>
                  <a:prstClr val="black"/>
                </a:solidFill>
                <a:effectLst/>
                <a:uLnTx/>
                <a:uFillTx/>
                <a:latin typeface="+mn-lt"/>
                <a:ea typeface="+mn-ea"/>
                <a:cs typeface="+mn-cs"/>
              </a:rPr>
              <a:t> yn llwyr.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bod rhai o'r diffygion yn para gydol oes ac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ddi</a:t>
            </a:r>
            <a:r>
              <a:rPr kumimoji="0" lang="cy-GB" sz="1200" b="0" i="0" u="none" strike="noStrike" kern="1200" cap="none" spc="0" normalizeH="0" baseline="0" noProof="0" dirty="0">
                <a:ln>
                  <a:noFill/>
                </a:ln>
                <a:solidFill>
                  <a:prstClr val="black"/>
                </a:solidFill>
                <a:effectLst/>
                <a:uLnTx/>
                <a:uFillTx/>
                <a:latin typeface="+mn-lt"/>
                <a:ea typeface="+mn-ea"/>
                <a:cs typeface="+mn-cs"/>
              </a:rPr>
              <a:t>-wrthdro, gall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therapiwtig leihau llawer o effeithiau mamau yn defnyddio alcohol.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259251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gwybodaeth ac ymwybyddiaeth yn tyfu'n gyflym ledled y DU.  Mae'r Alban ar y blaen yn y maes hwn ac maen nhw wedi dysgu llawer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Manitoba</a:t>
            </a:r>
            <a:r>
              <a:rPr kumimoji="0" lang="cy-GB" sz="1200" b="0" i="0" u="none" strike="noStrike" kern="1200" cap="none" spc="0" normalizeH="0" baseline="0" noProof="0" dirty="0">
                <a:ln>
                  <a:noFill/>
                </a:ln>
                <a:solidFill>
                  <a:prstClr val="black"/>
                </a:solidFill>
                <a:effectLst/>
                <a:uLnTx/>
                <a:uFillTx/>
                <a:latin typeface="+mn-lt"/>
                <a:ea typeface="+mn-ea"/>
                <a:cs typeface="+mn-cs"/>
              </a:rPr>
              <a:t> yng </a:t>
            </a:r>
            <a:r>
              <a:rPr kumimoji="0" lang="cy-GB" sz="1200" b="0" i="0" u="none" strike="noStrike" kern="1200" cap="none" spc="0" normalizeH="0" baseline="0" noProof="0" dirty="0" err="1">
                <a:ln>
                  <a:noFill/>
                </a:ln>
                <a:solidFill>
                  <a:prstClr val="black"/>
                </a:solidFill>
                <a:effectLst/>
                <a:uLnTx/>
                <a:uFillTx/>
                <a:latin typeface="+mn-lt"/>
                <a:ea typeface="+mn-ea"/>
                <a:cs typeface="+mn-cs"/>
              </a:rPr>
              <a:t>Nghanada</a:t>
            </a:r>
            <a:r>
              <a:rPr kumimoji="0" lang="cy-GB" sz="1200" b="0" i="0" u="none" strike="noStrike" kern="1200" cap="none" spc="0" normalizeH="0" baseline="0" noProof="0" dirty="0">
                <a:ln>
                  <a:noFill/>
                </a:ln>
                <a:solidFill>
                  <a:prstClr val="black"/>
                </a:solidFill>
                <a:effectLst/>
                <a:uLnTx/>
                <a:uFillTx/>
                <a:latin typeface="+mn-lt"/>
                <a:ea typeface="+mn-ea"/>
                <a:cs typeface="+mn-cs"/>
              </a:rPr>
              <a:t> lle mae FASD wedi'i gydnabod fel achos sylweddol o anhwylderau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niwroddatblygiadol</a:t>
            </a:r>
            <a:r>
              <a:rPr kumimoji="0" lang="cy-GB" sz="1200" b="0" i="0" u="none" strike="noStrike" kern="1200" cap="none" spc="0" normalizeH="0" baseline="0" noProof="0" dirty="0">
                <a:ln>
                  <a:noFill/>
                </a:ln>
                <a:solidFill>
                  <a:prstClr val="black"/>
                </a:solidFill>
                <a:effectLst/>
                <a:uLnTx/>
                <a:uFillTx/>
                <a:latin typeface="+mn-lt"/>
                <a:ea typeface="+mn-ea"/>
                <a:cs typeface="+mn-cs"/>
              </a:rPr>
              <a:t> ers cryn amser.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bydd merch yn rhoi'r gorau i yfed alcohol yn ystod ei beichiogrwydd cyfan, ni fyddai DIM RISG o </a:t>
            </a:r>
            <a:r>
              <a:rPr kumimoji="0" lang="cy-GB" sz="1200" b="0" i="0" u="none" strike="noStrike" kern="1200" cap="none" spc="0" normalizeH="0" baseline="0" noProof="0" dirty="0" err="1">
                <a:ln>
                  <a:noFill/>
                </a:ln>
                <a:solidFill>
                  <a:prstClr val="black"/>
                </a:solidFill>
                <a:effectLst/>
                <a:uLnTx/>
                <a:uFillTx/>
                <a:latin typeface="+mn-lt"/>
                <a:ea typeface="+mn-ea"/>
                <a:cs typeface="+mn-cs"/>
              </a:rPr>
              <a:t>FASDs</a:t>
            </a:r>
            <a:r>
              <a:rPr kumimoji="0" lang="cy-GB" sz="1200" b="0" i="0" u="none" strike="noStrike" kern="1200" cap="none" spc="0" normalizeH="0" baseline="0" noProof="0" dirty="0">
                <a:ln>
                  <a:noFill/>
                </a:ln>
                <a:solidFill>
                  <a:prstClr val="black"/>
                </a:solidFill>
                <a:effectLst/>
                <a:uLnTx/>
                <a:uFillTx/>
                <a:latin typeface="+mn-lt"/>
                <a:ea typeface="+mn-ea"/>
                <a:cs typeface="+mn-cs"/>
              </a:rPr>
              <a:t>.  Fodd bynnag, nid yw'r mwyafrif o ferched hyd yn oed yn ymwybodol eu bod yn feichiog tan sawl wythnos ar ôl beichiogi.  Rhaid i ni ofalu NAD YDYM yn gwarthnodi menywod.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Byddwn yn edrych ar yr anhwylderau amrywiol - FAS / ARND / ARBD a PFAS yn ddiweddarach yn y pedair sleid nesaf.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Byddwn hefyd yn archwilio'r argymhellion ar sail tystiolaeth a'r canllawiau wedi'u diweddaru o </a:t>
            </a:r>
            <a:r>
              <a:rPr kumimoji="0" lang="cy-GB" sz="1200" b="0" i="0" u="none" strike="noStrike" kern="1200" cap="none" spc="0" normalizeH="0" baseline="0" noProof="0" dirty="0" err="1">
                <a:ln>
                  <a:noFill/>
                </a:ln>
                <a:solidFill>
                  <a:prstClr val="black"/>
                </a:solidFill>
                <a:effectLst/>
                <a:uLnTx/>
                <a:uFillTx/>
                <a:latin typeface="+mn-lt"/>
                <a:ea typeface="+mn-ea"/>
                <a:cs typeface="+mn-cs"/>
              </a:rPr>
              <a:t>Ganada</a:t>
            </a: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150811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I lawer o blant sydd wedi'u mabwysiadu, mae'n bosibl y bydd nodweddion FSA yn bresennol, ond DIM OND pan fydd tystiolaeth ysgrifenedig, wedi’i chadarnhau bod y fam fiolegol wedi defnyddio alcohol yn ystod beichiogrwydd y caiff FAS ei </a:t>
            </a:r>
            <a:r>
              <a:rPr kumimoji="0" lang="cy-GB" sz="1200" b="0" i="0" u="none" strike="noStrike" kern="1200" cap="none" spc="0" normalizeH="0" baseline="0" noProof="0" dirty="0" err="1">
                <a:ln>
                  <a:noFill/>
                </a:ln>
                <a:solidFill>
                  <a:prstClr val="black"/>
                </a:solidFill>
                <a:effectLst/>
                <a:uLnTx/>
                <a:uFillTx/>
                <a:latin typeface="+mn-lt"/>
                <a:ea typeface="+mn-ea"/>
                <a:cs typeface="+mn-cs"/>
              </a:rPr>
              <a:t>ddiagnosio'n</a:t>
            </a:r>
            <a:r>
              <a:rPr kumimoji="0" lang="cy-GB" sz="1200" b="0" i="0" u="none" strike="noStrike" kern="1200" cap="none" spc="0" normalizeH="0" baseline="0" noProof="0" dirty="0">
                <a:ln>
                  <a:noFill/>
                </a:ln>
                <a:solidFill>
                  <a:prstClr val="black"/>
                </a:solidFill>
                <a:effectLst/>
                <a:uLnTx/>
                <a:uFillTx/>
                <a:latin typeface="+mn-lt"/>
                <a:ea typeface="+mn-ea"/>
                <a:cs typeface="+mn-cs"/>
              </a:rPr>
              <a:t> glinigol.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399359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oes angen i blentyn ddangos POB nodwedd ar y sleid hon i gael diagnosis o ARND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294608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338754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EAF3BAD-B324-4F92-AB2A-D1C91D858C98}" type="datetime1">
              <a:rPr lang="en-GB" smtClean="0"/>
              <a:t>24/12/2024</a:t>
            </a:fld>
            <a:endParaRPr lang="en-GB"/>
          </a:p>
        </p:txBody>
      </p:sp>
      <p:sp>
        <p:nvSpPr>
          <p:cNvPr id="5" name="Footer Placeholder 4"/>
          <p:cNvSpPr>
            <a:spLocks noGrp="1"/>
          </p:cNvSpPr>
          <p:nvPr>
            <p:ph type="ftr" sz="quarter" idx="11"/>
          </p:nvPr>
        </p:nvSpPr>
        <p:spPr>
          <a:xfrm>
            <a:off x="3962399" y="5870575"/>
            <a:ext cx="4893958" cy="377825"/>
          </a:xfrm>
        </p:spPr>
        <p:txBody>
          <a:bodyPr/>
          <a:lstStyle/>
          <a:p>
            <a:r>
              <a:rPr lang="en-GB"/>
              <a:t>Achieving More Together / Cyflawni Mwy Gyda'n Gilydd</a:t>
            </a:r>
          </a:p>
        </p:txBody>
      </p:sp>
      <p:sp>
        <p:nvSpPr>
          <p:cNvPr id="6" name="Slide Number Placeholder 5"/>
          <p:cNvSpPr>
            <a:spLocks noGrp="1"/>
          </p:cNvSpPr>
          <p:nvPr>
            <p:ph type="sldNum" sz="quarter" idx="12"/>
          </p:nvPr>
        </p:nvSpPr>
        <p:spPr>
          <a:xfrm>
            <a:off x="10608958" y="5870575"/>
            <a:ext cx="551167" cy="377825"/>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0292677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83AF3-A9B5-46AF-A1F3-2CE79431FE0E}"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25193297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68377756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7328739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658677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458156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1078057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F68A9-223E-42D3-9A34-1399C22DB5F7}"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66744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3A5A-1500-42FB-8B8B-29404D7F76A5}"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1042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869B4-C881-4501-9FA4-5BAB34B4F170}"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80665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0521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450A9-5FB2-4CAC-88A9-D8A7778E1B6E}"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73799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BDEF8-8BB1-4208-87AA-213224F34F7A}" type="datetime1">
              <a:rPr lang="en-GB" smtClean="0"/>
              <a:t>24/12/2024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29313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A0C23-8FB9-497C-87BF-305A22A27AB7}" type="datetime1">
              <a:rPr lang="en-GB" smtClean="0"/>
              <a:t>24/12/2024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60021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4B9477E-ACAA-4D33-87BD-E6E1638542B3}" type="datetime1">
              <a:rPr lang="en-GB" smtClean="0"/>
              <a:t>24/12/2024</a:t>
            </a:fld>
            <a:endParaRPr lang="en-GB"/>
          </a:p>
        </p:txBody>
      </p:sp>
      <p:sp>
        <p:nvSpPr>
          <p:cNvPr id="3" name="Footer Placeholder 2"/>
          <p:cNvSpPr>
            <a:spLocks noGrp="1"/>
          </p:cNvSpPr>
          <p:nvPr>
            <p:ph type="ftr" sz="quarter" idx="11"/>
          </p:nvPr>
        </p:nvSpPr>
        <p:spPr/>
        <p:txBody>
          <a:bodyPr/>
          <a:lstStyle/>
          <a:p>
            <a:r>
              <a:rPr lang="en-GB"/>
              <a:t>Achieving More Together / Cyflawni Mwy Gyda'n Gilydd</a:t>
            </a:r>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92998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78850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0147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583AF3-A9B5-46AF-A1F3-2CE79431FE0E}" type="datetime1">
              <a:rPr lang="en-GB" smtClean="0"/>
              <a:t>24/12/2024</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GB"/>
              <a:t>Achieving More Together / Cyflawni Mwy Gyda'n Gilydd</a:t>
            </a: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19553738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descr="C:\Users\c000707\AppData\Local\Microsoft\Windows\Temporary Internet Files\Content.Outlook\04K933QQ\Small logo cmy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lumMod val="75000"/>
                  </a:srgbClr>
                </a:solidFill>
                <a:effectLst/>
                <a:uLnTx/>
                <a:uFillTx/>
              </a:rPr>
              <a:t>Achieving More Together / </a:t>
            </a:r>
            <a:r>
              <a:rPr kumimoji="0" lang="en-GB" sz="3200" b="1" i="0" u="none" strike="noStrike" kern="0" cap="none" spc="0" normalizeH="0" baseline="0" noProof="0" dirty="0" err="1">
                <a:ln>
                  <a:noFill/>
                </a:ln>
                <a:solidFill>
                  <a:srgbClr val="604A7B"/>
                </a:solidFill>
                <a:effectLst/>
                <a:uLnTx/>
                <a:uFillTx/>
              </a:rPr>
              <a:t>Cyflawni</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Mwy</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Gyda’n</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Gilydd</a:t>
            </a:r>
            <a:endParaRPr kumimoji="0" lang="en-GB" sz="3200" b="1" i="0" u="none" strike="noStrike" kern="0" cap="none" spc="0" normalizeH="0" baseline="0" noProof="0" dirty="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PFAS? </a:t>
            </a:r>
          </a:p>
        </p:txBody>
      </p:sp>
      <p:sp>
        <p:nvSpPr>
          <p:cNvPr id="3" name="Content Placeholder 2"/>
          <p:cNvSpPr>
            <a:spLocks noGrp="1"/>
          </p:cNvSpPr>
          <p:nvPr>
            <p:ph idx="1"/>
          </p:nvPr>
        </p:nvSpPr>
        <p:spPr/>
        <p:txBody>
          <a:bodyPr>
            <a:normAutofit/>
          </a:bodyPr>
          <a:lstStyle/>
          <a:p>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Syndrom</a:t>
            </a:r>
            <a:r>
              <a:rPr lang="en-GB" sz="3200" dirty="0">
                <a:latin typeface="Arial" panose="020B0604020202020204" pitchFamily="34" charset="0"/>
                <a:cs typeface="Arial" panose="020B0604020202020204" pitchFamily="34" charset="0"/>
              </a:rPr>
              <a:t> Alcohol </a:t>
            </a:r>
            <a:r>
              <a:rPr lang="en-GB" sz="3200" dirty="0" err="1">
                <a:latin typeface="Arial" panose="020B0604020202020204" pitchFamily="34" charset="0"/>
                <a:cs typeface="Arial" panose="020B0604020202020204" pitchFamily="34" charset="0"/>
              </a:rPr>
              <a:t>Rhannol</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Ffetws</a:t>
            </a:r>
            <a:r>
              <a:rPr lang="en-GB" sz="3200" dirty="0">
                <a:latin typeface="Arial" panose="020B0604020202020204" pitchFamily="34" charset="0"/>
                <a:cs typeface="Arial" panose="020B0604020202020204" pitchFamily="34" charset="0"/>
              </a:rPr>
              <a:t> (PFAS)</a:t>
            </a:r>
          </a:p>
          <a:p>
            <a:r>
              <a:rPr lang="en-GB" sz="3200" dirty="0" err="1">
                <a:latin typeface="Arial" panose="020B0604020202020204" pitchFamily="34" charset="0"/>
                <a:cs typeface="Arial" panose="020B0604020202020204" pitchFamily="34" charset="0"/>
              </a:rPr>
              <a:t>Nodweddir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a:latin typeface="Arial" panose="020B0604020202020204" pitchFamily="34" charset="0"/>
                <a:cs typeface="Arial" panose="020B0604020202020204" pitchFamily="34" charset="0"/>
              </a:rPr>
              <a:t>Rai </a:t>
            </a:r>
            <a:r>
              <a:rPr lang="en-GB" sz="3200" dirty="0" err="1">
                <a:latin typeface="Arial" panose="020B0604020202020204" pitchFamily="34" charset="0"/>
                <a:cs typeface="Arial" panose="020B0604020202020204" pitchFamily="34" charset="0"/>
              </a:rPr>
              <a:t>arwyddion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ffisegol</a:t>
            </a:r>
            <a:r>
              <a:rPr lang="en-GB" sz="3200" dirty="0">
                <a:latin typeface="Arial" panose="020B0604020202020204" pitchFamily="34" charset="0"/>
                <a:cs typeface="Arial" panose="020B0604020202020204" pitchFamily="34" charset="0"/>
              </a:rPr>
              <a:t> o FAS </a:t>
            </a:r>
            <a:r>
              <a:rPr lang="en-GB" sz="3200" dirty="0" err="1">
                <a:latin typeface="Arial" panose="020B0604020202020204" pitchFamily="34" charset="0"/>
                <a:cs typeface="Arial" panose="020B0604020202020204" pitchFamily="34" charset="0"/>
              </a:rPr>
              <a:t>ond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ystod</a:t>
            </a:r>
            <a:r>
              <a:rPr lang="en-GB" sz="3200" dirty="0">
                <a:latin typeface="Arial" panose="020B0604020202020204" pitchFamily="34" charset="0"/>
                <a:cs typeface="Arial" panose="020B0604020202020204" pitchFamily="34" charset="0"/>
              </a:rPr>
              <a:t> lawn</a:t>
            </a:r>
          </a:p>
          <a:p>
            <a:pPr lvl="1">
              <a:buFont typeface="Arial" panose="020B0604020202020204" pitchFamily="34" charset="0"/>
              <a:buChar char="–"/>
            </a:pPr>
            <a:r>
              <a:rPr lang="en-GB" sz="3200" dirty="0" err="1">
                <a:latin typeface="Arial" panose="020B0604020202020204" pitchFamily="34" charset="0"/>
                <a:cs typeface="Arial" panose="020B0604020202020204" pitchFamily="34" charset="0"/>
              </a:rPr>
              <a:t>Materion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Dysgu</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Ymddygiad</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fyddai’n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dangos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difrod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System </a:t>
            </a:r>
            <a:r>
              <a:rPr lang="en-GB" sz="3200" dirty="0" err="1">
                <a:latin typeface="Arial" panose="020B0604020202020204" pitchFamily="34" charset="0"/>
                <a:cs typeface="Arial" panose="020B0604020202020204" pitchFamily="34" charset="0"/>
              </a:rPr>
              <a:t>Nerfol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Ganolog</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71185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17971" cy="1325563"/>
          </a:xfrm>
        </p:spPr>
        <p:txBody>
          <a:bodyPr/>
          <a:lstStyle/>
          <a:p>
            <a:pPr algn="ctr"/>
            <a:r>
              <a:rPr lang="en-GB" dirty="0" err="1">
                <a:latin typeface="Arial" panose="020B0604020202020204" pitchFamily="34" charset="0"/>
                <a:cs typeface="Arial" panose="020B0604020202020204" pitchFamily="34" charset="0"/>
              </a:rPr>
              <a:t>Argymhellion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diweddar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sail </a:t>
            </a:r>
            <a:r>
              <a:rPr lang="en-GB" dirty="0" err="1">
                <a:latin typeface="Arial" panose="020B0604020202020204" pitchFamily="34" charset="0"/>
                <a:cs typeface="Arial" panose="020B0604020202020204" pitchFamily="34" charset="0"/>
              </a:rPr>
              <a:t>tystiolaetn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pPr marL="342900" lvl="0" indent="-342900">
              <a:lnSpc>
                <a:spcPct val="100000"/>
              </a:lnSpc>
              <a:spcBef>
                <a:spcPct val="20000"/>
              </a:spcBef>
            </a:pP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Diweddariad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ganllawiau</a:t>
            </a:r>
            <a:r>
              <a:rPr lang="en-GB" sz="3000" dirty="0">
                <a:latin typeface="Arial" panose="020B0604020202020204" pitchFamily="34" charset="0"/>
                <a:cs typeface="Arial" panose="020B0604020202020204" pitchFamily="34" charset="0"/>
              </a:rPr>
              <a:t> Canada 2016</a:t>
            </a:r>
          </a:p>
          <a:p>
            <a:pPr marL="342900" lvl="0" indent="-342900">
              <a:lnSpc>
                <a:spcPct val="100000"/>
              </a:lnSpc>
              <a:spcBef>
                <a:spcPct val="20000"/>
              </a:spcBef>
            </a:pPr>
            <a:r>
              <a:rPr lang="en-GB" sz="3000" dirty="0">
                <a:latin typeface="Arial" panose="020B0604020202020204" pitchFamily="34" charset="0"/>
                <a:cs typeface="Arial" panose="020B0604020202020204" pitchFamily="34" charset="0"/>
              </a:rPr>
              <a:t>FASD </a:t>
            </a:r>
            <a:r>
              <a:rPr lang="en-GB" sz="3000" dirty="0" err="1">
                <a:latin typeface="Arial" panose="020B0604020202020204" pitchFamily="34" charset="0"/>
                <a:cs typeface="Arial" panose="020B0604020202020204" pitchFamily="34" charset="0"/>
              </a:rPr>
              <a:t>yw’r</a:t>
            </a:r>
            <a:r>
              <a:rPr lang="en-GB" sz="3000" dirty="0">
                <a:latin typeface="Arial" panose="020B0604020202020204" pitchFamily="34" charset="0"/>
                <a:cs typeface="Arial" panose="020B0604020202020204" pitchFamily="34" charset="0"/>
              </a:rPr>
              <a:t> diagnosis</a:t>
            </a: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Categori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mewn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perygl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gyfer</a:t>
            </a:r>
            <a:r>
              <a:rPr lang="en-GB" sz="3000" dirty="0">
                <a:latin typeface="Arial" panose="020B0604020202020204" pitchFamily="34" charset="0"/>
                <a:cs typeface="Arial" panose="020B0604020202020204" pitchFamily="34" charset="0"/>
              </a:rPr>
              <a:t> y </a:t>
            </a:r>
            <a:r>
              <a:rPr lang="en-GB" sz="3000" dirty="0" err="1">
                <a:latin typeface="Arial" panose="020B0604020202020204" pitchFamily="34" charset="0"/>
                <a:cs typeface="Arial" panose="020B0604020202020204" pitchFamily="34" charset="0"/>
              </a:rPr>
              <a:t>rhai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nad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ydynt</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bodloni’r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meini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prawf</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diagnostig</a:t>
            </a: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cydnabod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anhawster</a:t>
            </a:r>
            <a:r>
              <a:rPr lang="en-GB" sz="3000" dirty="0">
                <a:latin typeface="Arial" panose="020B0604020202020204" pitchFamily="34" charset="0"/>
                <a:cs typeface="Arial" panose="020B0604020202020204" pitchFamily="34" charset="0"/>
              </a:rPr>
              <a:t> o ran </a:t>
            </a:r>
            <a:r>
              <a:rPr lang="en-GB" sz="3000" dirty="0" err="1">
                <a:latin typeface="Arial" panose="020B0604020202020204" pitchFamily="34" charset="0"/>
                <a:cs typeface="Arial" panose="020B0604020202020204" pitchFamily="34" charset="0"/>
              </a:rPr>
              <a:t>cadarnhau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amlygiad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a:t>
            </a:r>
            <a:r>
              <a:rPr lang="en-GB" sz="3000" dirty="0">
                <a:latin typeface="Arial" panose="020B0604020202020204" pitchFamily="34" charset="0"/>
                <a:cs typeface="Arial" panose="020B0604020202020204" pitchFamily="34" charset="0"/>
              </a:rPr>
              <a:t> alcohol </a:t>
            </a:r>
            <a:r>
              <a:rPr lang="en-GB" sz="3000" dirty="0" err="1">
                <a:latin typeface="Arial" panose="020B0604020202020204" pitchFamily="34" charset="0"/>
                <a:cs typeface="Arial" panose="020B0604020202020204" pitchFamily="34" charset="0"/>
              </a:rPr>
              <a:t>cyn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geni</a:t>
            </a: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adolygu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arwyddion</a:t>
            </a:r>
            <a:r>
              <a:rPr lang="en-GB" sz="3000" dirty="0">
                <a:latin typeface="Arial" panose="020B0604020202020204" pitchFamily="34" charset="0"/>
                <a:cs typeface="Arial" panose="020B0604020202020204" pitchFamily="34" charset="0"/>
              </a:rPr>
              <a:t> a </a:t>
            </a:r>
            <a:r>
              <a:rPr lang="en-GB" sz="3000" dirty="0" err="1">
                <a:latin typeface="Arial" panose="020B0604020202020204" pitchFamily="34" charset="0"/>
                <a:cs typeface="Arial" panose="020B0604020202020204" pitchFamily="34" charset="0"/>
              </a:rPr>
              <a:t>diffiniadau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niwrolegol</a:t>
            </a: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a:latin typeface="Arial" panose="020B0604020202020204" pitchFamily="34" charset="0"/>
                <a:cs typeface="Arial" panose="020B0604020202020204" pitchFamily="34" charset="0"/>
              </a:rPr>
              <a:t>FASD </a:t>
            </a:r>
            <a:r>
              <a:rPr lang="en-GB" sz="3000" b="1" dirty="0" err="1">
                <a:latin typeface="Arial" panose="020B0604020202020204" pitchFamily="34" charset="0"/>
                <a:cs typeface="Arial" panose="020B0604020202020204" pitchFamily="34" charset="0"/>
              </a:rPr>
              <a:t>gyda</a:t>
            </a:r>
            <a:r>
              <a:rPr lang="en-GB" sz="3000" b="1"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Nodweddion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Wyneb</a:t>
            </a:r>
            <a:r>
              <a:rPr lang="en-GB" sz="3000" dirty="0">
                <a:latin typeface="Arial" panose="020B0604020202020204" pitchFamily="34" charset="0"/>
                <a:cs typeface="Arial" panose="020B0604020202020204" pitchFamily="34" charset="0"/>
              </a:rPr>
              <a:t> Sentinel (SFF)</a:t>
            </a:r>
          </a:p>
          <a:p>
            <a:pPr marL="342900" lvl="0" indent="-342900">
              <a:lnSpc>
                <a:spcPct val="100000"/>
              </a:lnSpc>
              <a:spcBef>
                <a:spcPct val="20000"/>
              </a:spcBef>
            </a:pPr>
            <a:r>
              <a:rPr lang="en-GB" sz="3000" dirty="0">
                <a:latin typeface="Arial" panose="020B0604020202020204" pitchFamily="34" charset="0"/>
                <a:cs typeface="Arial" panose="020B0604020202020204" pitchFamily="34" charset="0"/>
              </a:rPr>
              <a:t>FASD </a:t>
            </a:r>
            <a:r>
              <a:rPr lang="en-GB" sz="3000" b="1" dirty="0" err="1">
                <a:latin typeface="Arial" panose="020B0604020202020204" pitchFamily="34" charset="0"/>
                <a:cs typeface="Arial" panose="020B0604020202020204" pitchFamily="34" charset="0"/>
              </a:rPr>
              <a:t>heb</a:t>
            </a:r>
            <a:r>
              <a:rPr lang="en-GB" sz="3000" b="1" dirty="0">
                <a:latin typeface="Arial" panose="020B0604020202020204" pitchFamily="34" charset="0"/>
                <a:cs typeface="Arial" panose="020B0604020202020204" pitchFamily="34" charset="0"/>
              </a:rPr>
              <a:t> </a:t>
            </a:r>
            <a:r>
              <a:rPr lang="en-GB" sz="3000" dirty="0">
                <a:latin typeface="Arial" panose="020B0604020202020204" pitchFamily="34" charset="0"/>
                <a:cs typeface="Arial" panose="020B0604020202020204" pitchFamily="34" charset="0"/>
              </a:rPr>
              <a:t>SFF</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1985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normAutofit fontScale="90000"/>
          </a:bodyPr>
          <a:lstStyle/>
          <a:p>
            <a:pPr algn="ctr"/>
            <a:r>
              <a:rPr lang="en-GB" dirty="0">
                <a:latin typeface="Arial" panose="020B0604020202020204" pitchFamily="34" charset="0"/>
                <a:cs typeface="Arial" panose="020B0604020202020204" pitchFamily="34" charset="0"/>
              </a:rPr>
              <a:t>Beth all </a:t>
            </a:r>
            <a:r>
              <a:rPr lang="en-GB" dirty="0" err="1">
                <a:latin typeface="Arial" panose="020B0604020202020204" pitchFamily="34" charset="0"/>
                <a:cs typeface="Arial" panose="020B0604020202020204" pitchFamily="34" charset="0"/>
              </a:rPr>
              <a:t>ddigwydd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groth</a:t>
            </a:r>
            <a:r>
              <a:rPr lang="en-GB" dirty="0">
                <a:latin typeface="Arial" panose="020B0604020202020204" pitchFamily="34" charset="0"/>
                <a:cs typeface="Arial" panose="020B0604020202020204" pitchFamily="34" charset="0"/>
              </a:rPr>
              <a:t> pan </a:t>
            </a:r>
            <a:r>
              <a:rPr lang="en-GB" dirty="0" err="1">
                <a:latin typeface="Arial" panose="020B0604020202020204" pitchFamily="34" charset="0"/>
                <a:cs typeface="Arial" panose="020B0604020202020204" pitchFamily="34" charset="0"/>
              </a:rPr>
              <a:t>fydd</a:t>
            </a:r>
            <a:r>
              <a:rPr lang="en-GB" dirty="0">
                <a:latin typeface="Arial" panose="020B0604020202020204" pitchFamily="34" charset="0"/>
                <a:cs typeface="Arial" panose="020B0604020202020204" pitchFamily="34" charset="0"/>
              </a:rPr>
              <a:t> mam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yfed</a:t>
            </a:r>
            <a:r>
              <a:rPr lang="en-GB" dirty="0">
                <a:latin typeface="Arial" panose="020B0604020202020204" pitchFamily="34" charset="0"/>
                <a:cs typeface="Arial" panose="020B0604020202020204" pitchFamily="34" charset="0"/>
              </a:rPr>
              <a:t> alcohol</a:t>
            </a:r>
          </a:p>
        </p:txBody>
      </p:sp>
      <p:sp>
        <p:nvSpPr>
          <p:cNvPr id="3" name="Content Placeholder 2"/>
          <p:cNvSpPr>
            <a:spLocks noGrp="1"/>
          </p:cNvSpPr>
          <p:nvPr>
            <p:ph idx="1"/>
          </p:nvPr>
        </p:nvSpPr>
        <p:spPr/>
        <p:txBody>
          <a:bodyPr>
            <a:noAutofit/>
          </a:bodyPr>
          <a:lstStyle/>
          <a:p>
            <a:pPr marL="742950" lvl="1" indent="-285750">
              <a:lnSpc>
                <a:spcPct val="100000"/>
              </a:lnSpc>
              <a:spcBef>
                <a:spcPct val="20000"/>
              </a:spcBef>
              <a:buFontTx/>
              <a:buChar char="-"/>
            </a:pPr>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alcohol </a:t>
            </a:r>
            <a:r>
              <a:rPr lang="en-GB" dirty="0" err="1">
                <a:latin typeface="Arial" panose="020B0604020202020204" pitchFamily="34" charset="0"/>
                <a:cs typeface="Arial" panose="020B0604020202020204" pitchFamily="34" charset="0"/>
              </a:rPr>
              <a:t>yng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ngwaed</a:t>
            </a:r>
            <a:r>
              <a:rPr lang="en-GB" dirty="0">
                <a:latin typeface="Arial" panose="020B0604020202020204" pitchFamily="34" charset="0"/>
                <a:cs typeface="Arial" panose="020B0604020202020204" pitchFamily="34" charset="0"/>
              </a:rPr>
              <a:t> y fam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mynd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drwy’r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brych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waed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ffetws</a:t>
            </a:r>
            <a:r>
              <a:rPr lang="en-GB" dirty="0">
                <a:latin typeface="Arial" panose="020B0604020202020204" pitchFamily="34" charset="0"/>
                <a:cs typeface="Arial" panose="020B0604020202020204" pitchFamily="34" charset="0"/>
              </a:rPr>
              <a:t>.</a:t>
            </a:r>
          </a:p>
          <a:p>
            <a:pPr marL="742950" lvl="1" indent="-285750">
              <a:lnSpc>
                <a:spcPct val="100000"/>
              </a:lnSpc>
              <a:spcBef>
                <a:spcPct val="20000"/>
              </a:spcBef>
              <a:buFontTx/>
              <a:buChar char="-"/>
            </a:pP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bryd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iau’r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ffetws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ffurfio’n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llawn</a:t>
            </a:r>
            <a:r>
              <a:rPr lang="en-GB" dirty="0">
                <a:latin typeface="Arial" panose="020B0604020202020204" pitchFamily="34" charset="0"/>
                <a:cs typeface="Arial" panose="020B0604020202020204" pitchFamily="34" charset="0"/>
              </a:rPr>
              <a:t> felly </a:t>
            </a:r>
            <a:r>
              <a:rPr lang="en-GB" dirty="0" err="1">
                <a:latin typeface="Arial" panose="020B0604020202020204" pitchFamily="34" charset="0"/>
                <a:cs typeface="Arial" panose="020B0604020202020204" pitchFamily="34" charset="0"/>
              </a:rPr>
              <a:t>nid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gallu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hidlo’r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tocsinau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allan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un </a:t>
            </a:r>
            <a:r>
              <a:rPr lang="en-GB" dirty="0" err="1">
                <a:latin typeface="Arial" panose="020B0604020202020204" pitchFamily="34" charset="0"/>
                <a:cs typeface="Arial" panose="020B0604020202020204" pitchFamily="34" charset="0"/>
              </a:rPr>
              <a:t>ffordd</a:t>
            </a:r>
            <a:r>
              <a:rPr lang="en-GB" dirty="0">
                <a:latin typeface="Arial" panose="020B0604020202020204" pitchFamily="34" charset="0"/>
                <a:cs typeface="Arial" panose="020B0604020202020204" pitchFamily="34" charset="0"/>
              </a:rPr>
              <a:t> ag y gall </a:t>
            </a:r>
            <a:r>
              <a:rPr lang="en-GB" dirty="0" err="1">
                <a:latin typeface="Arial" panose="020B0604020202020204" pitchFamily="34" charset="0"/>
                <a:cs typeface="Arial" panose="020B0604020202020204" pitchFamily="34" charset="0"/>
              </a:rPr>
              <a:t>iau’r</a:t>
            </a:r>
            <a:r>
              <a:rPr lang="en-GB" dirty="0">
                <a:latin typeface="Arial" panose="020B0604020202020204" pitchFamily="34" charset="0"/>
                <a:cs typeface="Arial" panose="020B0604020202020204" pitchFamily="34" charset="0"/>
              </a:rPr>
              <a:t> fam.</a:t>
            </a:r>
          </a:p>
          <a:p>
            <a:pPr marL="742950" lvl="1" indent="-285750">
              <a:lnSpc>
                <a:spcPct val="100000"/>
              </a:lnSpc>
              <a:spcBef>
                <a:spcPct val="20000"/>
              </a:spcBef>
              <a:buFontTx/>
              <a:buChar char="-"/>
            </a:pPr>
            <a:r>
              <a:rPr lang="en-GB" dirty="0">
                <a:latin typeface="Arial" panose="020B0604020202020204" pitchFamily="34" charset="0"/>
                <a:cs typeface="Arial" panose="020B0604020202020204" pitchFamily="34" charset="0"/>
              </a:rPr>
              <a:t>Gall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alcohol </a:t>
            </a:r>
            <a:r>
              <a:rPr lang="en-GB" dirty="0" err="1">
                <a:latin typeface="Arial" panose="020B0604020202020204" pitchFamily="34" charset="0"/>
                <a:cs typeface="Arial" panose="020B0604020202020204" pitchFamily="34" charset="0"/>
              </a:rPr>
              <a:t>hwn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ngwaed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ffetws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ladd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celloedd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ymennydd</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niweidio’r</a:t>
            </a:r>
            <a:r>
              <a:rPr lang="en-GB" dirty="0">
                <a:latin typeface="Arial" panose="020B0604020202020204" pitchFamily="34" charset="0"/>
                <a:cs typeface="Arial" panose="020B0604020202020204" pitchFamily="34" charset="0"/>
              </a:rPr>
              <a:t> system </a:t>
            </a:r>
            <a:r>
              <a:rPr lang="en-GB" dirty="0" err="1">
                <a:latin typeface="Arial" panose="020B0604020202020204" pitchFamily="34" charset="0"/>
                <a:cs typeface="Arial" panose="020B0604020202020204" pitchFamily="34" charset="0"/>
              </a:rPr>
              <a:t>nerfol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unrhyw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adeg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beichiogrwydd</a:t>
            </a:r>
            <a:r>
              <a:rPr lang="en-GB" dirty="0">
                <a:latin typeface="Arial" panose="020B0604020202020204" pitchFamily="34" charset="0"/>
                <a:cs typeface="Arial" panose="020B0604020202020204" pitchFamily="34" charset="0"/>
              </a:rPr>
              <a:t>.</a:t>
            </a:r>
          </a:p>
          <a:p>
            <a:pPr marL="742950" lvl="1" indent="-285750">
              <a:lnSpc>
                <a:spcPct val="100000"/>
              </a:lnSpc>
              <a:spcBef>
                <a:spcPct val="20000"/>
              </a:spcBef>
              <a:buFontTx/>
              <a:buChar char="-"/>
            </a:pPr>
            <a:r>
              <a:rPr lang="en-GB" dirty="0" err="1">
                <a:latin typeface="Arial" panose="020B0604020202020204" pitchFamily="34" charset="0"/>
                <a:cs typeface="Arial" panose="020B0604020202020204" pitchFamily="34" charset="0"/>
              </a:rPr>
              <a:t>Nid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ffordd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ddiffiniol</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gategoreiddio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sut</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gallai</a:t>
            </a:r>
            <a:r>
              <a:rPr lang="en-GB" dirty="0">
                <a:latin typeface="Arial" panose="020B0604020202020204" pitchFamily="34" charset="0"/>
                <a:cs typeface="Arial" panose="020B0604020202020204" pitchFamily="34" charset="0"/>
              </a:rPr>
              <a:t> alcohol </a:t>
            </a:r>
            <a:r>
              <a:rPr lang="en-GB" dirty="0" err="1">
                <a:latin typeface="Arial" panose="020B0604020202020204" pitchFamily="34" charset="0"/>
                <a:cs typeface="Arial" panose="020B0604020202020204" pitchFamily="34" charset="0"/>
              </a:rPr>
              <a:t>effeithio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faban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Byddai’n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dibynnu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gyfnod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beichiogrwydd</a:t>
            </a:r>
            <a:r>
              <a:rPr lang="en-GB" dirty="0">
                <a:latin typeface="Arial" panose="020B0604020202020204" pitchFamily="34" charset="0"/>
                <a:cs typeface="Arial" panose="020B0604020202020204" pitchFamily="34" charset="0"/>
              </a:rPr>
              <a:t>.</a:t>
            </a:r>
          </a:p>
          <a:p>
            <a:pPr marL="742950" lvl="1" indent="-285750">
              <a:lnSpc>
                <a:spcPct val="100000"/>
              </a:lnSpc>
              <a:spcBef>
                <a:spcPct val="20000"/>
              </a:spcBef>
              <a:buFontTx/>
              <a:buChar char="-"/>
            </a:pPr>
            <a:r>
              <a:rPr lang="en-GB" dirty="0">
                <a:latin typeface="Arial" panose="020B0604020202020204" pitchFamily="34" charset="0"/>
                <a:cs typeface="Arial" panose="020B0604020202020204" pitchFamily="34" charset="0"/>
              </a:rPr>
              <a:t>Gall </a:t>
            </a:r>
            <a:r>
              <a:rPr lang="en-GB" dirty="0" err="1">
                <a:latin typeface="Arial" panose="020B0604020202020204" pitchFamily="34" charset="0"/>
                <a:cs typeface="Arial" panose="020B0604020202020204" pitchFamily="34" charset="0"/>
              </a:rPr>
              <a:t>defnydd</a:t>
            </a:r>
            <a:r>
              <a:rPr lang="en-GB" dirty="0">
                <a:latin typeface="Arial" panose="020B0604020202020204" pitchFamily="34" charset="0"/>
                <a:cs typeface="Arial" panose="020B0604020202020204" pitchFamily="34" charset="0"/>
              </a:rPr>
              <a:t> o alcohol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un fam </a:t>
            </a:r>
            <a:r>
              <a:rPr lang="en-GB" dirty="0" err="1">
                <a:latin typeface="Arial" panose="020B0604020202020204" pitchFamily="34" charset="0"/>
                <a:cs typeface="Arial" panose="020B0604020202020204" pitchFamily="34" charset="0"/>
              </a:rPr>
              <a:t>adael</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babi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effeithio</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gwbwl</a:t>
            </a:r>
            <a:r>
              <a:rPr lang="en-GB" dirty="0">
                <a:latin typeface="Arial" panose="020B0604020202020204" pitchFamily="34" charset="0"/>
                <a:cs typeface="Arial" panose="020B0604020202020204" pitchFamily="34" charset="0"/>
              </a:rPr>
              <a:t>.</a:t>
            </a:r>
          </a:p>
          <a:p>
            <a:pPr marL="742950" lvl="1" indent="-285750">
              <a:lnSpc>
                <a:spcPct val="100000"/>
              </a:lnSpc>
              <a:spcBef>
                <a:spcPct val="20000"/>
              </a:spcBef>
              <a:buFontTx/>
              <a:buChar char="-"/>
            </a:pPr>
            <a:r>
              <a:rPr lang="en-GB" dirty="0">
                <a:latin typeface="Arial" panose="020B0604020202020204" pitchFamily="34" charset="0"/>
                <a:cs typeface="Arial" panose="020B0604020202020204" pitchFamily="34" charset="0"/>
              </a:rPr>
              <a:t>Gall </a:t>
            </a:r>
            <a:r>
              <a:rPr lang="en-GB" dirty="0" err="1">
                <a:latin typeface="Arial" panose="020B0604020202020204" pitchFamily="34" charset="0"/>
                <a:cs typeface="Arial" panose="020B0604020202020204" pitchFamily="34" charset="0"/>
              </a:rPr>
              <a:t>defnydd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tebyg</a:t>
            </a:r>
            <a:r>
              <a:rPr lang="en-GB" dirty="0">
                <a:latin typeface="Arial" panose="020B0604020202020204" pitchFamily="34" charset="0"/>
                <a:cs typeface="Arial" panose="020B0604020202020204" pitchFamily="34" charset="0"/>
              </a:rPr>
              <a:t> o alcohol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mam </a:t>
            </a:r>
            <a:r>
              <a:rPr lang="en-GB" dirty="0" err="1">
                <a:latin typeface="Arial" panose="020B0604020202020204" pitchFamily="34" charset="0"/>
                <a:cs typeface="Arial" panose="020B0604020202020204" pitchFamily="34" charset="0"/>
              </a:rPr>
              <a:t>arall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adael</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babi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FASD.</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223921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normAutofit fontScale="90000"/>
          </a:bodyPr>
          <a:lstStyle/>
          <a:p>
            <a:pPr algn="ctr"/>
            <a:r>
              <a:rPr lang="en-GB" sz="3600" dirty="0">
                <a:latin typeface="Arial" panose="020B0604020202020204" pitchFamily="34" charset="0"/>
                <a:cs typeface="Arial" panose="020B0604020202020204" pitchFamily="34" charset="0"/>
              </a:rPr>
              <a:t>Pa </a:t>
            </a:r>
            <a:r>
              <a:rPr lang="en-GB" sz="3600" dirty="0" err="1">
                <a:latin typeface="Arial" panose="020B0604020202020204" pitchFamily="34" charset="0"/>
                <a:cs typeface="Arial" panose="020B0604020202020204" pitchFamily="34" charset="0"/>
              </a:rPr>
              <a:t>arwyddion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gweladwy</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allai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beri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a:t>
            </a:r>
            <a:r>
              <a:rPr lang="en-GB" sz="3600" dirty="0">
                <a:latin typeface="Arial" panose="020B0604020202020204" pitchFamily="34" charset="0"/>
                <a:cs typeface="Arial" panose="020B0604020202020204" pitchFamily="34" charset="0"/>
              </a:rPr>
              <a:t> mi </a:t>
            </a:r>
            <a:r>
              <a:rPr lang="en-GB" sz="3600" dirty="0" err="1">
                <a:latin typeface="Arial" panose="020B0604020202020204" pitchFamily="34" charset="0"/>
                <a:cs typeface="Arial" panose="020B0604020202020204" pitchFamily="34" charset="0"/>
              </a:rPr>
              <a:t>feddwl</a:t>
            </a:r>
            <a:r>
              <a:rPr lang="en-GB" sz="3600" dirty="0">
                <a:latin typeface="Arial" panose="020B0604020202020204" pitchFamily="34" charset="0"/>
                <a:cs typeface="Arial" panose="020B0604020202020204" pitchFamily="34" charset="0"/>
              </a:rPr>
              <a:t> bod </a:t>
            </a:r>
            <a:r>
              <a:rPr lang="en-GB" sz="3600" dirty="0" err="1">
                <a:latin typeface="Arial" panose="020B0604020202020204" pitchFamily="34" charset="0"/>
                <a:cs typeface="Arial" panose="020B0604020202020204" pitchFamily="34" charset="0"/>
              </a:rPr>
              <a:t>gan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fy</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mhlentyn</a:t>
            </a:r>
            <a:r>
              <a:rPr lang="en-GB" sz="3600" dirty="0">
                <a:latin typeface="Arial" panose="020B0604020202020204" pitchFamily="34" charset="0"/>
                <a:cs typeface="Arial" panose="020B0604020202020204" pitchFamily="34" charset="0"/>
              </a:rPr>
              <a:t> FASD?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pPr marL="0" lvl="0" indent="0">
              <a:lnSpc>
                <a:spcPct val="100000"/>
              </a:lnSpc>
              <a:spcBef>
                <a:spcPct val="20000"/>
              </a:spcBef>
              <a:buNone/>
            </a:pPr>
            <a:endParaRPr lang="en-GB" sz="22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200" dirty="0" err="1">
                <a:latin typeface="Arial" panose="020B0604020202020204" pitchFamily="34" charset="0"/>
                <a:cs typeface="Arial" panose="020B0604020202020204" pitchFamily="34" charset="0"/>
              </a:rPr>
              <a:t>Fel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sbectrwm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awtistig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mae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ystod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eang</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arwyddion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efallai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llawer</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blant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dangos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nhw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Efallai</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bydd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a:t>
            </a:r>
            <a:r>
              <a:rPr lang="en-GB" sz="2200" dirty="0">
                <a:latin typeface="Arial" panose="020B0604020202020204" pitchFamily="34" charset="0"/>
                <a:cs typeface="Arial" panose="020B0604020202020204" pitchFamily="34" charset="0"/>
              </a:rPr>
              <a:t> rai plant rai </a:t>
            </a:r>
            <a:r>
              <a:rPr lang="en-GB" sz="2200" dirty="0" err="1">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arwyddion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ond</a:t>
            </a:r>
            <a:r>
              <a:rPr lang="en-GB" sz="2200" dirty="0">
                <a:latin typeface="Arial" panose="020B0604020202020204" pitchFamily="34" charset="0"/>
                <a:cs typeface="Arial" panose="020B0604020202020204" pitchFamily="34" charset="0"/>
              </a:rPr>
              <a:t> NAD </a:t>
            </a:r>
            <a:r>
              <a:rPr lang="en-GB" sz="2200" dirty="0" err="1">
                <a:latin typeface="Arial" panose="020B0604020202020204" pitchFamily="34" charset="0"/>
                <a:cs typeface="Arial" panose="020B0604020202020204" pitchFamily="34" charset="0"/>
              </a:rPr>
              <a:t>oes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ganddynt</a:t>
            </a:r>
            <a:r>
              <a:rPr lang="en-GB" sz="2200" dirty="0">
                <a:latin typeface="Arial" panose="020B0604020202020204" pitchFamily="34" charset="0"/>
                <a:cs typeface="Arial" panose="020B0604020202020204" pitchFamily="34" charset="0"/>
              </a:rPr>
              <a:t> FASD </a:t>
            </a:r>
            <a:r>
              <a:rPr lang="en-GB" sz="2200" dirty="0" err="1">
                <a:latin typeface="Arial" panose="020B0604020202020204" pitchFamily="34" charset="0"/>
                <a:cs typeface="Arial" panose="020B0604020202020204" pitchFamily="34" charset="0"/>
              </a:rPr>
              <a:t>mewn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gwirionedd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Mae’r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arwyddion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cynnwys</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Llai</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allu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deallusol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Anawsterau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dysgu</a:t>
            </a:r>
            <a:r>
              <a:rPr lang="en-GB" sz="2200" dirty="0">
                <a:latin typeface="Arial" panose="020B0604020202020204" pitchFamily="34" charset="0"/>
                <a:cs typeface="Arial" panose="020B0604020202020204" pitchFamily="34" charset="0"/>
              </a:rPr>
              <a:t>/</a:t>
            </a:r>
            <a:r>
              <a:rPr lang="en-GB" sz="2200" dirty="0" err="1">
                <a:latin typeface="Arial" panose="020B0604020202020204" pitchFamily="34" charset="0"/>
                <a:cs typeface="Arial" panose="020B0604020202020204" pitchFamily="34" charset="0"/>
              </a:rPr>
              <a:t>anabledd</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ADHD</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Problemau’r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galon</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Anawsterau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ymddygiadol</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chymdeithasol</a:t>
            </a:r>
            <a:r>
              <a:rPr lang="en-GB" sz="2200" dirty="0">
                <a:latin typeface="Arial" panose="020B0604020202020204" pitchFamily="34" charset="0"/>
                <a:cs typeface="Arial" panose="020B0604020202020204" pitchFamily="34" charset="0"/>
              </a:rPr>
              <a:t> a all </a:t>
            </a:r>
            <a:r>
              <a:rPr lang="en-GB" sz="2200" dirty="0" err="1">
                <a:latin typeface="Arial" panose="020B0604020202020204" pitchFamily="34" charset="0"/>
                <a:cs typeface="Arial" panose="020B0604020202020204" pitchFamily="34" charset="0"/>
              </a:rPr>
              <a:t>fod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barhaol</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sydd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angen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rhianta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therapiwtig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mwyn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rheoli</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Nodweddion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wynebol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neilltuol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pont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trwynol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fflat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clustiau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trac</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rheilffordd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trwyn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fyny</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piltrum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llyfn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gwefus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uchaf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tenau</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Nodweddion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ffisegol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eraill</a:t>
            </a:r>
            <a:endParaRPr lang="en-GB" sz="2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77910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noAutofit/>
          </a:bodyPr>
          <a:lstStyle/>
          <a:p>
            <a:pPr algn="ctr"/>
            <a:r>
              <a:rPr lang="en-GB" sz="3600" dirty="0">
                <a:latin typeface="Arial" panose="020B0604020202020204" pitchFamily="34" charset="0"/>
                <a:cs typeface="Arial" panose="020B0604020202020204" pitchFamily="34" charset="0"/>
              </a:rPr>
              <a:t>Pa </a:t>
            </a:r>
            <a:r>
              <a:rPr lang="en-GB" sz="3600" dirty="0" err="1">
                <a:latin typeface="Arial" panose="020B0604020202020204" pitchFamily="34" charset="0"/>
                <a:cs typeface="Arial" panose="020B0604020202020204" pitchFamily="34" charset="0"/>
              </a:rPr>
              <a:t>arwyddion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anweledig</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allai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wneud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a:t>
            </a:r>
            <a:r>
              <a:rPr lang="en-GB" sz="3600" dirty="0">
                <a:latin typeface="Arial" panose="020B0604020202020204" pitchFamily="34" charset="0"/>
                <a:cs typeface="Arial" panose="020B0604020202020204" pitchFamily="34" charset="0"/>
              </a:rPr>
              <a:t> mi </a:t>
            </a:r>
            <a:r>
              <a:rPr lang="en-GB" sz="3600" dirty="0" err="1">
                <a:latin typeface="Arial" panose="020B0604020202020204" pitchFamily="34" charset="0"/>
                <a:cs typeface="Arial" panose="020B0604020202020204" pitchFamily="34" charset="0"/>
              </a:rPr>
              <a:t>feddwl</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fod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gan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fy</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mhlentyn</a:t>
            </a:r>
            <a:r>
              <a:rPr lang="en-GB" sz="3600" dirty="0">
                <a:latin typeface="Arial" panose="020B0604020202020204" pitchFamily="34" charset="0"/>
                <a:cs typeface="Arial" panose="020B0604020202020204" pitchFamily="34" charset="0"/>
              </a:rPr>
              <a:t> FASD?</a:t>
            </a:r>
          </a:p>
        </p:txBody>
      </p:sp>
      <p:sp>
        <p:nvSpPr>
          <p:cNvPr id="3" name="Content Placeholder 2"/>
          <p:cNvSpPr>
            <a:spLocks noGrp="1"/>
          </p:cNvSpPr>
          <p:nvPr>
            <p:ph idx="1"/>
          </p:nvPr>
        </p:nvSpPr>
        <p:spPr/>
        <p:txBody>
          <a:bodyPr>
            <a:normAutofit fontScale="62500" lnSpcReduction="20000"/>
          </a:bodyPr>
          <a:lstStyle/>
          <a:p>
            <a:pPr marL="0" lvl="0" indent="0">
              <a:lnSpc>
                <a:spcPct val="100000"/>
              </a:lnSpc>
              <a:spcBef>
                <a:spcPct val="20000"/>
              </a:spcBef>
              <a:buNone/>
            </a:pPr>
            <a:endParaRPr lang="en-GB" sz="22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2200" dirty="0" err="1">
                <a:latin typeface="Arial" panose="020B0604020202020204" pitchFamily="34" charset="0"/>
                <a:cs typeface="Arial" panose="020B0604020202020204" pitchFamily="34" charset="0"/>
              </a:rPr>
              <a:t>Bydd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llawer</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blant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wedi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profi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trawma</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esgeulustod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arddangos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rhai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arwyddion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hyn</a:t>
            </a:r>
            <a:r>
              <a:rPr lang="en-GB" sz="2200" dirty="0">
                <a:latin typeface="Arial" panose="020B0604020202020204" pitchFamily="34" charset="0"/>
                <a:cs typeface="Arial" panose="020B0604020202020204" pitchFamily="34" charset="0"/>
              </a:rPr>
              <a:t>. Ni </a:t>
            </a:r>
            <a:r>
              <a:rPr lang="en-GB" sz="2200" dirty="0" err="1">
                <a:latin typeface="Arial" panose="020B0604020202020204" pitchFamily="34" charset="0"/>
                <a:cs typeface="Arial" panose="020B0604020202020204" pitchFamily="34" charset="0"/>
              </a:rPr>
              <a:t>fydd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a:t>
            </a:r>
            <a:r>
              <a:rPr lang="en-GB" sz="2200" dirty="0">
                <a:latin typeface="Arial" panose="020B0604020202020204" pitchFamily="34" charset="0"/>
                <a:cs typeface="Arial" panose="020B0604020202020204" pitchFamily="34" charset="0"/>
              </a:rPr>
              <a:t> bob un </a:t>
            </a:r>
            <a:r>
              <a:rPr lang="en-GB" sz="2200" dirty="0" err="1">
                <a:latin typeface="Arial" panose="020B0604020202020204" pitchFamily="34" charset="0"/>
                <a:cs typeface="Arial" panose="020B0604020202020204" pitchFamily="34" charset="0"/>
              </a:rPr>
              <a:t>ohonynt</a:t>
            </a:r>
            <a:r>
              <a:rPr lang="en-GB" sz="2200" dirty="0">
                <a:latin typeface="Arial" panose="020B0604020202020204" pitchFamily="34" charset="0"/>
                <a:cs typeface="Arial" panose="020B0604020202020204" pitchFamily="34" charset="0"/>
              </a:rPr>
              <a:t> FASD.</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Anawsterau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dysgu</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Gweithredu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ysgogiad</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trafferth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sawl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agwedd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ysgol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Anawsterau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wrth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ddeall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sefyllfaoedd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cymdeithasol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Problemau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iaith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fynegiannol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lefel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uwch</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Anawsterau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sylweddol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iaith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dderbyngar</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trafferth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ddeall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cysyniadau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haniaethol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gynnwys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arian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amser</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mathemateg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gyffredinol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Problemau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chadw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gwybodaeth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talu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sylw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ddod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farn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bwyllog</a:t>
            </a:r>
            <a:endParaRPr lang="en-GB" sz="2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85305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04909"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lnSpcReduction="10000"/>
          </a:bodyPr>
          <a:lstStyle/>
          <a:p>
            <a:pPr algn="ctr"/>
            <a:endParaRPr lang="en-GB" sz="4000" dirty="0">
              <a:latin typeface="Arial" panose="020B0604020202020204" pitchFamily="34" charset="0"/>
              <a:cs typeface="Arial" panose="020B0604020202020204" pitchFamily="34" charset="0"/>
            </a:endParaRPr>
          </a:p>
          <a:p>
            <a:pPr marL="0" indent="0" algn="ctr">
              <a:buNone/>
            </a:pPr>
            <a:r>
              <a:rPr lang="en-GB" sz="4000" dirty="0" err="1">
                <a:latin typeface="Arial" panose="020B0604020202020204" pitchFamily="34" charset="0"/>
                <a:cs typeface="Arial" panose="020B0604020202020204" pitchFamily="34" charset="0"/>
              </a:rPr>
              <a:t>Efallai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na</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fydd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rhai</a:t>
            </a:r>
            <a:r>
              <a:rPr lang="en-GB" sz="4000" dirty="0">
                <a:latin typeface="Arial" panose="020B0604020202020204" pitchFamily="34" charset="0"/>
                <a:cs typeface="Arial" panose="020B0604020202020204" pitchFamily="34" charset="0"/>
              </a:rPr>
              <a:t> o </a:t>
            </a:r>
            <a:r>
              <a:rPr lang="en-GB" sz="4000" dirty="0" err="1">
                <a:latin typeface="Arial" panose="020B0604020202020204" pitchFamily="34" charset="0"/>
                <a:cs typeface="Arial" panose="020B0604020202020204" pitchFamily="34" charset="0"/>
              </a:rPr>
              <a:t>arwyddion</a:t>
            </a:r>
            <a:r>
              <a:rPr lang="en-GB" sz="4000" dirty="0">
                <a:latin typeface="Arial" panose="020B0604020202020204" pitchFamily="34" charset="0"/>
                <a:cs typeface="Arial" panose="020B0604020202020204" pitchFamily="34" charset="0"/>
              </a:rPr>
              <a:t> FASD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dod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amlwg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nes</a:t>
            </a:r>
            <a:r>
              <a:rPr lang="en-GB" sz="4000" dirty="0">
                <a:latin typeface="Arial" panose="020B0604020202020204" pitchFamily="34" charset="0"/>
                <a:cs typeface="Arial" panose="020B0604020202020204" pitchFamily="34" charset="0"/>
              </a:rPr>
              <a:t> bod </a:t>
            </a:r>
            <a:r>
              <a:rPr lang="en-GB" sz="4000" dirty="0" err="1">
                <a:latin typeface="Arial" panose="020B0604020202020204" pitchFamily="34" charset="0"/>
                <a:cs typeface="Arial" panose="020B0604020202020204" pitchFamily="34" charset="0"/>
              </a:rPr>
              <a:t>plentyn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dechrau</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ysgol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uwchradd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taro </a:t>
            </a:r>
            <a:r>
              <a:rPr lang="en-GB" sz="4000" dirty="0" err="1">
                <a:latin typeface="Arial" panose="020B0604020202020204" pitchFamily="34" charset="0"/>
                <a:cs typeface="Arial" panose="020B0604020202020204" pitchFamily="34" charset="0"/>
              </a:rPr>
              <a:t>glasoed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neu</a:t>
            </a:r>
            <a:r>
              <a:rPr lang="en-GB" sz="4000" dirty="0">
                <a:latin typeface="Arial" panose="020B0604020202020204" pitchFamily="34" charset="0"/>
                <a:cs typeface="Arial" panose="020B0604020202020204" pitchFamily="34" charset="0"/>
              </a:rPr>
              <a:t> bod </a:t>
            </a:r>
            <a:r>
              <a:rPr lang="en-GB" sz="4000" dirty="0" err="1">
                <a:latin typeface="Arial" panose="020B0604020202020204" pitchFamily="34" charset="0"/>
                <a:cs typeface="Arial" panose="020B0604020202020204" pitchFamily="34" charset="0"/>
              </a:rPr>
              <a:t>disgwyl</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iddo</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ymwneud</a:t>
            </a:r>
            <a:r>
              <a:rPr lang="en-GB" sz="4000" dirty="0">
                <a:latin typeface="Arial" panose="020B0604020202020204" pitchFamily="34" charset="0"/>
                <a:cs typeface="Arial" panose="020B0604020202020204" pitchFamily="34" charset="0"/>
              </a:rPr>
              <a:t> â </a:t>
            </a:r>
            <a:r>
              <a:rPr lang="en-GB" sz="4000" dirty="0" err="1">
                <a:latin typeface="Arial" panose="020B0604020202020204" pitchFamily="34" charset="0"/>
                <a:cs typeface="Arial" panose="020B0604020202020204" pitchFamily="34" charset="0"/>
              </a:rPr>
              <a:t>rhyngweithio</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mwy</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cymhleth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gymdeithasol</a:t>
            </a:r>
            <a:r>
              <a:rPr lang="en-GB" sz="4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44139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4097" cy="1325563"/>
          </a:xfrm>
        </p:spPr>
        <p:txBody>
          <a:bodyPr/>
          <a:lstStyle/>
          <a:p>
            <a:pPr algn="ctr"/>
            <a:r>
              <a:rPr lang="en-GB" dirty="0" err="1">
                <a:latin typeface="Arial" panose="020B0604020202020204" pitchFamily="34" charset="0"/>
                <a:cs typeface="Arial" panose="020B0604020202020204" pitchFamily="34" charset="0"/>
              </a:rPr>
              <a:t>Arwyddion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symptomau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ymysg</a:t>
            </a:r>
            <a:r>
              <a:rPr lang="en-GB" dirty="0">
                <a:latin typeface="Arial" panose="020B0604020202020204" pitchFamily="34" charset="0"/>
                <a:cs typeface="Arial" panose="020B0604020202020204" pitchFamily="34" charset="0"/>
              </a:rPr>
              <a:t> plant 0-2 </a:t>
            </a:r>
            <a:r>
              <a:rPr lang="en-GB" dirty="0" err="1">
                <a:latin typeface="Arial" panose="020B0604020202020204" pitchFamily="34" charset="0"/>
                <a:cs typeface="Arial" panose="020B0604020202020204" pitchFamily="34" charset="0"/>
              </a:rPr>
              <a:t>oed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pic>
        <p:nvPicPr>
          <p:cNvPr id="6" name="Picture 5"/>
          <p:cNvPicPr>
            <a:picLocks noChangeAspect="1"/>
          </p:cNvPicPr>
          <p:nvPr/>
        </p:nvPicPr>
        <p:blipFill>
          <a:blip r:embed="rId4"/>
          <a:stretch>
            <a:fillRect/>
          </a:stretch>
        </p:blipFill>
        <p:spPr>
          <a:xfrm>
            <a:off x="900001" y="1800000"/>
            <a:ext cx="9630457" cy="5580000"/>
          </a:xfrm>
          <a:prstGeom prst="rect">
            <a:avLst/>
          </a:prstGeom>
        </p:spPr>
      </p:pic>
    </p:spTree>
    <p:extLst>
      <p:ext uri="{BB962C8B-B14F-4D97-AF65-F5344CB8AC3E}">
        <p14:creationId xmlns:p14="http://schemas.microsoft.com/office/powerpoint/2010/main" val="8688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err="1">
                <a:latin typeface="Arial" panose="020B0604020202020204" pitchFamily="34" charset="0"/>
                <a:cs typeface="Arial" panose="020B0604020202020204" pitchFamily="34" charset="0"/>
              </a:rPr>
              <a:t>Arwyddion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symptomau</a:t>
            </a:r>
            <a:r>
              <a:rPr lang="en-GB" dirty="0">
                <a:latin typeface="Arial" panose="020B0604020202020204" pitchFamily="34" charset="0"/>
                <a:cs typeface="Arial" panose="020B0604020202020204" pitchFamily="34" charset="0"/>
              </a:rPr>
              <a:t> plant </a:t>
            </a:r>
            <a:r>
              <a:rPr lang="en-GB" dirty="0" err="1">
                <a:latin typeface="Arial" panose="020B0604020202020204" pitchFamily="34" charset="0"/>
                <a:cs typeface="Arial" panose="020B0604020202020204" pitchFamily="34" charset="0"/>
              </a:rPr>
              <a:t>bach</a:t>
            </a:r>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4"/>
          <a:stretch>
            <a:fillRect/>
          </a:stretch>
        </p:blipFill>
        <p:spPr>
          <a:xfrm>
            <a:off x="913954" y="1548000"/>
            <a:ext cx="9951220" cy="5760000"/>
          </a:xfrm>
          <a:prstGeom prst="rect">
            <a:avLst/>
          </a:prstGeom>
        </p:spPr>
      </p:pic>
    </p:spTree>
    <p:extLst>
      <p:ext uri="{BB962C8B-B14F-4D97-AF65-F5344CB8AC3E}">
        <p14:creationId xmlns:p14="http://schemas.microsoft.com/office/powerpoint/2010/main" val="89095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61663" cy="1325563"/>
          </a:xfrm>
        </p:spPr>
        <p:txBody>
          <a:bodyPr/>
          <a:lstStyle/>
          <a:p>
            <a:pPr algn="ctr"/>
            <a:r>
              <a:rPr lang="en-GB" dirty="0" err="1">
                <a:latin typeface="Arial" panose="020B0604020202020204" pitchFamily="34" charset="0"/>
                <a:cs typeface="Arial" panose="020B0604020202020204" pitchFamily="34" charset="0"/>
              </a:rPr>
              <a:t>Arwyddion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plant </a:t>
            </a:r>
            <a:r>
              <a:rPr lang="en-GB" dirty="0" err="1">
                <a:latin typeface="Arial" panose="020B0604020202020204" pitchFamily="34" charset="0"/>
                <a:cs typeface="Arial" panose="020B0604020202020204" pitchFamily="34" charset="0"/>
              </a:rPr>
              <a:t>oedran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ysgol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pic>
        <p:nvPicPr>
          <p:cNvPr id="6" name="Picture 5"/>
          <p:cNvPicPr>
            <a:picLocks noChangeAspect="1"/>
          </p:cNvPicPr>
          <p:nvPr/>
        </p:nvPicPr>
        <p:blipFill>
          <a:blip r:embed="rId4"/>
          <a:stretch>
            <a:fillRect/>
          </a:stretch>
        </p:blipFill>
        <p:spPr>
          <a:xfrm>
            <a:off x="913951" y="1764000"/>
            <a:ext cx="10364098" cy="6005080"/>
          </a:xfrm>
          <a:prstGeom prst="rect">
            <a:avLst/>
          </a:prstGeom>
        </p:spPr>
      </p:pic>
    </p:spTree>
    <p:extLst>
      <p:ext uri="{BB962C8B-B14F-4D97-AF65-F5344CB8AC3E}">
        <p14:creationId xmlns:p14="http://schemas.microsoft.com/office/powerpoint/2010/main" val="421529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err="1">
                <a:latin typeface="Arial" panose="020B0604020202020204" pitchFamily="34" charset="0"/>
                <a:cs typeface="Arial" panose="020B0604020202020204" pitchFamily="34" charset="0"/>
              </a:rPr>
              <a:t>Symptomau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pobl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ifanc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harddegau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4"/>
          <a:stretch>
            <a:fillRect/>
          </a:stretch>
        </p:blipFill>
        <p:spPr>
          <a:xfrm>
            <a:off x="913951" y="1692000"/>
            <a:ext cx="10364098" cy="6005080"/>
          </a:xfrm>
          <a:prstGeom prst="rect">
            <a:avLst/>
          </a:prstGeom>
        </p:spPr>
      </p:pic>
    </p:spTree>
    <p:extLst>
      <p:ext uri="{BB962C8B-B14F-4D97-AF65-F5344CB8AC3E}">
        <p14:creationId xmlns:p14="http://schemas.microsoft.com/office/powerpoint/2010/main" val="379047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endParaRPr lang="en-GB" sz="4800" dirty="0"/>
          </a:p>
          <a:p>
            <a:pPr algn="ctr"/>
            <a:endParaRPr lang="en-GB" sz="4800" dirty="0"/>
          </a:p>
          <a:p>
            <a:pPr marL="0" indent="0" algn="ctr">
              <a:buNone/>
            </a:pPr>
            <a:r>
              <a:rPr lang="en-GB" sz="4800" dirty="0" err="1">
                <a:latin typeface="Arial" panose="020B0604020202020204" pitchFamily="34" charset="0"/>
                <a:cs typeface="Arial" panose="020B0604020202020204" pitchFamily="34" charset="0"/>
              </a:rPr>
              <a:t>Anhwylderau</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Ffetysol</a:t>
            </a:r>
            <a:r>
              <a:rPr lang="en-GB" sz="4800" dirty="0">
                <a:latin typeface="Arial" panose="020B0604020202020204" pitchFamily="34" charset="0"/>
                <a:cs typeface="Arial" panose="020B0604020202020204" pitchFamily="34" charset="0"/>
              </a:rPr>
              <a:t> y </a:t>
            </a:r>
            <a:r>
              <a:rPr lang="en-GB" sz="4800" dirty="0" err="1">
                <a:latin typeface="Arial" panose="020B0604020202020204" pitchFamily="34" charset="0"/>
                <a:cs typeface="Arial" panose="020B0604020202020204" pitchFamily="34" charset="0"/>
              </a:rPr>
              <a:t>Sbectrwm</a:t>
            </a:r>
            <a:r>
              <a:rPr lang="en-GB" sz="4800" dirty="0">
                <a:latin typeface="Arial" panose="020B0604020202020204" pitchFamily="34" charset="0"/>
                <a:cs typeface="Arial" panose="020B0604020202020204" pitchFamily="34" charset="0"/>
              </a:rPr>
              <a:t> Alcohol</a:t>
            </a:r>
          </a:p>
          <a:p>
            <a:pPr marL="0" indent="0" algn="ctr">
              <a:buNone/>
            </a:pPr>
            <a:r>
              <a:rPr lang="en-GB" sz="4800" dirty="0">
                <a:latin typeface="Arial" panose="020B0604020202020204" pitchFamily="34" charset="0"/>
                <a:cs typeface="Arial" panose="020B0604020202020204" pitchFamily="34" charset="0"/>
              </a:rPr>
              <a:t>FASD</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37095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nn-NO" dirty="0">
                <a:latin typeface="Arial" panose="020B0604020202020204" pitchFamily="34" charset="0"/>
                <a:cs typeface="Arial" panose="020B0604020202020204" pitchFamily="34" charset="0"/>
              </a:rPr>
              <a:t>Pam ei bod mor anodd rhoi diagnosis o FASD?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Nid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oes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prawf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corfforol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Meini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prawf</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chanllawiau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diagnostig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amrywiol</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Ychydig</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ymarferwyr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teimlo</a:t>
            </a:r>
            <a:r>
              <a:rPr lang="en-GB" sz="2200" dirty="0">
                <a:latin typeface="Arial" panose="020B0604020202020204" pitchFamily="34" charset="0"/>
                <a:cs typeface="Arial" panose="020B0604020202020204" pitchFamily="34" charset="0"/>
              </a:rPr>
              <a:t> y gallant </a:t>
            </a:r>
            <a:r>
              <a:rPr lang="en-GB" sz="2200" dirty="0" err="1">
                <a:latin typeface="Arial" panose="020B0604020202020204" pitchFamily="34" charset="0"/>
                <a:cs typeface="Arial" panose="020B0604020202020204" pitchFamily="34" charset="0"/>
              </a:rPr>
              <a:t>wneud</a:t>
            </a:r>
            <a:r>
              <a:rPr lang="en-GB" sz="2200" dirty="0">
                <a:latin typeface="Arial" panose="020B0604020202020204" pitchFamily="34" charset="0"/>
                <a:cs typeface="Arial" panose="020B0604020202020204" pitchFamily="34" charset="0"/>
              </a:rPr>
              <a:t> diagnosis/  </a:t>
            </a:r>
            <a:r>
              <a:rPr lang="en-GB" sz="2200" dirty="0" err="1">
                <a:latin typeface="Arial" panose="020B0604020202020204" pitchFamily="34" charset="0"/>
                <a:cs typeface="Arial" panose="020B0604020202020204" pitchFamily="34" charset="0"/>
              </a:rPr>
              <a:t>diffyg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clinigau</a:t>
            </a:r>
            <a:r>
              <a:rPr lang="en-GB" sz="2200" dirty="0">
                <a:latin typeface="Arial" panose="020B0604020202020204" pitchFamily="34" charset="0"/>
                <a:cs typeface="Arial" panose="020B0604020202020204" pitchFamily="34" charset="0"/>
              </a:rPr>
              <a:t> FASD</a:t>
            </a: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Gall </a:t>
            </a:r>
            <a:r>
              <a:rPr lang="en-GB" sz="2200" dirty="0" err="1">
                <a:latin typeface="Arial" panose="020B0604020202020204" pitchFamily="34" charset="0"/>
                <a:cs typeface="Arial" panose="020B0604020202020204" pitchFamily="34" charset="0"/>
              </a:rPr>
              <a:t>fod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anodd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hanes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diffiniol</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ddefnydd</a:t>
            </a:r>
            <a:r>
              <a:rPr lang="en-GB" sz="2200" dirty="0">
                <a:latin typeface="Arial" panose="020B0604020202020204" pitchFamily="34" charset="0"/>
                <a:cs typeface="Arial" panose="020B0604020202020204" pitchFamily="34" charset="0"/>
              </a:rPr>
              <a:t> alcohol </a:t>
            </a:r>
            <a:r>
              <a:rPr lang="en-GB" sz="2200" dirty="0" err="1">
                <a:latin typeface="Arial" panose="020B0604020202020204" pitchFamily="34" charset="0"/>
                <a:cs typeface="Arial" panose="020B0604020202020204" pitchFamily="34" charset="0"/>
              </a:rPr>
              <a:t>mamau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biolegol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ystod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beichiogrwydd</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Gall </a:t>
            </a:r>
            <a:r>
              <a:rPr lang="en-GB" sz="2200" dirty="0" err="1">
                <a:latin typeface="Arial" panose="020B0604020202020204" pitchFamily="34" charset="0"/>
                <a:cs typeface="Arial" panose="020B0604020202020204" pitchFamily="34" charset="0"/>
              </a:rPr>
              <a:t>ymarferwyr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amharod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labelu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anabledd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arwain</a:t>
            </a:r>
            <a:r>
              <a:rPr lang="en-GB" sz="2200" dirty="0">
                <a:latin typeface="Arial" panose="020B0604020202020204" pitchFamily="34" charset="0"/>
                <a:cs typeface="Arial" panose="020B0604020202020204" pitchFamily="34" charset="0"/>
              </a:rPr>
              <a:t> at </a:t>
            </a:r>
            <a:r>
              <a:rPr lang="en-GB" sz="2200" dirty="0" err="1">
                <a:latin typeface="Arial" panose="020B0604020202020204" pitchFamily="34" charset="0"/>
                <a:cs typeface="Arial" panose="020B0604020202020204" pitchFamily="34" charset="0"/>
              </a:rPr>
              <a:t>stigmateiddio</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Pryderon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ynghylch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diffyg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gwasanaethau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rhoddir</a:t>
            </a:r>
            <a:r>
              <a:rPr lang="en-GB" sz="2200" dirty="0">
                <a:latin typeface="Arial" panose="020B0604020202020204" pitchFamily="34" charset="0"/>
                <a:cs typeface="Arial" panose="020B0604020202020204" pitchFamily="34" charset="0"/>
              </a:rPr>
              <a:t> diagnosis</a:t>
            </a: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Mae </a:t>
            </a:r>
            <a:r>
              <a:rPr lang="en-GB" sz="2200" dirty="0" err="1">
                <a:latin typeface="Arial" panose="020B0604020202020204" pitchFamily="34" charset="0"/>
                <a:cs typeface="Arial" panose="020B0604020202020204" pitchFamily="34" charset="0"/>
              </a:rPr>
              <a:t>nodweddion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wyneb</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llai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hawdd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nodi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pobl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ifanc</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oedolion</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Gall </a:t>
            </a:r>
            <a:r>
              <a:rPr lang="en-GB" sz="2200" dirty="0" err="1">
                <a:latin typeface="Arial" panose="020B0604020202020204" pitchFamily="34" charset="0"/>
                <a:cs typeface="Arial" panose="020B0604020202020204" pitchFamily="34" charset="0"/>
              </a:rPr>
              <a:t>anawsterau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ddod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fwy</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amlwg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pobl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ifanc</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oedolion</a:t>
            </a:r>
            <a:endParaRPr lang="en-GB" sz="2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89233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Pam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diagnosis?</a:t>
            </a:r>
          </a:p>
        </p:txBody>
      </p:sp>
      <p:sp>
        <p:nvSpPr>
          <p:cNvPr id="3" name="Content Placeholder 2"/>
          <p:cNvSpPr>
            <a:spLocks noGrp="1"/>
          </p:cNvSpPr>
          <p:nvPr>
            <p:ph idx="1"/>
          </p:nvPr>
        </p:nvSpPr>
        <p:spPr/>
        <p:txBody>
          <a:bodyPr>
            <a:normAutofit lnSpcReduction="10000"/>
          </a:bodyPr>
          <a:lstStyle/>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I </a:t>
            </a:r>
            <a:r>
              <a:rPr lang="en-GB" sz="3200" dirty="0" err="1">
                <a:latin typeface="Arial" panose="020B0604020202020204" pitchFamily="34" charset="0"/>
                <a:cs typeface="Arial" panose="020B0604020202020204" pitchFamily="34" charset="0"/>
              </a:rPr>
              <a:t>gael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cyngor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reoli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ymddygiad</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ymyriadau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eraill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wella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lles</a:t>
            </a:r>
            <a:r>
              <a:rPr lang="en-GB" sz="3200" dirty="0">
                <a:latin typeface="Arial" panose="020B0604020202020204" pitchFamily="34" charset="0"/>
                <a:cs typeface="Arial" panose="020B0604020202020204" pitchFamily="34" charset="0"/>
              </a:rPr>
              <a:t> plant</a:t>
            </a:r>
          </a:p>
          <a:p>
            <a:r>
              <a:rPr lang="en-GB" sz="3200" dirty="0" err="1">
                <a:latin typeface="Arial" panose="020B0604020202020204" pitchFamily="34" charset="0"/>
                <a:cs typeface="Arial" panose="020B0604020202020204" pitchFamily="34" charset="0"/>
              </a:rPr>
              <a:t>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mwyn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helpu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teuluoedd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gynllunio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gyfer</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dyfodol</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Atal </a:t>
            </a:r>
            <a:r>
              <a:rPr lang="en-GB" sz="3200" dirty="0" err="1">
                <a:latin typeface="Arial" panose="020B0604020202020204" pitchFamily="34" charset="0"/>
                <a:cs typeface="Arial" panose="020B0604020202020204" pitchFamily="34" charset="0"/>
              </a:rPr>
              <a:t>canlyniadau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anuniongyrchol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anhwylderau</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elwir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anableddau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eilaidd</a:t>
            </a:r>
            <a:r>
              <a:rPr lang="en-GB" sz="3200" dirty="0">
                <a:latin typeface="Arial" panose="020B0604020202020204" pitchFamily="34" charset="0"/>
                <a:cs typeface="Arial" panose="020B0604020202020204" pitchFamily="34" charset="0"/>
              </a:rPr>
              <a:t> – </a:t>
            </a:r>
            <a:r>
              <a:rPr lang="en-GB" sz="3200" dirty="0" err="1">
                <a:latin typeface="Arial" panose="020B0604020202020204" pitchFamily="34" charset="0"/>
                <a:cs typeface="Arial" panose="020B0604020202020204" pitchFamily="34" charset="0"/>
              </a:rPr>
              <a:t>e.e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materion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a:t>
            </a:r>
            <a:r>
              <a:rPr lang="en-GB" sz="32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87669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Y </a:t>
            </a:r>
            <a:r>
              <a:rPr lang="en-GB" dirty="0" err="1">
                <a:latin typeface="Arial" panose="020B0604020202020204" pitchFamily="34" charset="0"/>
                <a:cs typeface="Arial" panose="020B0604020202020204" pitchFamily="34" charset="0"/>
              </a:rPr>
              <a:t>dyfodol</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sz="32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gwaethaf</a:t>
            </a:r>
            <a:r>
              <a:rPr lang="en-GB" sz="3200" dirty="0">
                <a:latin typeface="Arial" panose="020B0604020202020204" pitchFamily="34" charset="0"/>
                <a:cs typeface="Arial" panose="020B0604020202020204" pitchFamily="34" charset="0"/>
              </a:rPr>
              <a:t> 40 </a:t>
            </a:r>
            <a:r>
              <a:rPr lang="en-GB" sz="3200" dirty="0" err="1">
                <a:latin typeface="Arial" panose="020B0604020202020204" pitchFamily="34" charset="0"/>
                <a:cs typeface="Arial" panose="020B0604020202020204" pitchFamily="34" charset="0"/>
              </a:rPr>
              <a:t>mlynedd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ymchwil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mae</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bylchau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parhau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fodoli</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Mae </a:t>
            </a:r>
            <a:r>
              <a:rPr lang="en-GB" sz="3200" dirty="0" err="1">
                <a:latin typeface="Arial" panose="020B0604020202020204" pitchFamily="34" charset="0"/>
                <a:cs typeface="Arial" panose="020B0604020202020204" pitchFamily="34" charset="0"/>
              </a:rPr>
              <a:t>tystiolaeth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parhau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ddod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amlwg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wella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dealltwriaeth</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sylfaen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gwybodaeth</a:t>
            </a:r>
            <a:r>
              <a:rPr lang="en-GB" sz="3200" dirty="0">
                <a:latin typeface="Arial" panose="020B0604020202020204" pitchFamily="34" charset="0"/>
                <a:cs typeface="Arial" panose="020B0604020202020204" pitchFamily="34" charset="0"/>
              </a:rPr>
              <a:t> FASD</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Biofarcwyr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diagnostig</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Dadansoddi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cydberthynas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rhwng</a:t>
            </a:r>
            <a:r>
              <a:rPr lang="en-GB" sz="3200" dirty="0">
                <a:latin typeface="Arial" panose="020B0604020202020204" pitchFamily="34" charset="0"/>
                <a:cs typeface="Arial" panose="020B0604020202020204" pitchFamily="34" charset="0"/>
              </a:rPr>
              <a:t> SFF a </a:t>
            </a:r>
            <a:r>
              <a:rPr lang="en-GB" sz="3200" dirty="0" err="1">
                <a:latin typeface="Arial" panose="020B0604020202020204" pitchFamily="34" charset="0"/>
                <a:cs typeface="Arial" panose="020B0604020202020204" pitchFamily="34" charset="0"/>
              </a:rPr>
              <a:t>phatrymau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diffygion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niwrolegol</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Gwell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sgrinio</a:t>
            </a:r>
            <a:r>
              <a:rPr lang="en-GB" sz="3200" dirty="0">
                <a:latin typeface="Arial" panose="020B0604020202020204" pitchFamily="34" charset="0"/>
                <a:cs typeface="Arial" panose="020B0604020202020204" pitchFamily="34" charset="0"/>
              </a:rPr>
              <a:t>, diagnosis a </a:t>
            </a:r>
            <a:r>
              <a:rPr lang="en-GB" sz="3200" dirty="0" err="1">
                <a:latin typeface="Arial" panose="020B0604020202020204" pitchFamily="34" charset="0"/>
                <a:cs typeface="Arial" panose="020B0604020202020204" pitchFamily="34" charset="0"/>
              </a:rPr>
              <a:t>rheolaeth</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t>Achieving More Together / </a:t>
            </a:r>
            <a:r>
              <a:rPr lang="en-GB" dirty="0" err="1"/>
              <a:t>Cyflawni</a:t>
            </a:r>
            <a:r>
              <a:rPr lang="en-GB" dirty="0"/>
              <a:t> </a:t>
            </a:r>
            <a:r>
              <a:rPr lang="en-GB" dirty="0" err="1"/>
              <a:t>Mwy</a:t>
            </a:r>
            <a:r>
              <a:rPr lang="en-GB" dirty="0"/>
              <a:t> </a:t>
            </a:r>
            <a:r>
              <a:rPr lang="en-GB" dirty="0" err="1"/>
              <a:t>Gyda'n</a:t>
            </a:r>
            <a:r>
              <a:rPr lang="en-GB" dirty="0"/>
              <a:t> </a:t>
            </a:r>
            <a:r>
              <a:rPr lang="en-GB" dirty="0" err="1"/>
              <a:t>Gilydd</a:t>
            </a:r>
            <a:endParaRPr lang="en-GB" dirty="0"/>
          </a:p>
        </p:txBody>
      </p:sp>
    </p:spTree>
    <p:extLst>
      <p:ext uri="{BB962C8B-B14F-4D97-AF65-F5344CB8AC3E}">
        <p14:creationId xmlns:p14="http://schemas.microsoft.com/office/powerpoint/2010/main" val="450800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6" name="Title 5"/>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FASD rai </a:t>
            </a:r>
            <a:r>
              <a:rPr lang="en-GB" dirty="0" err="1">
                <a:latin typeface="Arial" panose="020B0604020202020204" pitchFamily="34" charset="0"/>
                <a:cs typeface="Arial" panose="020B0604020202020204" pitchFamily="34" charset="0"/>
              </a:rPr>
              <a:t>pethau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cadarnhaol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a:t>
            </a:r>
          </a:p>
        </p:txBody>
      </p:sp>
      <p:sp>
        <p:nvSpPr>
          <p:cNvPr id="7" name="Content Placeholder 6"/>
          <p:cNvSpPr>
            <a:spLocks noGrp="1"/>
          </p:cNvSpPr>
          <p:nvPr>
            <p:ph sz="half" idx="1"/>
          </p:nvPr>
        </p:nvSpPr>
        <p:spPr/>
        <p:txBody>
          <a:bodyPr>
            <a:normAutofit fontScale="32500" lnSpcReduction="20000"/>
          </a:bodyPr>
          <a:lstStyle/>
          <a:p>
            <a:pPr marL="342900" lvl="0" indent="-342900">
              <a:lnSpc>
                <a:spcPct val="100000"/>
              </a:lnSpc>
              <a:spcBef>
                <a:spcPct val="20000"/>
              </a:spcBef>
            </a:pPr>
            <a:endParaRPr lang="en-GB" sz="1800" dirty="0">
              <a:latin typeface="Arial" panose="020B0604020202020204" pitchFamily="34" charset="0"/>
              <a:cs typeface="Arial" panose="020B0604020202020204" pitchFamily="34" charset="0"/>
            </a:endParaRPr>
          </a:p>
          <a:p>
            <a:pPr marL="342900" lvl="0" indent="-342900">
              <a:lnSpc>
                <a:spcPct val="100000"/>
              </a:lnSpc>
              <a:spcBef>
                <a:spcPct val="20000"/>
              </a:spcBef>
            </a:pP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hoffi</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cofleidio</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siriol</a:t>
            </a:r>
            <a:r>
              <a:rPr lang="en-GB" sz="2900" dirty="0">
                <a:latin typeface="Arial" panose="020B0604020202020204" pitchFamily="34" charset="0"/>
                <a:cs typeface="Arial" panose="020B0604020202020204" pitchFamily="34" charset="0"/>
              </a:rPr>
              <a:t> a </a:t>
            </a:r>
            <a:r>
              <a:rPr lang="en-GB" sz="2900" dirty="0" err="1">
                <a:latin typeface="Arial" panose="020B0604020202020204" pitchFamily="34" charset="0"/>
                <a:cs typeface="Arial" panose="020B0604020202020204" pitchFamily="34" charset="0"/>
              </a:rPr>
              <a:t>chyffyrddadwy</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gyfeillgar</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rhadlon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cymdeithasgar</a:t>
            </a:r>
            <a:r>
              <a:rPr lang="en-GB" sz="2900" dirty="0">
                <a:latin typeface="Arial" panose="020B0604020202020204" pitchFamily="34" charset="0"/>
                <a:cs typeface="Arial" panose="020B0604020202020204" pitchFamily="34" charset="0"/>
              </a:rPr>
              <a:t> a </a:t>
            </a:r>
            <a:r>
              <a:rPr lang="en-GB" sz="2900" dirty="0" err="1">
                <a:latin typeface="Arial" panose="020B0604020202020204" pitchFamily="34" charset="0"/>
                <a:cs typeface="Arial" panose="020B0604020202020204" pitchFamily="34" charset="0"/>
              </a:rPr>
              <a:t>chyffyrddol</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hapus</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mewn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amgylchedd</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sy’n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eu</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derbyn</a:t>
            </a:r>
            <a:r>
              <a:rPr lang="en-GB" sz="2900" dirty="0">
                <a:latin typeface="Arial" panose="020B0604020202020204" pitchFamily="34" charset="0"/>
                <a:cs typeface="Arial" panose="020B0604020202020204" pitchFamily="34" charset="0"/>
              </a:rPr>
              <a:t> ac </a:t>
            </a:r>
            <a:r>
              <a:rPr lang="en-GB" sz="2900" dirty="0" err="1">
                <a:latin typeface="Arial" panose="020B0604020202020204" pitchFamily="34" charset="0"/>
                <a:cs typeface="Arial" panose="020B0604020202020204" pitchFamily="34" charset="0"/>
              </a:rPr>
              <a:t>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cynnig</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cymorth</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parhaus</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gariadus</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gofalus</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caredig</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pryderus</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sensitif</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triw</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ffyddlon</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Serchog</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trugarog</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sensitif</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Penderfynol</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ymroddedig</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dyfalbarhaol</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Digymell</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chwilfrydig</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cyfrannog</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Egnïol</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gweithgar</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athletig</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Teg</a:t>
            </a:r>
            <a:r>
              <a:rPr lang="en-GB" sz="2900" dirty="0">
                <a:latin typeface="Arial" panose="020B0604020202020204" pitchFamily="34" charset="0"/>
                <a:cs typeface="Arial" panose="020B0604020202020204" pitchFamily="34" charset="0"/>
              </a:rPr>
              <a:t> a </a:t>
            </a:r>
            <a:r>
              <a:rPr lang="en-GB" sz="2900" dirty="0" err="1">
                <a:latin typeface="Arial" panose="020B0604020202020204" pitchFamily="34" charset="0"/>
                <a:cs typeface="Arial" panose="020B0604020202020204" pitchFamily="34" charset="0"/>
              </a:rPr>
              <a:t>chyd-weithredol</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Yn</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hoffi</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cael</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cais</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i</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helpu</a:t>
            </a:r>
            <a:endParaRPr lang="en-GB" sz="29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900" dirty="0" err="1">
                <a:latin typeface="Arial" panose="020B0604020202020204" pitchFamily="34" charset="0"/>
                <a:cs typeface="Arial" panose="020B0604020202020204" pitchFamily="34" charset="0"/>
              </a:rPr>
              <a:t>Llafar</a:t>
            </a:r>
            <a:r>
              <a:rPr lang="en-GB" sz="2900" dirty="0">
                <a:latin typeface="Arial" panose="020B0604020202020204" pitchFamily="34" charset="0"/>
                <a:cs typeface="Arial" panose="020B0604020202020204" pitchFamily="34" charset="0"/>
              </a:rPr>
              <a:t> </a:t>
            </a:r>
            <a:r>
              <a:rPr lang="en-GB" sz="2900" dirty="0" err="1">
                <a:latin typeface="Arial" panose="020B0604020202020204" pitchFamily="34" charset="0"/>
                <a:cs typeface="Arial" panose="020B0604020202020204" pitchFamily="34" charset="0"/>
              </a:rPr>
              <a:t>iawn</a:t>
            </a:r>
            <a:endParaRPr lang="en-GB" sz="2900"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p:txBody>
          <a:bodyPr>
            <a:normAutofit fontScale="32500" lnSpcReduction="20000"/>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Caredig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phlant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iau</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anifeiliaid</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gallu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datrys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problemau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chymorth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priodol</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Meddwl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gadarn</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Cof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gweledol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cryf</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Gallu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drwy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wneud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dysgwr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cinesthetig</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Artistig</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Cerddorol</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Sgiliau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mecanyddol</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Diddordeb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adeiladu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garddio</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Synnwyr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digrifwch</a:t>
            </a:r>
            <a:r>
              <a:rPr lang="en-GB" dirty="0">
                <a:latin typeface="Arial" panose="020B0604020202020204" pitchFamily="34" charset="0"/>
                <a:cs typeface="Arial" panose="020B0604020202020204" pitchFamily="34" charset="0"/>
              </a:rPr>
              <a:t> da</a:t>
            </a:r>
          </a:p>
          <a:p>
            <a:r>
              <a:rPr lang="en-GB" dirty="0" err="1">
                <a:latin typeface="Arial" panose="020B0604020202020204" pitchFamily="34" charset="0"/>
                <a:cs typeface="Arial" panose="020B0604020202020204" pitchFamily="34" charset="0"/>
              </a:rPr>
              <a:t>Mwynhau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dweud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straeon</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10" name="TextBox 9">
            <a:extLst>
              <a:ext uri="{FF2B5EF4-FFF2-40B4-BE49-F238E27FC236}">
                <a16:creationId xmlns:a16="http://schemas.microsoft.com/office/drawing/2014/main" id="{35EEE966-8BE4-48DD-8AE3-5786D145D56F}"/>
              </a:ext>
            </a:extLst>
          </p:cNvPr>
          <p:cNvSpPr txBox="1"/>
          <p:nvPr/>
        </p:nvSpPr>
        <p:spPr>
          <a:xfrm>
            <a:off x="685800" y="1690688"/>
            <a:ext cx="8163192"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llawer</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agweddau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cadarnhaol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bersonoliaethau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nodweddion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unigolyn</a:t>
            </a:r>
            <a:r>
              <a:rPr lang="en-GB" dirty="0">
                <a:latin typeface="Arial" panose="020B0604020202020204" pitchFamily="34" charset="0"/>
                <a:cs typeface="Arial" panose="020B0604020202020204" pitchFamily="34" charset="0"/>
              </a:rPr>
              <a:t> a FASD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gynnwys</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4751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err="1">
                <a:latin typeface="Arial" panose="020B0604020202020204" pitchFamily="34" charset="0"/>
                <a:cs typeface="Arial" panose="020B0604020202020204" pitchFamily="34" charset="0"/>
              </a:rPr>
              <a:t>Gwneud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pethau’n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wahanol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342900" lvl="0" indent="-342900">
              <a:lnSpc>
                <a:spcPct val="100000"/>
              </a:lnSpc>
              <a:spcBef>
                <a:spcPct val="20000"/>
              </a:spcBef>
            </a:pP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Fel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rhieni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efallai</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bydd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angen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chi </a:t>
            </a:r>
            <a:r>
              <a:rPr lang="en-GB" sz="3200" dirty="0" err="1">
                <a:latin typeface="Arial" panose="020B0604020202020204" pitchFamily="34" charset="0"/>
                <a:cs typeface="Arial" panose="020B0604020202020204" pitchFamily="34" charset="0"/>
              </a:rPr>
              <a:t>dalu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mwy</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sylw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sicrhau</a:t>
            </a:r>
            <a:r>
              <a:rPr lang="en-GB" sz="3200" dirty="0">
                <a:latin typeface="Arial" panose="020B0604020202020204" pitchFamily="34" charset="0"/>
                <a:cs typeface="Arial" panose="020B0604020202020204" pitchFamily="34" charset="0"/>
              </a:rPr>
              <a:t> bod </a:t>
            </a:r>
            <a:r>
              <a:rPr lang="en-GB" sz="3200" dirty="0" err="1">
                <a:latin typeface="Arial" panose="020B0604020202020204" pitchFamily="34" charset="0"/>
                <a:cs typeface="Arial" panose="020B0604020202020204" pitchFamily="34" charset="0"/>
              </a:rPr>
              <a:t>arferion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lle</a:t>
            </a:r>
            <a:r>
              <a:rPr lang="en-GB" sz="3200" dirty="0">
                <a:latin typeface="Arial" panose="020B0604020202020204" pitchFamily="34" charset="0"/>
                <a:cs typeface="Arial" panose="020B0604020202020204" pitchFamily="34" charset="0"/>
              </a:rPr>
              <a:t> a bod plant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helpu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baratoi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gyfer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gweithgareddau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dyddiol</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Gall </a:t>
            </a:r>
            <a:r>
              <a:rPr lang="en-GB" sz="3200" dirty="0" err="1">
                <a:latin typeface="Arial" panose="020B0604020202020204" pitchFamily="34" charset="0"/>
                <a:cs typeface="Arial" panose="020B0604020202020204" pitchFamily="34" charset="0"/>
              </a:rPr>
              <a:t>meddwl</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oedran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emosiynol</a:t>
            </a:r>
            <a:r>
              <a:rPr lang="en-GB" sz="3200" dirty="0">
                <a:latin typeface="Arial" panose="020B0604020202020204" pitchFamily="34" charset="0"/>
                <a:cs typeface="Arial" panose="020B0604020202020204" pitchFamily="34" charset="0"/>
              </a:rPr>
              <a:t>/</a:t>
            </a:r>
            <a:r>
              <a:rPr lang="en-GB" sz="3200" dirty="0" err="1">
                <a:latin typeface="Arial" panose="020B0604020202020204" pitchFamily="34" charset="0"/>
                <a:cs typeface="Arial" panose="020B0604020202020204" pitchFamily="34" charset="0"/>
              </a:rPr>
              <a:t>cymdeithasol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plentyn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hytrach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hoedran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cronolegol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fod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fudd</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Efallai</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bydd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angen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chi </a:t>
            </a:r>
            <a:r>
              <a:rPr lang="en-GB" sz="3200" dirty="0" err="1">
                <a:latin typeface="Arial" panose="020B0604020202020204" pitchFamily="34" charset="0"/>
                <a:cs typeface="Arial" panose="020B0604020202020204" pitchFamily="34" charset="0"/>
              </a:rPr>
              <a:t>barhau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helpu</a:t>
            </a:r>
            <a:r>
              <a:rPr lang="en-GB" sz="3200" dirty="0">
                <a:latin typeface="Arial" panose="020B0604020202020204" pitchFamily="34" charset="0"/>
                <a:cs typeface="Arial" panose="020B0604020202020204" pitchFamily="34" charset="0"/>
              </a:rPr>
              <a:t> plant h</a:t>
            </a:r>
            <a:r>
              <a:rPr lang="cy-GB" sz="3200" dirty="0">
                <a:latin typeface="Arial" panose="020B0604020202020204" pitchFamily="34" charset="0"/>
                <a:cs typeface="Arial" panose="020B0604020202020204" pitchFamily="34" charset="0"/>
              </a:rPr>
              <a:t>ŷ</a:t>
            </a:r>
            <a:r>
              <a:rPr lang="en-GB" sz="3200" dirty="0">
                <a:latin typeface="Arial" panose="020B0604020202020204" pitchFamily="34" charset="0"/>
                <a:cs typeface="Arial" panose="020B0604020202020204" pitchFamily="34" charset="0"/>
              </a:rPr>
              <a:t>n, </a:t>
            </a:r>
            <a:r>
              <a:rPr lang="en-GB" sz="3200" dirty="0" err="1">
                <a:latin typeface="Arial" panose="020B0604020202020204" pitchFamily="34" charset="0"/>
                <a:cs typeface="Arial" panose="020B0604020202020204" pitchFamily="34" charset="0"/>
              </a:rPr>
              <a:t>pobl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ifanc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harddegau</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oedolion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tasgau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byw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dyddiol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hyn</a:t>
            </a:r>
            <a:r>
              <a:rPr lang="en-GB" sz="32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236426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pPr algn="ctr"/>
            <a:r>
              <a:rPr lang="en-GB" dirty="0" err="1">
                <a:latin typeface="Arial" panose="020B0604020202020204" pitchFamily="34" charset="0"/>
                <a:cs typeface="Arial" panose="020B0604020202020204" pitchFamily="34" charset="0"/>
              </a:rPr>
              <a:t>Defnyddio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nodiadau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atgoffa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gweledol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a:xfrm>
            <a:off x="322322" y="6299041"/>
            <a:ext cx="7827659" cy="377825"/>
          </a:xfrm>
        </p:spPr>
        <p:txBody>
          <a:bodyPr/>
          <a:lstStyle/>
          <a:p>
            <a:r>
              <a:rPr lang="en-GB" dirty="0"/>
              <a:t>Achieving More Together / </a:t>
            </a:r>
            <a:r>
              <a:rPr lang="en-GB" dirty="0" err="1"/>
              <a:t>Cyflawni</a:t>
            </a:r>
            <a:r>
              <a:rPr lang="en-GB" dirty="0"/>
              <a:t> </a:t>
            </a:r>
            <a:r>
              <a:rPr lang="en-GB" dirty="0" err="1"/>
              <a:t>Mwy</a:t>
            </a:r>
            <a:r>
              <a:rPr lang="en-GB" dirty="0"/>
              <a:t> </a:t>
            </a:r>
            <a:r>
              <a:rPr lang="en-GB" dirty="0" err="1"/>
              <a:t>Gyda'n</a:t>
            </a:r>
            <a:r>
              <a:rPr lang="en-GB" dirty="0"/>
              <a:t> </a:t>
            </a:r>
            <a:r>
              <a:rPr lang="en-GB" dirty="0" err="1"/>
              <a:t>Gilydd</a:t>
            </a:r>
            <a:endParaRPr lang="en-GB" dirty="0"/>
          </a:p>
        </p:txBody>
      </p:sp>
      <p:pic>
        <p:nvPicPr>
          <p:cNvPr id="6" name="Picture 2" descr="Pink Green Yellow Blue and Purple Sticky Note Mounted on White Painted Wall">
            <a:extLst>
              <a:ext uri="{FF2B5EF4-FFF2-40B4-BE49-F238E27FC236}">
                <a16:creationId xmlns:a16="http://schemas.microsoft.com/office/drawing/2014/main" id="{6FBF1C49-4C95-4062-B7D0-9FE7F9DFDA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71" y="1651530"/>
            <a:ext cx="2852371" cy="218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9406A2-7043-4B68-80B6-2479823F5A75}"/>
              </a:ext>
            </a:extLst>
          </p:cNvPr>
          <p:cNvPicPr>
            <a:picLocks noChangeAspect="1"/>
          </p:cNvPicPr>
          <p:nvPr/>
        </p:nvPicPr>
        <p:blipFill>
          <a:blip r:embed="rId5"/>
          <a:stretch>
            <a:fillRect/>
          </a:stretch>
        </p:blipFill>
        <p:spPr>
          <a:xfrm>
            <a:off x="5808220" y="1646646"/>
            <a:ext cx="3046284" cy="2028825"/>
          </a:xfrm>
          <a:prstGeom prst="rect">
            <a:avLst/>
          </a:prstGeom>
          <a:ln>
            <a:noFill/>
          </a:ln>
          <a:effectLst>
            <a:softEdge rad="112500"/>
          </a:effectLst>
        </p:spPr>
      </p:pic>
      <p:pic>
        <p:nvPicPr>
          <p:cNvPr id="8" name="Picture 7">
            <a:extLst>
              <a:ext uri="{FF2B5EF4-FFF2-40B4-BE49-F238E27FC236}">
                <a16:creationId xmlns:a16="http://schemas.microsoft.com/office/drawing/2014/main" id="{D3087EC9-8A90-469B-95C1-23FE9A5759AF}"/>
              </a:ext>
            </a:extLst>
          </p:cNvPr>
          <p:cNvPicPr>
            <a:picLocks noChangeAspect="1"/>
          </p:cNvPicPr>
          <p:nvPr/>
        </p:nvPicPr>
        <p:blipFill>
          <a:blip r:embed="rId6"/>
          <a:stretch>
            <a:fillRect/>
          </a:stretch>
        </p:blipFill>
        <p:spPr>
          <a:xfrm>
            <a:off x="2446861" y="3949219"/>
            <a:ext cx="4158034" cy="2340000"/>
          </a:xfrm>
          <a:prstGeom prst="rect">
            <a:avLst/>
          </a:prstGeom>
          <a:ln>
            <a:noFill/>
          </a:ln>
          <a:effectLst>
            <a:softEdge rad="112500"/>
          </a:effectLst>
        </p:spPr>
      </p:pic>
      <p:pic>
        <p:nvPicPr>
          <p:cNvPr id="9" name="Picture 8">
            <a:extLst>
              <a:ext uri="{FF2B5EF4-FFF2-40B4-BE49-F238E27FC236}">
                <a16:creationId xmlns:a16="http://schemas.microsoft.com/office/drawing/2014/main" id="{3BF890DC-1D18-4329-823C-F0FEA451F865}"/>
              </a:ext>
            </a:extLst>
          </p:cNvPr>
          <p:cNvPicPr>
            <a:picLocks noChangeAspect="1"/>
          </p:cNvPicPr>
          <p:nvPr/>
        </p:nvPicPr>
        <p:blipFill>
          <a:blip r:embed="rId7"/>
          <a:stretch>
            <a:fillRect/>
          </a:stretch>
        </p:blipFill>
        <p:spPr>
          <a:xfrm>
            <a:off x="8118521" y="4166008"/>
            <a:ext cx="3200400" cy="2133033"/>
          </a:xfrm>
          <a:prstGeom prst="rect">
            <a:avLst/>
          </a:prstGeom>
          <a:ln>
            <a:noFill/>
          </a:ln>
          <a:effectLst>
            <a:softEdge rad="112500"/>
          </a:effectLst>
        </p:spPr>
      </p:pic>
    </p:spTree>
    <p:extLst>
      <p:ext uri="{BB962C8B-B14F-4D97-AF65-F5344CB8AC3E}">
        <p14:creationId xmlns:p14="http://schemas.microsoft.com/office/powerpoint/2010/main" val="23119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err="1">
                <a:latin typeface="Arial" panose="020B0604020202020204" pitchFamily="34" charset="0"/>
                <a:cs typeface="Arial" panose="020B0604020202020204" pitchFamily="34" charset="0"/>
              </a:rPr>
              <a:t>Helpu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sgiliau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trefnu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2" descr="https://tse1.mm.bing.net/th?id=OIP.wJRrpGCTYXGc42tOI1IrfgHaJX&amp;pid=15.1&amp;P=0&amp;w=300&amp;h=300">
            <a:extLst>
              <a:ext uri="{FF2B5EF4-FFF2-40B4-BE49-F238E27FC236}">
                <a16:creationId xmlns:a16="http://schemas.microsoft.com/office/drawing/2014/main" id="{1C31A240-CC1D-4B83-9A92-4E0EBB3A3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76" y="2160695"/>
            <a:ext cx="2266950"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D82293D-25FB-423B-AFC8-E18C8368A61F}"/>
              </a:ext>
            </a:extLst>
          </p:cNvPr>
          <p:cNvPicPr>
            <a:picLocks noChangeAspect="1"/>
          </p:cNvPicPr>
          <p:nvPr/>
        </p:nvPicPr>
        <p:blipFill>
          <a:blip r:embed="rId5"/>
          <a:stretch>
            <a:fillRect/>
          </a:stretch>
        </p:blipFill>
        <p:spPr>
          <a:xfrm>
            <a:off x="4040058" y="3290334"/>
            <a:ext cx="2857500"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4" descr="https://s-media-cache-ak0.pinimg.com/736x/f7/89/d6/f789d60ea6e121e90ce73dfdfd617fc9.jpg">
            <a:extLst>
              <a:ext uri="{FF2B5EF4-FFF2-40B4-BE49-F238E27FC236}">
                <a16:creationId xmlns:a16="http://schemas.microsoft.com/office/drawing/2014/main" id="{EB1C6B58-CBB5-40FD-8937-A5405E7E27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190" y="2605562"/>
            <a:ext cx="3278293"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261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normAutofit fontScale="90000"/>
          </a:bodyPr>
          <a:lstStyle/>
          <a:p>
            <a:pPr algn="ctr"/>
            <a:r>
              <a:rPr lang="en-GB" dirty="0">
                <a:latin typeface="Arial" panose="020B0604020202020204" pitchFamily="34" charset="0"/>
                <a:cs typeface="Arial" panose="020B0604020202020204" pitchFamily="34" charset="0"/>
              </a:rPr>
              <a:t>Pam </a:t>
            </a:r>
            <a:r>
              <a:rPr lang="en-GB" dirty="0" err="1">
                <a:latin typeface="Arial" panose="020B0604020202020204" pitchFamily="34" charset="0"/>
                <a:cs typeface="Arial" panose="020B0604020202020204" pitchFamily="34" charset="0"/>
              </a:rPr>
              <a:t>allai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arddangos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ymddygiad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heriol</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fontScale="85000" lnSpcReduction="20000"/>
          </a:bodyPr>
          <a:lstStyle/>
          <a:p>
            <a:pPr marL="342900" lvl="0" indent="-342900">
              <a:lnSpc>
                <a:spcPct val="100000"/>
              </a:lnSpc>
              <a:spcBef>
                <a:spcPct val="20000"/>
              </a:spcBef>
            </a:pPr>
            <a:endParaRPr lang="en-GB" sz="2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000" dirty="0" err="1">
                <a:latin typeface="Arial" panose="020B0604020202020204" pitchFamily="34" charset="0"/>
                <a:cs typeface="Arial" panose="020B0604020202020204" pitchFamily="34" charset="0"/>
              </a:rPr>
              <a:t>Gorlwytho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synwhyraidd</a:t>
            </a:r>
            <a:r>
              <a:rPr lang="en-GB" sz="2000" dirty="0">
                <a:latin typeface="Arial" panose="020B0604020202020204" pitchFamily="34" charset="0"/>
                <a:cs typeface="Arial" panose="020B0604020202020204" pitchFamily="34" charset="0"/>
              </a:rPr>
              <a:t> (e.g. </a:t>
            </a:r>
            <a:r>
              <a:rPr lang="en-GB" sz="2000" dirty="0" err="1">
                <a:latin typeface="Arial" panose="020B0604020202020204" pitchFamily="34" charset="0"/>
                <a:cs typeface="Arial" panose="020B0604020202020204" pitchFamily="34" charset="0"/>
              </a:rPr>
              <a:t>torfeydd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mawr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synau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uchel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newidiadau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drefn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arferol</a:t>
            </a:r>
            <a:r>
              <a:rPr lang="en-GB" sz="2000" dirty="0">
                <a:latin typeface="Arial" panose="020B0604020202020204" pitchFamily="34" charset="0"/>
                <a:cs typeface="Arial" panose="020B0604020202020204" pitchFamily="34" charset="0"/>
              </a:rPr>
              <a:t> o ran </a:t>
            </a:r>
            <a:r>
              <a:rPr lang="en-GB" sz="2000" dirty="0" err="1">
                <a:latin typeface="Arial" panose="020B0604020202020204" pitchFamily="34" charset="0"/>
                <a:cs typeface="Arial" panose="020B0604020202020204" pitchFamily="34" charset="0"/>
              </a:rPr>
              <a:t>amser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bwyd</a:t>
            </a:r>
            <a:r>
              <a:rPr lang="en-GB" sz="20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000" dirty="0">
                <a:latin typeface="Arial" panose="020B0604020202020204" pitchFamily="34" charset="0"/>
                <a:cs typeface="Arial" panose="020B0604020202020204" pitchFamily="34" charset="0"/>
              </a:rPr>
              <a:t>Gallant </a:t>
            </a:r>
            <a:r>
              <a:rPr lang="en-GB" sz="2000" dirty="0" err="1">
                <a:latin typeface="Arial" panose="020B0604020202020204" pitchFamily="34" charset="0"/>
                <a:cs typeface="Arial" panose="020B0604020202020204" pitchFamily="34" charset="0"/>
              </a:rPr>
              <a:t>deimlo’n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rhwystredig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gyda’i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hunain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neu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gydag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eraill</a:t>
            </a:r>
            <a:r>
              <a:rPr lang="en-GB" sz="2000" dirty="0">
                <a:latin typeface="Arial" panose="020B0604020202020204" pitchFamily="34" charset="0"/>
                <a:cs typeface="Arial" panose="020B0604020202020204" pitchFamily="34" charset="0"/>
              </a:rPr>
              <a:t> (gall </a:t>
            </a:r>
            <a:r>
              <a:rPr lang="en-GB" sz="2000" dirty="0" err="1">
                <a:latin typeface="Arial" panose="020B0604020202020204" pitchFamily="34" charset="0"/>
                <a:cs typeface="Arial" panose="020B0604020202020204" pitchFamily="34" charset="0"/>
              </a:rPr>
              <a:t>fod</a:t>
            </a:r>
            <a:r>
              <a:rPr lang="en-GB" sz="2000" dirty="0">
                <a:latin typeface="Arial" panose="020B0604020202020204" pitchFamily="34" charset="0"/>
                <a:cs typeface="Arial" panose="020B0604020202020204" pitchFamily="34" charset="0"/>
              </a:rPr>
              <a:t> o </a:t>
            </a:r>
            <a:r>
              <a:rPr lang="en-GB" sz="2000" dirty="0" err="1">
                <a:latin typeface="Arial" panose="020B0604020202020204" pitchFamily="34" charset="0"/>
                <a:cs typeface="Arial" panose="020B0604020202020204" pitchFamily="34" charset="0"/>
              </a:rPr>
              <a:t>fudd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helpu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plentyn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gydnabod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mae’n</a:t>
            </a:r>
            <a:r>
              <a:rPr lang="en-GB" sz="2000"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teimlo</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pan </a:t>
            </a:r>
            <a:r>
              <a:rPr lang="en-GB" sz="2000" dirty="0" err="1">
                <a:latin typeface="Arial" panose="020B0604020202020204" pitchFamily="34" charset="0"/>
                <a:cs typeface="Arial" panose="020B0604020202020204" pitchFamily="34" charset="0"/>
              </a:rPr>
              <a:t>fyddan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nhw’n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dechrau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mynd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flin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neu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deimlo’n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llethol</a:t>
            </a:r>
            <a:r>
              <a:rPr lang="en-GB" sz="2000" dirty="0">
                <a:latin typeface="Arial" panose="020B0604020202020204" pitchFamily="34" charset="0"/>
                <a:cs typeface="Arial" panose="020B0604020202020204" pitchFamily="34" charset="0"/>
              </a:rPr>
              <a:t>) </a:t>
            </a:r>
          </a:p>
          <a:p>
            <a:pPr marL="342900" lvl="0" indent="-342900">
              <a:lnSpc>
                <a:spcPct val="100000"/>
              </a:lnSpc>
              <a:spcBef>
                <a:spcPct val="20000"/>
              </a:spcBef>
            </a:pPr>
            <a:r>
              <a:rPr lang="en-GB" sz="2000" dirty="0" err="1">
                <a:latin typeface="Arial" panose="020B0604020202020204" pitchFamily="34" charset="0"/>
                <a:cs typeface="Arial" panose="020B0604020202020204" pitchFamily="34" charset="0"/>
              </a:rPr>
              <a:t>Methu</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chyfathrebu’n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effeithiol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digwydd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eu</a:t>
            </a:r>
            <a:r>
              <a:rPr lang="en-GB" sz="2000" dirty="0">
                <a:latin typeface="Arial" panose="020B0604020202020204" pitchFamily="34" charset="0"/>
                <a:cs typeface="Arial" panose="020B0604020202020204" pitchFamily="34" charset="0"/>
              </a:rPr>
              <a:t> pen (</a:t>
            </a:r>
            <a:r>
              <a:rPr lang="en-GB" sz="2000" dirty="0" err="1">
                <a:latin typeface="Arial" panose="020B0604020202020204" pitchFamily="34" charset="0"/>
                <a:cs typeface="Arial" panose="020B0604020202020204" pitchFamily="34" charset="0"/>
              </a:rPr>
              <a:t>efallai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ychydig</a:t>
            </a:r>
            <a:r>
              <a:rPr lang="en-GB" sz="2000" dirty="0">
                <a:latin typeface="Arial" panose="020B0604020202020204" pitchFamily="34" charset="0"/>
                <a:cs typeface="Arial" panose="020B0604020202020204" pitchFamily="34" charset="0"/>
              </a:rPr>
              <a:t> o </a:t>
            </a:r>
            <a:r>
              <a:rPr lang="en-GB" sz="2000" dirty="0" err="1">
                <a:latin typeface="Arial" panose="020B0604020202020204" pitchFamily="34" charset="0"/>
                <a:cs typeface="Arial" panose="020B0604020202020204" pitchFamily="34" charset="0"/>
              </a:rPr>
              <a:t>iaith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fynegiannol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sydd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ganddynt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ond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fwy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cyffredin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hiaith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dderbyngar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anaeddfed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Efallai</a:t>
            </a:r>
            <a:r>
              <a:rPr lang="en-GB" sz="2000" dirty="0">
                <a:latin typeface="Arial" panose="020B0604020202020204" pitchFamily="34" charset="0"/>
                <a:cs typeface="Arial" panose="020B0604020202020204" pitchFamily="34" charset="0"/>
              </a:rPr>
              <a:t> y </a:t>
            </a:r>
            <a:r>
              <a:rPr lang="en-GB" sz="2000" dirty="0" err="1">
                <a:latin typeface="Arial" panose="020B0604020202020204" pitchFamily="34" charset="0"/>
                <a:cs typeface="Arial" panose="020B0604020202020204" pitchFamily="34" charset="0"/>
              </a:rPr>
              <a:t>byddan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nhw’n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chael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anodd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darllen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iaith</a:t>
            </a:r>
            <a:r>
              <a:rPr lang="en-GB" sz="2000" dirty="0">
                <a:latin typeface="Arial" panose="020B0604020202020204" pitchFamily="34" charset="0"/>
                <a:cs typeface="Arial" panose="020B0604020202020204" pitchFamily="34" charset="0"/>
              </a:rPr>
              <a:t> y </a:t>
            </a:r>
            <a:r>
              <a:rPr lang="en-GB" sz="2000" dirty="0" err="1">
                <a:latin typeface="Arial" panose="020B0604020202020204" pitchFamily="34" charset="0"/>
                <a:cs typeface="Arial" panose="020B0604020202020204" pitchFamily="34" charset="0"/>
              </a:rPr>
              <a:t>corff</a:t>
            </a:r>
            <a:r>
              <a:rPr lang="en-GB" sz="2000" dirty="0">
                <a:latin typeface="Arial" panose="020B0604020202020204" pitchFamily="34" charset="0"/>
                <a:cs typeface="Arial" panose="020B0604020202020204" pitchFamily="34" charset="0"/>
              </a:rPr>
              <a:t> – gall </a:t>
            </a:r>
            <a:r>
              <a:rPr lang="en-GB" sz="2000" dirty="0" err="1">
                <a:latin typeface="Arial" panose="020B0604020202020204" pitchFamily="34" charset="0"/>
                <a:cs typeface="Arial" panose="020B0604020202020204" pitchFamily="34" charset="0"/>
              </a:rPr>
              <a:t>fod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ddefnyddiol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gwneud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gwaith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penodol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gyda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nhw</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adnabod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ciwiau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cymdeithasol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mynegiant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wyneb</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mathau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eraill</a:t>
            </a:r>
            <a:r>
              <a:rPr lang="en-GB" sz="2000" dirty="0">
                <a:latin typeface="Arial" panose="020B0604020202020204" pitchFamily="34" charset="0"/>
                <a:cs typeface="Arial" panose="020B0604020202020204" pitchFamily="34" charset="0"/>
              </a:rPr>
              <a:t> o </a:t>
            </a:r>
            <a:r>
              <a:rPr lang="en-GB" sz="2000" dirty="0" err="1">
                <a:latin typeface="Arial" panose="020B0604020202020204" pitchFamily="34" charset="0"/>
                <a:cs typeface="Arial" panose="020B0604020202020204" pitchFamily="34" charset="0"/>
              </a:rPr>
              <a:t>gyfathrebu</a:t>
            </a:r>
            <a:r>
              <a:rPr lang="en-GB" sz="2000" dirty="0">
                <a:latin typeface="Arial" panose="020B0604020202020204" pitchFamily="34" charset="0"/>
                <a:cs typeface="Arial" panose="020B0604020202020204" pitchFamily="34" charset="0"/>
              </a:rPr>
              <a:t> di-</a:t>
            </a:r>
            <a:r>
              <a:rPr lang="en-GB" sz="2000" dirty="0" err="1">
                <a:latin typeface="Arial" panose="020B0604020202020204" pitchFamily="34" charset="0"/>
                <a:cs typeface="Arial" panose="020B0604020202020204" pitchFamily="34" charset="0"/>
              </a:rPr>
              <a:t>eiriau</a:t>
            </a:r>
            <a:endParaRPr lang="en-GB" sz="2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000" dirty="0" err="1">
                <a:latin typeface="Arial" panose="020B0604020202020204" pitchFamily="34" charset="0"/>
                <a:cs typeface="Arial" panose="020B0604020202020204" pitchFamily="34" charset="0"/>
              </a:rPr>
              <a:t>Yr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angen</a:t>
            </a:r>
            <a:r>
              <a:rPr lang="en-GB" sz="2000" dirty="0">
                <a:latin typeface="Arial" panose="020B0604020202020204" pitchFamily="34" charset="0"/>
                <a:cs typeface="Arial" panose="020B0604020202020204" pitchFamily="34" charset="0"/>
              </a:rPr>
              <a:t> am </a:t>
            </a:r>
            <a:r>
              <a:rPr lang="en-GB" sz="2000" dirty="0" err="1">
                <a:latin typeface="Arial" panose="020B0604020202020204" pitchFamily="34" charset="0"/>
                <a:cs typeface="Arial" panose="020B0604020202020204" pitchFamily="34" charset="0"/>
              </a:rPr>
              <a:t>ysgogiad</a:t>
            </a:r>
            <a:r>
              <a:rPr lang="en-GB" sz="2000" dirty="0">
                <a:latin typeface="Arial" panose="020B0604020202020204" pitchFamily="34" charset="0"/>
                <a:cs typeface="Arial" panose="020B0604020202020204" pitchFamily="34" charset="0"/>
              </a:rPr>
              <a:t> – </a:t>
            </a:r>
            <a:r>
              <a:rPr lang="en-GB" sz="2000" dirty="0" err="1">
                <a:latin typeface="Arial" panose="020B0604020202020204" pitchFamily="34" charset="0"/>
                <a:cs typeface="Arial" panose="020B0604020202020204" pitchFamily="34" charset="0"/>
              </a:rPr>
              <a:t>mae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gan</a:t>
            </a:r>
            <a:r>
              <a:rPr lang="en-GB" sz="2000" dirty="0">
                <a:latin typeface="Arial" panose="020B0604020202020204" pitchFamily="34" charset="0"/>
                <a:cs typeface="Arial" panose="020B0604020202020204" pitchFamily="34" charset="0"/>
              </a:rPr>
              <a:t> y </a:t>
            </a:r>
            <a:r>
              <a:rPr lang="en-GB" sz="2000" dirty="0" err="1">
                <a:latin typeface="Arial" panose="020B0604020202020204" pitchFamily="34" charset="0"/>
                <a:cs typeface="Arial" panose="020B0604020202020204" pitchFamily="34" charset="0"/>
              </a:rPr>
              <a:t>mwyafrif</a:t>
            </a:r>
            <a:r>
              <a:rPr lang="en-GB" sz="2000" dirty="0">
                <a:latin typeface="Arial" panose="020B0604020202020204" pitchFamily="34" charset="0"/>
                <a:cs typeface="Arial" panose="020B0604020202020204" pitchFamily="34" charset="0"/>
              </a:rPr>
              <a:t> o </a:t>
            </a:r>
            <a:r>
              <a:rPr lang="en-GB" sz="2000" dirty="0" err="1">
                <a:latin typeface="Arial" panose="020B0604020202020204" pitchFamily="34" charset="0"/>
                <a:cs typeface="Arial" panose="020B0604020202020204" pitchFamily="34" charset="0"/>
              </a:rPr>
              <a:t>blant</a:t>
            </a:r>
            <a:r>
              <a:rPr lang="en-GB" sz="2000" dirty="0">
                <a:latin typeface="Arial" panose="020B0604020202020204" pitchFamily="34" charset="0"/>
                <a:cs typeface="Arial" panose="020B0604020202020204" pitchFamily="34" charset="0"/>
              </a:rPr>
              <a:t> a FASD ADHD </a:t>
            </a:r>
            <a:r>
              <a:rPr lang="en-GB" sz="2000" dirty="0" err="1">
                <a:latin typeface="Arial" panose="020B0604020202020204" pitchFamily="34" charset="0"/>
                <a:cs typeface="Arial" panose="020B0604020202020204" pitchFamily="34" charset="0"/>
              </a:rPr>
              <a:t>hefyd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Maent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chael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hi’n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anodd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eistedd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llonydd</a:t>
            </a:r>
            <a:r>
              <a:rPr lang="en-GB" sz="2000" dirty="0">
                <a:latin typeface="Arial" panose="020B0604020202020204" pitchFamily="34" charset="0"/>
                <a:cs typeface="Arial" panose="020B0604020202020204" pitchFamily="34" charset="0"/>
              </a:rPr>
              <a:t> a </a:t>
            </a:r>
            <a:r>
              <a:rPr lang="en-GB" sz="2000" dirty="0" err="1">
                <a:latin typeface="Arial" panose="020B0604020202020204" pitchFamily="34" charset="0"/>
                <a:cs typeface="Arial" panose="020B0604020202020204" pitchFamily="34" charset="0"/>
              </a:rPr>
              <a:t>chanolbwyntio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heb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wingo</a:t>
            </a:r>
            <a:r>
              <a:rPr lang="en-GB" sz="2000" dirty="0">
                <a:latin typeface="Arial" panose="020B0604020202020204" pitchFamily="34" charset="0"/>
                <a:cs typeface="Arial" panose="020B0604020202020204" pitchFamily="34" charset="0"/>
              </a:rPr>
              <a:t>; gall </a:t>
            </a:r>
            <a:r>
              <a:rPr lang="en-GB" sz="2000" dirty="0" err="1">
                <a:latin typeface="Arial" panose="020B0604020202020204" pitchFamily="34" charset="0"/>
                <a:cs typeface="Arial" panose="020B0604020202020204" pitchFamily="34" charset="0"/>
              </a:rPr>
              <a:t>rhoi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rhywbeth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iddyn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nhw</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chwarae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gydag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ef</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ystafell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ddosbarth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enghraifft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fod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ddefnyddiol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iawn</a:t>
            </a:r>
            <a:r>
              <a:rPr lang="en-GB" sz="2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73917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cdn6.bigcommerce.com/s-ghsrgu/products/550/images/2201/chewelry-smiley-face-pair-blue-orange__03674.1493692401.1280.1280.jpg?c=2">
            <a:extLst>
              <a:ext uri="{FF2B5EF4-FFF2-40B4-BE49-F238E27FC236}">
                <a16:creationId xmlns:a16="http://schemas.microsoft.com/office/drawing/2014/main" id="{B73A7CDF-ECEB-4C18-B270-2329E0B1BE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629" y="4001293"/>
            <a:ext cx="24384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985890" y="0"/>
            <a:ext cx="2206110" cy="1669009"/>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helpu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2" descr="Photography of a Boy Wearing Sunglasses">
            <a:extLst>
              <a:ext uri="{FF2B5EF4-FFF2-40B4-BE49-F238E27FC236}">
                <a16:creationId xmlns:a16="http://schemas.microsoft.com/office/drawing/2014/main" id="{3CB42978-221F-4EC1-8B30-F977845599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27" y="1556119"/>
            <a:ext cx="2802451" cy="1612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https://www.cheatsheet.com/wp-content/uploads/2017/03/Pile-of-many-clothes-and-a-nothing-to-wear-top..jpg?x40965">
            <a:extLst>
              <a:ext uri="{FF2B5EF4-FFF2-40B4-BE49-F238E27FC236}">
                <a16:creationId xmlns:a16="http://schemas.microsoft.com/office/drawing/2014/main" id="{4B79E625-6EB7-42A3-BF96-BE2655BD19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001293"/>
            <a:ext cx="3047459" cy="24010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https://www.friendshipcircle.org/blog/wp-content/uploads/2012/03/Headphones1-624x342.jpg">
            <a:extLst>
              <a:ext uri="{FF2B5EF4-FFF2-40B4-BE49-F238E27FC236}">
                <a16:creationId xmlns:a16="http://schemas.microsoft.com/office/drawing/2014/main" id="{6183F757-4C6A-460F-8921-877E010751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685" y="1556119"/>
            <a:ext cx="3657600" cy="20046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30F599B-6518-4BCE-BB38-5D4D23434EAB}"/>
              </a:ext>
            </a:extLst>
          </p:cNvPr>
          <p:cNvPicPr>
            <a:picLocks noChangeAspect="1"/>
          </p:cNvPicPr>
          <p:nvPr/>
        </p:nvPicPr>
        <p:blipFill>
          <a:blip r:embed="rId8"/>
          <a:stretch>
            <a:fillRect/>
          </a:stretch>
        </p:blipFill>
        <p:spPr>
          <a:xfrm>
            <a:off x="9008933" y="1486120"/>
            <a:ext cx="1498601" cy="22479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81C59F52-5CB5-41D5-B832-57D93B1C4D9F}"/>
              </a:ext>
            </a:extLst>
          </p:cNvPr>
          <p:cNvPicPr>
            <a:picLocks noChangeAspect="1"/>
          </p:cNvPicPr>
          <p:nvPr/>
        </p:nvPicPr>
        <p:blipFill>
          <a:blip r:embed="rId9"/>
          <a:stretch>
            <a:fillRect/>
          </a:stretch>
        </p:blipFill>
        <p:spPr>
          <a:xfrm>
            <a:off x="9359999" y="4221975"/>
            <a:ext cx="24384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3998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pleasantestthing.com/wp-content/uploads/2015/03/rice-sensory-play.jpg">
            <a:extLst>
              <a:ext uri="{FF2B5EF4-FFF2-40B4-BE49-F238E27FC236}">
                <a16:creationId xmlns:a16="http://schemas.microsoft.com/office/drawing/2014/main" id="{9255BA33-7FAE-4BB9-BD11-24F36D8E4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279" y="4800998"/>
            <a:ext cx="3009900" cy="2021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957234" y="1"/>
            <a:ext cx="2234766" cy="1690688"/>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pl-PL" dirty="0">
                <a:latin typeface="Arial" panose="020B0604020202020204" pitchFamily="34" charset="0"/>
                <a:cs typeface="Arial" panose="020B0604020202020204" pitchFamily="34" charset="0"/>
              </a:rPr>
              <a:t>Mwy o syniadau i helpu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84" y="1401139"/>
            <a:ext cx="10131425" cy="3649133"/>
          </a:xfrm>
        </p:spPr>
        <p:txBody>
          <a:bodyPr>
            <a:noAutofit/>
          </a:bodyPr>
          <a:lstStyle/>
          <a:p>
            <a:pPr marL="342900" lvl="0" indent="-342900">
              <a:lnSpc>
                <a:spcPct val="100000"/>
              </a:lnSpc>
              <a:spcBef>
                <a:spcPct val="20000"/>
              </a:spcBef>
            </a:pPr>
            <a:r>
              <a:rPr lang="en-GB" sz="1600" dirty="0" err="1">
                <a:latin typeface="Arial" panose="020B0604020202020204" pitchFamily="34" charset="0"/>
                <a:cs typeface="Arial" panose="020B0604020202020204" pitchFamily="34" charset="0"/>
              </a:rPr>
              <a:t>Gofynnwch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blentyn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ailadrodd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cyfarwyddiadau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ôl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chi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geiriau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hunain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wirio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eu</a:t>
            </a:r>
            <a:r>
              <a:rPr lang="en-GB" sz="1600" dirty="0">
                <a:latin typeface="Arial" panose="020B0604020202020204" pitchFamily="34" charset="0"/>
                <a:cs typeface="Arial" panose="020B0604020202020204" pitchFamily="34" charset="0"/>
              </a:rPr>
              <a:t> bod </a:t>
            </a:r>
            <a:r>
              <a:rPr lang="en-GB" sz="1600" dirty="0" err="1">
                <a:latin typeface="Arial" panose="020B0604020202020204" pitchFamily="34" charset="0"/>
                <a:cs typeface="Arial" panose="020B0604020202020204" pitchFamily="34" charset="0"/>
              </a:rPr>
              <a:t>wedi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deall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nid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yw</a:t>
            </a:r>
            <a:r>
              <a:rPr lang="en-GB" sz="1600" dirty="0">
                <a:latin typeface="Arial" panose="020B0604020202020204" pitchFamily="34" charset="0"/>
                <a:cs typeface="Arial" panose="020B0604020202020204" pitchFamily="34" charset="0"/>
              </a:rPr>
              <a:t> ail-</a:t>
            </a:r>
            <a:r>
              <a:rPr lang="en-GB" sz="1600" dirty="0" err="1">
                <a:latin typeface="Arial" panose="020B0604020202020204" pitchFamily="34" charset="0"/>
                <a:cs typeface="Arial" panose="020B0604020202020204" pitchFamily="34" charset="0"/>
              </a:rPr>
              <a:t>adrodd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arddull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dysgu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cof</a:t>
            </a:r>
            <a:r>
              <a:rPr lang="en-GB" sz="1600" dirty="0">
                <a:latin typeface="Arial" panose="020B0604020202020204" pitchFamily="34" charset="0"/>
                <a:cs typeface="Arial" panose="020B0604020202020204" pitchFamily="34" charset="0"/>
              </a:rPr>
              <a:t> o </a:t>
            </a:r>
            <a:r>
              <a:rPr lang="en-GB" sz="1600" dirty="0" err="1">
                <a:latin typeface="Arial" panose="020B0604020202020204" pitchFamily="34" charset="0"/>
                <a:cs typeface="Arial" panose="020B0604020202020204" pitchFamily="34" charset="0"/>
              </a:rPr>
              <a:t>reidrwydd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gyfatebol</a:t>
            </a:r>
            <a:r>
              <a:rPr lang="en-GB" sz="1600" dirty="0">
                <a:latin typeface="Arial" panose="020B0604020202020204" pitchFamily="34" charset="0"/>
                <a:cs typeface="Arial" panose="020B0604020202020204" pitchFamily="34" charset="0"/>
              </a:rPr>
              <a:t> â </a:t>
            </a:r>
            <a:r>
              <a:rPr lang="en-GB" sz="1600" dirty="0" err="1">
                <a:latin typeface="Arial" panose="020B0604020202020204" pitchFamily="34" charset="0"/>
                <a:cs typeface="Arial" panose="020B0604020202020204" pitchFamily="34" charset="0"/>
              </a:rPr>
              <a:t>dealltwriaeth</a:t>
            </a:r>
            <a:r>
              <a:rPr lang="en-GB" sz="16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1600" dirty="0" err="1">
                <a:latin typeface="Arial" panose="020B0604020202020204" pitchFamily="34" charset="0"/>
                <a:cs typeface="Arial" panose="020B0604020202020204" pitchFamily="34" charset="0"/>
              </a:rPr>
              <a:t>Rhowch</a:t>
            </a:r>
            <a:r>
              <a:rPr lang="en-GB" sz="1600" dirty="0">
                <a:latin typeface="Arial" panose="020B0604020202020204" pitchFamily="34" charset="0"/>
                <a:cs typeface="Arial" panose="020B0604020202020204" pitchFamily="34" charset="0"/>
              </a:rPr>
              <a:t> un </a:t>
            </a:r>
            <a:r>
              <a:rPr lang="en-GB" sz="1600" dirty="0" err="1">
                <a:latin typeface="Arial" panose="020B0604020202020204" pitchFamily="34" charset="0"/>
                <a:cs typeface="Arial" panose="020B0604020202020204" pitchFamily="34" charset="0"/>
              </a:rPr>
              <a:t>cyfarwyddyd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tro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mewn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fformat</a:t>
            </a:r>
            <a:r>
              <a:rPr lang="en-GB" sz="1600" dirty="0">
                <a:latin typeface="Arial" panose="020B0604020202020204" pitchFamily="34" charset="0"/>
                <a:cs typeface="Arial" panose="020B0604020202020204" pitchFamily="34" charset="0"/>
              </a:rPr>
              <a:t> pendant; </a:t>
            </a:r>
            <a:r>
              <a:rPr lang="en-GB" sz="1600" dirty="0" err="1">
                <a:latin typeface="Arial" panose="020B0604020202020204" pitchFamily="34" charset="0"/>
                <a:cs typeface="Arial" panose="020B0604020202020204" pitchFamily="34" charset="0"/>
              </a:rPr>
              <a:t>e.e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Dywedwch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wrthyf</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rydych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chi’n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meddwl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amdano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wrth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chi </a:t>
            </a:r>
            <a:r>
              <a:rPr lang="en-GB" sz="1600" dirty="0" err="1">
                <a:latin typeface="Arial" panose="020B0604020202020204" pitchFamily="34" charset="0"/>
                <a:cs typeface="Arial" panose="020B0604020202020204" pitchFamily="34" charset="0"/>
              </a:rPr>
              <a:t>edrych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llun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ohonoch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chi’ch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hun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hytrach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Ceiniog</a:t>
            </a:r>
            <a:r>
              <a:rPr lang="en-GB" sz="1600" dirty="0">
                <a:latin typeface="Arial" panose="020B0604020202020204" pitchFamily="34" charset="0"/>
                <a:cs typeface="Arial" panose="020B0604020202020204" pitchFamily="34" charset="0"/>
              </a:rPr>
              <a:t> am </a:t>
            </a:r>
            <a:r>
              <a:rPr lang="en-GB" sz="1600" dirty="0" err="1">
                <a:latin typeface="Arial" panose="020B0604020202020204" pitchFamily="34" charset="0"/>
                <a:cs typeface="Arial" panose="020B0604020202020204" pitchFamily="34" charset="0"/>
              </a:rPr>
              <a:t>eich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meddyliau</a:t>
            </a:r>
            <a:r>
              <a:rPr lang="en-GB" sz="16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1600" dirty="0" err="1">
                <a:latin typeface="Arial" panose="020B0604020202020204" pitchFamily="34" charset="0"/>
                <a:cs typeface="Arial" panose="020B0604020202020204" pitchFamily="34" charset="0"/>
              </a:rPr>
              <a:t>Gallwch</a:t>
            </a:r>
            <a:r>
              <a:rPr lang="en-GB" sz="1600" dirty="0">
                <a:latin typeface="Arial" panose="020B0604020202020204" pitchFamily="34" charset="0"/>
                <a:cs typeface="Arial" panose="020B0604020202020204" pitchFamily="34" charset="0"/>
              </a:rPr>
              <a:t> chi </a:t>
            </a:r>
            <a:r>
              <a:rPr lang="en-GB" sz="1600" dirty="0" err="1">
                <a:latin typeface="Arial" panose="020B0604020202020204" pitchFamily="34" charset="0"/>
                <a:cs typeface="Arial" panose="020B0604020202020204" pitchFamily="34" charset="0"/>
              </a:rPr>
              <a:t>helpu</a:t>
            </a:r>
            <a:r>
              <a:rPr lang="en-GB" sz="1600" dirty="0">
                <a:latin typeface="Arial" panose="020B0604020202020204" pitchFamily="34" charset="0"/>
                <a:cs typeface="Arial" panose="020B0604020202020204" pitchFamily="34" charset="0"/>
              </a:rPr>
              <a:t> plant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ddeall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ffiniau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corfforol</a:t>
            </a:r>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gofod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personol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trwy</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ddefnyddio</a:t>
            </a:r>
            <a:r>
              <a:rPr lang="en-GB" sz="1600" dirty="0">
                <a:latin typeface="Arial" panose="020B0604020202020204" pitchFamily="34" charset="0"/>
                <a:cs typeface="Arial" panose="020B0604020202020204" pitchFamily="34" charset="0"/>
              </a:rPr>
              <a:t> tap </a:t>
            </a:r>
            <a:r>
              <a:rPr lang="en-GB" sz="1600" dirty="0" err="1">
                <a:latin typeface="Arial" panose="020B0604020202020204" pitchFamily="34" charset="0"/>
                <a:cs typeface="Arial" panose="020B0604020202020204" pitchFamily="34" charset="0"/>
              </a:rPr>
              <a:t>lliw</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farcio</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gofod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plentyn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wrth</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bwrdd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bwyta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neu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ddesg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ysgol</a:t>
            </a:r>
            <a:endParaRPr lang="en-GB" sz="1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600" dirty="0">
                <a:latin typeface="Arial" panose="020B0604020202020204" pitchFamily="34" charset="0"/>
                <a:cs typeface="Arial" panose="020B0604020202020204" pitchFamily="34" charset="0"/>
              </a:rPr>
              <a:t>Mae </a:t>
            </a:r>
            <a:r>
              <a:rPr lang="en-GB" sz="1600" dirty="0" err="1">
                <a:latin typeface="Arial" panose="020B0604020202020204" pitchFamily="34" charset="0"/>
                <a:cs typeface="Arial" panose="020B0604020202020204" pitchFamily="34" charset="0"/>
              </a:rPr>
              <a:t>rhai</a:t>
            </a:r>
            <a:r>
              <a:rPr lang="en-GB" sz="1600" dirty="0">
                <a:latin typeface="Arial" panose="020B0604020202020204" pitchFamily="34" charset="0"/>
                <a:cs typeface="Arial" panose="020B0604020202020204" pitchFamily="34" charset="0"/>
              </a:rPr>
              <a:t> plant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cael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anhawster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gwirioneddol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ddeall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perchnogaeth</a:t>
            </a:r>
            <a:r>
              <a:rPr lang="en-GB" sz="1600" dirty="0">
                <a:latin typeface="Arial" panose="020B0604020202020204" pitchFamily="34" charset="0"/>
                <a:cs typeface="Arial" panose="020B0604020202020204" pitchFamily="34" charset="0"/>
              </a:rPr>
              <a:t> ac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aml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mynd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drwbl</a:t>
            </a:r>
            <a:r>
              <a:rPr lang="en-GB" sz="1600" dirty="0">
                <a:latin typeface="Arial" panose="020B0604020202020204" pitchFamily="34" charset="0"/>
                <a:cs typeface="Arial" panose="020B0604020202020204" pitchFamily="34" charset="0"/>
              </a:rPr>
              <a:t> am </a:t>
            </a:r>
            <a:r>
              <a:rPr lang="en-GB" sz="1600" dirty="0" err="1">
                <a:latin typeface="Arial" panose="020B0604020202020204" pitchFamily="34" charset="0"/>
                <a:cs typeface="Arial" panose="020B0604020202020204" pitchFamily="34" charset="0"/>
              </a:rPr>
              <a:t>gymryd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pethau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sydd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ddim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perthyn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iddynt</a:t>
            </a:r>
            <a:r>
              <a:rPr lang="en-GB" sz="1600" dirty="0">
                <a:latin typeface="Arial" panose="020B0604020202020204" pitchFamily="34" charset="0"/>
                <a:cs typeface="Arial" panose="020B0604020202020204" pitchFamily="34" charset="0"/>
              </a:rPr>
              <a:t>. Mae </a:t>
            </a:r>
            <a:r>
              <a:rPr lang="en-GB" sz="1600" dirty="0" err="1">
                <a:latin typeface="Arial" panose="020B0604020202020204" pitchFamily="34" charset="0"/>
                <a:cs typeface="Arial" panose="020B0604020202020204" pitchFamily="34" charset="0"/>
              </a:rPr>
              <a:t>angen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nodiadau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atgoffa</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rheolaidd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y plant </a:t>
            </a:r>
            <a:r>
              <a:rPr lang="en-GB" sz="1600" dirty="0" err="1">
                <a:latin typeface="Arial" panose="020B0604020202020204" pitchFamily="34" charset="0"/>
                <a:cs typeface="Arial" panose="020B0604020202020204" pitchFamily="34" charset="0"/>
              </a:rPr>
              <a:t>hyn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fod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rhaid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iddynt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ofyn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cymryd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rhywbeth</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gellir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benthyg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rhai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pethau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ond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mae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angen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talu</a:t>
            </a:r>
            <a:r>
              <a:rPr lang="en-GB" sz="1600" dirty="0">
                <a:latin typeface="Arial" panose="020B0604020202020204" pitchFamily="34" charset="0"/>
                <a:cs typeface="Arial" panose="020B0604020202020204" pitchFamily="34" charset="0"/>
              </a:rPr>
              <a:t> am </a:t>
            </a:r>
            <a:r>
              <a:rPr lang="en-GB" sz="1600" dirty="0" err="1">
                <a:latin typeface="Arial" panose="020B0604020202020204" pitchFamily="34" charset="0"/>
                <a:cs typeface="Arial" panose="020B0604020202020204" pitchFamily="34" charset="0"/>
              </a:rPr>
              <a:t>eraill</a:t>
            </a:r>
            <a:r>
              <a:rPr lang="en-GB" sz="16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a:xfrm>
            <a:off x="0" y="6492875"/>
            <a:ext cx="7827659" cy="377825"/>
          </a:xfrm>
        </p:spPr>
        <p:txBody>
          <a:bodyPr/>
          <a:lstStyle/>
          <a:p>
            <a:r>
              <a:rPr lang="en-GB" dirty="0"/>
              <a:t>Achieving More Together / </a:t>
            </a:r>
            <a:r>
              <a:rPr lang="en-GB" dirty="0" err="1"/>
              <a:t>Cyflawni</a:t>
            </a:r>
            <a:r>
              <a:rPr lang="en-GB" dirty="0"/>
              <a:t> </a:t>
            </a:r>
            <a:r>
              <a:rPr lang="en-GB" dirty="0" err="1"/>
              <a:t>Mwy</a:t>
            </a:r>
            <a:r>
              <a:rPr lang="en-GB" dirty="0"/>
              <a:t> </a:t>
            </a:r>
            <a:r>
              <a:rPr lang="en-GB" dirty="0" err="1"/>
              <a:t>Gyda'n</a:t>
            </a:r>
            <a:r>
              <a:rPr lang="en-GB" dirty="0"/>
              <a:t> </a:t>
            </a:r>
            <a:r>
              <a:rPr lang="en-GB" dirty="0" err="1"/>
              <a:t>Gilydd</a:t>
            </a:r>
            <a:endParaRPr lang="en-GB" dirty="0"/>
          </a:p>
        </p:txBody>
      </p:sp>
      <p:pic>
        <p:nvPicPr>
          <p:cNvPr id="6" name="Picture 2" descr="3x3 Rubik's Cube">
            <a:extLst>
              <a:ext uri="{FF2B5EF4-FFF2-40B4-BE49-F238E27FC236}">
                <a16:creationId xmlns:a16="http://schemas.microsoft.com/office/drawing/2014/main" id="{AA5D2953-B2F0-4BFF-A92A-0430EE888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69" y="4819196"/>
            <a:ext cx="2744866" cy="1828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Black Hand Spinner">
            <a:extLst>
              <a:ext uri="{FF2B5EF4-FFF2-40B4-BE49-F238E27FC236}">
                <a16:creationId xmlns:a16="http://schemas.microsoft.com/office/drawing/2014/main" id="{998D2960-6DAD-428C-B32C-6E50147DCC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4999" y="4654250"/>
            <a:ext cx="2503217" cy="21445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695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normAutofit fontScale="90000"/>
          </a:bodyPr>
          <a:lstStyle/>
          <a:p>
            <a:pPr algn="ctr"/>
            <a:r>
              <a:rPr lang="en-GB" dirty="0" err="1">
                <a:latin typeface="Arial" panose="020B0604020202020204" pitchFamily="34" charset="0"/>
                <a:cs typeface="Arial" panose="020B0604020202020204" pitchFamily="34" charset="0"/>
              </a:rPr>
              <a:t>Fframwaith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Hyfforddi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Ôl-Mabwysiadu</a:t>
            </a:r>
            <a:r>
              <a:rPr lang="en-GB" dirty="0">
                <a:latin typeface="Arial" panose="020B0604020202020204" pitchFamily="34" charset="0"/>
                <a:cs typeface="Arial" panose="020B0604020202020204" pitchFamily="34" charset="0"/>
              </a:rPr>
              <a:t> y GMC</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deunyddiau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ran y </a:t>
            </a:r>
            <a:r>
              <a:rPr lang="en-GB" dirty="0" err="1">
                <a:latin typeface="Arial" panose="020B0604020202020204" pitchFamily="34" charset="0"/>
                <a:cs typeface="Arial" panose="020B0604020202020204" pitchFamily="34" charset="0"/>
              </a:rPr>
              <a:t>Gwasanaeth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Cenedlaethol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teuluoedd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mabwysiadol</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diben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adnodd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dysgu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lleoli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Gellir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defnyddio’r</a:t>
            </a:r>
            <a:r>
              <a:rPr lang="en-GB" dirty="0">
                <a:latin typeface="Arial" panose="020B0604020202020204" pitchFamily="34" charset="0"/>
                <a:cs typeface="Arial" panose="020B0604020202020204" pitchFamily="34" charset="0"/>
              </a:rPr>
              <a:t> offer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grwpiau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unigolion</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llawer</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nodiadau</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dan</a:t>
            </a:r>
            <a:r>
              <a:rPr lang="en-GB" dirty="0">
                <a:latin typeface="Arial" panose="020B0604020202020204" pitchFamily="34" charset="0"/>
                <a:cs typeface="Arial" panose="020B0604020202020204" pitchFamily="34" charset="0"/>
              </a:rPr>
              <a:t> bob </a:t>
            </a:r>
            <a:r>
              <a:rPr lang="en-GB" dirty="0" err="1">
                <a:latin typeface="Arial" panose="020B0604020202020204" pitchFamily="34" charset="0"/>
                <a:cs typeface="Arial" panose="020B0604020202020204" pitchFamily="34" charset="0"/>
              </a:rPr>
              <a:t>sleid</a:t>
            </a:r>
            <a:r>
              <a:rPr lang="en-GB" dirty="0">
                <a:latin typeface="Arial" panose="020B0604020202020204" pitchFamily="34" charset="0"/>
                <a:cs typeface="Arial" panose="020B0604020202020204" pitchFamily="34" charset="0"/>
              </a:rPr>
              <a:t> felly </a:t>
            </a: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bwysig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rhain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bod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gymaint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mwy</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defnyddiol</a:t>
            </a:r>
            <a:r>
              <a:rPr lang="en-GB" dirty="0">
                <a:latin typeface="Arial" panose="020B0604020202020204" pitchFamily="34" charset="0"/>
                <a:cs typeface="Arial" panose="020B0604020202020204" pitchFamily="34" charset="0"/>
              </a:rPr>
              <a:t> o ran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pellach</a:t>
            </a:r>
            <a:r>
              <a:rPr lang="en-GB"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99849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9003"/>
            <a:ext cx="3029975" cy="2292295"/>
          </a:xfrm>
          <a:prstGeom prst="rect">
            <a:avLst/>
          </a:prstGeom>
        </p:spPr>
      </p:pic>
      <p:sp>
        <p:nvSpPr>
          <p:cNvPr id="2" name="Title 1"/>
          <p:cNvSpPr>
            <a:spLocks noGrp="1"/>
          </p:cNvSpPr>
          <p:nvPr>
            <p:ph type="title"/>
          </p:nvPr>
        </p:nvSpPr>
        <p:spPr>
          <a:xfrm>
            <a:off x="838200" y="365125"/>
            <a:ext cx="7796349" cy="1325563"/>
          </a:xfrm>
        </p:spPr>
        <p:txBody>
          <a:bodyPr>
            <a:normAutofit fontScale="90000"/>
          </a:bodyPr>
          <a:lstStyle/>
          <a:p>
            <a:pPr algn="ctr"/>
            <a:r>
              <a:rPr lang="sv-SE" dirty="0">
                <a:latin typeface="Arial" panose="020B0604020202020204" pitchFamily="34" charset="0"/>
                <a:cs typeface="Arial" panose="020B0604020202020204" pitchFamily="34" charset="0"/>
              </a:rPr>
              <a:t>Beth os oes gennych blentyn sy’n cael trafferth gyda bwyd?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62500" lnSpcReduction="20000"/>
          </a:bodyPr>
          <a:lstStyle/>
          <a:p>
            <a:pPr marL="342900" lvl="0" indent="-342900">
              <a:lnSpc>
                <a:spcPct val="100000"/>
              </a:lnSpc>
              <a:spcBef>
                <a:spcPct val="20000"/>
              </a:spcBef>
            </a:pP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Y </a:t>
            </a:r>
            <a:r>
              <a:rPr lang="en-GB" sz="2200" dirty="0" err="1">
                <a:latin typeface="Arial" panose="020B0604020202020204" pitchFamily="34" charset="0"/>
                <a:cs typeface="Arial" panose="020B0604020202020204" pitchFamily="34" charset="0"/>
              </a:rPr>
              <a:t>peth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pwysicaf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ymgynghori</a:t>
            </a:r>
            <a:r>
              <a:rPr lang="en-GB" sz="2200" dirty="0">
                <a:latin typeface="Arial" panose="020B0604020202020204" pitchFamily="34" charset="0"/>
                <a:cs typeface="Arial" panose="020B0604020202020204" pitchFamily="34" charset="0"/>
              </a:rPr>
              <a:t> â </a:t>
            </a:r>
            <a:r>
              <a:rPr lang="en-GB" sz="2200" dirty="0" err="1">
                <a:latin typeface="Arial" panose="020B0604020202020204" pitchFamily="34" charset="0"/>
                <a:cs typeface="Arial" panose="020B0604020202020204" pitchFamily="34" charset="0"/>
              </a:rPr>
              <a:t>gweithiwr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meddygol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proffesiynol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ydych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chi’n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poeni</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gwbl</a:t>
            </a:r>
            <a:r>
              <a:rPr lang="en-GB" sz="2200" dirty="0">
                <a:latin typeface="Arial" panose="020B0604020202020204" pitchFamily="34" charset="0"/>
                <a:cs typeface="Arial" panose="020B0604020202020204" pitchFamily="34" charset="0"/>
              </a:rPr>
              <a:t> am </a:t>
            </a:r>
            <a:r>
              <a:rPr lang="en-GB" sz="2200" dirty="0" err="1">
                <a:latin typeface="Arial" panose="020B0604020202020204" pitchFamily="34" charset="0"/>
                <a:cs typeface="Arial" panose="020B0604020202020204" pitchFamily="34" charset="0"/>
              </a:rPr>
              <a:t>faterion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bwydo</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gynnwys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colli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pwysau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nad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yw’r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tyfu</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Efallai</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bydd</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problemau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atblygiad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sugno</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Efallai</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byddant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cymryd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amser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hir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fwyta</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yna’n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chwydu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bwyd</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Mae’n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bwysig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cadw</a:t>
            </a:r>
            <a:r>
              <a:rPr lang="en-GB" sz="2200" dirty="0">
                <a:latin typeface="Arial" panose="020B0604020202020204" pitchFamily="34" charset="0"/>
                <a:cs typeface="Arial" panose="020B0604020202020204" pitchFamily="34" charset="0"/>
              </a:rPr>
              <a:t> at </a:t>
            </a:r>
            <a:r>
              <a:rPr lang="en-GB" sz="2200" dirty="0" err="1">
                <a:latin typeface="Arial" panose="020B0604020202020204" pitchFamily="34" charset="0"/>
                <a:cs typeface="Arial" panose="020B0604020202020204" pitchFamily="34" charset="0"/>
              </a:rPr>
              <a:t>arferion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llym</a:t>
            </a:r>
            <a:r>
              <a:rPr lang="en-GB" sz="2200" dirty="0">
                <a:latin typeface="Arial" panose="020B0604020202020204" pitchFamily="34" charset="0"/>
                <a:cs typeface="Arial" panose="020B0604020202020204" pitchFamily="34" charset="0"/>
              </a:rPr>
              <a:t> o ran </a:t>
            </a:r>
            <a:r>
              <a:rPr lang="en-GB" sz="2200" dirty="0" err="1">
                <a:latin typeface="Arial" panose="020B0604020202020204" pitchFamily="34" charset="0"/>
                <a:cs typeface="Arial" panose="020B0604020202020204" pitchFamily="34" charset="0"/>
              </a:rPr>
              <a:t>bwyd</a:t>
            </a:r>
            <a:r>
              <a:rPr lang="en-GB" sz="2200" dirty="0">
                <a:latin typeface="Arial" panose="020B0604020202020204" pitchFamily="34" charset="0"/>
                <a:cs typeface="Arial" panose="020B0604020202020204" pitchFamily="34" charset="0"/>
              </a:rPr>
              <a:t>/</a:t>
            </a:r>
            <a:r>
              <a:rPr lang="en-GB" sz="2200" dirty="0" err="1">
                <a:latin typeface="Arial" panose="020B0604020202020204" pitchFamily="34" charset="0"/>
                <a:cs typeface="Arial" panose="020B0604020202020204" pitchFamily="34" charset="0"/>
              </a:rPr>
              <a:t>amser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bwyd</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Dylech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sicrhau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eich</a:t>
            </a:r>
            <a:r>
              <a:rPr lang="en-GB" sz="2200" dirty="0">
                <a:latin typeface="Arial" panose="020B0604020202020204" pitchFamily="34" charset="0"/>
                <a:cs typeface="Arial" panose="020B0604020202020204" pitchFamily="34" charset="0"/>
              </a:rPr>
              <a:t> bod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defnyddio’r</a:t>
            </a:r>
            <a:r>
              <a:rPr lang="en-GB" sz="2200" dirty="0">
                <a:latin typeface="Arial" panose="020B0604020202020204" pitchFamily="34" charset="0"/>
                <a:cs typeface="Arial" panose="020B0604020202020204" pitchFamily="34" charset="0"/>
              </a:rPr>
              <a:t> un </a:t>
            </a:r>
            <a:r>
              <a:rPr lang="en-GB" sz="2200" dirty="0" err="1">
                <a:latin typeface="Arial" panose="020B0604020202020204" pitchFamily="34" charset="0"/>
                <a:cs typeface="Arial" panose="020B0604020202020204" pitchFamily="34" charset="0"/>
              </a:rPr>
              <a:t>poteli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tethi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bibiau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platiau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llwyau</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ati</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sylw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babi’n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wrthdynnu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hawdd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wrth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fwydo</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ystyriwch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fynd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wneud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hynny</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ystafell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dawel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dywyllach</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Peidiwch</a:t>
            </a:r>
            <a:r>
              <a:rPr lang="en-GB" sz="2200" dirty="0">
                <a:latin typeface="Arial" panose="020B0604020202020204" pitchFamily="34" charset="0"/>
                <a:cs typeface="Arial" panose="020B0604020202020204" pitchFamily="34" charset="0"/>
              </a:rPr>
              <a:t> â </a:t>
            </a:r>
            <a:r>
              <a:rPr lang="en-GB" sz="2200" dirty="0" err="1">
                <a:latin typeface="Arial" panose="020B0604020202020204" pitchFamily="34" charset="0"/>
                <a:cs typeface="Arial" panose="020B0604020202020204" pitchFamily="34" charset="0"/>
              </a:rPr>
              <a:t>gadael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teledu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cherddoriaeth</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chwarae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tra</a:t>
            </a:r>
            <a:r>
              <a:rPr lang="en-GB" sz="2200" dirty="0">
                <a:latin typeface="Arial" panose="020B0604020202020204" pitchFamily="34" charset="0"/>
                <a:cs typeface="Arial" panose="020B0604020202020204" pitchFamily="34" charset="0"/>
              </a:rPr>
              <a:t> bod </a:t>
            </a:r>
            <a:r>
              <a:rPr lang="en-GB" sz="2200" dirty="0" err="1">
                <a:latin typeface="Arial" panose="020B0604020202020204" pitchFamily="34" charset="0"/>
                <a:cs typeface="Arial" panose="020B0604020202020204" pitchFamily="34" charset="0"/>
              </a:rPr>
              <a:t>plentyn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bwyta</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Ystyriwch</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fydd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rhai</a:t>
            </a:r>
            <a:r>
              <a:rPr lang="en-GB" sz="2200" dirty="0">
                <a:latin typeface="Arial" panose="020B0604020202020204" pitchFamily="34" charset="0"/>
                <a:cs typeface="Arial" panose="020B0604020202020204" pitchFamily="34" charset="0"/>
              </a:rPr>
              <a:t> plant â </a:t>
            </a:r>
            <a:r>
              <a:rPr lang="en-GB" sz="2200" dirty="0" err="1">
                <a:latin typeface="Arial" panose="020B0604020202020204" pitchFamily="34" charset="0"/>
                <a:cs typeface="Arial" panose="020B0604020202020204" pitchFamily="34" charset="0"/>
              </a:rPr>
              <a:t>phroblemau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synhwyraidd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chael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hi’n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anodd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bwyta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bwydydd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penodol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oherwyd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gwead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blas</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ati</a:t>
            </a:r>
            <a:r>
              <a:rPr lang="en-GB" sz="22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48697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normAutofit fontScale="90000"/>
          </a:bodyPr>
          <a:lstStyle/>
          <a:p>
            <a:pPr algn="ctr"/>
            <a:r>
              <a:rPr lang="en-GB" sz="4000" dirty="0" err="1">
                <a:latin typeface="Arial" panose="020B0604020202020204" pitchFamily="34" charset="0"/>
                <a:cs typeface="Arial" panose="020B0604020202020204" pitchFamily="34" charset="0"/>
              </a:rPr>
              <a:t>Mae’n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hunllef</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gwisgo</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fy</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mhlentyn</a:t>
            </a:r>
            <a:r>
              <a:rPr lang="en-GB" sz="4000" dirty="0">
                <a:latin typeface="Arial" panose="020B0604020202020204" pitchFamily="34" charset="0"/>
                <a:cs typeface="Arial" panose="020B0604020202020204" pitchFamily="34" charset="0"/>
              </a:rPr>
              <a:t> – </a:t>
            </a:r>
            <a:r>
              <a:rPr lang="en-GB" sz="4000" dirty="0" err="1">
                <a:latin typeface="Arial" panose="020B0604020202020204" pitchFamily="34" charset="0"/>
                <a:cs typeface="Arial" panose="020B0604020202020204" pitchFamily="34" charset="0"/>
              </a:rPr>
              <a:t>beth</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allaf</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ei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wneud</a:t>
            </a:r>
            <a:r>
              <a:rPr lang="en-GB" sz="400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Os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ganddynt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broblem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sgiliau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echddygol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manwl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efallai</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bydd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angen</a:t>
            </a:r>
            <a:r>
              <a:rPr lang="en-GB" sz="3200" dirty="0">
                <a:latin typeface="Arial" panose="020B0604020202020204" pitchFamily="34" charset="0"/>
                <a:cs typeface="Arial" panose="020B0604020202020204" pitchFamily="34" charset="0"/>
              </a:rPr>
              <a:t> help </a:t>
            </a:r>
            <a:r>
              <a:rPr lang="en-GB" sz="3200" dirty="0" err="1">
                <a:latin typeface="Arial" panose="020B0604020202020204" pitchFamily="34" charset="0"/>
                <a:cs typeface="Arial" panose="020B0604020202020204" pitchFamily="34" charset="0"/>
              </a:rPr>
              <a:t>arnynt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botymau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sipiau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careiau</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Efallai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fyddant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gallu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farn</a:t>
            </a:r>
            <a:r>
              <a:rPr lang="en-GB" sz="3200" dirty="0">
                <a:latin typeface="Arial" panose="020B0604020202020204" pitchFamily="34" charset="0"/>
                <a:cs typeface="Arial" panose="020B0604020202020204" pitchFamily="34" charset="0"/>
              </a:rPr>
              <a:t> da </a:t>
            </a:r>
            <a:r>
              <a:rPr lang="en-GB" sz="3200" dirty="0" err="1">
                <a:latin typeface="Arial" panose="020B0604020202020204" pitchFamily="34" charset="0"/>
                <a:cs typeface="Arial" panose="020B0604020202020204" pitchFamily="34" charset="0"/>
              </a:rPr>
              <a:t>yngl</a:t>
            </a:r>
            <a:r>
              <a:rPr lang="cy-GB" sz="3200" dirty="0">
                <a:latin typeface="Arial" panose="020B0604020202020204" pitchFamily="34" charset="0"/>
                <a:cs typeface="Arial" panose="020B0604020202020204" pitchFamily="34" charset="0"/>
              </a:rPr>
              <a:t>ŷ</a:t>
            </a:r>
            <a:r>
              <a:rPr lang="en-GB" sz="3200" dirty="0">
                <a:latin typeface="Arial" panose="020B0604020202020204" pitchFamily="34" charset="0"/>
                <a:cs typeface="Arial" panose="020B0604020202020204" pitchFamily="34" charset="0"/>
              </a:rPr>
              <a:t>n â </a:t>
            </a:r>
            <a:r>
              <a:rPr lang="en-GB" sz="3200" dirty="0" err="1">
                <a:latin typeface="Arial" panose="020B0604020202020204" pitchFamily="34" charset="0"/>
                <a:cs typeface="Arial" panose="020B0604020202020204" pitchFamily="34" charset="0"/>
              </a:rPr>
              <a:t>gwisgo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dillad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cynnes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gaeaf</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llai</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haenau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haf</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Ystyriwch</a:t>
            </a:r>
            <a:r>
              <a:rPr lang="en-GB" sz="3200" dirty="0">
                <a:latin typeface="Arial" panose="020B0604020202020204" pitchFamily="34" charset="0"/>
                <a:cs typeface="Arial" panose="020B0604020202020204" pitchFamily="34" charset="0"/>
              </a:rPr>
              <a:t> a all </a:t>
            </a:r>
            <a:r>
              <a:rPr lang="en-GB" sz="3200" dirty="0" err="1">
                <a:latin typeface="Arial" panose="020B0604020202020204" pitchFamily="34" charset="0"/>
                <a:cs typeface="Arial" panose="020B0604020202020204" pitchFamily="34" charset="0"/>
              </a:rPr>
              <a:t>cyffiau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bandiau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gwasg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coleri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esgidiau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careiau</a:t>
            </a:r>
            <a:r>
              <a:rPr lang="en-GB" sz="3200" dirty="0">
                <a:latin typeface="Arial" panose="020B0604020202020204" pitchFamily="34" charset="0"/>
                <a:cs typeface="Arial" panose="020B0604020202020204" pitchFamily="34" charset="0"/>
              </a:rPr>
              <a:t> ac </a:t>
            </a:r>
            <a:r>
              <a:rPr lang="en-GB" sz="3200" dirty="0" err="1">
                <a:latin typeface="Arial" panose="020B0604020202020204" pitchFamily="34" charset="0"/>
                <a:cs typeface="Arial" panose="020B0604020202020204" pitchFamily="34" charset="0"/>
              </a:rPr>
              <a:t>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deimlo’n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gaeth</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Efallai</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bydd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rhai</a:t>
            </a:r>
            <a:r>
              <a:rPr lang="en-GB" sz="3200" dirty="0">
                <a:latin typeface="Arial" panose="020B0604020202020204" pitchFamily="34" charset="0"/>
                <a:cs typeface="Arial" panose="020B0604020202020204" pitchFamily="34" charset="0"/>
              </a:rPr>
              <a:t> plant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teimlo</a:t>
            </a:r>
            <a:r>
              <a:rPr lang="en-GB" sz="3200" dirty="0">
                <a:latin typeface="Arial" panose="020B0604020202020204" pitchFamily="34" charset="0"/>
                <a:cs typeface="Arial" panose="020B0604020202020204" pitchFamily="34" charset="0"/>
              </a:rPr>
              <a:t> bod </a:t>
            </a:r>
            <a:r>
              <a:rPr lang="en-GB" sz="3200" dirty="0" err="1">
                <a:latin typeface="Arial" panose="020B0604020202020204" pitchFamily="34" charset="0"/>
                <a:cs typeface="Arial" panose="020B0604020202020204" pitchFamily="34" charset="0"/>
              </a:rPr>
              <a:t>dillad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llachar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ysgogol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oed</a:t>
            </a:r>
            <a:r>
              <a:rPr lang="en-GB" sz="32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449689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Cadw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a:t>
            </a:r>
            <a:r>
              <a:rPr lang="en-GB" dirty="0">
                <a:latin typeface="Arial" panose="020B0604020202020204" pitchFamily="34" charset="0"/>
                <a:cs typeface="Arial" panose="020B0604020202020204" pitchFamily="34" charset="0"/>
              </a:rPr>
              <a:t> FASD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ddiogel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sz="27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700" dirty="0" err="1">
                <a:latin typeface="Arial" panose="020B0604020202020204" pitchFamily="34" charset="0"/>
                <a:cs typeface="Arial" panose="020B0604020202020204" pitchFamily="34" charset="0"/>
              </a:rPr>
              <a:t>Mae’n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debygol</a:t>
            </a:r>
            <a:r>
              <a:rPr lang="en-GB" sz="2700" dirty="0">
                <a:latin typeface="Arial" panose="020B0604020202020204" pitchFamily="34" charset="0"/>
                <a:cs typeface="Arial" panose="020B0604020202020204" pitchFamily="34" charset="0"/>
              </a:rPr>
              <a:t> y </a:t>
            </a:r>
            <a:r>
              <a:rPr lang="en-GB" sz="2700" dirty="0" err="1">
                <a:latin typeface="Arial" panose="020B0604020202020204" pitchFamily="34" charset="0"/>
                <a:cs typeface="Arial" panose="020B0604020202020204" pitchFamily="34" charset="0"/>
              </a:rPr>
              <a:t>bydd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angen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goruchwyliaeth</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agosach</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blentyn</a:t>
            </a:r>
            <a:r>
              <a:rPr lang="en-GB" sz="2700" dirty="0">
                <a:latin typeface="Arial" panose="020B0604020202020204" pitchFamily="34" charset="0"/>
                <a:cs typeface="Arial" panose="020B0604020202020204" pitchFamily="34" charset="0"/>
              </a:rPr>
              <a:t> â FASD </a:t>
            </a:r>
            <a:r>
              <a:rPr lang="en-GB" sz="2700" dirty="0" err="1">
                <a:latin typeface="Arial" panose="020B0604020202020204" pitchFamily="34" charset="0"/>
                <a:cs typeface="Arial" panose="020B0604020202020204" pitchFamily="34" charset="0"/>
              </a:rPr>
              <a:t>oherwydd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gymdeithasol</a:t>
            </a:r>
            <a:r>
              <a:rPr lang="en-GB" sz="2700" dirty="0">
                <a:latin typeface="Arial" panose="020B0604020202020204" pitchFamily="34" charset="0"/>
                <a:cs typeface="Arial" panose="020B0604020202020204" pitchFamily="34" charset="0"/>
              </a:rPr>
              <a:t> ac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emosiynol</a:t>
            </a:r>
            <a:r>
              <a:rPr lang="en-GB" sz="2700" dirty="0">
                <a:latin typeface="Arial" panose="020B0604020202020204" pitchFamily="34" charset="0"/>
                <a:cs typeface="Arial" panose="020B0604020202020204" pitchFamily="34" charset="0"/>
              </a:rPr>
              <a:t> gallant </a:t>
            </a:r>
            <a:r>
              <a:rPr lang="en-GB" sz="2700" dirty="0" err="1">
                <a:latin typeface="Arial" panose="020B0604020202020204" pitchFamily="34" charset="0"/>
                <a:cs typeface="Arial" panose="020B0604020202020204" pitchFamily="34" charset="0"/>
              </a:rPr>
              <a:t>fod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hanner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eu</a:t>
            </a:r>
            <a:r>
              <a:rPr lang="en-GB" sz="2700" dirty="0">
                <a:latin typeface="Arial" panose="020B0604020202020204" pitchFamily="34" charset="0"/>
                <a:cs typeface="Arial" panose="020B0604020202020204" pitchFamily="34" charset="0"/>
              </a:rPr>
              <a:t> hoed </a:t>
            </a:r>
            <a:r>
              <a:rPr lang="en-GB" sz="2700" dirty="0" err="1">
                <a:latin typeface="Arial" panose="020B0604020202020204" pitchFamily="34" charset="0"/>
                <a:cs typeface="Arial" panose="020B0604020202020204" pitchFamily="34" charset="0"/>
              </a:rPr>
              <a:t>cronolegol</a:t>
            </a:r>
            <a:r>
              <a:rPr lang="en-GB" sz="2700" dirty="0">
                <a:latin typeface="Arial" panose="020B0604020202020204" pitchFamily="34" charset="0"/>
                <a:cs typeface="Arial" panose="020B0604020202020204" pitchFamily="34" charset="0"/>
              </a:rPr>
              <a:t>. Mae </a:t>
            </a:r>
            <a:r>
              <a:rPr lang="en-GB" sz="2700" dirty="0" err="1">
                <a:latin typeface="Arial" panose="020B0604020202020204" pitchFamily="34" charset="0"/>
                <a:cs typeface="Arial" panose="020B0604020202020204" pitchFamily="34" charset="0"/>
              </a:rPr>
              <a:t>angen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ni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ddiwallu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hanghenion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diogelwch</a:t>
            </a:r>
            <a:r>
              <a:rPr lang="en-GB" sz="2700" dirty="0">
                <a:latin typeface="Arial" panose="020B0604020202020204" pitchFamily="34" charset="0"/>
                <a:cs typeface="Arial" panose="020B0604020202020204" pitchFamily="34" charset="0"/>
              </a:rPr>
              <a:t> a </a:t>
            </a:r>
            <a:r>
              <a:rPr lang="en-GB" sz="2700" dirty="0" err="1">
                <a:latin typeface="Arial" panose="020B0604020202020204" pitchFamily="34" charset="0"/>
                <a:cs typeface="Arial" panose="020B0604020202020204" pitchFamily="34" charset="0"/>
              </a:rPr>
              <a:t>gofal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seiliedig</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eu</a:t>
            </a:r>
            <a:r>
              <a:rPr lang="en-GB" sz="2700" dirty="0">
                <a:latin typeface="Arial" panose="020B0604020202020204" pitchFamily="34" charset="0"/>
                <a:cs typeface="Arial" panose="020B0604020202020204" pitchFamily="34" charset="0"/>
              </a:rPr>
              <a:t> hoed </a:t>
            </a:r>
            <a:r>
              <a:rPr lang="en-GB" sz="2700" dirty="0" err="1">
                <a:latin typeface="Arial" panose="020B0604020202020204" pitchFamily="34" charset="0"/>
                <a:cs typeface="Arial" panose="020B0604020202020204" pitchFamily="34" charset="0"/>
              </a:rPr>
              <a:t>cymdeithasol</a:t>
            </a:r>
            <a:r>
              <a:rPr lang="en-GB" sz="2700" dirty="0">
                <a:latin typeface="Arial" panose="020B0604020202020204" pitchFamily="34" charset="0"/>
                <a:cs typeface="Arial" panose="020B0604020202020204" pitchFamily="34" charset="0"/>
              </a:rPr>
              <a:t>/</a:t>
            </a:r>
            <a:r>
              <a:rPr lang="en-GB" sz="2700" dirty="0" err="1">
                <a:latin typeface="Arial" panose="020B0604020202020204" pitchFamily="34" charset="0"/>
                <a:cs typeface="Arial" panose="020B0604020202020204" pitchFamily="34" charset="0"/>
              </a:rPr>
              <a:t>emosiynol</a:t>
            </a:r>
            <a:r>
              <a:rPr lang="en-GB" sz="27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700" dirty="0" err="1">
                <a:latin typeface="Arial" panose="020B0604020202020204" pitchFamily="34" charset="0"/>
                <a:cs typeface="Arial" panose="020B0604020202020204" pitchFamily="34" charset="0"/>
              </a:rPr>
              <a:t>Efallai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na</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fydd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plentyn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hyposensitif</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teimlo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poen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fel</a:t>
            </a:r>
            <a:r>
              <a:rPr lang="en-GB" sz="2700" dirty="0">
                <a:latin typeface="Arial" panose="020B0604020202020204" pitchFamily="34" charset="0"/>
                <a:cs typeface="Arial" panose="020B0604020202020204" pitchFamily="34" charset="0"/>
              </a:rPr>
              <a:t> y </a:t>
            </a:r>
            <a:r>
              <a:rPr lang="en-GB" sz="2700" dirty="0" err="1">
                <a:latin typeface="Arial" panose="020B0604020202020204" pitchFamily="34" charset="0"/>
                <a:cs typeface="Arial" panose="020B0604020202020204" pitchFamily="34" charset="0"/>
              </a:rPr>
              <a:t>disgwyl</a:t>
            </a:r>
            <a:r>
              <a:rPr lang="en-GB" sz="2700" dirty="0">
                <a:latin typeface="Arial" panose="020B0604020202020204" pitchFamily="34" charset="0"/>
                <a:cs typeface="Arial" panose="020B0604020202020204" pitchFamily="34" charset="0"/>
              </a:rPr>
              <a:t>; gallant </a:t>
            </a:r>
            <a:r>
              <a:rPr lang="en-GB" sz="2700" dirty="0" err="1">
                <a:latin typeface="Arial" panose="020B0604020202020204" pitchFamily="34" charset="0"/>
                <a:cs typeface="Arial" panose="020B0604020202020204" pitchFamily="34" charset="0"/>
              </a:rPr>
              <a:t>gyffwrdd</a:t>
            </a:r>
            <a:r>
              <a:rPr lang="en-GB" sz="2700" dirty="0">
                <a:latin typeface="Arial" panose="020B0604020202020204" pitchFamily="34" charset="0"/>
                <a:cs typeface="Arial" panose="020B0604020202020204" pitchFamily="34" charset="0"/>
              </a:rPr>
              <a:t> â </a:t>
            </a:r>
            <a:r>
              <a:rPr lang="en-GB" sz="2700" dirty="0" err="1">
                <a:latin typeface="Arial" panose="020B0604020202020204" pitchFamily="34" charset="0"/>
                <a:cs typeface="Arial" panose="020B0604020202020204" pitchFamily="34" charset="0"/>
              </a:rPr>
              <a:t>thân</a:t>
            </a:r>
            <a:r>
              <a:rPr lang="en-GB" sz="2700" dirty="0">
                <a:latin typeface="Arial" panose="020B0604020202020204" pitchFamily="34" charset="0"/>
                <a:cs typeface="Arial" panose="020B0604020202020204" pitchFamily="34" charset="0"/>
              </a:rPr>
              <a:t> a </a:t>
            </a:r>
            <a:r>
              <a:rPr lang="en-GB" sz="2700" dirty="0" err="1">
                <a:latin typeface="Arial" panose="020B0604020202020204" pitchFamily="34" charset="0"/>
                <a:cs typeface="Arial" panose="020B0604020202020204" pitchFamily="34" charset="0"/>
              </a:rPr>
              <a:t>pheidio</a:t>
            </a:r>
            <a:r>
              <a:rPr lang="en-GB" sz="2700" dirty="0">
                <a:latin typeface="Arial" panose="020B0604020202020204" pitchFamily="34" charset="0"/>
                <a:cs typeface="Arial" panose="020B0604020202020204" pitchFamily="34" charset="0"/>
              </a:rPr>
              <a:t> a </a:t>
            </a:r>
            <a:r>
              <a:rPr lang="en-GB" sz="2700" dirty="0" err="1">
                <a:latin typeface="Arial" panose="020B0604020202020204" pitchFamily="34" charset="0"/>
                <a:cs typeface="Arial" panose="020B0604020202020204" pitchFamily="34" charset="0"/>
              </a:rPr>
              <a:t>thynnu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ffwrdd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gyflym</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oherwydd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nad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ydynt</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teimlo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gwres</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y </a:t>
            </a:r>
            <a:r>
              <a:rPr lang="en-GB" sz="2700" dirty="0" err="1">
                <a:latin typeface="Arial" panose="020B0604020202020204" pitchFamily="34" charset="0"/>
                <a:cs typeface="Arial" panose="020B0604020202020204" pitchFamily="34" charset="0"/>
              </a:rPr>
              <a:t>ffordd</a:t>
            </a:r>
            <a:r>
              <a:rPr lang="en-GB" sz="2700" dirty="0">
                <a:latin typeface="Arial" panose="020B0604020202020204" pitchFamily="34" charset="0"/>
                <a:cs typeface="Arial" panose="020B0604020202020204" pitchFamily="34" charset="0"/>
              </a:rPr>
              <a:t> y </a:t>
            </a:r>
            <a:r>
              <a:rPr lang="en-GB" sz="2700" dirty="0" err="1">
                <a:latin typeface="Arial" panose="020B0604020202020204" pitchFamily="34" charset="0"/>
                <a:cs typeface="Arial" panose="020B0604020202020204" pitchFamily="34" charset="0"/>
              </a:rPr>
              <a:t>byddai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eraill</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wneud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Efallai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na</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fyddant</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teimlo</a:t>
            </a:r>
            <a:r>
              <a:rPr lang="en-GB" sz="2700" dirty="0">
                <a:latin typeface="Arial" panose="020B0604020202020204" pitchFamily="34" charset="0"/>
                <a:cs typeface="Arial" panose="020B0604020202020204" pitchFamily="34" charset="0"/>
              </a:rPr>
              <a:t> bod </a:t>
            </a:r>
            <a:r>
              <a:rPr lang="en-GB" sz="2700" dirty="0" err="1">
                <a:latin typeface="Arial" panose="020B0604020202020204" pitchFamily="34" charset="0"/>
                <a:cs typeface="Arial" panose="020B0604020202020204" pitchFamily="34" charset="0"/>
              </a:rPr>
              <a:t>angen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ychwanegu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dwr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oer</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fath</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poeth</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wrth</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iddynt</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ymdrechu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i</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farnu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tymheredd</a:t>
            </a:r>
            <a:r>
              <a:rPr lang="en-GB" sz="2700" dirty="0">
                <a:latin typeface="Arial" panose="020B0604020202020204" pitchFamily="34" charset="0"/>
                <a:cs typeface="Arial" panose="020B0604020202020204" pitchFamily="34" charset="0"/>
              </a:rPr>
              <a:t> y </a:t>
            </a:r>
            <a:r>
              <a:rPr lang="en-GB" sz="2700" dirty="0" err="1">
                <a:latin typeface="Arial" panose="020B0604020202020204" pitchFamily="34" charset="0"/>
                <a:cs typeface="Arial" panose="020B0604020202020204" pitchFamily="34" charset="0"/>
              </a:rPr>
              <a:t>dwr</a:t>
            </a:r>
            <a:r>
              <a:rPr lang="en-GB" sz="2700" dirty="0">
                <a:latin typeface="Arial" panose="020B0604020202020204" pitchFamily="34" charset="0"/>
                <a:cs typeface="Arial" panose="020B0604020202020204" pitchFamily="34" charset="0"/>
              </a:rPr>
              <a:t>. </a:t>
            </a:r>
          </a:p>
          <a:p>
            <a:pPr marL="342900" lvl="0" indent="-342900">
              <a:lnSpc>
                <a:spcPct val="100000"/>
              </a:lnSpc>
              <a:spcBef>
                <a:spcPct val="20000"/>
              </a:spcBef>
            </a:pPr>
            <a:r>
              <a:rPr lang="en-GB" sz="2700" dirty="0" err="1">
                <a:latin typeface="Arial" panose="020B0604020202020204" pitchFamily="34" charset="0"/>
                <a:cs typeface="Arial" panose="020B0604020202020204" pitchFamily="34" charset="0"/>
              </a:rPr>
              <a:t>Mae’n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bwysig</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edrych</a:t>
            </a:r>
            <a:r>
              <a:rPr lang="en-GB" sz="2700" dirty="0">
                <a:latin typeface="Arial" panose="020B0604020202020204" pitchFamily="34" charset="0"/>
                <a:cs typeface="Arial" panose="020B0604020202020204" pitchFamily="34" charset="0"/>
              </a:rPr>
              <a:t> am </a:t>
            </a:r>
            <a:r>
              <a:rPr lang="en-GB" sz="2700" dirty="0" err="1">
                <a:latin typeface="Arial" panose="020B0604020202020204" pitchFamily="34" charset="0"/>
                <a:cs typeface="Arial" panose="020B0604020202020204" pitchFamily="34" charset="0"/>
              </a:rPr>
              <a:t>arwyddion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eraill</a:t>
            </a:r>
            <a:r>
              <a:rPr lang="en-GB" sz="2700" dirty="0">
                <a:latin typeface="Arial" panose="020B0604020202020204" pitchFamily="34" charset="0"/>
                <a:cs typeface="Arial" panose="020B0604020202020204" pitchFamily="34" charset="0"/>
              </a:rPr>
              <a:t> o </a:t>
            </a:r>
            <a:r>
              <a:rPr lang="en-GB" sz="2700" dirty="0" err="1">
                <a:latin typeface="Arial" panose="020B0604020202020204" pitchFamily="34" charset="0"/>
                <a:cs typeface="Arial" panose="020B0604020202020204" pitchFamily="34" charset="0"/>
              </a:rPr>
              <a:t>boen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nad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yw</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plentyn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yn</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gallu</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dweud</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wrthym</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amdanynt</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e.e</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chwyddo</a:t>
            </a:r>
            <a:r>
              <a:rPr lang="en-GB" sz="2700" dirty="0">
                <a:latin typeface="Arial" panose="020B0604020202020204" pitchFamily="34" charset="0"/>
                <a:cs typeface="Arial" panose="020B0604020202020204" pitchFamily="34" charset="0"/>
              </a:rPr>
              <a:t>, </a:t>
            </a:r>
            <a:r>
              <a:rPr lang="en-GB" sz="2700" dirty="0" err="1">
                <a:latin typeface="Arial" panose="020B0604020202020204" pitchFamily="34" charset="0"/>
                <a:cs typeface="Arial" panose="020B0604020202020204" pitchFamily="34" charset="0"/>
              </a:rPr>
              <a:t>cleisio</a:t>
            </a:r>
            <a:r>
              <a:rPr lang="en-GB" sz="27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332058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062982" y="1"/>
            <a:ext cx="2129018" cy="1610686"/>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err="1">
                <a:latin typeface="Arial" panose="020B0604020202020204" pitchFamily="34" charset="0"/>
                <a:cs typeface="Arial" panose="020B0604020202020204" pitchFamily="34" charset="0"/>
              </a:rPr>
              <a:t>Nodyn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atgoffa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terfynol</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559966" y="1876064"/>
            <a:ext cx="10131425" cy="3649133"/>
          </a:xfrm>
        </p:spPr>
        <p:txBody>
          <a:bodyPr>
            <a:noAutofit/>
          </a:bodyPr>
          <a:lstStyle/>
          <a:p>
            <a:pPr marL="0" lvl="0" indent="0">
              <a:lnSpc>
                <a:spcPct val="100000"/>
              </a:lnSpc>
              <a:spcBef>
                <a:spcPct val="20000"/>
              </a:spcBef>
              <a:buNone/>
            </a:pPr>
            <a:endParaRPr lang="en-GB" sz="10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1800" dirty="0" err="1">
                <a:latin typeface="Arial" panose="020B0604020202020204" pitchFamily="34" charset="0"/>
                <a:cs typeface="Arial" panose="020B0604020202020204" pitchFamily="34" charset="0"/>
              </a:rPr>
              <a:t>Efallai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eich</a:t>
            </a:r>
            <a:r>
              <a:rPr lang="en-GB" sz="1800" dirty="0">
                <a:latin typeface="Arial" panose="020B0604020202020204" pitchFamily="34" charset="0"/>
                <a:cs typeface="Arial" panose="020B0604020202020204" pitchFamily="34" charset="0"/>
              </a:rPr>
              <a:t> bod </a:t>
            </a:r>
            <a:r>
              <a:rPr lang="en-GB" sz="1800" dirty="0" err="1">
                <a:latin typeface="Arial" panose="020B0604020202020204" pitchFamily="34" charset="0"/>
                <a:cs typeface="Arial" panose="020B0604020202020204" pitchFamily="34" charset="0"/>
              </a:rPr>
              <a:t>wedi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gwneud</a:t>
            </a:r>
            <a:r>
              <a:rPr lang="en-GB" sz="1800" dirty="0">
                <a:latin typeface="Arial" panose="020B0604020202020204" pitchFamily="34" charset="0"/>
                <a:cs typeface="Arial" panose="020B0604020202020204" pitchFamily="34" charset="0"/>
              </a:rPr>
              <a:t> y </a:t>
            </a:r>
            <a:r>
              <a:rPr lang="en-GB" sz="1800" dirty="0" err="1">
                <a:latin typeface="Arial" panose="020B0604020202020204" pitchFamily="34" charset="0"/>
                <a:cs typeface="Arial" panose="020B0604020202020204" pitchFamily="34" charset="0"/>
              </a:rPr>
              <a:t>cwrs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hwn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oherwydd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eich</a:t>
            </a:r>
            <a:r>
              <a:rPr lang="en-GB" sz="1800" dirty="0">
                <a:latin typeface="Arial" panose="020B0604020202020204" pitchFamily="34" charset="0"/>
                <a:cs typeface="Arial" panose="020B0604020202020204" pitchFamily="34" charset="0"/>
              </a:rPr>
              <a:t> bod </a:t>
            </a:r>
            <a:r>
              <a:rPr lang="en-GB" sz="1800" dirty="0" err="1">
                <a:latin typeface="Arial" panose="020B0604020202020204" pitchFamily="34" charset="0"/>
                <a:cs typeface="Arial" panose="020B0604020202020204" pitchFamily="34" charset="0"/>
              </a:rPr>
              <a: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amau</a:t>
            </a:r>
            <a:r>
              <a:rPr lang="en-GB" sz="1800" dirty="0">
                <a:latin typeface="Arial" panose="020B0604020202020204" pitchFamily="34" charset="0"/>
                <a:cs typeface="Arial" panose="020B0604020202020204" pitchFamily="34" charset="0"/>
              </a:rPr>
              <a:t> bod </a:t>
            </a:r>
            <a:r>
              <a:rPr lang="en-GB" sz="1800" dirty="0" err="1">
                <a:latin typeface="Arial" panose="020B0604020202020204" pitchFamily="34" charset="0"/>
                <a:cs typeface="Arial" panose="020B0604020202020204" pitchFamily="34" charset="0"/>
              </a:rPr>
              <a:t>gan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plentyn</a:t>
            </a:r>
            <a:r>
              <a:rPr lang="en-GB" sz="1800" dirty="0">
                <a:latin typeface="Arial" panose="020B0604020202020204" pitchFamily="34" charset="0"/>
                <a:cs typeface="Arial" panose="020B0604020202020204" pitchFamily="34" charset="0"/>
              </a:rPr>
              <a:t> FASD.</a:t>
            </a:r>
          </a:p>
          <a:p>
            <a:pPr marL="0" lvl="0" indent="0">
              <a:lnSpc>
                <a:spcPct val="100000"/>
              </a:lnSpc>
              <a:spcBef>
                <a:spcPct val="20000"/>
              </a:spcBef>
              <a:buNone/>
            </a:pPr>
            <a:r>
              <a:rPr lang="en-GB" sz="1800" dirty="0">
                <a:latin typeface="Arial" panose="020B0604020202020204" pitchFamily="34" charset="0"/>
                <a:cs typeface="Arial" panose="020B0604020202020204" pitchFamily="34" charset="0"/>
              </a:rPr>
              <a:t>Dim </a:t>
            </a:r>
            <a:r>
              <a:rPr lang="en-GB" sz="1800" dirty="0" err="1">
                <a:latin typeface="Arial" panose="020B0604020202020204" pitchFamily="34" charset="0"/>
                <a:cs typeface="Arial" panose="020B0604020202020204" pitchFamily="34" charset="0"/>
              </a:rPr>
              <a:t>ond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tystiolaeth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glir</a:t>
            </a:r>
            <a:r>
              <a:rPr lang="en-GB" sz="1800" dirty="0">
                <a:latin typeface="Arial" panose="020B0604020202020204" pitchFamily="34" charset="0"/>
                <a:cs typeface="Arial" panose="020B0604020202020204" pitchFamily="34" charset="0"/>
              </a:rPr>
              <a:t> o </a:t>
            </a:r>
            <a:r>
              <a:rPr lang="en-GB" sz="1800" dirty="0" err="1">
                <a:latin typeface="Arial" panose="020B0604020202020204" pitchFamily="34" charset="0"/>
                <a:cs typeface="Arial" panose="020B0604020202020204" pitchFamily="34" charset="0"/>
              </a:rPr>
              <a:t>ddefnydd</a:t>
            </a:r>
            <a:r>
              <a:rPr lang="en-GB" sz="1800" dirty="0">
                <a:latin typeface="Arial" panose="020B0604020202020204" pitchFamily="34" charset="0"/>
                <a:cs typeface="Arial" panose="020B0604020202020204" pitchFamily="34" charset="0"/>
              </a:rPr>
              <a:t> alcohol </a:t>
            </a:r>
            <a:r>
              <a:rPr lang="en-GB" sz="1800" dirty="0" err="1">
                <a:latin typeface="Arial" panose="020B0604020202020204" pitchFamily="34" charset="0"/>
                <a:cs typeface="Arial" panose="020B0604020202020204" pitchFamily="34" charset="0"/>
              </a:rPr>
              <a:t>mamol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ystod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beichiogrwydd</a:t>
            </a:r>
            <a:r>
              <a:rPr lang="en-GB" sz="1800" dirty="0">
                <a:latin typeface="Arial" panose="020B0604020202020204" pitchFamily="34" charset="0"/>
                <a:cs typeface="Arial" panose="020B0604020202020204" pitchFamily="34" charset="0"/>
              </a:rPr>
              <a:t> ac </a:t>
            </a:r>
            <a:r>
              <a:rPr lang="en-GB" sz="1800" dirty="0" err="1">
                <a:latin typeface="Arial" panose="020B0604020202020204" pitchFamily="34" charset="0"/>
                <a:cs typeface="Arial" panose="020B0604020202020204" pitchFamily="34" charset="0"/>
              </a:rPr>
              <a:t>ar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ôl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cynnal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profion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genetig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ddiystyru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cyflyrau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eraill</a:t>
            </a:r>
            <a:r>
              <a:rPr lang="en-GB" sz="1800" dirty="0">
                <a:latin typeface="Arial" panose="020B0604020202020204" pitchFamily="34" charset="0"/>
                <a:cs typeface="Arial" panose="020B0604020202020204" pitchFamily="34" charset="0"/>
              </a:rPr>
              <a:t> y </a:t>
            </a:r>
            <a:r>
              <a:rPr lang="en-GB" sz="1800" dirty="0" err="1">
                <a:latin typeface="Arial" panose="020B0604020202020204" pitchFamily="34" charset="0"/>
                <a:cs typeface="Arial" panose="020B0604020202020204" pitchFamily="34" charset="0"/>
              </a:rPr>
              <a:t>gellir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gwneud</a:t>
            </a:r>
            <a:r>
              <a:rPr lang="en-GB" sz="1800" dirty="0">
                <a:latin typeface="Arial" panose="020B0604020202020204" pitchFamily="34" charset="0"/>
                <a:cs typeface="Arial" panose="020B0604020202020204" pitchFamily="34" charset="0"/>
              </a:rPr>
              <a:t> diagnosis </a:t>
            </a:r>
            <a:r>
              <a:rPr lang="en-GB" sz="1800" dirty="0" err="1">
                <a:latin typeface="Arial" panose="020B0604020202020204" pitchFamily="34" charset="0"/>
                <a:cs typeface="Arial" panose="020B0604020202020204" pitchFamily="34" charset="0"/>
              </a:rPr>
              <a:t>ffurfiol</a:t>
            </a:r>
            <a:r>
              <a:rPr lang="en-GB" sz="1800" dirty="0">
                <a:latin typeface="Arial" panose="020B0604020202020204" pitchFamily="34" charset="0"/>
                <a:cs typeface="Arial" panose="020B0604020202020204" pitchFamily="34" charset="0"/>
              </a:rPr>
              <a:t> o FASD.</a:t>
            </a:r>
          </a:p>
          <a:p>
            <a:pPr marL="0" lvl="0" indent="0">
              <a:lnSpc>
                <a:spcPct val="100000"/>
              </a:lnSpc>
              <a:spcBef>
                <a:spcPct val="20000"/>
              </a:spcBef>
              <a:buNone/>
            </a:pPr>
            <a:r>
              <a:rPr lang="en-GB" sz="1800" dirty="0">
                <a:latin typeface="Arial" panose="020B0604020202020204" pitchFamily="34" charset="0"/>
                <a:cs typeface="Arial" panose="020B0604020202020204" pitchFamily="34" charset="0"/>
              </a:rPr>
              <a:t>Er y gall diagnosis </a:t>
            </a:r>
            <a:r>
              <a:rPr lang="en-GB" sz="1800" dirty="0" err="1">
                <a:latin typeface="Arial" panose="020B0604020202020204" pitchFamily="34" charset="0"/>
                <a:cs typeface="Arial" panose="020B0604020202020204" pitchFamily="34" charset="0"/>
              </a:rPr>
              <a:t>ffurfiol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helpu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rydych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chi’n</a:t>
            </a:r>
            <a:r>
              <a:rPr lang="en-GB" sz="1800" dirty="0">
                <a:latin typeface="Arial" panose="020B0604020202020204" pitchFamily="34" charset="0"/>
                <a:cs typeface="Arial" panose="020B0604020202020204" pitchFamily="34" charset="0"/>
              </a:rPr>
              <a:t> dal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fod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magu’r</a:t>
            </a:r>
            <a:r>
              <a:rPr lang="en-GB" sz="1800" dirty="0">
                <a:latin typeface="Arial" panose="020B0604020202020204" pitchFamily="34" charset="0"/>
                <a:cs typeface="Arial" panose="020B0604020202020204" pitchFamily="34" charset="0"/>
              </a:rPr>
              <a:t> un </a:t>
            </a:r>
            <a:r>
              <a:rPr lang="en-GB" sz="1800" dirty="0" err="1">
                <a:latin typeface="Arial" panose="020B0604020202020204" pitchFamily="34" charset="0"/>
                <a:cs typeface="Arial" panose="020B0604020202020204" pitchFamily="34" charset="0"/>
              </a:rPr>
              <a:t>plentyn</a:t>
            </a:r>
            <a:r>
              <a:rPr lang="en-GB" sz="1800" dirty="0">
                <a:latin typeface="Arial" panose="020B0604020202020204" pitchFamily="34" charset="0"/>
                <a:cs typeface="Arial" panose="020B0604020202020204" pitchFamily="34" charset="0"/>
              </a:rPr>
              <a:t>. Y </a:t>
            </a:r>
            <a:r>
              <a:rPr lang="en-GB" sz="1800" dirty="0" err="1">
                <a:latin typeface="Arial" panose="020B0604020202020204" pitchFamily="34" charset="0"/>
                <a:cs typeface="Arial" panose="020B0604020202020204" pitchFamily="34" charset="0"/>
              </a:rPr>
              <a:t>pethau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pwysicaf</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i’w</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gwneud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yw</a:t>
            </a:r>
            <a:endParaRPr lang="en-GB" sz="18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800" dirty="0" err="1">
                <a:latin typeface="Arial" panose="020B0604020202020204" pitchFamily="34" charset="0"/>
                <a:cs typeface="Arial" panose="020B0604020202020204" pitchFamily="34" charset="0"/>
              </a:rPr>
              <a:t>Myfyrio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hyn</a:t>
            </a:r>
            <a:r>
              <a:rPr lang="en-GB" sz="1800" dirty="0">
                <a:latin typeface="Arial" panose="020B0604020202020204" pitchFamily="34" charset="0"/>
                <a:cs typeface="Arial" panose="020B0604020202020204" pitchFamily="34" charset="0"/>
              </a:rPr>
              <a:t> y gall </a:t>
            </a:r>
            <a:r>
              <a:rPr lang="en-GB" sz="1800" dirty="0" err="1">
                <a:latin typeface="Arial" panose="020B0604020202020204" pitchFamily="34" charset="0"/>
                <a:cs typeface="Arial" panose="020B0604020202020204" pitchFamily="34" charset="0"/>
              </a:rPr>
              <a:t>eich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plentyn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wneud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hytrach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allant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wneud</a:t>
            </a:r>
            <a:endParaRPr lang="en-GB" sz="18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800" dirty="0" err="1">
                <a:latin typeface="Arial" panose="020B0604020202020204" pitchFamily="34" charset="0"/>
                <a:cs typeface="Arial" panose="020B0604020202020204" pitchFamily="34" charset="0"/>
              </a:rPr>
              <a:t>Ystyried</a:t>
            </a:r>
            <a:r>
              <a:rPr lang="en-GB" sz="1800" dirty="0">
                <a:latin typeface="Arial" panose="020B0604020202020204" pitchFamily="34" charset="0"/>
                <a:cs typeface="Arial" panose="020B0604020202020204" pitchFamily="34" charset="0"/>
              </a:rPr>
              <a:t> PAM </a:t>
            </a:r>
            <a:r>
              <a:rPr lang="en-GB" sz="1800" dirty="0" err="1">
                <a:latin typeface="Arial" panose="020B0604020202020204" pitchFamily="34" charset="0"/>
                <a:cs typeface="Arial" panose="020B0604020202020204" pitchFamily="34" charset="0"/>
              </a:rPr>
              <a:t>efallai</a:t>
            </a:r>
            <a:r>
              <a:rPr lang="en-GB" sz="1800" dirty="0">
                <a:latin typeface="Arial" panose="020B0604020202020204" pitchFamily="34" charset="0"/>
                <a:cs typeface="Arial" panose="020B0604020202020204" pitchFamily="34" charset="0"/>
              </a:rPr>
              <a:t> y </a:t>
            </a:r>
            <a:r>
              <a:rPr lang="en-GB" sz="1800" dirty="0" err="1">
                <a:latin typeface="Arial" panose="020B0604020202020204" pitchFamily="34" charset="0"/>
                <a:cs typeface="Arial" panose="020B0604020202020204" pitchFamily="34" charset="0"/>
              </a:rPr>
              <a:t>byddant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chael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hi’n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anodd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gymharu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â’u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cyfoedion</a:t>
            </a:r>
            <a:endParaRPr lang="en-GB" sz="18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800" dirty="0" err="1">
                <a:latin typeface="Arial" panose="020B0604020202020204" pitchFamily="34" charset="0"/>
                <a:cs typeface="Arial" panose="020B0604020202020204" pitchFamily="34" charset="0"/>
              </a:rPr>
              <a:t>Eu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magu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nhw</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mewn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ffordd</a:t>
            </a:r>
            <a:r>
              <a:rPr lang="en-GB" sz="1800" dirty="0">
                <a:latin typeface="Arial" panose="020B0604020202020204" pitchFamily="34" charset="0"/>
                <a:cs typeface="Arial" panose="020B0604020202020204" pitchFamily="34" charset="0"/>
              </a:rPr>
              <a:t> a </a:t>
            </a:r>
            <a:r>
              <a:rPr lang="en-GB" sz="1800" dirty="0" err="1">
                <a:latin typeface="Arial" panose="020B0604020202020204" pitchFamily="34" charset="0"/>
                <a:cs typeface="Arial" panose="020B0604020202020204" pitchFamily="34" charset="0"/>
              </a:rPr>
              <a:t>fydd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eich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helpu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ddatblygu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perthynas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ddiogel</a:t>
            </a:r>
            <a:r>
              <a:rPr lang="en-GB" sz="1800" dirty="0">
                <a:latin typeface="Arial" panose="020B0604020202020204" pitchFamily="34" charset="0"/>
                <a:cs typeface="Arial" panose="020B0604020202020204" pitchFamily="34" charset="0"/>
              </a:rPr>
              <a:t> â </a:t>
            </a:r>
            <a:r>
              <a:rPr lang="en-GB" sz="1800" dirty="0" err="1">
                <a:latin typeface="Arial" panose="020B0604020202020204" pitchFamily="34" charset="0"/>
                <a:cs typeface="Arial" panose="020B0604020202020204" pitchFamily="34" charset="0"/>
              </a:rPr>
              <a:t>nhw</a:t>
            </a:r>
            <a:endParaRPr lang="en-GB" sz="18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800" dirty="0" err="1">
                <a:latin typeface="Arial" panose="020B0604020202020204" pitchFamily="34" charset="0"/>
                <a:cs typeface="Arial" panose="020B0604020202020204" pitchFamily="34" charset="0"/>
              </a:rPr>
              <a:t>Rhoi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llawer</a:t>
            </a:r>
            <a:r>
              <a:rPr lang="en-GB" sz="1800" dirty="0">
                <a:latin typeface="Arial" panose="020B0604020202020204" pitchFamily="34" charset="0"/>
                <a:cs typeface="Arial" panose="020B0604020202020204" pitchFamily="34" charset="0"/>
              </a:rPr>
              <a:t> o </a:t>
            </a:r>
            <a:r>
              <a:rPr lang="en-GB" sz="1800" dirty="0" err="1">
                <a:latin typeface="Arial" panose="020B0604020202020204" pitchFamily="34" charset="0"/>
                <a:cs typeface="Arial" panose="020B0604020202020204" pitchFamily="34" charset="0"/>
              </a:rPr>
              <a:t>gyfleoedd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gyfer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chwarae</a:t>
            </a:r>
            <a:r>
              <a:rPr lang="en-GB" sz="1800" dirty="0">
                <a:latin typeface="Arial" panose="020B0604020202020204" pitchFamily="34" charset="0"/>
                <a:cs typeface="Arial" panose="020B0604020202020204" pitchFamily="34" charset="0"/>
              </a:rPr>
              <a:t> ac </a:t>
            </a:r>
            <a:r>
              <a:rPr lang="en-GB" sz="1800" dirty="0" err="1">
                <a:latin typeface="Arial" panose="020B0604020202020204" pitchFamily="34" charset="0"/>
                <a:cs typeface="Arial" panose="020B0604020202020204" pitchFamily="34" charset="0"/>
              </a:rPr>
              <a:t>adegau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llawen</a:t>
            </a:r>
            <a:endParaRPr lang="en-GB" sz="18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1800" dirty="0" err="1">
                <a:latin typeface="Arial" panose="020B0604020202020204" pitchFamily="34" charset="0"/>
                <a:cs typeface="Arial" panose="020B0604020202020204" pitchFamily="34" charset="0"/>
              </a:rPr>
              <a:t>Ceisio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cyngor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proffesiynol</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gan</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Feddyg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Teulu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Ymwelydd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Iechyd</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Nyrs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Ysgol</a:t>
            </a:r>
            <a:r>
              <a:rPr lang="en-GB" sz="1800" dirty="0">
                <a:latin typeface="Arial" panose="020B0604020202020204" pitchFamily="34" charset="0"/>
                <a:cs typeface="Arial" panose="020B0604020202020204" pitchFamily="34" charset="0"/>
              </a:rPr>
              <a:t>, CAMHS, </a:t>
            </a:r>
            <a:r>
              <a:rPr lang="en-GB" sz="1800" dirty="0" err="1">
                <a:latin typeface="Arial" panose="020B0604020202020204" pitchFamily="34" charset="0"/>
                <a:cs typeface="Arial" panose="020B0604020202020204" pitchFamily="34" charset="0"/>
              </a:rPr>
              <a:t>gwasanaethau</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cymdeithasol</a:t>
            </a:r>
            <a:r>
              <a:rPr lang="en-GB" sz="1800" dirty="0">
                <a:latin typeface="Arial" panose="020B0604020202020204" pitchFamily="34" charset="0"/>
                <a:cs typeface="Arial" panose="020B0604020202020204" pitchFamily="34" charset="0"/>
              </a:rPr>
              <a:t> ac </a:t>
            </a:r>
            <a:r>
              <a:rPr lang="en-GB" sz="1800" dirty="0" err="1">
                <a:latin typeface="Arial" panose="020B0604020202020204" pitchFamily="34" charset="0"/>
                <a:cs typeface="Arial" panose="020B0604020202020204" pitchFamily="34" charset="0"/>
              </a:rPr>
              <a:t>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oes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gennych</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bryderon</a:t>
            </a:r>
            <a:endParaRPr lang="en-GB"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8278170" y="6415860"/>
            <a:ext cx="7827659" cy="377825"/>
          </a:xfrm>
        </p:spPr>
        <p:txBody>
          <a:bodyPr/>
          <a:lstStyle/>
          <a:p>
            <a:r>
              <a:rPr lang="en-GB" dirty="0"/>
              <a:t>Achieving More Together / </a:t>
            </a:r>
            <a:r>
              <a:rPr lang="en-GB" dirty="0" err="1"/>
              <a:t>Cyflawni</a:t>
            </a:r>
            <a:r>
              <a:rPr lang="en-GB" dirty="0"/>
              <a:t> </a:t>
            </a:r>
            <a:r>
              <a:rPr lang="en-GB" dirty="0" err="1"/>
              <a:t>Mwy</a:t>
            </a:r>
            <a:r>
              <a:rPr lang="en-GB" dirty="0"/>
              <a:t> </a:t>
            </a:r>
            <a:r>
              <a:rPr lang="en-GB" dirty="0" err="1"/>
              <a:t>Gyda'n</a:t>
            </a:r>
            <a:r>
              <a:rPr lang="en-GB" dirty="0"/>
              <a:t> </a:t>
            </a:r>
            <a:r>
              <a:rPr lang="en-GB" dirty="0" err="1"/>
              <a:t>Gilydd</a:t>
            </a:r>
            <a:endParaRPr lang="en-GB" dirty="0"/>
          </a:p>
        </p:txBody>
      </p:sp>
    </p:spTree>
    <p:extLst>
      <p:ext uri="{BB962C8B-B14F-4D97-AF65-F5344CB8AC3E}">
        <p14:creationId xmlns:p14="http://schemas.microsoft.com/office/powerpoint/2010/main" val="3235752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73174" y="0"/>
            <a:ext cx="2418826" cy="1829937"/>
          </a:xfrm>
          <a:prstGeom prst="rect">
            <a:avLst/>
          </a:prstGeom>
        </p:spPr>
      </p:pic>
      <p:sp>
        <p:nvSpPr>
          <p:cNvPr id="2" name="Title 1"/>
          <p:cNvSpPr>
            <a:spLocks noGrp="1"/>
          </p:cNvSpPr>
          <p:nvPr>
            <p:ph type="title"/>
          </p:nvPr>
        </p:nvSpPr>
        <p:spPr>
          <a:xfrm>
            <a:off x="838200" y="365125"/>
            <a:ext cx="7731034" cy="1325563"/>
          </a:xfrm>
        </p:spPr>
        <p:txBody>
          <a:bodyPr/>
          <a:lstStyle/>
          <a:p>
            <a:r>
              <a:rPr lang="en-GB" dirty="0"/>
              <a:t> </a:t>
            </a: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endParaRPr lang="en-GB" sz="2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400" dirty="0" err="1">
                <a:latin typeface="Arial" panose="020B0604020202020204" pitchFamily="34" charset="0"/>
                <a:cs typeface="Arial" panose="020B0604020202020204" pitchFamily="34" charset="0"/>
              </a:rPr>
              <a:t>Mae’r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cwrs</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hwn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rhan</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gyfres</a:t>
            </a:r>
            <a:r>
              <a:rPr lang="en-GB" sz="3400" dirty="0">
                <a:latin typeface="Arial" panose="020B0604020202020204" pitchFamily="34" charset="0"/>
                <a:cs typeface="Arial" panose="020B0604020202020204" pitchFamily="34" charset="0"/>
              </a:rPr>
              <a:t> a </a:t>
            </a:r>
            <a:r>
              <a:rPr lang="en-GB" sz="3400" dirty="0" err="1">
                <a:latin typeface="Arial" panose="020B0604020202020204" pitchFamily="34" charset="0"/>
                <a:cs typeface="Arial" panose="020B0604020202020204" pitchFamily="34" charset="0"/>
              </a:rPr>
              <a:t>ddatblygwyd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gan</a:t>
            </a:r>
            <a:r>
              <a:rPr lang="en-GB" sz="3400" dirty="0">
                <a:latin typeface="Arial" panose="020B0604020202020204" pitchFamily="34" charset="0"/>
                <a:cs typeface="Arial" panose="020B0604020202020204" pitchFamily="34" charset="0"/>
              </a:rPr>
              <a:t> y </a:t>
            </a:r>
            <a:r>
              <a:rPr lang="en-GB" sz="3400" dirty="0" err="1">
                <a:latin typeface="Arial" panose="020B0604020202020204" pitchFamily="34" charset="0"/>
                <a:cs typeface="Arial" panose="020B0604020202020204" pitchFamily="34" charset="0"/>
              </a:rPr>
              <a:t>Gwasanaeth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Cenedlaethol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gefnogi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mabwysiadwyr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ar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ôl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iddynt</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gael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cymeradwyo</a:t>
            </a:r>
            <a:r>
              <a:rPr lang="en-GB" sz="34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400" dirty="0" err="1">
                <a:latin typeface="Arial" panose="020B0604020202020204" pitchFamily="34" charset="0"/>
                <a:cs typeface="Arial" panose="020B0604020202020204" pitchFamily="34" charset="0"/>
              </a:rPr>
              <a:t>Gellir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dod</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hyd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rhain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ar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wefan</a:t>
            </a:r>
            <a:r>
              <a:rPr lang="en-GB" sz="3400" dirty="0">
                <a:latin typeface="Arial" panose="020B0604020202020204" pitchFamily="34" charset="0"/>
                <a:cs typeface="Arial" panose="020B0604020202020204" pitchFamily="34" charset="0"/>
              </a:rPr>
              <a:t> y </a:t>
            </a:r>
            <a:r>
              <a:rPr lang="en-GB" sz="3400" dirty="0" err="1">
                <a:latin typeface="Arial" panose="020B0604020202020204" pitchFamily="34" charset="0"/>
                <a:cs typeface="Arial" panose="020B0604020202020204" pitchFamily="34" charset="0"/>
              </a:rPr>
              <a:t>Gwasanaeth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Cenedlaethol</a:t>
            </a:r>
            <a:r>
              <a:rPr lang="en-GB" sz="34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400" dirty="0" err="1">
                <a:latin typeface="Arial" panose="020B0604020202020204" pitchFamily="34" charset="0"/>
                <a:cs typeface="Arial" panose="020B0604020202020204" pitchFamily="34" charset="0"/>
              </a:rPr>
              <a:t>Siaradwch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gyda’ch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tîm</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cefnogi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mabwysiadu</a:t>
            </a:r>
            <a:r>
              <a:rPr lang="en-GB" sz="3400" dirty="0">
                <a:latin typeface="Arial" panose="020B0604020202020204" pitchFamily="34" charset="0"/>
                <a:cs typeface="Arial" panose="020B0604020202020204" pitchFamily="34" charset="0"/>
              </a:rPr>
              <a:t> am </a:t>
            </a:r>
            <a:r>
              <a:rPr lang="en-GB" sz="3400" dirty="0" err="1">
                <a:latin typeface="Arial" panose="020B0604020202020204" pitchFamily="34" charset="0"/>
                <a:cs typeface="Arial" panose="020B0604020202020204" pitchFamily="34" charset="0"/>
              </a:rPr>
              <a:t>ragor</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wybodaeth</a:t>
            </a:r>
            <a:endParaRPr lang="en-GB" sz="3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84754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err="1">
                <a:latin typeface="Arial" panose="020B0604020202020204" pitchFamily="34" charset="0"/>
                <a:cs typeface="Arial" panose="020B0604020202020204" pitchFamily="34" charset="0"/>
              </a:rPr>
              <a:t>Deilliannau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buNone/>
            </a:pPr>
            <a:endParaRPr lang="en-GB" sz="3000" dirty="0">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000" dirty="0" err="1">
                <a:latin typeface="Arial" panose="020B0604020202020204" pitchFamily="34" charset="0"/>
                <a:cs typeface="Arial" panose="020B0604020202020204" pitchFamily="34" charset="0"/>
              </a:rPr>
              <a:t>Erbyn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diwedd</a:t>
            </a:r>
            <a:r>
              <a:rPr lang="en-GB" sz="3000" dirty="0">
                <a:latin typeface="Arial" panose="020B0604020202020204" pitchFamily="34" charset="0"/>
                <a:cs typeface="Arial" panose="020B0604020202020204" pitchFamily="34" charset="0"/>
              </a:rPr>
              <a:t> y </a:t>
            </a:r>
            <a:r>
              <a:rPr lang="en-GB" sz="3000" dirty="0" err="1">
                <a:latin typeface="Arial" panose="020B0604020202020204" pitchFamily="34" charset="0"/>
                <a:cs typeface="Arial" panose="020B0604020202020204" pitchFamily="34" charset="0"/>
              </a:rPr>
              <a:t>modiwl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hwn</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bydd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cyfranogwyr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yn</a:t>
            </a:r>
            <a:r>
              <a:rPr lang="en-GB" sz="30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US" sz="3000" dirty="0" err="1">
                <a:latin typeface="Arial" panose="020B0604020202020204" pitchFamily="34" charset="0"/>
                <a:cs typeface="Arial" panose="020B0604020202020204" pitchFamily="34" charset="0"/>
              </a:rPr>
              <a:t>Meddu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ddealltwriaeth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gyffredinol</a:t>
            </a:r>
            <a:r>
              <a:rPr lang="en-US" sz="3000" dirty="0">
                <a:latin typeface="Arial" panose="020B0604020202020204" pitchFamily="34" charset="0"/>
                <a:cs typeface="Arial" panose="020B0604020202020204" pitchFamily="34" charset="0"/>
              </a:rPr>
              <a:t> o FASD.</a:t>
            </a:r>
          </a:p>
          <a:p>
            <a:pPr marL="342900" lvl="0" indent="-342900">
              <a:lnSpc>
                <a:spcPct val="100000"/>
              </a:lnSpc>
              <a:spcBef>
                <a:spcPct val="20000"/>
              </a:spcBef>
            </a:pPr>
            <a:r>
              <a:rPr lang="en-US" sz="3000" dirty="0" err="1">
                <a:latin typeface="Arial" panose="020B0604020202020204" pitchFamily="34" charset="0"/>
                <a:cs typeface="Arial" panose="020B0604020202020204" pitchFamily="34" charset="0"/>
              </a:rPr>
              <a:t>Gallu</a:t>
            </a:r>
            <a:r>
              <a:rPr lang="en-US" sz="3000" dirty="0">
                <a:latin typeface="Arial" panose="020B0604020202020204" pitchFamily="34" charset="0"/>
                <a:cs typeface="Arial" panose="020B0604020202020204" pitchFamily="34" charset="0"/>
              </a:rPr>
              <a:t> bod </a:t>
            </a:r>
            <a:r>
              <a:rPr lang="en-US" sz="3000" dirty="0" err="1">
                <a:latin typeface="Arial" panose="020B0604020202020204" pitchFamily="34" charset="0"/>
                <a:cs typeface="Arial" panose="020B0604020202020204" pitchFamily="34" charset="0"/>
              </a:rPr>
              <a:t>yn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fwy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hyderus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wrth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lunio</a:t>
            </a:r>
            <a:r>
              <a:rPr lang="en-US" sz="3000" dirty="0">
                <a:latin typeface="Arial" panose="020B0604020202020204" pitchFamily="34" charset="0"/>
                <a:cs typeface="Arial" panose="020B0604020202020204" pitchFamily="34" charset="0"/>
              </a:rPr>
              <a:t> barn o ran </a:t>
            </a:r>
            <a:r>
              <a:rPr lang="en-US" sz="3000" dirty="0" err="1">
                <a:latin typeface="Arial" panose="020B0604020202020204" pitchFamily="34" charset="0"/>
                <a:cs typeface="Arial" panose="020B0604020202020204" pitchFamily="34" charset="0"/>
              </a:rPr>
              <a:t>pryd</a:t>
            </a:r>
            <a:r>
              <a:rPr lang="en-US" sz="3000" dirty="0">
                <a:latin typeface="Arial" panose="020B0604020202020204" pitchFamily="34" charset="0"/>
                <a:cs typeface="Arial" panose="020B0604020202020204" pitchFamily="34" charset="0"/>
              </a:rPr>
              <a:t> y </a:t>
            </a:r>
            <a:r>
              <a:rPr lang="en-US" sz="3000" dirty="0" err="1">
                <a:latin typeface="Arial" panose="020B0604020202020204" pitchFamily="34" charset="0"/>
                <a:cs typeface="Arial" panose="020B0604020202020204" pitchFamily="34" charset="0"/>
              </a:rPr>
              <a:t>byddai’n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briodol</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ceisio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asesiad</a:t>
            </a:r>
            <a:r>
              <a:rPr lang="en-US" sz="3000" dirty="0">
                <a:latin typeface="Arial" panose="020B0604020202020204" pitchFamily="34" charset="0"/>
                <a:cs typeface="Arial" panose="020B0604020202020204" pitchFamily="34" charset="0"/>
              </a:rPr>
              <a:t> FASD </a:t>
            </a:r>
            <a:r>
              <a:rPr lang="en-US" sz="3000" dirty="0" err="1">
                <a:latin typeface="Arial" panose="020B0604020202020204" pitchFamily="34" charset="0"/>
                <a:cs typeface="Arial" panose="020B0604020202020204" pitchFamily="34" charset="0"/>
              </a:rPr>
              <a:t>ar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gyfer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eich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plentyn</a:t>
            </a:r>
            <a:r>
              <a:rPr lang="en-US" sz="30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US" sz="3000" dirty="0" err="1">
                <a:latin typeface="Arial" panose="020B0604020202020204" pitchFamily="34" charset="0"/>
                <a:cs typeface="Arial" panose="020B0604020202020204" pitchFamily="34" charset="0"/>
              </a:rPr>
              <a:t>Ystyried</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yr</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hyn</a:t>
            </a:r>
            <a:r>
              <a:rPr lang="en-US" sz="3000" dirty="0">
                <a:latin typeface="Arial" panose="020B0604020202020204" pitchFamily="34" charset="0"/>
                <a:cs typeface="Arial" panose="020B0604020202020204" pitchFamily="34" charset="0"/>
              </a:rPr>
              <a:t> y </a:t>
            </a:r>
            <a:r>
              <a:rPr lang="en-US" sz="3000" dirty="0" err="1">
                <a:latin typeface="Arial" panose="020B0604020202020204" pitchFamily="34" charset="0"/>
                <a:cs typeface="Arial" panose="020B0604020202020204" pitchFamily="34" charset="0"/>
              </a:rPr>
              <a:t>gallai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olygu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i’ch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teulu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a’ch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ffordd</a:t>
            </a:r>
            <a:r>
              <a:rPr lang="en-US" sz="3000" dirty="0">
                <a:latin typeface="Arial" panose="020B0604020202020204" pitchFamily="34" charset="0"/>
                <a:cs typeface="Arial" panose="020B0604020202020204" pitchFamily="34" charset="0"/>
              </a:rPr>
              <a:t> o </a:t>
            </a:r>
            <a:r>
              <a:rPr lang="en-US" sz="3000" dirty="0" err="1">
                <a:latin typeface="Arial" panose="020B0604020202020204" pitchFamily="34" charset="0"/>
                <a:cs typeface="Arial" panose="020B0604020202020204" pitchFamily="34" charset="0"/>
              </a:rPr>
              <a:t>fagu</a:t>
            </a:r>
            <a:r>
              <a:rPr lang="en-US" sz="3000" dirty="0">
                <a:latin typeface="Arial" panose="020B0604020202020204" pitchFamily="34" charset="0"/>
                <a:cs typeface="Arial" panose="020B0604020202020204" pitchFamily="34" charset="0"/>
              </a:rPr>
              <a:t> plant </a:t>
            </a:r>
            <a:r>
              <a:rPr lang="en-US" sz="3000" dirty="0" err="1">
                <a:latin typeface="Arial" panose="020B0604020202020204" pitchFamily="34" charset="0"/>
                <a:cs typeface="Arial" panose="020B0604020202020204" pitchFamily="34" charset="0"/>
              </a:rPr>
              <a:t>os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oes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eich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plentyn</a:t>
            </a:r>
            <a:r>
              <a:rPr lang="en-US" sz="3000" dirty="0">
                <a:latin typeface="Arial" panose="020B0604020202020204" pitchFamily="34" charset="0"/>
                <a:cs typeface="Arial" panose="020B0604020202020204" pitchFamily="34" charset="0"/>
              </a:rPr>
              <a:t> FASD.</a:t>
            </a:r>
          </a:p>
          <a:p>
            <a:pPr marL="342900" lvl="0" indent="-342900">
              <a:lnSpc>
                <a:spcPct val="100000"/>
              </a:lnSpc>
              <a:spcBef>
                <a:spcPct val="20000"/>
              </a:spcBef>
            </a:pPr>
            <a:r>
              <a:rPr lang="en-GB" sz="3000" dirty="0" err="1">
                <a:latin typeface="Arial" panose="020B0604020202020204" pitchFamily="34" charset="0"/>
                <a:cs typeface="Arial" panose="020B0604020202020204" pitchFamily="34" charset="0"/>
              </a:rPr>
              <a:t>Gwybod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ble</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fynd</a:t>
            </a:r>
            <a:r>
              <a:rPr lang="en-GB" sz="3000" dirty="0">
                <a:latin typeface="Arial" panose="020B0604020202020204" pitchFamily="34" charset="0"/>
                <a:cs typeface="Arial" panose="020B0604020202020204" pitchFamily="34" charset="0"/>
              </a:rPr>
              <a:t> am </a:t>
            </a:r>
            <a:r>
              <a:rPr lang="en-GB" sz="3000" dirty="0" err="1">
                <a:latin typeface="Arial" panose="020B0604020202020204" pitchFamily="34" charset="0"/>
                <a:cs typeface="Arial" panose="020B0604020202020204" pitchFamily="34" charset="0"/>
              </a:rPr>
              <a:t>fwy</a:t>
            </a:r>
            <a:r>
              <a:rPr lang="en-GB" sz="3000" dirty="0">
                <a:latin typeface="Arial" panose="020B0604020202020204" pitchFamily="34" charset="0"/>
                <a:cs typeface="Arial" panose="020B0604020202020204" pitchFamily="34" charset="0"/>
              </a:rPr>
              <a:t> o </a:t>
            </a:r>
            <a:r>
              <a:rPr lang="en-GB" sz="3000" dirty="0" err="1">
                <a:latin typeface="Arial" panose="020B0604020202020204" pitchFamily="34" charset="0"/>
                <a:cs typeface="Arial" panose="020B0604020202020204" pitchFamily="34" charset="0"/>
              </a:rPr>
              <a:t>wybodaeth</a:t>
            </a:r>
            <a:r>
              <a:rPr lang="en-GB" sz="3000" dirty="0">
                <a:latin typeface="Arial" panose="020B0604020202020204" pitchFamily="34" charset="0"/>
                <a:cs typeface="Arial" panose="020B0604020202020204" pitchFamily="34" charset="0"/>
              </a:rPr>
              <a:t> a </a:t>
            </a:r>
            <a:r>
              <a:rPr lang="en-GB" sz="3000" dirty="0" err="1">
                <a:latin typeface="Arial" panose="020B0604020202020204" pitchFamily="34" charset="0"/>
                <a:cs typeface="Arial" panose="020B0604020202020204" pitchFamily="34" charset="0"/>
              </a:rPr>
              <a:t>chyngor</a:t>
            </a:r>
            <a:r>
              <a:rPr lang="en-GB" sz="30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77313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FASD</a:t>
            </a:r>
          </a:p>
        </p:txBody>
      </p:sp>
      <p:sp>
        <p:nvSpPr>
          <p:cNvPr id="3" name="Content Placeholder 2"/>
          <p:cNvSpPr>
            <a:spLocks noGrp="1"/>
          </p:cNvSpPr>
          <p:nvPr>
            <p:ph idx="1"/>
          </p:nvPr>
        </p:nvSpPr>
        <p:spPr/>
        <p:txBody>
          <a:bodyPr>
            <a:normAutofit fontScale="77500" lnSpcReduction="20000"/>
          </a:bodyPr>
          <a:lstStyle/>
          <a:p>
            <a:pPr marL="0" indent="0">
              <a:buNone/>
            </a:pPr>
            <a:endParaRPr lang="en-US" sz="3200" b="1" dirty="0">
              <a:latin typeface="Arial" panose="020B0604020202020204" pitchFamily="34" charset="0"/>
              <a:cs typeface="Arial" panose="020B0604020202020204" pitchFamily="34" charset="0"/>
            </a:endParaRPr>
          </a:p>
          <a:p>
            <a:pPr marL="0" indent="0">
              <a:buNone/>
            </a:pPr>
            <a:r>
              <a:rPr lang="en-US" sz="3200" b="1" dirty="0" err="1">
                <a:latin typeface="Arial" panose="020B0604020202020204" pitchFamily="34" charset="0"/>
                <a:cs typeface="Arial" panose="020B0604020202020204" pitchFamily="34" charset="0"/>
              </a:rPr>
              <a:t>Anhwylderau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Ffetysol</a:t>
            </a:r>
            <a:r>
              <a:rPr lang="en-US" sz="3200" b="1" dirty="0">
                <a:latin typeface="Arial" panose="020B0604020202020204" pitchFamily="34" charset="0"/>
                <a:cs typeface="Arial" panose="020B0604020202020204" pitchFamily="34" charset="0"/>
              </a:rPr>
              <a:t> y </a:t>
            </a:r>
            <a:r>
              <a:rPr lang="en-US" sz="3200" b="1" dirty="0" err="1">
                <a:latin typeface="Arial" panose="020B0604020202020204" pitchFamily="34" charset="0"/>
                <a:cs typeface="Arial" panose="020B0604020202020204" pitchFamily="34" charset="0"/>
              </a:rPr>
              <a:t>Sbectrwm</a:t>
            </a:r>
            <a:r>
              <a:rPr lang="en-US" sz="3200" b="1" dirty="0">
                <a:latin typeface="Arial" panose="020B0604020202020204" pitchFamily="34" charset="0"/>
                <a:cs typeface="Arial" panose="020B0604020202020204" pitchFamily="34" charset="0"/>
              </a:rPr>
              <a:t> Alcohol (FASD) </a:t>
            </a:r>
            <a:endParaRPr lang="en-GB" sz="3200" b="1" dirty="0">
              <a:latin typeface="Arial" panose="020B0604020202020204" pitchFamily="34" charset="0"/>
              <a:cs typeface="Arial" panose="020B0604020202020204" pitchFamily="34" charset="0"/>
            </a:endParaRPr>
          </a:p>
          <a:p>
            <a:pPr>
              <a:buNone/>
            </a:pPr>
            <a:endParaRPr lang="en-GB" sz="3200" dirty="0">
              <a:latin typeface="Arial" panose="020B0604020202020204" pitchFamily="34" charset="0"/>
              <a:cs typeface="Arial" panose="020B0604020202020204" pitchFamily="34" charset="0"/>
            </a:endParaRPr>
          </a:p>
          <a:p>
            <a:pPr>
              <a:buNone/>
            </a:pP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Amrywiaeth</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effeithiau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niweidiol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ddatblygiad</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ffetws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baban</a:t>
            </a:r>
            <a:r>
              <a:rPr lang="en-GB" sz="3200" dirty="0">
                <a:latin typeface="Arial" panose="020B0604020202020204" pitchFamily="34" charset="0"/>
                <a:cs typeface="Arial" panose="020B0604020202020204" pitchFamily="34" charset="0"/>
              </a:rPr>
              <a:t> pan </a:t>
            </a:r>
            <a:r>
              <a:rPr lang="en-GB" sz="3200" dirty="0" err="1">
                <a:latin typeface="Arial" panose="020B0604020202020204" pitchFamily="34" charset="0"/>
                <a:cs typeface="Arial" panose="020B0604020202020204" pitchFamily="34" charset="0"/>
              </a:rPr>
              <a:t>gaiff</a:t>
            </a:r>
            <a:r>
              <a:rPr lang="en-GB" sz="3200" dirty="0">
                <a:latin typeface="Arial" panose="020B0604020202020204" pitchFamily="34" charset="0"/>
                <a:cs typeface="Arial" panose="020B0604020202020204" pitchFamily="34" charset="0"/>
              </a:rPr>
              <a:t> alcohol </a:t>
            </a:r>
            <a:r>
              <a:rPr lang="en-GB" sz="3200" dirty="0" err="1">
                <a:latin typeface="Arial" panose="020B0604020202020204" pitchFamily="34" charset="0"/>
                <a:cs typeface="Arial" panose="020B0604020202020204" pitchFamily="34" charset="0"/>
              </a:rPr>
              <a:t>ei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yfed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ystod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beichiogrwydd</a:t>
            </a:r>
            <a:r>
              <a:rPr lang="en-GB" sz="3200" dirty="0">
                <a:latin typeface="Arial" panose="020B0604020202020204" pitchFamily="34" charset="0"/>
                <a:cs typeface="Arial" panose="020B0604020202020204" pitchFamily="34" charset="0"/>
              </a:rPr>
              <a:t>. Mae </a:t>
            </a:r>
            <a:r>
              <a:rPr lang="en-GB" sz="3200" dirty="0" err="1">
                <a:latin typeface="Arial" panose="020B0604020202020204" pitchFamily="34" charset="0"/>
                <a:cs typeface="Arial" panose="020B0604020202020204" pitchFamily="34" charset="0"/>
              </a:rPr>
              <a:t>effeithiau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niweidiol</a:t>
            </a:r>
            <a:r>
              <a:rPr lang="en-GB" sz="3200" dirty="0">
                <a:latin typeface="Arial" panose="020B0604020202020204" pitchFamily="34" charset="0"/>
                <a:cs typeface="Arial" panose="020B0604020202020204" pitchFamily="34" charset="0"/>
              </a:rPr>
              <a:t> FASD,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gyfer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plentyn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teulu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para </a:t>
            </a:r>
            <a:r>
              <a:rPr lang="en-GB" sz="3200" dirty="0" err="1">
                <a:latin typeface="Arial" panose="020B0604020202020204" pitchFamily="34" charset="0"/>
                <a:cs typeface="Arial" panose="020B0604020202020204" pitchFamily="34" charset="0"/>
              </a:rPr>
              <a:t>gydol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oes</a:t>
            </a:r>
            <a:r>
              <a:rPr lang="en-GB" sz="3200" dirty="0">
                <a:latin typeface="Arial" panose="020B0604020202020204" pitchFamily="34" charset="0"/>
                <a:cs typeface="Arial" panose="020B0604020202020204" pitchFamily="34" charset="0"/>
              </a:rPr>
              <a:t>." </a:t>
            </a:r>
          </a:p>
          <a:p>
            <a:pPr>
              <a:buNone/>
            </a:pPr>
            <a:endParaRPr lang="en-GB" sz="3200" dirty="0">
              <a:latin typeface="Arial" panose="020B0604020202020204" pitchFamily="34" charset="0"/>
              <a:cs typeface="Arial" panose="020B0604020202020204" pitchFamily="34" charset="0"/>
            </a:endParaRPr>
          </a:p>
          <a:p>
            <a:pPr>
              <a:buNone/>
            </a:pPr>
            <a:r>
              <a:rPr lang="en-GB" sz="3200" dirty="0">
                <a:latin typeface="Arial" panose="020B0604020202020204" pitchFamily="34" charset="0"/>
                <a:cs typeface="Arial" panose="020B0604020202020204" pitchFamily="34" charset="0"/>
              </a:rPr>
              <a:t>(</a:t>
            </a:r>
            <a:r>
              <a:rPr lang="en-GB" sz="3200" dirty="0" err="1">
                <a:latin typeface="Arial" panose="020B0604020202020204" pitchFamily="34" charset="0"/>
                <a:cs typeface="Arial" panose="020B0604020202020204" pitchFamily="34" charset="0"/>
              </a:rPr>
              <a:t>Gwefan</a:t>
            </a:r>
            <a:r>
              <a:rPr lang="en-GB" sz="3200" dirty="0">
                <a:latin typeface="Arial" panose="020B0604020202020204" pitchFamily="34" charset="0"/>
                <a:cs typeface="Arial" panose="020B0604020202020204" pitchFamily="34" charset="0"/>
              </a:rPr>
              <a:t> FASD </a:t>
            </a: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Alban) </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35288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48600"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FASD (1)</a:t>
            </a: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Mae </a:t>
            </a:r>
            <a:r>
              <a:rPr lang="en-GB" sz="2200" dirty="0" err="1">
                <a:latin typeface="Arial" panose="020B0604020202020204" pitchFamily="34" charset="0"/>
                <a:cs typeface="Arial" panose="020B0604020202020204" pitchFamily="34" charset="0"/>
              </a:rPr>
              <a:t>Anhwylderau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Ffetysol</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Sbectrwm</a:t>
            </a:r>
            <a:r>
              <a:rPr lang="en-GB" sz="2200" dirty="0">
                <a:latin typeface="Arial" panose="020B0604020202020204" pitchFamily="34" charset="0"/>
                <a:cs typeface="Arial" panose="020B0604020202020204" pitchFamily="34" charset="0"/>
              </a:rPr>
              <a:t> Alcohol (FASD)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derm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ymbarel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cwmpasu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sawl</a:t>
            </a:r>
            <a:r>
              <a:rPr lang="en-GB" sz="2200" dirty="0">
                <a:latin typeface="Arial" panose="020B0604020202020204" pitchFamily="34" charset="0"/>
                <a:cs typeface="Arial" panose="020B0604020202020204" pitchFamily="34" charset="0"/>
              </a:rPr>
              <a:t> diagnosis.</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dermau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symlaf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mae’n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sbectrwm</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faterion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ymddygiadol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emosiynol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corfforol</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niwrolegol</a:t>
            </a:r>
            <a:r>
              <a:rPr lang="en-GB" sz="2200" dirty="0">
                <a:latin typeface="Arial" panose="020B0604020202020204" pitchFamily="34" charset="0"/>
                <a:cs typeface="Arial" panose="020B0604020202020204" pitchFamily="34" charset="0"/>
              </a:rPr>
              <a:t> a </a:t>
            </a:r>
            <a:r>
              <a:rPr lang="en-GB" sz="2200" dirty="0" err="1">
                <a:latin typeface="Arial" panose="020B0604020202020204" pitchFamily="34" charset="0"/>
                <a:cs typeface="Arial" panose="020B0604020202020204" pitchFamily="34" charset="0"/>
              </a:rPr>
              <a:t>achosir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amlygiad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alcohol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ystod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beichiogrwydd</a:t>
            </a:r>
            <a:r>
              <a:rPr lang="en-GB" sz="2200" dirty="0">
                <a:latin typeface="Arial" panose="020B0604020202020204" pitchFamily="34" charset="0"/>
                <a:cs typeface="Arial" panose="020B0604020202020204" pitchFamily="34" charset="0"/>
              </a:rPr>
              <a:t> ac </a:t>
            </a:r>
            <a:r>
              <a:rPr lang="en-GB" sz="2200" dirty="0" err="1">
                <a:latin typeface="Arial" panose="020B0604020202020204" pitchFamily="34" charset="0"/>
                <a:cs typeface="Arial" panose="020B0604020202020204" pitchFamily="34" charset="0"/>
              </a:rPr>
              <a:t>mae’r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effeithiau’n</a:t>
            </a:r>
            <a:r>
              <a:rPr lang="en-GB" sz="2200" dirty="0">
                <a:latin typeface="Arial" panose="020B0604020202020204" pitchFamily="34" charset="0"/>
                <a:cs typeface="Arial" panose="020B0604020202020204" pitchFamily="34" charset="0"/>
              </a:rPr>
              <a:t> para am </a:t>
            </a:r>
            <a:r>
              <a:rPr lang="en-GB" sz="2200" dirty="0" err="1">
                <a:latin typeface="Arial" panose="020B0604020202020204" pitchFamily="34" charset="0"/>
                <a:cs typeface="Arial" panose="020B0604020202020204" pitchFamily="34" charset="0"/>
              </a:rPr>
              <a:t>oes</a:t>
            </a:r>
            <a:r>
              <a:rPr lang="en-GB" sz="2200" dirty="0">
                <a:latin typeface="Arial" panose="020B0604020202020204" pitchFamily="34" charset="0"/>
                <a:cs typeface="Arial" panose="020B0604020202020204" pitchFamily="34" charset="0"/>
              </a:rPr>
              <a:t>. </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Amlygiad</a:t>
            </a:r>
            <a:r>
              <a:rPr lang="en-GB" sz="2200" dirty="0">
                <a:latin typeface="Arial" panose="020B0604020202020204" pitchFamily="34" charset="0"/>
                <a:cs typeface="Arial" panose="020B0604020202020204" pitchFamily="34" charset="0"/>
              </a:rPr>
              <a:t> alcohol y </a:t>
            </a:r>
            <a:r>
              <a:rPr lang="en-GB" sz="2200" dirty="0" err="1">
                <a:latin typeface="Arial" panose="020B0604020202020204" pitchFamily="34" charset="0"/>
                <a:cs typeface="Arial" panose="020B0604020202020204" pitchFamily="34" charset="0"/>
              </a:rPr>
              <a:t>ffetws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yw</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prif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achos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ataliol</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anabledd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dysgu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y DU. </a:t>
            </a: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Mae </a:t>
            </a:r>
            <a:r>
              <a:rPr lang="en-GB" sz="2200" dirty="0" err="1">
                <a:latin typeface="Arial" panose="020B0604020202020204" pitchFamily="34" charset="0"/>
                <a:cs typeface="Arial" panose="020B0604020202020204" pitchFamily="34" charset="0"/>
              </a:rPr>
              <a:t>tua</a:t>
            </a:r>
            <a:r>
              <a:rPr lang="en-GB" sz="2200" dirty="0">
                <a:latin typeface="Arial" panose="020B0604020202020204" pitchFamily="34" charset="0"/>
                <a:cs typeface="Arial" panose="020B0604020202020204" pitchFamily="34" charset="0"/>
              </a:rPr>
              <a:t> 6000-7000 o </a:t>
            </a:r>
            <a:r>
              <a:rPr lang="en-GB" sz="2200" dirty="0" err="1">
                <a:latin typeface="Arial" panose="020B0604020202020204" pitchFamily="34" charset="0"/>
                <a:cs typeface="Arial" panose="020B0604020202020204" pitchFamily="34" charset="0"/>
              </a:rPr>
              <a:t>fabanod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geni</a:t>
            </a:r>
            <a:r>
              <a:rPr lang="en-GB" sz="2200" dirty="0">
                <a:latin typeface="Arial" panose="020B0604020202020204" pitchFamily="34" charset="0"/>
                <a:cs typeface="Arial" panose="020B0604020202020204" pitchFamily="34" charset="0"/>
              </a:rPr>
              <a:t> bob </a:t>
            </a:r>
            <a:r>
              <a:rPr lang="en-GB" sz="2200" dirty="0" err="1">
                <a:latin typeface="Arial" panose="020B0604020202020204" pitchFamily="34" charset="0"/>
                <a:cs typeface="Arial" panose="020B0604020202020204" pitchFamily="34" charset="0"/>
              </a:rPr>
              <a:t>blwyddyn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ym</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Mhrydain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gyda</a:t>
            </a:r>
            <a:r>
              <a:rPr lang="en-GB" sz="2200" dirty="0">
                <a:latin typeface="Arial" panose="020B0604020202020204" pitchFamily="34" charset="0"/>
                <a:cs typeface="Arial" panose="020B0604020202020204" pitchFamily="34" charset="0"/>
              </a:rPr>
              <a:t> FASD – </a:t>
            </a:r>
            <a:r>
              <a:rPr lang="en-GB" sz="2200" dirty="0" err="1">
                <a:latin typeface="Arial" panose="020B0604020202020204" pitchFamily="34" charset="0"/>
                <a:cs typeface="Arial" panose="020B0604020202020204" pitchFamily="34" charset="0"/>
              </a:rPr>
              <a:t>mae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cyfateb</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bod 1% </a:t>
            </a:r>
            <a:r>
              <a:rPr lang="en-GB" sz="2200" dirty="0" err="1">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holl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blant</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debygol</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gael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heffeithio</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err="1">
                <a:latin typeface="Arial" panose="020B0604020202020204" pitchFamily="34" charset="0"/>
                <a:cs typeface="Arial" panose="020B0604020202020204" pitchFamily="34" charset="0"/>
              </a:rPr>
              <a:t>Mae’r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nifer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Nghymru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anhysbys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rhannol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oherwydd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diffyg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meini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prawf</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diagnostig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eang</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2200" dirty="0">
                <a:latin typeface="Arial" panose="020B0604020202020204" pitchFamily="34" charset="0"/>
                <a:cs typeface="Arial" panose="020B0604020202020204" pitchFamily="34" charset="0"/>
              </a:rPr>
              <a:t>Mae </a:t>
            </a:r>
            <a:r>
              <a:rPr lang="en-GB" sz="2200" dirty="0" err="1">
                <a:latin typeface="Arial" panose="020B0604020202020204" pitchFamily="34" charset="0"/>
                <a:cs typeface="Arial" panose="020B0604020202020204" pitchFamily="34" charset="0"/>
              </a:rPr>
              <a:t>yna</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wahanol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anhwylderau</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dan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ymbarel</a:t>
            </a:r>
            <a:r>
              <a:rPr lang="en-GB" sz="2200" dirty="0">
                <a:latin typeface="Arial" panose="020B0604020202020204" pitchFamily="34" charset="0"/>
                <a:cs typeface="Arial" panose="020B0604020202020204" pitchFamily="34" charset="0"/>
              </a:rPr>
              <a:t> – FAS, ARND, ARBD a PFAS</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31467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FAS? </a:t>
            </a:r>
          </a:p>
        </p:txBody>
      </p:sp>
      <p:sp>
        <p:nvSpPr>
          <p:cNvPr id="3" name="Content Placeholder 2"/>
          <p:cNvSpPr>
            <a:spLocks noGrp="1"/>
          </p:cNvSpPr>
          <p:nvPr>
            <p:ph idx="1"/>
          </p:nvPr>
        </p:nvSpPr>
        <p:spPr/>
        <p:txBody>
          <a:bodyPr>
            <a:normAutofit fontScale="85000" lnSpcReduction="20000"/>
          </a:bodyPr>
          <a:lstStyle/>
          <a:p>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Syndrom</a:t>
            </a:r>
            <a:r>
              <a:rPr lang="en-GB" sz="3200" dirty="0">
                <a:latin typeface="Arial" panose="020B0604020202020204" pitchFamily="34" charset="0"/>
                <a:cs typeface="Arial" panose="020B0604020202020204" pitchFamily="34" charset="0"/>
              </a:rPr>
              <a:t> Alcohol y </a:t>
            </a:r>
            <a:r>
              <a:rPr lang="en-GB" sz="3200" dirty="0" err="1">
                <a:latin typeface="Arial" panose="020B0604020202020204" pitchFamily="34" charset="0"/>
                <a:cs typeface="Arial" panose="020B0604020202020204" pitchFamily="34" charset="0"/>
              </a:rPr>
              <a:t>Ffetws</a:t>
            </a:r>
            <a:r>
              <a:rPr lang="en-GB" sz="3200" dirty="0">
                <a:latin typeface="Arial" panose="020B0604020202020204" pitchFamily="34" charset="0"/>
                <a:cs typeface="Arial" panose="020B0604020202020204" pitchFamily="34" charset="0"/>
              </a:rPr>
              <a:t> (FAS)</a:t>
            </a:r>
          </a:p>
          <a:p>
            <a:r>
              <a:rPr lang="en-GB" sz="3200" dirty="0" err="1">
                <a:latin typeface="Arial" panose="020B0604020202020204" pitchFamily="34" charset="0"/>
                <a:cs typeface="Arial" panose="020B0604020202020204" pitchFamily="34" charset="0"/>
              </a:rPr>
              <a:t>Nodweddir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canlynol</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err="1">
                <a:latin typeface="Arial" panose="020B0604020202020204" pitchFamily="34" charset="0"/>
                <a:cs typeface="Arial" panose="020B0604020202020204" pitchFamily="34" charset="0"/>
              </a:rPr>
              <a:t>Camweithrediad</a:t>
            </a:r>
            <a:r>
              <a:rPr lang="en-GB" sz="3200" dirty="0">
                <a:latin typeface="Arial" panose="020B0604020202020204" pitchFamily="34" charset="0"/>
                <a:cs typeface="Arial" panose="020B0604020202020204" pitchFamily="34" charset="0"/>
              </a:rPr>
              <a:t> y System </a:t>
            </a:r>
            <a:r>
              <a:rPr lang="en-GB" sz="3200" dirty="0" err="1">
                <a:latin typeface="Arial" panose="020B0604020202020204" pitchFamily="34" charset="0"/>
                <a:cs typeface="Arial" panose="020B0604020202020204" pitchFamily="34" charset="0"/>
              </a:rPr>
              <a:t>Nerfol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Ganolog</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err="1">
                <a:latin typeface="Arial" panose="020B0604020202020204" pitchFamily="34" charset="0"/>
                <a:cs typeface="Arial" panose="020B0604020202020204" pitchFamily="34" charset="0"/>
              </a:rPr>
              <a:t>Dysmorffoleg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wyneb</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err="1">
                <a:latin typeface="Arial" panose="020B0604020202020204" pitchFamily="34" charset="0"/>
                <a:cs typeface="Arial" panose="020B0604020202020204" pitchFamily="34" charset="0"/>
              </a:rPr>
              <a:t>Diffyg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twf</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cyn</a:t>
            </a:r>
            <a:r>
              <a:rPr lang="en-GB" sz="3200" dirty="0">
                <a:latin typeface="Arial" panose="020B0604020202020204" pitchFamily="34" charset="0"/>
                <a:cs typeface="Arial" panose="020B0604020202020204" pitchFamily="34" charset="0"/>
              </a:rPr>
              <a:t>-a/</a:t>
            </a:r>
            <a:r>
              <a:rPr lang="en-GB" sz="3200" dirty="0" err="1">
                <a:latin typeface="Arial" panose="020B0604020202020204" pitchFamily="34" charset="0"/>
                <a:cs typeface="Arial" panose="020B0604020202020204" pitchFamily="34" charset="0"/>
              </a:rPr>
              <a:t>neu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ôl-enedigol</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a:latin typeface="Arial" panose="020B0604020202020204" pitchFamily="34" charset="0"/>
                <a:cs typeface="Arial" panose="020B0604020202020204" pitchFamily="34" charset="0"/>
              </a:rPr>
              <a:t>Dim </a:t>
            </a:r>
            <a:r>
              <a:rPr lang="en-GB" sz="3200" dirty="0" err="1">
                <a:latin typeface="Arial" panose="020B0604020202020204" pitchFamily="34" charset="0"/>
                <a:cs typeface="Arial" panose="020B0604020202020204" pitchFamily="34" charset="0"/>
              </a:rPr>
              <a:t>ond</a:t>
            </a:r>
            <a:r>
              <a:rPr lang="en-GB" sz="3200" dirty="0">
                <a:latin typeface="Arial" panose="020B0604020202020204" pitchFamily="34" charset="0"/>
                <a:cs typeface="Arial" panose="020B0604020202020204" pitchFamily="34" charset="0"/>
              </a:rPr>
              <a:t> pan </a:t>
            </a:r>
            <a:r>
              <a:rPr lang="en-GB" sz="3200" dirty="0" err="1">
                <a:latin typeface="Arial" panose="020B0604020202020204" pitchFamily="34" charset="0"/>
                <a:cs typeface="Arial" panose="020B0604020202020204" pitchFamily="34" charset="0"/>
              </a:rPr>
              <a:t>fydd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cadarnhad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gysylltiad</a:t>
            </a:r>
            <a:r>
              <a:rPr lang="en-GB" sz="3200" dirty="0">
                <a:latin typeface="Arial" panose="020B0604020202020204" pitchFamily="34" charset="0"/>
                <a:cs typeface="Arial" panose="020B0604020202020204" pitchFamily="34" charset="0"/>
              </a:rPr>
              <a:t> y fam ag alcohol y </a:t>
            </a:r>
            <a:r>
              <a:rPr lang="en-GB" sz="3200" dirty="0" err="1">
                <a:latin typeface="Arial" panose="020B0604020202020204" pitchFamily="34" charset="0"/>
                <a:cs typeface="Arial" panose="020B0604020202020204" pitchFamily="34" charset="0"/>
              </a:rPr>
              <a:t>ceir</a:t>
            </a:r>
            <a:r>
              <a:rPr lang="en-GB" sz="3200" dirty="0">
                <a:latin typeface="Arial" panose="020B0604020202020204" pitchFamily="34" charset="0"/>
                <a:cs typeface="Arial" panose="020B0604020202020204" pitchFamily="34" charset="0"/>
              </a:rPr>
              <a:t> diagnosis</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9207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ARND? </a:t>
            </a:r>
          </a:p>
        </p:txBody>
      </p:sp>
      <p:sp>
        <p:nvSpPr>
          <p:cNvPr id="3" name="Content Placeholder 2"/>
          <p:cNvSpPr>
            <a:spLocks noGrp="1"/>
          </p:cNvSpPr>
          <p:nvPr>
            <p:ph idx="1"/>
          </p:nvPr>
        </p:nvSpPr>
        <p:spPr/>
        <p:txBody>
          <a:bodyPr>
            <a:normAutofit fontScale="70000" lnSpcReduction="20000"/>
          </a:bodyPr>
          <a:lstStyle/>
          <a:p>
            <a:endParaRPr lang="en-GB" sz="1050" dirty="0">
              <a:latin typeface="Arial" panose="020B0604020202020204" pitchFamily="34" charset="0"/>
              <a:cs typeface="Arial" panose="020B0604020202020204" pitchFamily="34" charset="0"/>
            </a:endParaRPr>
          </a:p>
          <a:p>
            <a:r>
              <a:rPr lang="en-GB" sz="2300" dirty="0" err="1">
                <a:latin typeface="Arial" panose="020B0604020202020204" pitchFamily="34" charset="0"/>
                <a:cs typeface="Arial" panose="020B0604020202020204" pitchFamily="34" charset="0"/>
              </a:rPr>
              <a:t>Anhwylder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Niwroddatblygiadol</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Cysylltiedig</a:t>
            </a:r>
            <a:r>
              <a:rPr lang="en-GB" sz="2300" dirty="0">
                <a:latin typeface="Arial" panose="020B0604020202020204" pitchFamily="34" charset="0"/>
                <a:cs typeface="Arial" panose="020B0604020202020204" pitchFamily="34" charset="0"/>
              </a:rPr>
              <a:t> ag Alcohol</a:t>
            </a:r>
          </a:p>
          <a:p>
            <a:r>
              <a:rPr lang="en-GB" sz="2300" dirty="0" err="1">
                <a:latin typeface="Arial" panose="020B0604020202020204" pitchFamily="34" charset="0"/>
                <a:cs typeface="Arial" panose="020B0604020202020204" pitchFamily="34" charset="0"/>
              </a:rPr>
              <a:t>Nodweddir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gan</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Difrod</a:t>
            </a:r>
            <a:r>
              <a:rPr lang="en-GB" sz="2300" dirty="0">
                <a:latin typeface="Arial" panose="020B0604020202020204" pitchFamily="34" charset="0"/>
                <a:cs typeface="Arial" panose="020B0604020202020204" pitchFamily="34" charset="0"/>
              </a:rPr>
              <a:t> y System </a:t>
            </a:r>
            <a:r>
              <a:rPr lang="en-GB" sz="2300" dirty="0" err="1">
                <a:latin typeface="Arial" panose="020B0604020202020204" pitchFamily="34" charset="0"/>
                <a:cs typeface="Arial" panose="020B0604020202020204" pitchFamily="34" charset="0"/>
              </a:rPr>
              <a:t>Nerfol</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Ganolog</a:t>
            </a:r>
            <a:r>
              <a:rPr lang="en-GB" sz="2300" dirty="0">
                <a:latin typeface="Arial" panose="020B0604020202020204" pitchFamily="34" charset="0"/>
                <a:cs typeface="Arial" panose="020B0604020202020204" pitchFamily="34" charset="0"/>
              </a:rPr>
              <a:t> a </a:t>
            </a:r>
            <a:r>
              <a:rPr lang="en-GB" sz="2300" dirty="0" err="1">
                <a:latin typeface="Arial" panose="020B0604020202020204" pitchFamily="34" charset="0"/>
                <a:cs typeface="Arial" panose="020B0604020202020204" pitchFamily="34" charset="0"/>
              </a:rPr>
              <a:t>achosir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gan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amlygiad</a:t>
            </a:r>
            <a:r>
              <a:rPr lang="en-GB" sz="2300" dirty="0">
                <a:latin typeface="Arial" panose="020B0604020202020204" pitchFamily="34" charset="0"/>
                <a:cs typeface="Arial" panose="020B0604020202020204" pitchFamily="34" charset="0"/>
              </a:rPr>
              <a:t> alcohol </a:t>
            </a:r>
            <a:r>
              <a:rPr lang="en-GB" sz="2300" dirty="0" err="1">
                <a:latin typeface="Arial" panose="020B0604020202020204" pitchFamily="34" charset="0"/>
                <a:cs typeface="Arial" panose="020B0604020202020204" pitchFamily="34" charset="0"/>
              </a:rPr>
              <a:t>cyn-geni</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Anawsterau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dysgu</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Sgiliau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cymdeithasol</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gwael</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Ymddygiad</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anaeddfed</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Anhawster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deall</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achos</a:t>
            </a:r>
            <a:r>
              <a:rPr lang="en-GB" sz="2300" dirty="0">
                <a:latin typeface="Arial" panose="020B0604020202020204" pitchFamily="34" charset="0"/>
                <a:cs typeface="Arial" panose="020B0604020202020204" pitchFamily="34" charset="0"/>
              </a:rPr>
              <a:t> ac </a:t>
            </a:r>
            <a:r>
              <a:rPr lang="en-GB" sz="2300" dirty="0" err="1">
                <a:latin typeface="Arial" panose="020B0604020202020204" pitchFamily="34" charset="0"/>
                <a:cs typeface="Arial" panose="020B0604020202020204" pitchFamily="34" charset="0"/>
              </a:rPr>
              <a:t>effaith</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Rheolaeth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ysgogiad</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gwael</a:t>
            </a:r>
            <a:endParaRPr lang="en-GB" sz="2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2300" dirty="0" err="1">
                <a:latin typeface="Arial" panose="020B0604020202020204" pitchFamily="34" charset="0"/>
                <a:cs typeface="Arial" panose="020B0604020202020204" pitchFamily="34" charset="0"/>
              </a:rPr>
              <a:t>Problemau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gyda’r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cof</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sylw</a:t>
            </a:r>
            <a:r>
              <a:rPr lang="en-GB" sz="2300" dirty="0">
                <a:latin typeface="Arial" panose="020B0604020202020204" pitchFamily="34" charset="0"/>
                <a:cs typeface="Arial" panose="020B0604020202020204" pitchFamily="34" charset="0"/>
              </a:rPr>
              <a:t> a barn</a:t>
            </a:r>
          </a:p>
          <a:p>
            <a:pPr lvl="1">
              <a:buFont typeface="Arial" panose="020B0604020202020204" pitchFamily="34" charset="0"/>
              <a:buChar char="–"/>
            </a:pPr>
            <a:r>
              <a:rPr lang="en-GB" sz="2300" dirty="0">
                <a:latin typeface="Arial" panose="020B0604020202020204" pitchFamily="34" charset="0"/>
                <a:cs typeface="Arial" panose="020B0604020202020204" pitchFamily="34" charset="0"/>
              </a:rPr>
              <a:t>Dim </a:t>
            </a:r>
            <a:r>
              <a:rPr lang="en-GB" sz="2300" dirty="0" err="1">
                <a:latin typeface="Arial" panose="020B0604020202020204" pitchFamily="34" charset="0"/>
                <a:cs typeface="Arial" panose="020B0604020202020204" pitchFamily="34" charset="0"/>
              </a:rPr>
              <a:t>ond</a:t>
            </a:r>
            <a:r>
              <a:rPr lang="en-GB" sz="2300" dirty="0">
                <a:latin typeface="Arial" panose="020B0604020202020204" pitchFamily="34" charset="0"/>
                <a:cs typeface="Arial" panose="020B0604020202020204" pitchFamily="34" charset="0"/>
              </a:rPr>
              <a:t> pan </a:t>
            </a:r>
            <a:r>
              <a:rPr lang="en-GB" sz="2300" dirty="0" err="1">
                <a:latin typeface="Arial" panose="020B0604020202020204" pitchFamily="34" charset="0"/>
                <a:cs typeface="Arial" panose="020B0604020202020204" pitchFamily="34" charset="0"/>
              </a:rPr>
              <a:t>fydd</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cadarnhad</a:t>
            </a:r>
            <a:r>
              <a:rPr lang="en-GB" sz="2300" dirty="0">
                <a:latin typeface="Arial" panose="020B0604020202020204" pitchFamily="34" charset="0"/>
                <a:cs typeface="Arial" panose="020B0604020202020204" pitchFamily="34" charset="0"/>
              </a:rPr>
              <a:t> o </a:t>
            </a:r>
            <a:r>
              <a:rPr lang="en-GB" sz="2300" dirty="0" err="1">
                <a:latin typeface="Arial" panose="020B0604020202020204" pitchFamily="34" charset="0"/>
                <a:cs typeface="Arial" panose="020B0604020202020204" pitchFamily="34" charset="0"/>
              </a:rPr>
              <a:t>gysylltiad</a:t>
            </a:r>
            <a:r>
              <a:rPr lang="en-GB" sz="2300" dirty="0">
                <a:latin typeface="Arial" panose="020B0604020202020204" pitchFamily="34" charset="0"/>
                <a:cs typeface="Arial" panose="020B0604020202020204" pitchFamily="34" charset="0"/>
              </a:rPr>
              <a:t> y fam ag alcohol y </a:t>
            </a:r>
            <a:r>
              <a:rPr lang="en-GB" sz="2300" dirty="0" err="1">
                <a:latin typeface="Arial" panose="020B0604020202020204" pitchFamily="34" charset="0"/>
                <a:cs typeface="Arial" panose="020B0604020202020204" pitchFamily="34" charset="0"/>
              </a:rPr>
              <a:t>ceir</a:t>
            </a:r>
            <a:r>
              <a:rPr lang="en-GB" sz="2300" dirty="0">
                <a:latin typeface="Arial" panose="020B0604020202020204" pitchFamily="34" charset="0"/>
                <a:cs typeface="Arial" panose="020B0604020202020204" pitchFamily="34" charset="0"/>
              </a:rPr>
              <a:t> diagnosis</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88699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Beth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ARBD?</a:t>
            </a:r>
          </a:p>
        </p:txBody>
      </p:sp>
      <p:sp>
        <p:nvSpPr>
          <p:cNvPr id="3" name="Content Placeholder 2"/>
          <p:cNvSpPr>
            <a:spLocks noGrp="1"/>
          </p:cNvSpPr>
          <p:nvPr>
            <p:ph idx="1"/>
          </p:nvPr>
        </p:nvSpPr>
        <p:spPr/>
        <p:txBody>
          <a:bodyPr>
            <a:normAutofit fontScale="92500" lnSpcReduction="20000"/>
          </a:bodyPr>
          <a:lstStyle/>
          <a:p>
            <a:endParaRPr lang="en-GB" sz="3200"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Diffygion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Geni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Gysylltiedig</a:t>
            </a:r>
            <a:r>
              <a:rPr lang="en-GB" sz="3200" dirty="0">
                <a:latin typeface="Arial" panose="020B0604020202020204" pitchFamily="34" charset="0"/>
                <a:cs typeface="Arial" panose="020B0604020202020204" pitchFamily="34" charset="0"/>
              </a:rPr>
              <a:t> ag Alcohol (ARBD)</a:t>
            </a:r>
          </a:p>
          <a:p>
            <a:r>
              <a:rPr lang="en-GB" sz="3200" dirty="0" err="1">
                <a:latin typeface="Arial" panose="020B0604020202020204" pitchFamily="34" charset="0"/>
                <a:cs typeface="Arial" panose="020B0604020202020204" pitchFamily="34" charset="0"/>
              </a:rPr>
              <a:t>Nodweddir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err="1">
                <a:latin typeface="Arial" panose="020B0604020202020204" pitchFamily="34" charset="0"/>
                <a:cs typeface="Arial" panose="020B0604020202020204" pitchFamily="34" charset="0"/>
              </a:rPr>
              <a:t>Anomaleddau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corfforol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penodol</a:t>
            </a:r>
            <a:r>
              <a:rPr lang="en-GB" sz="3200" dirty="0">
                <a:latin typeface="Arial" panose="020B0604020202020204" pitchFamily="34" charset="0"/>
                <a:cs typeface="Arial" panose="020B0604020202020204" pitchFamily="34" charset="0"/>
              </a:rPr>
              <a:t> a all </a:t>
            </a:r>
            <a:r>
              <a:rPr lang="en-GB" sz="3200" dirty="0" err="1">
                <a:latin typeface="Arial" panose="020B0604020202020204" pitchFamily="34" charset="0"/>
                <a:cs typeface="Arial" panose="020B0604020202020204" pitchFamily="34" charset="0"/>
              </a:rPr>
              <a:t>gynnwys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organau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mawr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fel</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galon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sgiliau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ysgerbydol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golwg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clyw</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sgiliau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echddygol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manwl</a:t>
            </a:r>
            <a:r>
              <a:rPr lang="en-GB" sz="3200" dirty="0">
                <a:latin typeface="Arial" panose="020B0604020202020204" pitchFamily="34" charset="0"/>
                <a:cs typeface="Arial" panose="020B0604020202020204" pitchFamily="34" charset="0"/>
              </a:rPr>
              <a:t>/</a:t>
            </a:r>
            <a:r>
              <a:rPr lang="en-GB" sz="3200" dirty="0" err="1">
                <a:latin typeface="Arial" panose="020B0604020202020204" pitchFamily="34" charset="0"/>
                <a:cs typeface="Arial" panose="020B0604020202020204" pitchFamily="34" charset="0"/>
              </a:rPr>
              <a:t>gros</a:t>
            </a:r>
            <a:endParaRPr lang="en-GB"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a:latin typeface="Arial" panose="020B0604020202020204" pitchFamily="34" charset="0"/>
                <a:cs typeface="Arial" panose="020B0604020202020204" pitchFamily="34" charset="0"/>
              </a:rPr>
              <a:t>Dim </a:t>
            </a:r>
            <a:r>
              <a:rPr lang="en-GB" sz="3200" dirty="0" err="1">
                <a:latin typeface="Arial" panose="020B0604020202020204" pitchFamily="34" charset="0"/>
                <a:cs typeface="Arial" panose="020B0604020202020204" pitchFamily="34" charset="0"/>
              </a:rPr>
              <a:t>ond</a:t>
            </a:r>
            <a:r>
              <a:rPr lang="en-GB" sz="3200" dirty="0">
                <a:latin typeface="Arial" panose="020B0604020202020204" pitchFamily="34" charset="0"/>
                <a:cs typeface="Arial" panose="020B0604020202020204" pitchFamily="34" charset="0"/>
              </a:rPr>
              <a:t> pan </a:t>
            </a:r>
            <a:r>
              <a:rPr lang="en-GB" sz="3200" dirty="0" err="1">
                <a:latin typeface="Arial" panose="020B0604020202020204" pitchFamily="34" charset="0"/>
                <a:cs typeface="Arial" panose="020B0604020202020204" pitchFamily="34" charset="0"/>
              </a:rPr>
              <a:t>fydd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cadarnhad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gysylltiad</a:t>
            </a:r>
            <a:r>
              <a:rPr lang="en-GB" sz="3200" dirty="0">
                <a:latin typeface="Arial" panose="020B0604020202020204" pitchFamily="34" charset="0"/>
                <a:cs typeface="Arial" panose="020B0604020202020204" pitchFamily="34" charset="0"/>
              </a:rPr>
              <a:t> y fam ag alcohol y </a:t>
            </a:r>
            <a:r>
              <a:rPr lang="en-GB" sz="3200" dirty="0" err="1">
                <a:latin typeface="Arial" panose="020B0604020202020204" pitchFamily="34" charset="0"/>
                <a:cs typeface="Arial" panose="020B0604020202020204" pitchFamily="34" charset="0"/>
              </a:rPr>
              <a:t>ceir</a:t>
            </a:r>
            <a:r>
              <a:rPr lang="en-GB" sz="3200" dirty="0">
                <a:latin typeface="Arial" panose="020B0604020202020204" pitchFamily="34" charset="0"/>
                <a:cs typeface="Arial" panose="020B0604020202020204" pitchFamily="34" charset="0"/>
              </a:rPr>
              <a:t> diagnosis </a:t>
            </a:r>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333686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733</TotalTime>
  <Words>5408</Words>
  <Application>Microsoft Office PowerPoint</Application>
  <PresentationFormat>Widescreen</PresentationFormat>
  <Paragraphs>409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Celestial</vt:lpstr>
      <vt:lpstr>PowerPoint Presentation</vt:lpstr>
      <vt:lpstr>PowerPoint Presentation</vt:lpstr>
      <vt:lpstr>Fframwaith Datblygu a Hyfforddi Ôl-Mabwysiadu y GMC</vt:lpstr>
      <vt:lpstr>Deilliannau dysgu</vt:lpstr>
      <vt:lpstr>FASD</vt:lpstr>
      <vt:lpstr>Beth yw FASD (1)</vt:lpstr>
      <vt:lpstr>Beth yw FAS? </vt:lpstr>
      <vt:lpstr>Beth yw ARND? </vt:lpstr>
      <vt:lpstr>Beth yw ARBD?</vt:lpstr>
      <vt:lpstr>Beth yw PFAS? </vt:lpstr>
      <vt:lpstr>Argymhellion diweddar ar sail tystiolaetn</vt:lpstr>
      <vt:lpstr>Beth all ddigwydd yn y groth pan fydd mam yn yfed alcohol</vt:lpstr>
      <vt:lpstr>Pa arwyddion gweladwy allai beri i mi feddwl bod gan fy mhlentyn FASD?</vt:lpstr>
      <vt:lpstr>Pa arwyddion anweledig allai wneud i mi feddwl fod gan fy mhlentyn FASD?</vt:lpstr>
      <vt:lpstr> </vt:lpstr>
      <vt:lpstr>Arwyddion a symptomau ymysg plant 0-2 oed</vt:lpstr>
      <vt:lpstr>Arwyddion a symptomau plant bach </vt:lpstr>
      <vt:lpstr>Arwyddion mewn plant oedran ysgol</vt:lpstr>
      <vt:lpstr>Symptomau pobl ifanc yn eu harddegau</vt:lpstr>
      <vt:lpstr>Pam ei bod mor anodd rhoi diagnosis o FASD?</vt:lpstr>
      <vt:lpstr>Pam cael diagnosis?</vt:lpstr>
      <vt:lpstr>Y dyfodol?</vt:lpstr>
      <vt:lpstr>Mae gan FASD rai pethau cadarnhaol hefyd!</vt:lpstr>
      <vt:lpstr>Gwneud pethau’n wahanol</vt:lpstr>
      <vt:lpstr>Defnyddio nodiadau atgoffa gweledol</vt:lpstr>
      <vt:lpstr>Helpu gyda sgiliau trefnu</vt:lpstr>
      <vt:lpstr>Pam allai plentyn fod yn arddangos ymddygiad heriol?</vt:lpstr>
      <vt:lpstr>Syniadau i helpu</vt:lpstr>
      <vt:lpstr>Mwy o syniadau i helpu</vt:lpstr>
      <vt:lpstr>Beth os oes gennych blentyn sy’n cael trafferth gyda bwyd?</vt:lpstr>
      <vt:lpstr>Mae’n hunllef gwisgo fy mhlentyn – beth allaf ei wneud?</vt:lpstr>
      <vt:lpstr>Cadw plentyn gyda FASD yn ddiogel</vt:lpstr>
      <vt:lpstr>Nodyn atgoffa terfynol!</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Samantha Frith-Jones</cp:lastModifiedBy>
  <cp:revision>55</cp:revision>
  <dcterms:created xsi:type="dcterms:W3CDTF">2020-04-23T09:46:07Z</dcterms:created>
  <dcterms:modified xsi:type="dcterms:W3CDTF">2024-12-24T08:07:13Z</dcterms:modified>
</cp:coreProperties>
</file>