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16C5C-C00D-4A6A-88AC-B0D7F0F3B65F}" v="2" dt="2024-10-28T17:40:32.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650" autoAdjust="0"/>
  </p:normalViewPr>
  <p:slideViewPr>
    <p:cSldViewPr snapToGrid="0">
      <p:cViewPr varScale="1">
        <p:scale>
          <a:sx n="126" d="100"/>
          <a:sy n="126" d="100"/>
        </p:scale>
        <p:origin x="166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A9C09-7693-43B6-87A7-9FE6C08B119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A71E14D-3966-406F-B214-F3A56F8BE0B7}">
      <dgm:prSet phldrT="[Text]" custT="1"/>
      <dgm:spPr/>
      <dgm:t>
        <a:bodyPr/>
        <a:lstStyle/>
        <a:p>
          <a:r>
            <a:rPr lang="en-GB" sz="1600" i="0" dirty="0" err="1">
              <a:latin typeface="Arial" panose="020B0604020202020204" pitchFamily="34" charset="0"/>
              <a:cs typeface="Arial" panose="020B0604020202020204" pitchFamily="34" charset="0"/>
            </a:rPr>
            <a:t>Plentyn</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gydag</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anghenion</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heb</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eu</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diwallu</a:t>
          </a:r>
          <a:r>
            <a:rPr lang="en-GB" sz="1600" i="0" dirty="0">
              <a:latin typeface="Arial" panose="020B0604020202020204" pitchFamily="34" charset="0"/>
              <a:cs typeface="Arial" panose="020B0604020202020204" pitchFamily="34" charset="0"/>
            </a:rPr>
            <a:t>/</a:t>
          </a:r>
          <a:r>
            <a:rPr lang="en-GB" sz="1600" i="0" dirty="0" err="1">
              <a:latin typeface="Arial" panose="020B0604020202020204" pitchFamily="34" charset="0"/>
              <a:cs typeface="Arial" panose="020B0604020202020204" pitchFamily="34" charset="0"/>
            </a:rPr>
            <a:t>trawma</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ar</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ddechrau</a:t>
          </a:r>
          <a:r>
            <a:rPr lang="en-GB" sz="1600" i="0" dirty="0">
              <a:latin typeface="Arial" panose="020B0604020202020204" pitchFamily="34" charset="0"/>
              <a:cs typeface="Arial" panose="020B0604020202020204" pitchFamily="34" charset="0"/>
            </a:rPr>
            <a:t> </a:t>
          </a:r>
          <a:r>
            <a:rPr lang="en-GB" sz="1600" i="0" dirty="0" err="1">
              <a:latin typeface="Arial" panose="020B0604020202020204" pitchFamily="34" charset="0"/>
              <a:cs typeface="Arial" panose="020B0604020202020204" pitchFamily="34" charset="0"/>
            </a:rPr>
            <a:t>oes</a:t>
          </a:r>
          <a:endParaRPr lang="en-GB" sz="1600" i="0" dirty="0">
            <a:latin typeface="Arial" panose="020B0604020202020204" pitchFamily="34" charset="0"/>
            <a:cs typeface="Arial" panose="020B0604020202020204" pitchFamily="34" charset="0"/>
          </a:endParaRPr>
        </a:p>
      </dgm:t>
    </dgm:pt>
    <dgm:pt modelId="{7C7AE396-FBE5-44B9-A80B-206621735610}" type="parTrans" cxnId="{6970A5E7-075E-4978-8A5E-D7EB93F8CA5C}">
      <dgm:prSet/>
      <dgm:spPr/>
      <dgm:t>
        <a:bodyPr/>
        <a:lstStyle/>
        <a:p>
          <a:endParaRPr lang="en-GB"/>
        </a:p>
      </dgm:t>
    </dgm:pt>
    <dgm:pt modelId="{F03E3E6A-A0F7-4E9D-97F0-E50649C467EE}" type="sibTrans" cxnId="{6970A5E7-075E-4978-8A5E-D7EB93F8CA5C}">
      <dgm:prSet/>
      <dgm:spPr/>
      <dgm:t>
        <a:bodyPr/>
        <a:lstStyle/>
        <a:p>
          <a:endParaRPr lang="en-GB"/>
        </a:p>
      </dgm:t>
    </dgm:pt>
    <dgm:pt modelId="{4515172E-F94B-4CAD-B3D3-F53D2047D6B9}">
      <dgm:prSet phldrT="[Text]" custT="1"/>
      <dgm:spPr/>
      <dgm:t>
        <a:bodyPr/>
        <a:lstStyle/>
        <a:p>
          <a:r>
            <a:rPr lang="en-GB" sz="2000" i="0" dirty="0">
              <a:latin typeface="Arial" panose="020B0604020202020204" pitchFamily="34" charset="0"/>
              <a:cs typeface="Arial" panose="020B0604020202020204" pitchFamily="34" charset="0"/>
            </a:rPr>
            <a:t>Plentyn</a:t>
          </a:r>
          <a:r>
            <a:rPr lang="en-GB" sz="2000" i="0" baseline="0" dirty="0">
              <a:latin typeface="Arial" panose="020B0604020202020204" pitchFamily="34" charset="0"/>
              <a:cs typeface="Arial" panose="020B0604020202020204" pitchFamily="34" charset="0"/>
            </a:rPr>
            <a:t> yn profi diffyg o ran </a:t>
          </a:r>
          <a:r>
            <a:rPr lang="en-GB" sz="2000" i="0" baseline="0" dirty="0" err="1">
              <a:latin typeface="Arial" panose="020B0604020202020204" pitchFamily="34" charset="0"/>
              <a:cs typeface="Arial" panose="020B0604020202020204" pitchFamily="34" charset="0"/>
            </a:rPr>
            <a:t>rhyngweithio</a:t>
          </a:r>
          <a:r>
            <a:rPr lang="en-GB" sz="2000" i="0" baseline="0" dirty="0">
              <a:latin typeface="Arial" panose="020B0604020202020204" pitchFamily="34" charset="0"/>
              <a:cs typeface="Arial" panose="020B0604020202020204" pitchFamily="34" charset="0"/>
            </a:rPr>
            <a:t> </a:t>
          </a:r>
          <a:r>
            <a:rPr lang="en-GB" sz="2000" i="0" baseline="0" dirty="0" err="1">
              <a:latin typeface="Arial" panose="020B0604020202020204" pitchFamily="34" charset="0"/>
              <a:cs typeface="Arial" panose="020B0604020202020204" pitchFamily="34" charset="0"/>
            </a:rPr>
            <a:t>dwyochrog</a:t>
          </a:r>
          <a:endParaRPr lang="en-GB" sz="2000" i="0" dirty="0">
            <a:latin typeface="Arial" panose="020B0604020202020204" pitchFamily="34" charset="0"/>
            <a:cs typeface="Arial" panose="020B0604020202020204" pitchFamily="34" charset="0"/>
          </a:endParaRPr>
        </a:p>
      </dgm:t>
    </dgm:pt>
    <dgm:pt modelId="{74C6E4B5-0CC4-4B2E-BB58-076F70D32FDC}" type="parTrans" cxnId="{4058F74B-8BF9-40DA-B6DC-4993F19326E4}">
      <dgm:prSet/>
      <dgm:spPr/>
      <dgm:t>
        <a:bodyPr/>
        <a:lstStyle/>
        <a:p>
          <a:endParaRPr lang="en-GB"/>
        </a:p>
      </dgm:t>
    </dgm:pt>
    <dgm:pt modelId="{7D575B38-DC96-40EC-9C1A-27329AFD5617}" type="sibTrans" cxnId="{4058F74B-8BF9-40DA-B6DC-4993F19326E4}">
      <dgm:prSet/>
      <dgm:spPr/>
      <dgm:t>
        <a:bodyPr/>
        <a:lstStyle/>
        <a:p>
          <a:endParaRPr lang="en-GB"/>
        </a:p>
      </dgm:t>
    </dgm:pt>
    <dgm:pt modelId="{0DB7A693-15FA-4167-A03A-D1BE879C7BB0}">
      <dgm:prSet phldrT="[Text]" custT="1"/>
      <dgm:spPr/>
      <dgm:t>
        <a:bodyPr/>
        <a:lstStyle/>
        <a:p>
          <a:r>
            <a:rPr lang="en-GB" sz="2000" i="0" dirty="0">
              <a:latin typeface="Arial" panose="020B0604020202020204" pitchFamily="34" charset="0"/>
              <a:cs typeface="Arial" panose="020B0604020202020204" pitchFamily="34" charset="0"/>
            </a:rPr>
            <a:t>Rhiant ddim yn </a:t>
          </a:r>
          <a:r>
            <a:rPr lang="en-GB" sz="2000" i="0" dirty="0" err="1">
              <a:latin typeface="Arial" panose="020B0604020202020204" pitchFamily="34" charset="0"/>
              <a:cs typeface="Arial" panose="020B0604020202020204" pitchFamily="34" charset="0"/>
            </a:rPr>
            <a:t>cael</a:t>
          </a:r>
          <a:r>
            <a:rPr lang="en-GB" sz="2000" i="0" dirty="0">
              <a:latin typeface="Arial" panose="020B0604020202020204" pitchFamily="34" charset="0"/>
              <a:cs typeface="Arial" panose="020B0604020202020204" pitchFamily="34" charset="0"/>
            </a:rPr>
            <a:t> </a:t>
          </a:r>
          <a:r>
            <a:rPr lang="en-GB" sz="2000" i="0" dirty="0" err="1">
              <a:latin typeface="Arial" panose="020B0604020202020204" pitchFamily="34" charset="0"/>
              <a:cs typeface="Arial" panose="020B0604020202020204" pitchFamily="34" charset="0"/>
            </a:rPr>
            <a:t>ei</a:t>
          </a:r>
          <a:r>
            <a:rPr lang="en-GB" sz="2000" i="0" dirty="0">
              <a:latin typeface="Arial" panose="020B0604020202020204" pitchFamily="34" charset="0"/>
              <a:cs typeface="Arial" panose="020B0604020202020204" pitchFamily="34" charset="0"/>
            </a:rPr>
            <a:t> </a:t>
          </a:r>
          <a:r>
            <a:rPr lang="en-GB" sz="2000" i="0" dirty="0" err="1">
              <a:latin typeface="Arial" panose="020B0604020202020204" pitchFamily="34" charset="0"/>
              <a:cs typeface="Arial" panose="020B0604020202020204" pitchFamily="34" charset="0"/>
            </a:rPr>
            <a:t>wobrwyo</a:t>
          </a:r>
          <a:endParaRPr lang="en-GB" sz="2000" i="0" dirty="0">
            <a:latin typeface="Arial" panose="020B0604020202020204" pitchFamily="34" charset="0"/>
            <a:cs typeface="Arial" panose="020B0604020202020204" pitchFamily="34" charset="0"/>
          </a:endParaRPr>
        </a:p>
      </dgm:t>
    </dgm:pt>
    <dgm:pt modelId="{ADF7D76E-E168-4385-B490-81502326AF2E}" type="parTrans" cxnId="{141EEE2A-1D64-4662-8080-74C17D37573E}">
      <dgm:prSet/>
      <dgm:spPr/>
      <dgm:t>
        <a:bodyPr/>
        <a:lstStyle/>
        <a:p>
          <a:endParaRPr lang="en-GB"/>
        </a:p>
      </dgm:t>
    </dgm:pt>
    <dgm:pt modelId="{FE098EE2-BF9B-4B3A-BA69-54ADC752D16F}" type="sibTrans" cxnId="{141EEE2A-1D64-4662-8080-74C17D37573E}">
      <dgm:prSet/>
      <dgm:spPr/>
      <dgm:t>
        <a:bodyPr/>
        <a:lstStyle/>
        <a:p>
          <a:endParaRPr lang="en-GB"/>
        </a:p>
      </dgm:t>
    </dgm:pt>
    <dgm:pt modelId="{616A1AA6-FEB8-4669-B394-4192D7D99CE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900" i="0" dirty="0">
              <a:latin typeface="Arial" panose="020B0604020202020204" pitchFamily="34" charset="0"/>
              <a:cs typeface="Arial" panose="020B0604020202020204" pitchFamily="34" charset="0"/>
            </a:rPr>
            <a:t>Rhiant yn </a:t>
          </a:r>
          <a:r>
            <a:rPr lang="en-GB" sz="1900" i="0" dirty="0" err="1">
              <a:latin typeface="Arial" panose="020B0604020202020204" pitchFamily="34" charset="0"/>
              <a:cs typeface="Arial" panose="020B0604020202020204" pitchFamily="34" charset="0"/>
            </a:rPr>
            <a:t>dod</a:t>
          </a:r>
          <a:r>
            <a:rPr lang="en-GB" sz="1900" i="0" dirty="0">
              <a:latin typeface="Arial" panose="020B0604020202020204" pitchFamily="34" charset="0"/>
              <a:cs typeface="Arial" panose="020B0604020202020204" pitchFamily="34" charset="0"/>
            </a:rPr>
            <a:t> yn </a:t>
          </a:r>
          <a:r>
            <a:rPr lang="en-GB" sz="1900" i="0" dirty="0" err="1">
              <a:latin typeface="Arial" panose="020B0604020202020204" pitchFamily="34" charset="0"/>
              <a:cs typeface="Arial" panose="020B0604020202020204" pitchFamily="34" charset="0"/>
            </a:rPr>
            <a:t>amddiffynnol</a:t>
          </a:r>
          <a:endParaRPr lang="en-GB" sz="1900" i="0" dirty="0">
            <a:latin typeface="Arial" panose="020B0604020202020204" pitchFamily="34" charset="0"/>
            <a:cs typeface="Arial" panose="020B0604020202020204" pitchFamily="34" charset="0"/>
          </a:endParaRPr>
        </a:p>
        <a:p>
          <a:pPr defTabSz="666750">
            <a:lnSpc>
              <a:spcPct val="90000"/>
            </a:lnSpc>
            <a:spcBef>
              <a:spcPct val="0"/>
            </a:spcBef>
            <a:spcAft>
              <a:spcPct val="35000"/>
            </a:spcAft>
          </a:pPr>
          <a:endParaRPr lang="en-GB" sz="1800" i="1" dirty="0"/>
        </a:p>
      </dgm:t>
    </dgm:pt>
    <dgm:pt modelId="{29D0BB3A-C31D-4AB7-ADEF-9AF261A8346B}" type="parTrans" cxnId="{C6418817-1589-4EA9-9CF1-E0539BA20400}">
      <dgm:prSet/>
      <dgm:spPr/>
      <dgm:t>
        <a:bodyPr/>
        <a:lstStyle/>
        <a:p>
          <a:endParaRPr lang="en-GB"/>
        </a:p>
      </dgm:t>
    </dgm:pt>
    <dgm:pt modelId="{51F4CD4F-07B3-4610-BAE7-4A8D3CB400CA}" type="sibTrans" cxnId="{C6418817-1589-4EA9-9CF1-E0539BA20400}">
      <dgm:prSet/>
      <dgm:spPr/>
      <dgm:t>
        <a:bodyPr/>
        <a:lstStyle/>
        <a:p>
          <a:endParaRPr lang="en-GB"/>
        </a:p>
      </dgm:t>
    </dgm:pt>
    <dgm:pt modelId="{0CCD437B-714C-40B0-8086-9C1CC509DC09}">
      <dgm:prSet phldrT="[Text]"/>
      <dgm:spPr/>
      <dgm:t>
        <a:bodyPr/>
        <a:lstStyle/>
        <a:p>
          <a:r>
            <a:rPr lang="en-GB" i="0" dirty="0">
              <a:latin typeface="Arial" panose="020B0604020202020204" pitchFamily="34" charset="0"/>
              <a:cs typeface="Arial" panose="020B0604020202020204" pitchFamily="34" charset="0"/>
            </a:rPr>
            <a:t>Rhiant yn </a:t>
          </a:r>
          <a:r>
            <a:rPr lang="en-GB" i="0" dirty="0" err="1">
              <a:latin typeface="Arial" panose="020B0604020202020204" pitchFamily="34" charset="0"/>
              <a:cs typeface="Arial" panose="020B0604020202020204" pitchFamily="34" charset="0"/>
            </a:rPr>
            <a:t>dod</a:t>
          </a:r>
          <a:r>
            <a:rPr lang="en-GB" i="0" dirty="0">
              <a:latin typeface="Arial" panose="020B0604020202020204" pitchFamily="34" charset="0"/>
              <a:cs typeface="Arial" panose="020B0604020202020204" pitchFamily="34" charset="0"/>
            </a:rPr>
            <a:t> yn </a:t>
          </a:r>
          <a:r>
            <a:rPr lang="en-GB" i="0" dirty="0" err="1">
              <a:latin typeface="Arial" panose="020B0604020202020204" pitchFamily="34" charset="0"/>
              <a:cs typeface="Arial" panose="020B0604020202020204" pitchFamily="34" charset="0"/>
            </a:rPr>
            <a:t>gaeëdig</a:t>
          </a:r>
          <a:endParaRPr lang="en-GB" i="0" dirty="0">
            <a:latin typeface="Arial" panose="020B0604020202020204" pitchFamily="34" charset="0"/>
            <a:cs typeface="Arial" panose="020B0604020202020204" pitchFamily="34" charset="0"/>
          </a:endParaRPr>
        </a:p>
      </dgm:t>
    </dgm:pt>
    <dgm:pt modelId="{91F58868-D745-4743-8C9A-7478019DDB20}" type="parTrans" cxnId="{E8BE619E-DE2D-4D97-8C6F-D089C2B68977}">
      <dgm:prSet/>
      <dgm:spPr/>
      <dgm:t>
        <a:bodyPr/>
        <a:lstStyle/>
        <a:p>
          <a:endParaRPr lang="en-GB"/>
        </a:p>
      </dgm:t>
    </dgm:pt>
    <dgm:pt modelId="{55A08B8F-3134-4018-8170-018C6C201AE3}" type="sibTrans" cxnId="{E8BE619E-DE2D-4D97-8C6F-D089C2B68977}">
      <dgm:prSet/>
      <dgm:spPr/>
      <dgm:t>
        <a:bodyPr/>
        <a:lstStyle/>
        <a:p>
          <a:endParaRPr lang="en-GB"/>
        </a:p>
      </dgm:t>
    </dgm:pt>
    <dgm:pt modelId="{BC1D7552-5DF1-4045-951D-A8C912A94B43}" type="pres">
      <dgm:prSet presAssocID="{754A9C09-7693-43B6-87A7-9FE6C08B1190}" presName="cycle" presStyleCnt="0">
        <dgm:presLayoutVars>
          <dgm:dir/>
          <dgm:resizeHandles val="exact"/>
        </dgm:presLayoutVars>
      </dgm:prSet>
      <dgm:spPr/>
    </dgm:pt>
    <dgm:pt modelId="{853A7145-6F1C-417A-80A6-2B6DA21DE8B0}" type="pres">
      <dgm:prSet presAssocID="{7A71E14D-3966-406F-B214-F3A56F8BE0B7}" presName="node" presStyleLbl="node1" presStyleIdx="0" presStyleCnt="5" custScaleX="178475" custScaleY="128015" custRadScaleRad="103354" custRadScaleInc="5439">
        <dgm:presLayoutVars>
          <dgm:bulletEnabled val="1"/>
        </dgm:presLayoutVars>
      </dgm:prSet>
      <dgm:spPr/>
    </dgm:pt>
    <dgm:pt modelId="{01BE8DC5-C724-4485-896B-7FC9F8509CFF}" type="pres">
      <dgm:prSet presAssocID="{F03E3E6A-A0F7-4E9D-97F0-E50649C467EE}" presName="sibTrans" presStyleLbl="sibTrans2D1" presStyleIdx="0" presStyleCnt="5"/>
      <dgm:spPr/>
    </dgm:pt>
    <dgm:pt modelId="{B07AD85E-5C61-4ADB-9330-997FBC9A1DE1}" type="pres">
      <dgm:prSet presAssocID="{F03E3E6A-A0F7-4E9D-97F0-E50649C467EE}" presName="connectorText" presStyleLbl="sibTrans2D1" presStyleIdx="0" presStyleCnt="5"/>
      <dgm:spPr/>
    </dgm:pt>
    <dgm:pt modelId="{C452B9B8-C7C5-4CE1-B8EB-3DE91DBAE899}" type="pres">
      <dgm:prSet presAssocID="{4515172E-F94B-4CAD-B3D3-F53D2047D6B9}" presName="node" presStyleLbl="node1" presStyleIdx="1" presStyleCnt="5" custScaleX="180728" custScaleY="126103" custRadScaleRad="135341" custRadScaleInc="9302">
        <dgm:presLayoutVars>
          <dgm:bulletEnabled val="1"/>
        </dgm:presLayoutVars>
      </dgm:prSet>
      <dgm:spPr/>
    </dgm:pt>
    <dgm:pt modelId="{DB6E8869-AF87-4365-9CCB-13D93C1DF36E}" type="pres">
      <dgm:prSet presAssocID="{7D575B38-DC96-40EC-9C1A-27329AFD5617}" presName="sibTrans" presStyleLbl="sibTrans2D1" presStyleIdx="1" presStyleCnt="5"/>
      <dgm:spPr/>
    </dgm:pt>
    <dgm:pt modelId="{32409B63-7C49-4C93-A024-AAB4EDB97123}" type="pres">
      <dgm:prSet presAssocID="{7D575B38-DC96-40EC-9C1A-27329AFD5617}" presName="connectorText" presStyleLbl="sibTrans2D1" presStyleIdx="1" presStyleCnt="5"/>
      <dgm:spPr/>
    </dgm:pt>
    <dgm:pt modelId="{6A5A0CAC-A187-4E68-AED9-1574E0E421E9}" type="pres">
      <dgm:prSet presAssocID="{0DB7A693-15FA-4167-A03A-D1BE879C7BB0}" presName="node" presStyleLbl="node1" presStyleIdx="2" presStyleCnt="5" custScaleX="168956" custScaleY="121921" custRadScaleRad="116419" custRadScaleInc="-25746">
        <dgm:presLayoutVars>
          <dgm:bulletEnabled val="1"/>
        </dgm:presLayoutVars>
      </dgm:prSet>
      <dgm:spPr/>
    </dgm:pt>
    <dgm:pt modelId="{FE39D49C-7887-45B4-81C7-12BA751FC3AF}" type="pres">
      <dgm:prSet presAssocID="{FE098EE2-BF9B-4B3A-BA69-54ADC752D16F}" presName="sibTrans" presStyleLbl="sibTrans2D1" presStyleIdx="2" presStyleCnt="5"/>
      <dgm:spPr/>
    </dgm:pt>
    <dgm:pt modelId="{2FF85641-634D-40F5-B59D-B1D3BC562AEB}" type="pres">
      <dgm:prSet presAssocID="{FE098EE2-BF9B-4B3A-BA69-54ADC752D16F}" presName="connectorText" presStyleLbl="sibTrans2D1" presStyleIdx="2" presStyleCnt="5"/>
      <dgm:spPr/>
    </dgm:pt>
    <dgm:pt modelId="{55A240E3-318D-418D-90D6-F38E2597074F}" type="pres">
      <dgm:prSet presAssocID="{616A1AA6-FEB8-4669-B394-4192D7D99CE8}" presName="node" presStyleLbl="node1" presStyleIdx="3" presStyleCnt="5" custScaleX="155156" custScaleY="122116" custRadScaleRad="114652" custRadScaleInc="14220">
        <dgm:presLayoutVars>
          <dgm:bulletEnabled val="1"/>
        </dgm:presLayoutVars>
      </dgm:prSet>
      <dgm:spPr/>
    </dgm:pt>
    <dgm:pt modelId="{902381CE-5DC9-4816-B24E-BB6BB899F086}" type="pres">
      <dgm:prSet presAssocID="{51F4CD4F-07B3-4610-BAE7-4A8D3CB400CA}" presName="sibTrans" presStyleLbl="sibTrans2D1" presStyleIdx="3" presStyleCnt="5"/>
      <dgm:spPr/>
    </dgm:pt>
    <dgm:pt modelId="{01A6AE90-8B61-4032-91F3-0D9D9CC7CDD5}" type="pres">
      <dgm:prSet presAssocID="{51F4CD4F-07B3-4610-BAE7-4A8D3CB400CA}" presName="connectorText" presStyleLbl="sibTrans2D1" presStyleIdx="3" presStyleCnt="5"/>
      <dgm:spPr/>
    </dgm:pt>
    <dgm:pt modelId="{7BE78BE9-FF3F-49DC-8B8C-4C2CB6E5370D}" type="pres">
      <dgm:prSet presAssocID="{0CCD437B-714C-40B0-8086-9C1CC509DC09}" presName="node" presStyleLbl="node1" presStyleIdx="4" presStyleCnt="5" custScaleX="162673" custScaleY="130358" custRadScaleRad="121327" custRadScaleInc="-3063">
        <dgm:presLayoutVars>
          <dgm:bulletEnabled val="1"/>
        </dgm:presLayoutVars>
      </dgm:prSet>
      <dgm:spPr/>
    </dgm:pt>
    <dgm:pt modelId="{AE237831-6039-46DC-8749-538055BA3D33}" type="pres">
      <dgm:prSet presAssocID="{55A08B8F-3134-4018-8170-018C6C201AE3}" presName="sibTrans" presStyleLbl="sibTrans2D1" presStyleIdx="4" presStyleCnt="5"/>
      <dgm:spPr/>
    </dgm:pt>
    <dgm:pt modelId="{2815CD64-3AB2-4D55-9EDB-1DAF8F8C0C43}" type="pres">
      <dgm:prSet presAssocID="{55A08B8F-3134-4018-8170-018C6C201AE3}" presName="connectorText" presStyleLbl="sibTrans2D1" presStyleIdx="4" presStyleCnt="5"/>
      <dgm:spPr/>
    </dgm:pt>
  </dgm:ptLst>
  <dgm:cxnLst>
    <dgm:cxn modelId="{C6418817-1589-4EA9-9CF1-E0539BA20400}" srcId="{754A9C09-7693-43B6-87A7-9FE6C08B1190}" destId="{616A1AA6-FEB8-4669-B394-4192D7D99CE8}" srcOrd="3" destOrd="0" parTransId="{29D0BB3A-C31D-4AB7-ADEF-9AF261A8346B}" sibTransId="{51F4CD4F-07B3-4610-BAE7-4A8D3CB400CA}"/>
    <dgm:cxn modelId="{141EEE2A-1D64-4662-8080-74C17D37573E}" srcId="{754A9C09-7693-43B6-87A7-9FE6C08B1190}" destId="{0DB7A693-15FA-4167-A03A-D1BE879C7BB0}" srcOrd="2" destOrd="0" parTransId="{ADF7D76E-E168-4385-B490-81502326AF2E}" sibTransId="{FE098EE2-BF9B-4B3A-BA69-54ADC752D16F}"/>
    <dgm:cxn modelId="{3B20D947-F3EA-EC44-97E9-055DECB93510}" type="presOf" srcId="{0CCD437B-714C-40B0-8086-9C1CC509DC09}" destId="{7BE78BE9-FF3F-49DC-8B8C-4C2CB6E5370D}" srcOrd="0" destOrd="0" presId="urn:microsoft.com/office/officeart/2005/8/layout/cycle2"/>
    <dgm:cxn modelId="{4058F74B-8BF9-40DA-B6DC-4993F19326E4}" srcId="{754A9C09-7693-43B6-87A7-9FE6C08B1190}" destId="{4515172E-F94B-4CAD-B3D3-F53D2047D6B9}" srcOrd="1" destOrd="0" parTransId="{74C6E4B5-0CC4-4B2E-BB58-076F70D32FDC}" sibTransId="{7D575B38-DC96-40EC-9C1A-27329AFD5617}"/>
    <dgm:cxn modelId="{9E553752-013D-C747-9139-E2CE34B9D5C5}" type="presOf" srcId="{7D575B38-DC96-40EC-9C1A-27329AFD5617}" destId="{32409B63-7C49-4C93-A024-AAB4EDB97123}" srcOrd="1" destOrd="0" presId="urn:microsoft.com/office/officeart/2005/8/layout/cycle2"/>
    <dgm:cxn modelId="{55BA647C-9523-1A4E-B533-A9508A33BE05}" type="presOf" srcId="{4515172E-F94B-4CAD-B3D3-F53D2047D6B9}" destId="{C452B9B8-C7C5-4CE1-B8EB-3DE91DBAE899}" srcOrd="0" destOrd="0" presId="urn:microsoft.com/office/officeart/2005/8/layout/cycle2"/>
    <dgm:cxn modelId="{6BA8F084-0626-6545-8099-6A24328BB44E}" type="presOf" srcId="{754A9C09-7693-43B6-87A7-9FE6C08B1190}" destId="{BC1D7552-5DF1-4045-951D-A8C912A94B43}" srcOrd="0" destOrd="0" presId="urn:microsoft.com/office/officeart/2005/8/layout/cycle2"/>
    <dgm:cxn modelId="{EBF4F885-907B-6840-97B3-DA87824730BD}" type="presOf" srcId="{51F4CD4F-07B3-4610-BAE7-4A8D3CB400CA}" destId="{01A6AE90-8B61-4032-91F3-0D9D9CC7CDD5}" srcOrd="1" destOrd="0" presId="urn:microsoft.com/office/officeart/2005/8/layout/cycle2"/>
    <dgm:cxn modelId="{E8BDAE87-384E-8A46-8CA9-1EE0E0AF9E00}" type="presOf" srcId="{55A08B8F-3134-4018-8170-018C6C201AE3}" destId="{2815CD64-3AB2-4D55-9EDB-1DAF8F8C0C43}" srcOrd="1" destOrd="0" presId="urn:microsoft.com/office/officeart/2005/8/layout/cycle2"/>
    <dgm:cxn modelId="{D68F1D8B-12A5-5346-A1E4-5900ECA5413C}" type="presOf" srcId="{F03E3E6A-A0F7-4E9D-97F0-E50649C467EE}" destId="{B07AD85E-5C61-4ADB-9330-997FBC9A1DE1}" srcOrd="1" destOrd="0" presId="urn:microsoft.com/office/officeart/2005/8/layout/cycle2"/>
    <dgm:cxn modelId="{F24A3094-4344-D042-94F5-14C5DD34AD96}" type="presOf" srcId="{F03E3E6A-A0F7-4E9D-97F0-E50649C467EE}" destId="{01BE8DC5-C724-4485-896B-7FC9F8509CFF}" srcOrd="0" destOrd="0" presId="urn:microsoft.com/office/officeart/2005/8/layout/cycle2"/>
    <dgm:cxn modelId="{E8BE619E-DE2D-4D97-8C6F-D089C2B68977}" srcId="{754A9C09-7693-43B6-87A7-9FE6C08B1190}" destId="{0CCD437B-714C-40B0-8086-9C1CC509DC09}" srcOrd="4" destOrd="0" parTransId="{91F58868-D745-4743-8C9A-7478019DDB20}" sibTransId="{55A08B8F-3134-4018-8170-018C6C201AE3}"/>
    <dgm:cxn modelId="{DBB0579E-FA5C-E54C-A7A6-32C6904F0C5E}" type="presOf" srcId="{616A1AA6-FEB8-4669-B394-4192D7D99CE8}" destId="{55A240E3-318D-418D-90D6-F38E2597074F}" srcOrd="0" destOrd="0" presId="urn:microsoft.com/office/officeart/2005/8/layout/cycle2"/>
    <dgm:cxn modelId="{98776AA1-FA61-5940-BF48-861AEF66C968}" type="presOf" srcId="{51F4CD4F-07B3-4610-BAE7-4A8D3CB400CA}" destId="{902381CE-5DC9-4816-B24E-BB6BB899F086}" srcOrd="0" destOrd="0" presId="urn:microsoft.com/office/officeart/2005/8/layout/cycle2"/>
    <dgm:cxn modelId="{EE93E2BB-C4CA-C649-84D9-CB3E6FE0D6D6}" type="presOf" srcId="{7A71E14D-3966-406F-B214-F3A56F8BE0B7}" destId="{853A7145-6F1C-417A-80A6-2B6DA21DE8B0}" srcOrd="0" destOrd="0" presId="urn:microsoft.com/office/officeart/2005/8/layout/cycle2"/>
    <dgm:cxn modelId="{22C8C0C8-D3D5-214B-AF85-A45EBC6B7913}" type="presOf" srcId="{FE098EE2-BF9B-4B3A-BA69-54ADC752D16F}" destId="{FE39D49C-7887-45B4-81C7-12BA751FC3AF}" srcOrd="0" destOrd="0" presId="urn:microsoft.com/office/officeart/2005/8/layout/cycle2"/>
    <dgm:cxn modelId="{4A151DD6-0E90-8B4E-9E3D-7E99E8FE5668}" type="presOf" srcId="{55A08B8F-3134-4018-8170-018C6C201AE3}" destId="{AE237831-6039-46DC-8749-538055BA3D33}" srcOrd="0" destOrd="0" presId="urn:microsoft.com/office/officeart/2005/8/layout/cycle2"/>
    <dgm:cxn modelId="{69F2A2D9-E397-574E-BFC5-F546B4695F34}" type="presOf" srcId="{7D575B38-DC96-40EC-9C1A-27329AFD5617}" destId="{DB6E8869-AF87-4365-9CCB-13D93C1DF36E}" srcOrd="0" destOrd="0" presId="urn:microsoft.com/office/officeart/2005/8/layout/cycle2"/>
    <dgm:cxn modelId="{DFA38BDF-90B9-E944-9A54-7EFBC5A0170A}" type="presOf" srcId="{0DB7A693-15FA-4167-A03A-D1BE879C7BB0}" destId="{6A5A0CAC-A187-4E68-AED9-1574E0E421E9}" srcOrd="0" destOrd="0" presId="urn:microsoft.com/office/officeart/2005/8/layout/cycle2"/>
    <dgm:cxn modelId="{6970A5E7-075E-4978-8A5E-D7EB93F8CA5C}" srcId="{754A9C09-7693-43B6-87A7-9FE6C08B1190}" destId="{7A71E14D-3966-406F-B214-F3A56F8BE0B7}" srcOrd="0" destOrd="0" parTransId="{7C7AE396-FBE5-44B9-A80B-206621735610}" sibTransId="{F03E3E6A-A0F7-4E9D-97F0-E50649C467EE}"/>
    <dgm:cxn modelId="{E34059FE-CE38-DC48-9756-FB99B9DDE188}" type="presOf" srcId="{FE098EE2-BF9B-4B3A-BA69-54ADC752D16F}" destId="{2FF85641-634D-40F5-B59D-B1D3BC562AEB}" srcOrd="1" destOrd="0" presId="urn:microsoft.com/office/officeart/2005/8/layout/cycle2"/>
    <dgm:cxn modelId="{916A8E10-2DA4-C245-99E5-2629648EDDE1}" type="presParOf" srcId="{BC1D7552-5DF1-4045-951D-A8C912A94B43}" destId="{853A7145-6F1C-417A-80A6-2B6DA21DE8B0}" srcOrd="0" destOrd="0" presId="urn:microsoft.com/office/officeart/2005/8/layout/cycle2"/>
    <dgm:cxn modelId="{5A970D60-9638-D449-8A3E-4B224F2CDC30}" type="presParOf" srcId="{BC1D7552-5DF1-4045-951D-A8C912A94B43}" destId="{01BE8DC5-C724-4485-896B-7FC9F8509CFF}" srcOrd="1" destOrd="0" presId="urn:microsoft.com/office/officeart/2005/8/layout/cycle2"/>
    <dgm:cxn modelId="{B919F695-6E13-0F4D-8602-4AE5DCE2673B}" type="presParOf" srcId="{01BE8DC5-C724-4485-896B-7FC9F8509CFF}" destId="{B07AD85E-5C61-4ADB-9330-997FBC9A1DE1}" srcOrd="0" destOrd="0" presId="urn:microsoft.com/office/officeart/2005/8/layout/cycle2"/>
    <dgm:cxn modelId="{20B02756-7FF4-E64B-9C5B-B5ED199A2E88}" type="presParOf" srcId="{BC1D7552-5DF1-4045-951D-A8C912A94B43}" destId="{C452B9B8-C7C5-4CE1-B8EB-3DE91DBAE899}" srcOrd="2" destOrd="0" presId="urn:microsoft.com/office/officeart/2005/8/layout/cycle2"/>
    <dgm:cxn modelId="{36DB0C35-1111-CA4D-950D-D183CEACB89E}" type="presParOf" srcId="{BC1D7552-5DF1-4045-951D-A8C912A94B43}" destId="{DB6E8869-AF87-4365-9CCB-13D93C1DF36E}" srcOrd="3" destOrd="0" presId="urn:microsoft.com/office/officeart/2005/8/layout/cycle2"/>
    <dgm:cxn modelId="{5488300A-05CE-9A43-B1BE-FEC6E3C24A2E}" type="presParOf" srcId="{DB6E8869-AF87-4365-9CCB-13D93C1DF36E}" destId="{32409B63-7C49-4C93-A024-AAB4EDB97123}" srcOrd="0" destOrd="0" presId="urn:microsoft.com/office/officeart/2005/8/layout/cycle2"/>
    <dgm:cxn modelId="{309F6D2C-B620-2E42-9272-BFF7B2ED86C4}" type="presParOf" srcId="{BC1D7552-5DF1-4045-951D-A8C912A94B43}" destId="{6A5A0CAC-A187-4E68-AED9-1574E0E421E9}" srcOrd="4" destOrd="0" presId="urn:microsoft.com/office/officeart/2005/8/layout/cycle2"/>
    <dgm:cxn modelId="{84F4AD97-CF45-124A-9FEB-458FBAFECEC0}" type="presParOf" srcId="{BC1D7552-5DF1-4045-951D-A8C912A94B43}" destId="{FE39D49C-7887-45B4-81C7-12BA751FC3AF}" srcOrd="5" destOrd="0" presId="urn:microsoft.com/office/officeart/2005/8/layout/cycle2"/>
    <dgm:cxn modelId="{44850851-9C53-914A-A538-9680B79EA095}" type="presParOf" srcId="{FE39D49C-7887-45B4-81C7-12BA751FC3AF}" destId="{2FF85641-634D-40F5-B59D-B1D3BC562AEB}" srcOrd="0" destOrd="0" presId="urn:microsoft.com/office/officeart/2005/8/layout/cycle2"/>
    <dgm:cxn modelId="{88B1C184-40BF-C14D-99BD-A7A94A036E7F}" type="presParOf" srcId="{BC1D7552-5DF1-4045-951D-A8C912A94B43}" destId="{55A240E3-318D-418D-90D6-F38E2597074F}" srcOrd="6" destOrd="0" presId="urn:microsoft.com/office/officeart/2005/8/layout/cycle2"/>
    <dgm:cxn modelId="{05625D78-0985-8240-B8C6-F3768B2878DA}" type="presParOf" srcId="{BC1D7552-5DF1-4045-951D-A8C912A94B43}" destId="{902381CE-5DC9-4816-B24E-BB6BB899F086}" srcOrd="7" destOrd="0" presId="urn:microsoft.com/office/officeart/2005/8/layout/cycle2"/>
    <dgm:cxn modelId="{FB3831B4-288C-6E46-ADF9-976E6A789434}" type="presParOf" srcId="{902381CE-5DC9-4816-B24E-BB6BB899F086}" destId="{01A6AE90-8B61-4032-91F3-0D9D9CC7CDD5}" srcOrd="0" destOrd="0" presId="urn:microsoft.com/office/officeart/2005/8/layout/cycle2"/>
    <dgm:cxn modelId="{98D4545D-97ED-9E4C-AADC-F1E50F4A3BAB}" type="presParOf" srcId="{BC1D7552-5DF1-4045-951D-A8C912A94B43}" destId="{7BE78BE9-FF3F-49DC-8B8C-4C2CB6E5370D}" srcOrd="8" destOrd="0" presId="urn:microsoft.com/office/officeart/2005/8/layout/cycle2"/>
    <dgm:cxn modelId="{10F0F797-756A-ED46-A089-E9B17A9AC9E3}" type="presParOf" srcId="{BC1D7552-5DF1-4045-951D-A8C912A94B43}" destId="{AE237831-6039-46DC-8749-538055BA3D33}" srcOrd="9" destOrd="0" presId="urn:microsoft.com/office/officeart/2005/8/layout/cycle2"/>
    <dgm:cxn modelId="{99DA1E66-0354-B746-BF05-7F93526E7819}" type="presParOf" srcId="{AE237831-6039-46DC-8749-538055BA3D33}" destId="{2815CD64-3AB2-4D55-9EDB-1DAF8F8C0C4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2FEBE-7F8A-40DB-B051-BDD2A24F457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33C34FCF-68F8-4E0F-A494-682EA09A43D3}">
      <dgm:prSet phldrT="[Text]"/>
      <dgm:spPr>
        <a:xfrm>
          <a:off x="2902985" y="1399"/>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i="0" dirty="0" err="1">
              <a:solidFill>
                <a:sysClr val="window" lastClr="FFFFFF"/>
              </a:solidFill>
              <a:latin typeface="Arial" panose="020B0604020202020204" pitchFamily="34" charset="0"/>
              <a:ea typeface="+mn-ea"/>
              <a:cs typeface="Arial" panose="020B0604020202020204" pitchFamily="34" charset="0"/>
            </a:rPr>
            <a:t>Meddyliau</a:t>
          </a:r>
          <a:endParaRPr lang="en-GB" i="0" dirty="0">
            <a:solidFill>
              <a:sysClr val="window" lastClr="FFFFFF"/>
            </a:solidFill>
            <a:latin typeface="Arial" panose="020B0604020202020204" pitchFamily="34" charset="0"/>
            <a:ea typeface="+mn-ea"/>
            <a:cs typeface="Arial" panose="020B0604020202020204" pitchFamily="34" charset="0"/>
          </a:endParaRPr>
        </a:p>
      </dgm:t>
    </dgm:pt>
    <dgm:pt modelId="{867586E9-55E1-40A9-B108-7A32C4919CF3}" type="parTrans" cxnId="{83951338-2AC6-477E-B218-85287AC2039C}">
      <dgm:prSet/>
      <dgm:spPr/>
      <dgm:t>
        <a:bodyPr/>
        <a:lstStyle/>
        <a:p>
          <a:endParaRPr lang="en-GB"/>
        </a:p>
      </dgm:t>
    </dgm:pt>
    <dgm:pt modelId="{1374797F-52C3-4A6F-A345-0D8670CE79F2}" type="sibTrans" cxnId="{83951338-2AC6-477E-B218-85287AC2039C}">
      <dgm:prSet/>
      <dgm:spPr>
        <a:xfrm>
          <a:off x="2155302" y="665253"/>
          <a:ext cx="3537994" cy="3537994"/>
        </a:xfrm>
        <a:custGeom>
          <a:avLst/>
          <a:gdLst/>
          <a:ahLst/>
          <a:cxnLst/>
          <a:rect l="0" t="0" r="0" b="0"/>
          <a:pathLst>
            <a:path>
              <a:moveTo>
                <a:pt x="3063825" y="563687"/>
              </a:moveTo>
              <a:arcTo wR="1768997" hR="1768997" stAng="19023037" swAng="2299654"/>
            </a:path>
          </a:pathLst>
        </a:custGeom>
        <a:noFill/>
        <a:ln w="9525" cap="flat" cmpd="sng" algn="ctr">
          <a:solidFill>
            <a:srgbClr val="4F81BD">
              <a:hueOff val="0"/>
              <a:satOff val="0"/>
              <a:lumOff val="0"/>
              <a:alphaOff val="0"/>
            </a:srgbClr>
          </a:solidFill>
          <a:prstDash val="solid"/>
          <a:tailEnd type="arrow"/>
        </a:ln>
        <a:effectLst/>
      </dgm:spPr>
      <dgm:t>
        <a:bodyPr/>
        <a:lstStyle/>
        <a:p>
          <a:endParaRPr lang="en-GB"/>
        </a:p>
      </dgm:t>
    </dgm:pt>
    <dgm:pt modelId="{D6948048-50DD-4E32-804F-BDA8218C8E6E}">
      <dgm:prSet phldrT="[Text]"/>
      <dgm:spPr>
        <a:xfrm>
          <a:off x="4434982"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i="0" dirty="0" err="1">
              <a:solidFill>
                <a:sysClr val="window" lastClr="FFFFFF"/>
              </a:solidFill>
              <a:latin typeface="Arial" panose="020B0604020202020204" pitchFamily="34" charset="0"/>
              <a:ea typeface="+mn-ea"/>
              <a:cs typeface="Arial" panose="020B0604020202020204" pitchFamily="34" charset="0"/>
            </a:rPr>
            <a:t>Teimladau</a:t>
          </a:r>
          <a:endParaRPr lang="en-GB" i="0" dirty="0">
            <a:solidFill>
              <a:sysClr val="window" lastClr="FFFFFF"/>
            </a:solidFill>
            <a:latin typeface="Arial" panose="020B0604020202020204" pitchFamily="34" charset="0"/>
            <a:ea typeface="+mn-ea"/>
            <a:cs typeface="Arial" panose="020B0604020202020204" pitchFamily="34" charset="0"/>
          </a:endParaRPr>
        </a:p>
      </dgm:t>
    </dgm:pt>
    <dgm:pt modelId="{209997AE-7FB9-47D0-8E75-C7BD02828616}" type="parTrans" cxnId="{777F3114-CE85-42A9-9D65-6CA455215418}">
      <dgm:prSet/>
      <dgm:spPr/>
      <dgm:t>
        <a:bodyPr/>
        <a:lstStyle/>
        <a:p>
          <a:endParaRPr lang="en-GB"/>
        </a:p>
      </dgm:t>
    </dgm:pt>
    <dgm:pt modelId="{4BA24900-C138-4C80-BA60-BB8739116229}" type="sibTrans" cxnId="{777F3114-CE85-42A9-9D65-6CA455215418}">
      <dgm:prSet/>
      <dgm:spPr>
        <a:xfrm>
          <a:off x="2155302" y="665253"/>
          <a:ext cx="3537994" cy="3537994"/>
        </a:xfrm>
        <a:custGeom>
          <a:avLst/>
          <a:gdLst/>
          <a:ahLst/>
          <a:cxnLst/>
          <a:rect l="0" t="0" r="0" b="0"/>
          <a:pathLst>
            <a:path>
              <a:moveTo>
                <a:pt x="2310913" y="3452944"/>
              </a:moveTo>
              <a:arcTo wR="1768997" hR="1768997" stAng="4329669" swAng="2140661"/>
            </a:path>
          </a:pathLst>
        </a:custGeom>
        <a:noFill/>
        <a:ln w="9525" cap="flat" cmpd="sng" algn="ctr">
          <a:solidFill>
            <a:srgbClr val="4F81BD">
              <a:hueOff val="0"/>
              <a:satOff val="0"/>
              <a:lumOff val="0"/>
              <a:alphaOff val="0"/>
            </a:srgbClr>
          </a:solidFill>
          <a:prstDash val="solid"/>
          <a:tailEnd type="arrow"/>
        </a:ln>
        <a:effectLst/>
      </dgm:spPr>
      <dgm:t>
        <a:bodyPr/>
        <a:lstStyle/>
        <a:p>
          <a:endParaRPr lang="en-GB"/>
        </a:p>
      </dgm:t>
    </dgm:pt>
    <dgm:pt modelId="{AAEEC98E-42FF-492A-BFD2-3ED38FC3608E}">
      <dgm:prSet phldrT="[Text]"/>
      <dgm:spPr>
        <a:xfrm>
          <a:off x="1370989"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i="0" dirty="0" err="1">
              <a:solidFill>
                <a:sysClr val="window" lastClr="FFFFFF"/>
              </a:solidFill>
              <a:latin typeface="Arial" panose="020B0604020202020204" pitchFamily="34" charset="0"/>
              <a:ea typeface="+mn-ea"/>
              <a:cs typeface="Arial" panose="020B0604020202020204" pitchFamily="34" charset="0"/>
            </a:rPr>
            <a:t>Ymddygiad</a:t>
          </a:r>
          <a:endParaRPr lang="en-GB" i="0" dirty="0">
            <a:solidFill>
              <a:sysClr val="window" lastClr="FFFFFF"/>
            </a:solidFill>
            <a:latin typeface="Arial" panose="020B0604020202020204" pitchFamily="34" charset="0"/>
            <a:ea typeface="+mn-ea"/>
            <a:cs typeface="Arial" panose="020B0604020202020204" pitchFamily="34" charset="0"/>
          </a:endParaRPr>
        </a:p>
      </dgm:t>
    </dgm:pt>
    <dgm:pt modelId="{71BEE087-40E1-4D52-877B-E77E3ED2AA4E}" type="parTrans" cxnId="{80213A58-B4AA-4395-8594-FD1CD1C8CEEF}">
      <dgm:prSet/>
      <dgm:spPr/>
      <dgm:t>
        <a:bodyPr/>
        <a:lstStyle/>
        <a:p>
          <a:endParaRPr lang="en-GB"/>
        </a:p>
      </dgm:t>
    </dgm:pt>
    <dgm:pt modelId="{285BA217-840F-4D4F-A4C2-EBDD9EB23A9B}" type="sibTrans" cxnId="{80213A58-B4AA-4395-8594-FD1CD1C8CEEF}">
      <dgm:prSet/>
      <dgm:spPr>
        <a:xfrm>
          <a:off x="2155302" y="665253"/>
          <a:ext cx="3537994" cy="3537994"/>
        </a:xfrm>
        <a:custGeom>
          <a:avLst/>
          <a:gdLst/>
          <a:ahLst/>
          <a:cxnLst/>
          <a:rect l="0" t="0" r="0" b="0"/>
          <a:pathLst>
            <a:path>
              <a:moveTo>
                <a:pt x="5752" y="1626454"/>
              </a:moveTo>
              <a:arcTo wR="1768997" hR="1768997" stAng="11077309" swAng="2299654"/>
            </a:path>
          </a:pathLst>
        </a:custGeom>
        <a:noFill/>
        <a:ln w="9525" cap="flat" cmpd="sng" algn="ctr">
          <a:solidFill>
            <a:srgbClr val="4F81BD">
              <a:hueOff val="0"/>
              <a:satOff val="0"/>
              <a:lumOff val="0"/>
              <a:alphaOff val="0"/>
            </a:srgbClr>
          </a:solidFill>
          <a:prstDash val="solid"/>
          <a:tailEnd type="arrow"/>
        </a:ln>
        <a:effectLst/>
      </dgm:spPr>
      <dgm:t>
        <a:bodyPr/>
        <a:lstStyle/>
        <a:p>
          <a:endParaRPr lang="en-GB"/>
        </a:p>
      </dgm:t>
    </dgm:pt>
    <dgm:pt modelId="{CDDC4681-83B2-475F-9CCB-DE8A768145AA}" type="pres">
      <dgm:prSet presAssocID="{DD22FEBE-7F8A-40DB-B051-BDD2A24F457F}" presName="cycle" presStyleCnt="0">
        <dgm:presLayoutVars>
          <dgm:dir/>
          <dgm:resizeHandles val="exact"/>
        </dgm:presLayoutVars>
      </dgm:prSet>
      <dgm:spPr/>
    </dgm:pt>
    <dgm:pt modelId="{7FBD06EC-6302-40C9-941B-4EAEB0400DFC}" type="pres">
      <dgm:prSet presAssocID="{33C34FCF-68F8-4E0F-A494-682EA09A43D3}" presName="node" presStyleLbl="node1" presStyleIdx="0" presStyleCnt="3">
        <dgm:presLayoutVars>
          <dgm:bulletEnabled val="1"/>
        </dgm:presLayoutVars>
      </dgm:prSet>
      <dgm:spPr/>
    </dgm:pt>
    <dgm:pt modelId="{ABBE089D-BFC5-4E20-87BB-EE91BB505EC2}" type="pres">
      <dgm:prSet presAssocID="{33C34FCF-68F8-4E0F-A494-682EA09A43D3}" presName="spNode" presStyleCnt="0"/>
      <dgm:spPr/>
    </dgm:pt>
    <dgm:pt modelId="{BECC6739-A7F2-4ACB-A786-ABD6F1302945}" type="pres">
      <dgm:prSet presAssocID="{1374797F-52C3-4A6F-A345-0D8670CE79F2}" presName="sibTrans" presStyleLbl="sibTrans1D1" presStyleIdx="0" presStyleCnt="3"/>
      <dgm:spPr/>
    </dgm:pt>
    <dgm:pt modelId="{0338C317-CF23-4B65-AA33-10747A5707BE}" type="pres">
      <dgm:prSet presAssocID="{D6948048-50DD-4E32-804F-BDA8218C8E6E}" presName="node" presStyleLbl="node1" presStyleIdx="1" presStyleCnt="3">
        <dgm:presLayoutVars>
          <dgm:bulletEnabled val="1"/>
        </dgm:presLayoutVars>
      </dgm:prSet>
      <dgm:spPr/>
    </dgm:pt>
    <dgm:pt modelId="{90C72670-52ED-4FB8-A11D-35087BBE2B18}" type="pres">
      <dgm:prSet presAssocID="{D6948048-50DD-4E32-804F-BDA8218C8E6E}" presName="spNode" presStyleCnt="0"/>
      <dgm:spPr/>
    </dgm:pt>
    <dgm:pt modelId="{D310513C-01FD-404E-8BCE-AB2C9136616D}" type="pres">
      <dgm:prSet presAssocID="{4BA24900-C138-4C80-BA60-BB8739116229}" presName="sibTrans" presStyleLbl="sibTrans1D1" presStyleIdx="1" presStyleCnt="3"/>
      <dgm:spPr/>
    </dgm:pt>
    <dgm:pt modelId="{25237416-A55B-4452-AC63-CA106CC5EE83}" type="pres">
      <dgm:prSet presAssocID="{AAEEC98E-42FF-492A-BFD2-3ED38FC3608E}" presName="node" presStyleLbl="node1" presStyleIdx="2" presStyleCnt="3">
        <dgm:presLayoutVars>
          <dgm:bulletEnabled val="1"/>
        </dgm:presLayoutVars>
      </dgm:prSet>
      <dgm:spPr/>
    </dgm:pt>
    <dgm:pt modelId="{E37A8A7E-E561-4527-BEF7-8349BF1C0E03}" type="pres">
      <dgm:prSet presAssocID="{AAEEC98E-42FF-492A-BFD2-3ED38FC3608E}" presName="spNode" presStyleCnt="0"/>
      <dgm:spPr/>
    </dgm:pt>
    <dgm:pt modelId="{8810F298-3B92-46E8-8827-DF86B34486B0}" type="pres">
      <dgm:prSet presAssocID="{285BA217-840F-4D4F-A4C2-EBDD9EB23A9B}" presName="sibTrans" presStyleLbl="sibTrans1D1" presStyleIdx="2" presStyleCnt="3"/>
      <dgm:spPr/>
    </dgm:pt>
  </dgm:ptLst>
  <dgm:cxnLst>
    <dgm:cxn modelId="{68876411-9A3C-4776-804F-9BF58969A59D}" type="presOf" srcId="{4BA24900-C138-4C80-BA60-BB8739116229}" destId="{D310513C-01FD-404E-8BCE-AB2C9136616D}" srcOrd="0" destOrd="0" presId="urn:microsoft.com/office/officeart/2005/8/layout/cycle5"/>
    <dgm:cxn modelId="{777F3114-CE85-42A9-9D65-6CA455215418}" srcId="{DD22FEBE-7F8A-40DB-B051-BDD2A24F457F}" destId="{D6948048-50DD-4E32-804F-BDA8218C8E6E}" srcOrd="1" destOrd="0" parTransId="{209997AE-7FB9-47D0-8E75-C7BD02828616}" sibTransId="{4BA24900-C138-4C80-BA60-BB8739116229}"/>
    <dgm:cxn modelId="{0DF05A1C-403A-4AA5-8220-0423AFBAF640}" type="presOf" srcId="{DD22FEBE-7F8A-40DB-B051-BDD2A24F457F}" destId="{CDDC4681-83B2-475F-9CCB-DE8A768145AA}" srcOrd="0" destOrd="0" presId="urn:microsoft.com/office/officeart/2005/8/layout/cycle5"/>
    <dgm:cxn modelId="{83951338-2AC6-477E-B218-85287AC2039C}" srcId="{DD22FEBE-7F8A-40DB-B051-BDD2A24F457F}" destId="{33C34FCF-68F8-4E0F-A494-682EA09A43D3}" srcOrd="0" destOrd="0" parTransId="{867586E9-55E1-40A9-B108-7A32C4919CF3}" sibTransId="{1374797F-52C3-4A6F-A345-0D8670CE79F2}"/>
    <dgm:cxn modelId="{01C20A62-59DE-4313-838B-BD5C5C0813EF}" type="presOf" srcId="{1374797F-52C3-4A6F-A345-0D8670CE79F2}" destId="{BECC6739-A7F2-4ACB-A786-ABD6F1302945}" srcOrd="0" destOrd="0" presId="urn:microsoft.com/office/officeart/2005/8/layout/cycle5"/>
    <dgm:cxn modelId="{80213A58-B4AA-4395-8594-FD1CD1C8CEEF}" srcId="{DD22FEBE-7F8A-40DB-B051-BDD2A24F457F}" destId="{AAEEC98E-42FF-492A-BFD2-3ED38FC3608E}" srcOrd="2" destOrd="0" parTransId="{71BEE087-40E1-4D52-877B-E77E3ED2AA4E}" sibTransId="{285BA217-840F-4D4F-A4C2-EBDD9EB23A9B}"/>
    <dgm:cxn modelId="{817A2FA3-DB58-49F7-B39E-66E5966CA114}" type="presOf" srcId="{285BA217-840F-4D4F-A4C2-EBDD9EB23A9B}" destId="{8810F298-3B92-46E8-8827-DF86B34486B0}" srcOrd="0" destOrd="0" presId="urn:microsoft.com/office/officeart/2005/8/layout/cycle5"/>
    <dgm:cxn modelId="{86BA91C9-9550-4FC0-9A22-BF8B218CBD8F}" type="presOf" srcId="{D6948048-50DD-4E32-804F-BDA8218C8E6E}" destId="{0338C317-CF23-4B65-AA33-10747A5707BE}" srcOrd="0" destOrd="0" presId="urn:microsoft.com/office/officeart/2005/8/layout/cycle5"/>
    <dgm:cxn modelId="{F8780EDB-5A8F-4038-94CA-4406BC21089E}" type="presOf" srcId="{AAEEC98E-42FF-492A-BFD2-3ED38FC3608E}" destId="{25237416-A55B-4452-AC63-CA106CC5EE83}" srcOrd="0" destOrd="0" presId="urn:microsoft.com/office/officeart/2005/8/layout/cycle5"/>
    <dgm:cxn modelId="{DD7C6FE6-3656-47AE-8191-6741F78E6095}" type="presOf" srcId="{33C34FCF-68F8-4E0F-A494-682EA09A43D3}" destId="{7FBD06EC-6302-40C9-941B-4EAEB0400DFC}" srcOrd="0" destOrd="0" presId="urn:microsoft.com/office/officeart/2005/8/layout/cycle5"/>
    <dgm:cxn modelId="{4981CC3A-9B2E-453F-9D7B-435F61E6E6A7}" type="presParOf" srcId="{CDDC4681-83B2-475F-9CCB-DE8A768145AA}" destId="{7FBD06EC-6302-40C9-941B-4EAEB0400DFC}" srcOrd="0" destOrd="0" presId="urn:microsoft.com/office/officeart/2005/8/layout/cycle5"/>
    <dgm:cxn modelId="{547DC2EA-7E73-4EDD-8718-1EAECBB44417}" type="presParOf" srcId="{CDDC4681-83B2-475F-9CCB-DE8A768145AA}" destId="{ABBE089D-BFC5-4E20-87BB-EE91BB505EC2}" srcOrd="1" destOrd="0" presId="urn:microsoft.com/office/officeart/2005/8/layout/cycle5"/>
    <dgm:cxn modelId="{B2567FC6-87F0-47E1-8F5A-A4252330C814}" type="presParOf" srcId="{CDDC4681-83B2-475F-9CCB-DE8A768145AA}" destId="{BECC6739-A7F2-4ACB-A786-ABD6F1302945}" srcOrd="2" destOrd="0" presId="urn:microsoft.com/office/officeart/2005/8/layout/cycle5"/>
    <dgm:cxn modelId="{C2DA3A04-8250-4FC1-9F52-738DC0B90100}" type="presParOf" srcId="{CDDC4681-83B2-475F-9CCB-DE8A768145AA}" destId="{0338C317-CF23-4B65-AA33-10747A5707BE}" srcOrd="3" destOrd="0" presId="urn:microsoft.com/office/officeart/2005/8/layout/cycle5"/>
    <dgm:cxn modelId="{92295BDD-BC6A-4E95-AB86-761F4CA7752B}" type="presParOf" srcId="{CDDC4681-83B2-475F-9CCB-DE8A768145AA}" destId="{90C72670-52ED-4FB8-A11D-35087BBE2B18}" srcOrd="4" destOrd="0" presId="urn:microsoft.com/office/officeart/2005/8/layout/cycle5"/>
    <dgm:cxn modelId="{53203413-CE66-4C6D-A453-D7A725272FEA}" type="presParOf" srcId="{CDDC4681-83B2-475F-9CCB-DE8A768145AA}" destId="{D310513C-01FD-404E-8BCE-AB2C9136616D}" srcOrd="5" destOrd="0" presId="urn:microsoft.com/office/officeart/2005/8/layout/cycle5"/>
    <dgm:cxn modelId="{000A8499-EDDF-4139-866F-34AF683E1133}" type="presParOf" srcId="{CDDC4681-83B2-475F-9CCB-DE8A768145AA}" destId="{25237416-A55B-4452-AC63-CA106CC5EE83}" srcOrd="6" destOrd="0" presId="urn:microsoft.com/office/officeart/2005/8/layout/cycle5"/>
    <dgm:cxn modelId="{55116A00-3AAE-4BD6-A552-D822F0DC4C0B}" type="presParOf" srcId="{CDDC4681-83B2-475F-9CCB-DE8A768145AA}" destId="{E37A8A7E-E561-4527-BEF7-8349BF1C0E03}" srcOrd="7" destOrd="0" presId="urn:microsoft.com/office/officeart/2005/8/layout/cycle5"/>
    <dgm:cxn modelId="{12176AD5-2230-4DA6-90E1-806E9167912B}" type="presParOf" srcId="{CDDC4681-83B2-475F-9CCB-DE8A768145AA}" destId="{8810F298-3B92-46E8-8827-DF86B34486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A7145-6F1C-417A-80A6-2B6DA21DE8B0}">
      <dsp:nvSpPr>
        <dsp:cNvPr id="0" name=""/>
        <dsp:cNvSpPr/>
      </dsp:nvSpPr>
      <dsp:spPr>
        <a:xfrm>
          <a:off x="4325760" y="-151584"/>
          <a:ext cx="2168795" cy="15556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i="0" kern="1200" dirty="0" err="1">
              <a:latin typeface="Arial" panose="020B0604020202020204" pitchFamily="34" charset="0"/>
              <a:cs typeface="Arial" panose="020B0604020202020204" pitchFamily="34" charset="0"/>
            </a:rPr>
            <a:t>Plentyn</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gydag</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anghenion</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heb</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eu</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diwallu</a:t>
          </a:r>
          <a:r>
            <a:rPr lang="en-GB" sz="1600" i="0" kern="1200" dirty="0">
              <a:latin typeface="Arial" panose="020B0604020202020204" pitchFamily="34" charset="0"/>
              <a:cs typeface="Arial" panose="020B0604020202020204" pitchFamily="34" charset="0"/>
            </a:rPr>
            <a:t>/</a:t>
          </a:r>
          <a:r>
            <a:rPr lang="en-GB" sz="1600" i="0" kern="1200" dirty="0" err="1">
              <a:latin typeface="Arial" panose="020B0604020202020204" pitchFamily="34" charset="0"/>
              <a:cs typeface="Arial" panose="020B0604020202020204" pitchFamily="34" charset="0"/>
            </a:rPr>
            <a:t>trawma</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ar</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ddechrau</a:t>
          </a:r>
          <a:r>
            <a:rPr lang="en-GB" sz="1600" i="0" kern="1200" dirty="0">
              <a:latin typeface="Arial" panose="020B0604020202020204" pitchFamily="34" charset="0"/>
              <a:cs typeface="Arial" panose="020B0604020202020204" pitchFamily="34" charset="0"/>
            </a:rPr>
            <a:t> </a:t>
          </a:r>
          <a:r>
            <a:rPr lang="en-GB" sz="1600" i="0" kern="1200" dirty="0" err="1">
              <a:latin typeface="Arial" panose="020B0604020202020204" pitchFamily="34" charset="0"/>
              <a:cs typeface="Arial" panose="020B0604020202020204" pitchFamily="34" charset="0"/>
            </a:rPr>
            <a:t>oes</a:t>
          </a:r>
          <a:endParaRPr lang="en-GB" sz="1600" i="0" kern="1200" dirty="0">
            <a:latin typeface="Arial" panose="020B0604020202020204" pitchFamily="34" charset="0"/>
            <a:cs typeface="Arial" panose="020B0604020202020204" pitchFamily="34" charset="0"/>
          </a:endParaRPr>
        </a:p>
      </dsp:txBody>
      <dsp:txXfrm>
        <a:off x="4643373" y="76230"/>
        <a:ext cx="1533569" cy="1099986"/>
      </dsp:txXfrm>
    </dsp:sp>
    <dsp:sp modelId="{01BE8DC5-C724-4485-896B-7FC9F8509CFF}">
      <dsp:nvSpPr>
        <dsp:cNvPr id="0" name=""/>
        <dsp:cNvSpPr/>
      </dsp:nvSpPr>
      <dsp:spPr>
        <a:xfrm rot="1638147">
          <a:off x="6330393" y="929203"/>
          <a:ext cx="127951" cy="410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332531" y="1002425"/>
        <a:ext cx="89566" cy="246073"/>
      </dsp:txXfrm>
    </dsp:sp>
    <dsp:sp modelId="{C452B9B8-C7C5-4CE1-B8EB-3DE91DBAE899}">
      <dsp:nvSpPr>
        <dsp:cNvPr id="0" name=""/>
        <dsp:cNvSpPr/>
      </dsp:nvSpPr>
      <dsp:spPr>
        <a:xfrm>
          <a:off x="6289537" y="880785"/>
          <a:ext cx="2196173" cy="15323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i="0" kern="1200" dirty="0">
              <a:latin typeface="Arial" panose="020B0604020202020204" pitchFamily="34" charset="0"/>
              <a:cs typeface="Arial" panose="020B0604020202020204" pitchFamily="34" charset="0"/>
            </a:rPr>
            <a:t>Plentyn</a:t>
          </a:r>
          <a:r>
            <a:rPr lang="en-GB" sz="2000" i="0" kern="1200" baseline="0" dirty="0">
              <a:latin typeface="Arial" panose="020B0604020202020204" pitchFamily="34" charset="0"/>
              <a:cs typeface="Arial" panose="020B0604020202020204" pitchFamily="34" charset="0"/>
            </a:rPr>
            <a:t> yn profi diffyg o ran </a:t>
          </a:r>
          <a:r>
            <a:rPr lang="en-GB" sz="2000" i="0" kern="1200" baseline="0" dirty="0" err="1">
              <a:latin typeface="Arial" panose="020B0604020202020204" pitchFamily="34" charset="0"/>
              <a:cs typeface="Arial" panose="020B0604020202020204" pitchFamily="34" charset="0"/>
            </a:rPr>
            <a:t>rhyngweithio</a:t>
          </a:r>
          <a:r>
            <a:rPr lang="en-GB" sz="2000" i="0" kern="1200" baseline="0" dirty="0">
              <a:latin typeface="Arial" panose="020B0604020202020204" pitchFamily="34" charset="0"/>
              <a:cs typeface="Arial" panose="020B0604020202020204" pitchFamily="34" charset="0"/>
            </a:rPr>
            <a:t> </a:t>
          </a:r>
          <a:r>
            <a:rPr lang="en-GB" sz="2000" i="0" kern="1200" baseline="0" dirty="0" err="1">
              <a:latin typeface="Arial" panose="020B0604020202020204" pitchFamily="34" charset="0"/>
              <a:cs typeface="Arial" panose="020B0604020202020204" pitchFamily="34" charset="0"/>
            </a:rPr>
            <a:t>dwyochrog</a:t>
          </a:r>
          <a:endParaRPr lang="en-GB" sz="2000" i="0" kern="1200" dirty="0">
            <a:latin typeface="Arial" panose="020B0604020202020204" pitchFamily="34" charset="0"/>
            <a:cs typeface="Arial" panose="020B0604020202020204" pitchFamily="34" charset="0"/>
          </a:endParaRPr>
        </a:p>
      </dsp:txBody>
      <dsp:txXfrm>
        <a:off x="6611159" y="1105197"/>
        <a:ext cx="1552929" cy="1083556"/>
      </dsp:txXfrm>
    </dsp:sp>
    <dsp:sp modelId="{DB6E8869-AF87-4365-9CCB-13D93C1DF36E}">
      <dsp:nvSpPr>
        <dsp:cNvPr id="0" name=""/>
        <dsp:cNvSpPr/>
      </dsp:nvSpPr>
      <dsp:spPr>
        <a:xfrm rot="6763850">
          <a:off x="6911552" y="2343419"/>
          <a:ext cx="196786" cy="410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6952476" y="2398219"/>
        <a:ext cx="137750" cy="246073"/>
      </dsp:txXfrm>
    </dsp:sp>
    <dsp:sp modelId="{6A5A0CAC-A187-4E68-AED9-1574E0E421E9}">
      <dsp:nvSpPr>
        <dsp:cNvPr id="0" name=""/>
        <dsp:cNvSpPr/>
      </dsp:nvSpPr>
      <dsp:spPr>
        <a:xfrm>
          <a:off x="5612432" y="2693151"/>
          <a:ext cx="2053122" cy="14815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i="0" kern="1200" dirty="0">
              <a:latin typeface="Arial" panose="020B0604020202020204" pitchFamily="34" charset="0"/>
              <a:cs typeface="Arial" panose="020B0604020202020204" pitchFamily="34" charset="0"/>
            </a:rPr>
            <a:t>Rhiant ddim yn </a:t>
          </a:r>
          <a:r>
            <a:rPr lang="en-GB" sz="2000" i="0" kern="1200" dirty="0" err="1">
              <a:latin typeface="Arial" panose="020B0604020202020204" pitchFamily="34" charset="0"/>
              <a:cs typeface="Arial" panose="020B0604020202020204" pitchFamily="34" charset="0"/>
            </a:rPr>
            <a:t>cael</a:t>
          </a:r>
          <a:r>
            <a:rPr lang="en-GB" sz="2000" i="0" kern="1200" dirty="0">
              <a:latin typeface="Arial" panose="020B0604020202020204" pitchFamily="34" charset="0"/>
              <a:cs typeface="Arial" panose="020B0604020202020204" pitchFamily="34" charset="0"/>
            </a:rPr>
            <a:t> </a:t>
          </a:r>
          <a:r>
            <a:rPr lang="en-GB" sz="2000" i="0" kern="1200" dirty="0" err="1">
              <a:latin typeface="Arial" panose="020B0604020202020204" pitchFamily="34" charset="0"/>
              <a:cs typeface="Arial" panose="020B0604020202020204" pitchFamily="34" charset="0"/>
            </a:rPr>
            <a:t>ei</a:t>
          </a:r>
          <a:r>
            <a:rPr lang="en-GB" sz="2000" i="0" kern="1200" dirty="0">
              <a:latin typeface="Arial" panose="020B0604020202020204" pitchFamily="34" charset="0"/>
              <a:cs typeface="Arial" panose="020B0604020202020204" pitchFamily="34" charset="0"/>
            </a:rPr>
            <a:t> </a:t>
          </a:r>
          <a:r>
            <a:rPr lang="en-GB" sz="2000" i="0" kern="1200" dirty="0" err="1">
              <a:latin typeface="Arial" panose="020B0604020202020204" pitchFamily="34" charset="0"/>
              <a:cs typeface="Arial" panose="020B0604020202020204" pitchFamily="34" charset="0"/>
            </a:rPr>
            <a:t>wobrwyo</a:t>
          </a:r>
          <a:endParaRPr lang="en-GB" sz="2000" i="0" kern="1200" dirty="0">
            <a:latin typeface="Arial" panose="020B0604020202020204" pitchFamily="34" charset="0"/>
            <a:cs typeface="Arial" panose="020B0604020202020204" pitchFamily="34" charset="0"/>
          </a:endParaRPr>
        </a:p>
      </dsp:txBody>
      <dsp:txXfrm>
        <a:off x="5913105" y="2910121"/>
        <a:ext cx="1451776" cy="1047621"/>
      </dsp:txXfrm>
    </dsp:sp>
    <dsp:sp modelId="{FE39D49C-7887-45B4-81C7-12BA751FC3AF}">
      <dsp:nvSpPr>
        <dsp:cNvPr id="0" name=""/>
        <dsp:cNvSpPr/>
      </dsp:nvSpPr>
      <dsp:spPr>
        <a:xfrm rot="10800000">
          <a:off x="5248983" y="3228870"/>
          <a:ext cx="256837" cy="410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5326034" y="3310895"/>
        <a:ext cx="179786" cy="246073"/>
      </dsp:txXfrm>
    </dsp:sp>
    <dsp:sp modelId="{55A240E3-318D-418D-90D6-F38E2597074F}">
      <dsp:nvSpPr>
        <dsp:cNvPr id="0" name=""/>
        <dsp:cNvSpPr/>
      </dsp:nvSpPr>
      <dsp:spPr>
        <a:xfrm>
          <a:off x="3242406" y="2691966"/>
          <a:ext cx="1885427" cy="148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i="0" kern="1200" dirty="0">
              <a:latin typeface="Arial" panose="020B0604020202020204" pitchFamily="34" charset="0"/>
              <a:cs typeface="Arial" panose="020B0604020202020204" pitchFamily="34" charset="0"/>
            </a:rPr>
            <a:t>Rhiant yn </a:t>
          </a:r>
          <a:r>
            <a:rPr lang="en-GB" sz="1900" i="0" kern="1200" dirty="0" err="1">
              <a:latin typeface="Arial" panose="020B0604020202020204" pitchFamily="34" charset="0"/>
              <a:cs typeface="Arial" panose="020B0604020202020204" pitchFamily="34" charset="0"/>
            </a:rPr>
            <a:t>dod</a:t>
          </a:r>
          <a:r>
            <a:rPr lang="en-GB" sz="1900" i="0" kern="1200" dirty="0">
              <a:latin typeface="Arial" panose="020B0604020202020204" pitchFamily="34" charset="0"/>
              <a:cs typeface="Arial" panose="020B0604020202020204" pitchFamily="34" charset="0"/>
            </a:rPr>
            <a:t> yn </a:t>
          </a:r>
          <a:r>
            <a:rPr lang="en-GB" sz="1900" i="0" kern="1200" dirty="0" err="1">
              <a:latin typeface="Arial" panose="020B0604020202020204" pitchFamily="34" charset="0"/>
              <a:cs typeface="Arial" panose="020B0604020202020204" pitchFamily="34" charset="0"/>
            </a:rPr>
            <a:t>amddiffynnol</a:t>
          </a:r>
          <a:endParaRPr lang="en-GB" sz="1900" i="0" kern="1200" dirty="0">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buNone/>
          </a:pPr>
          <a:endParaRPr lang="en-GB" sz="1800" i="1" kern="1200" dirty="0"/>
        </a:p>
      </dsp:txBody>
      <dsp:txXfrm>
        <a:off x="3518520" y="2909283"/>
        <a:ext cx="1333199" cy="1049297"/>
      </dsp:txXfrm>
    </dsp:sp>
    <dsp:sp modelId="{902381CE-5DC9-4816-B24E-BB6BB899F086}">
      <dsp:nvSpPr>
        <dsp:cNvPr id="0" name=""/>
        <dsp:cNvSpPr/>
      </dsp:nvSpPr>
      <dsp:spPr>
        <a:xfrm rot="15041742">
          <a:off x="3788047" y="2355904"/>
          <a:ext cx="182580" cy="410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3824488" y="2463776"/>
        <a:ext cx="127806" cy="246073"/>
      </dsp:txXfrm>
    </dsp:sp>
    <dsp:sp modelId="{7BE78BE9-FF3F-49DC-8B8C-4C2CB6E5370D}">
      <dsp:nvSpPr>
        <dsp:cNvPr id="0" name=""/>
        <dsp:cNvSpPr/>
      </dsp:nvSpPr>
      <dsp:spPr>
        <a:xfrm>
          <a:off x="2565189" y="838914"/>
          <a:ext cx="1976772" cy="1584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i="0" kern="1200" dirty="0">
              <a:latin typeface="Arial" panose="020B0604020202020204" pitchFamily="34" charset="0"/>
              <a:cs typeface="Arial" panose="020B0604020202020204" pitchFamily="34" charset="0"/>
            </a:rPr>
            <a:t>Rhiant yn </a:t>
          </a:r>
          <a:r>
            <a:rPr lang="en-GB" sz="2400" i="0" kern="1200" dirty="0" err="1">
              <a:latin typeface="Arial" panose="020B0604020202020204" pitchFamily="34" charset="0"/>
              <a:cs typeface="Arial" panose="020B0604020202020204" pitchFamily="34" charset="0"/>
            </a:rPr>
            <a:t>dod</a:t>
          </a:r>
          <a:r>
            <a:rPr lang="en-GB" sz="2400" i="0" kern="1200" dirty="0">
              <a:latin typeface="Arial" panose="020B0604020202020204" pitchFamily="34" charset="0"/>
              <a:cs typeface="Arial" panose="020B0604020202020204" pitchFamily="34" charset="0"/>
            </a:rPr>
            <a:t> yn </a:t>
          </a:r>
          <a:r>
            <a:rPr lang="en-GB" sz="2400" i="0" kern="1200" dirty="0" err="1">
              <a:latin typeface="Arial" panose="020B0604020202020204" pitchFamily="34" charset="0"/>
              <a:cs typeface="Arial" panose="020B0604020202020204" pitchFamily="34" charset="0"/>
            </a:rPr>
            <a:t>gaeëdig</a:t>
          </a:r>
          <a:endParaRPr lang="en-GB" sz="2400" i="0" kern="1200" dirty="0">
            <a:latin typeface="Arial" panose="020B0604020202020204" pitchFamily="34" charset="0"/>
            <a:cs typeface="Arial" panose="020B0604020202020204" pitchFamily="34" charset="0"/>
          </a:endParaRPr>
        </a:p>
      </dsp:txBody>
      <dsp:txXfrm>
        <a:off x="2854681" y="1070898"/>
        <a:ext cx="1397788" cy="1120118"/>
      </dsp:txXfrm>
    </dsp:sp>
    <dsp:sp modelId="{AE237831-6039-46DC-8749-538055BA3D33}">
      <dsp:nvSpPr>
        <dsp:cNvPr id="0" name=""/>
        <dsp:cNvSpPr/>
      </dsp:nvSpPr>
      <dsp:spPr>
        <a:xfrm rot="19894734">
          <a:off x="4404236" y="937519"/>
          <a:ext cx="103554" cy="410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406108" y="1026937"/>
        <a:ext cx="72488" cy="246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D06EC-6302-40C9-941B-4EAEB0400DFC}">
      <dsp:nvSpPr>
        <dsp:cNvPr id="0" name=""/>
        <dsp:cNvSpPr/>
      </dsp:nvSpPr>
      <dsp:spPr>
        <a:xfrm>
          <a:off x="2902985" y="1399"/>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i="0" kern="1200" dirty="0" err="1">
              <a:solidFill>
                <a:sysClr val="window" lastClr="FFFFFF"/>
              </a:solidFill>
              <a:latin typeface="Arial" panose="020B0604020202020204" pitchFamily="34" charset="0"/>
              <a:ea typeface="+mn-ea"/>
              <a:cs typeface="Arial" panose="020B0604020202020204" pitchFamily="34" charset="0"/>
            </a:rPr>
            <a:t>Meddyliau</a:t>
          </a:r>
          <a:endParaRPr lang="en-GB" sz="2600" i="0" kern="1200" dirty="0">
            <a:solidFill>
              <a:sysClr val="window" lastClr="FFFFFF"/>
            </a:solidFill>
            <a:latin typeface="Arial" panose="020B0604020202020204" pitchFamily="34" charset="0"/>
            <a:ea typeface="+mn-ea"/>
            <a:cs typeface="Arial" panose="020B0604020202020204" pitchFamily="34" charset="0"/>
          </a:endParaRPr>
        </a:p>
      </dsp:txBody>
      <dsp:txXfrm>
        <a:off x="2967798" y="66212"/>
        <a:ext cx="1913002" cy="1198082"/>
      </dsp:txXfrm>
    </dsp:sp>
    <dsp:sp modelId="{BECC6739-A7F2-4ACB-A786-ABD6F1302945}">
      <dsp:nvSpPr>
        <dsp:cNvPr id="0" name=""/>
        <dsp:cNvSpPr/>
      </dsp:nvSpPr>
      <dsp:spPr>
        <a:xfrm>
          <a:off x="2155302" y="665253"/>
          <a:ext cx="3537994" cy="3537994"/>
        </a:xfrm>
        <a:custGeom>
          <a:avLst/>
          <a:gdLst/>
          <a:ahLst/>
          <a:cxnLst/>
          <a:rect l="0" t="0" r="0" b="0"/>
          <a:pathLst>
            <a:path>
              <a:moveTo>
                <a:pt x="3063825" y="563687"/>
              </a:moveTo>
              <a:arcTo wR="1768997" hR="1768997" stAng="19023037" swAng="2299654"/>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0338C317-CF23-4B65-AA33-10747A5707BE}">
      <dsp:nvSpPr>
        <dsp:cNvPr id="0" name=""/>
        <dsp:cNvSpPr/>
      </dsp:nvSpPr>
      <dsp:spPr>
        <a:xfrm>
          <a:off x="4434982"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i="0" kern="1200" dirty="0" err="1">
              <a:solidFill>
                <a:sysClr val="window" lastClr="FFFFFF"/>
              </a:solidFill>
              <a:latin typeface="Arial" panose="020B0604020202020204" pitchFamily="34" charset="0"/>
              <a:ea typeface="+mn-ea"/>
              <a:cs typeface="Arial" panose="020B0604020202020204" pitchFamily="34" charset="0"/>
            </a:rPr>
            <a:t>Teimladau</a:t>
          </a:r>
          <a:endParaRPr lang="en-GB" sz="2600" i="0" kern="1200" dirty="0">
            <a:solidFill>
              <a:sysClr val="window" lastClr="FFFFFF"/>
            </a:solidFill>
            <a:latin typeface="Arial" panose="020B0604020202020204" pitchFamily="34" charset="0"/>
            <a:ea typeface="+mn-ea"/>
            <a:cs typeface="Arial" panose="020B0604020202020204" pitchFamily="34" charset="0"/>
          </a:endParaRPr>
        </a:p>
      </dsp:txBody>
      <dsp:txXfrm>
        <a:off x="4499795" y="2719708"/>
        <a:ext cx="1913002" cy="1198082"/>
      </dsp:txXfrm>
    </dsp:sp>
    <dsp:sp modelId="{D310513C-01FD-404E-8BCE-AB2C9136616D}">
      <dsp:nvSpPr>
        <dsp:cNvPr id="0" name=""/>
        <dsp:cNvSpPr/>
      </dsp:nvSpPr>
      <dsp:spPr>
        <a:xfrm>
          <a:off x="2155302" y="665253"/>
          <a:ext cx="3537994" cy="3537994"/>
        </a:xfrm>
        <a:custGeom>
          <a:avLst/>
          <a:gdLst/>
          <a:ahLst/>
          <a:cxnLst/>
          <a:rect l="0" t="0" r="0" b="0"/>
          <a:pathLst>
            <a:path>
              <a:moveTo>
                <a:pt x="2310913" y="3452944"/>
              </a:moveTo>
              <a:arcTo wR="1768997" hR="1768997" stAng="4329669" swAng="2140661"/>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25237416-A55B-4452-AC63-CA106CC5EE83}">
      <dsp:nvSpPr>
        <dsp:cNvPr id="0" name=""/>
        <dsp:cNvSpPr/>
      </dsp:nvSpPr>
      <dsp:spPr>
        <a:xfrm>
          <a:off x="1370989"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i="0" kern="1200" dirty="0" err="1">
              <a:solidFill>
                <a:sysClr val="window" lastClr="FFFFFF"/>
              </a:solidFill>
              <a:latin typeface="Arial" panose="020B0604020202020204" pitchFamily="34" charset="0"/>
              <a:ea typeface="+mn-ea"/>
              <a:cs typeface="Arial" panose="020B0604020202020204" pitchFamily="34" charset="0"/>
            </a:rPr>
            <a:t>Ymddygiad</a:t>
          </a:r>
          <a:endParaRPr lang="en-GB" sz="2600" i="0" kern="1200" dirty="0">
            <a:solidFill>
              <a:sysClr val="window" lastClr="FFFFFF"/>
            </a:solidFill>
            <a:latin typeface="Arial" panose="020B0604020202020204" pitchFamily="34" charset="0"/>
            <a:ea typeface="+mn-ea"/>
            <a:cs typeface="Arial" panose="020B0604020202020204" pitchFamily="34" charset="0"/>
          </a:endParaRPr>
        </a:p>
      </dsp:txBody>
      <dsp:txXfrm>
        <a:off x="1435802" y="2719708"/>
        <a:ext cx="1913002" cy="1198082"/>
      </dsp:txXfrm>
    </dsp:sp>
    <dsp:sp modelId="{8810F298-3B92-46E8-8827-DF86B34486B0}">
      <dsp:nvSpPr>
        <dsp:cNvPr id="0" name=""/>
        <dsp:cNvSpPr/>
      </dsp:nvSpPr>
      <dsp:spPr>
        <a:xfrm>
          <a:off x="2155302" y="665253"/>
          <a:ext cx="3537994" cy="3537994"/>
        </a:xfrm>
        <a:custGeom>
          <a:avLst/>
          <a:gdLst/>
          <a:ahLst/>
          <a:cxnLst/>
          <a:rect l="0" t="0" r="0" b="0"/>
          <a:pathLst>
            <a:path>
              <a:moveTo>
                <a:pt x="5752" y="1626454"/>
              </a:moveTo>
              <a:arcTo wR="1768997" hR="1768997" stAng="11077309" swAng="2299654"/>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24/12/2024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a:t>
            </a:fld>
            <a:endParaRPr lang="en-GB"/>
          </a:p>
        </p:txBody>
      </p:sp>
    </p:spTree>
    <p:extLst>
      <p:ext uri="{BB962C8B-B14F-4D97-AF65-F5344CB8AC3E}">
        <p14:creationId xmlns:p14="http://schemas.microsoft.com/office/powerpoint/2010/main" val="99945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Felly beth sy'n digwydd gyda Thrawma Eilaidd?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Dan </a:t>
            </a:r>
            <a:r>
              <a:rPr kumimoji="0" lang="cy-GB" sz="1200" b="0" i="0" u="none" strike="noStrike" kern="1200" cap="none" spc="0" normalizeH="0" baseline="0" noProof="0" dirty="0" err="1">
                <a:ln>
                  <a:noFill/>
                </a:ln>
                <a:solidFill>
                  <a:prstClr val="black"/>
                </a:solidFill>
                <a:effectLst/>
                <a:uLnTx/>
                <a:uFillTx/>
                <a:latin typeface="+mn-lt"/>
                <a:ea typeface="+mn-ea"/>
                <a:cs typeface="+mn-cs"/>
              </a:rPr>
              <a:t>Siegel</a:t>
            </a:r>
            <a:r>
              <a:rPr kumimoji="0" lang="cy-GB" sz="1200" b="0" i="0" u="none" strike="noStrike" kern="1200" cap="none" spc="0" normalizeH="0" baseline="0" noProof="0" dirty="0">
                <a:ln>
                  <a:noFill/>
                </a:ln>
                <a:solidFill>
                  <a:prstClr val="black"/>
                </a:solidFill>
                <a:effectLst/>
                <a:uLnTx/>
                <a:uFillTx/>
                <a:latin typeface="+mn-lt"/>
                <a:ea typeface="+mn-ea"/>
                <a:cs typeface="+mn-cs"/>
              </a:rPr>
              <a:t> yn siarad am ddatblygiad yr ymennydd ac mae effaith trawma yn golygu y gall plant ‘golli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yn haws. Trawma eilaidd mwyaf syml yw effaith hyn ar y sawl sy'n rhoi gofal sydd mewn perthynas ymlyniad â rhywun sy'n colli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Jon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0" i="0" u="none" strike="noStrike" kern="1200" cap="none" spc="0" normalizeH="0" baseline="0" noProof="0" dirty="0">
                <a:ln>
                  <a:noFill/>
                </a:ln>
                <a:solidFill>
                  <a:prstClr val="black"/>
                </a:solidFill>
                <a:effectLst/>
                <a:uLnTx/>
                <a:uFillTx/>
                <a:latin typeface="+mn-lt"/>
                <a:ea typeface="+mn-ea"/>
                <a:cs typeface="+mn-cs"/>
              </a:rPr>
              <a:t> yn siarad am hyn yn Brain </a:t>
            </a:r>
            <a:r>
              <a:rPr kumimoji="0" lang="cy-GB" sz="1200" b="0" i="0" u="none" strike="noStrike" kern="1200" cap="none" spc="0" normalizeH="0" baseline="0" noProof="0" dirty="0" err="1">
                <a:ln>
                  <a:noFill/>
                </a:ln>
                <a:solidFill>
                  <a:prstClr val="black"/>
                </a:solidFill>
                <a:effectLst/>
                <a:uLnTx/>
                <a:uFillTx/>
                <a:latin typeface="+mn-lt"/>
                <a:ea typeface="+mn-ea"/>
                <a:cs typeface="+mn-cs"/>
              </a:rPr>
              <a:t>Based</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0" i="0" u="none" strike="noStrike" kern="1200" cap="none" spc="0" normalizeH="0" baseline="0" noProof="0" dirty="0">
                <a:ln>
                  <a:noFill/>
                </a:ln>
                <a:solidFill>
                  <a:prstClr val="black"/>
                </a:solidFill>
                <a:effectLst/>
                <a:uLnTx/>
                <a:uFillTx/>
                <a:latin typeface="+mn-lt"/>
                <a:ea typeface="+mn-ea"/>
                <a:cs typeface="+mn-cs"/>
              </a:rPr>
              <a:t> gan Hughes a </a:t>
            </a:r>
            <a:r>
              <a:rPr kumimoji="0" lang="cy-GB" sz="1200" b="0"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0" i="0" u="none" strike="noStrike" kern="1200" cap="none" spc="0" normalizeH="0" baseline="0" noProof="0" dirty="0">
                <a:ln>
                  <a:noFill/>
                </a:ln>
                <a:solidFill>
                  <a:prstClr val="black"/>
                </a:solidFill>
                <a:effectLst/>
                <a:uLnTx/>
                <a:uFillTx/>
                <a:latin typeface="+mn-lt"/>
                <a:ea typeface="+mn-ea"/>
                <a:cs typeface="+mn-cs"/>
              </a:rPr>
              <a:t>. Mae'n disgrifio sut mewn perthnasau CADARN mae'r system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limbig</a:t>
            </a:r>
            <a:r>
              <a:rPr kumimoji="0" lang="cy-GB" sz="1200" b="0" i="0" u="none" strike="noStrike" kern="1200" cap="none" spc="0" normalizeH="0" baseline="0" noProof="0" dirty="0">
                <a:ln>
                  <a:noFill/>
                </a:ln>
                <a:solidFill>
                  <a:prstClr val="black"/>
                </a:solidFill>
                <a:effectLst/>
                <a:uLnTx/>
                <a:uFillTx/>
                <a:latin typeface="+mn-lt"/>
                <a:ea typeface="+mn-ea"/>
                <a:cs typeface="+mn-cs"/>
              </a:rPr>
              <a:t>/</a:t>
            </a:r>
            <a:r>
              <a:rPr kumimoji="0" lang="cy-GB" sz="1200" b="0" i="0" u="none" strike="noStrike" kern="1200" cap="none" spc="0" normalizeH="0" baseline="0" noProof="0" dirty="0" err="1">
                <a:ln>
                  <a:noFill/>
                </a:ln>
                <a:solidFill>
                  <a:prstClr val="black"/>
                </a:solidFill>
                <a:effectLst/>
                <a:uLnTx/>
                <a:uFillTx/>
                <a:latin typeface="+mn-lt"/>
                <a:ea typeface="+mn-ea"/>
                <a:cs typeface="+mn-cs"/>
              </a:rPr>
              <a:t>amygdala</a:t>
            </a:r>
            <a:r>
              <a:rPr kumimoji="0" lang="cy-GB" sz="1200" b="0" i="0" u="none" strike="noStrike" kern="1200" cap="none" spc="0" normalizeH="0" baseline="0" noProof="0" dirty="0">
                <a:ln>
                  <a:noFill/>
                </a:ln>
                <a:solidFill>
                  <a:prstClr val="black"/>
                </a:solidFill>
                <a:effectLst/>
                <a:uLnTx/>
                <a:uFillTx/>
                <a:latin typeface="+mn-lt"/>
                <a:ea typeface="+mn-ea"/>
                <a:cs typeface="+mn-cs"/>
              </a:rPr>
              <a:t> yn hyrwyddo datblygu cysylltiadau dwy ffordd i'r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 sy'n digwydd rhwng 0 a 18mis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hyn yn hanfodol ar gyfer </a:t>
            </a:r>
            <a:r>
              <a:rPr kumimoji="0" lang="cy-GB" sz="1200" b="0" i="0" u="none" strike="noStrike" kern="1200" cap="none" spc="0" normalizeH="0" baseline="0" noProof="0" dirty="0" err="1">
                <a:ln>
                  <a:noFill/>
                </a:ln>
                <a:solidFill>
                  <a:prstClr val="black"/>
                </a:solidFill>
                <a:effectLst/>
                <a:uLnTx/>
                <a:uFillTx/>
                <a:latin typeface="+mn-lt"/>
                <a:ea typeface="+mn-ea"/>
                <a:cs typeface="+mn-cs"/>
              </a:rPr>
              <a:t>hunanreoleiddio</a:t>
            </a: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da yn datblygu ymlyniad cadarn a dull da o “beidio colli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yn y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straen yn atal datblygiad cortecs </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sy'n gyfrifol am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swyddogaeth weithredol h.y. meddwl yn glir, cyrchu'r cof, ymarfer a chynllunio ac ati, </a:t>
            </a:r>
            <a:r>
              <a:rPr kumimoji="0" lang="cy-GB" sz="1200" b="0" i="0" u="none" strike="noStrike" kern="1200" cap="none" spc="0" normalizeH="0" baseline="0" noProof="0" dirty="0" err="1">
                <a:ln>
                  <a:noFill/>
                </a:ln>
                <a:solidFill>
                  <a:prstClr val="black"/>
                </a:solidFill>
                <a:effectLst/>
                <a:uLnTx/>
                <a:uFillTx/>
                <a:latin typeface="+mn-lt"/>
                <a:ea typeface="+mn-ea"/>
                <a:cs typeface="+mn-cs"/>
              </a:rPr>
              <a:t>hunanreoleiddio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a gwneud ystyr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Mewn TRAWMA mae'r system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limbig</a:t>
            </a:r>
            <a:r>
              <a:rPr kumimoji="0" lang="cy-GB" sz="1200" b="0" i="0" u="none" strike="noStrike" kern="1200" cap="none" spc="0" normalizeH="0" baseline="0" noProof="0" dirty="0">
                <a:ln>
                  <a:noFill/>
                </a:ln>
                <a:solidFill>
                  <a:prstClr val="black"/>
                </a:solidFill>
                <a:effectLst/>
                <a:uLnTx/>
                <a:uFillTx/>
                <a:latin typeface="+mn-lt"/>
                <a:ea typeface="+mn-ea"/>
                <a:cs typeface="+mn-cs"/>
              </a:rPr>
              <a:t>/</a:t>
            </a:r>
            <a:r>
              <a:rPr kumimoji="0" lang="cy-GB" sz="1200" b="0" i="0" u="none" strike="noStrike" kern="1200" cap="none" spc="0" normalizeH="0" baseline="0" noProof="0" dirty="0" err="1">
                <a:ln>
                  <a:noFill/>
                </a:ln>
                <a:solidFill>
                  <a:prstClr val="black"/>
                </a:solidFill>
                <a:effectLst/>
                <a:uLnTx/>
                <a:uFillTx/>
                <a:latin typeface="+mn-lt"/>
                <a:ea typeface="+mn-ea"/>
                <a:cs typeface="+mn-cs"/>
              </a:rPr>
              <a:t>amygdala</a:t>
            </a:r>
            <a:r>
              <a:rPr kumimoji="0" lang="cy-GB" sz="1200" b="0" i="0" u="none" strike="noStrike" kern="1200" cap="none" spc="0" normalizeH="0" baseline="0" noProof="0" dirty="0">
                <a:ln>
                  <a:noFill/>
                </a:ln>
                <a:solidFill>
                  <a:prstClr val="black"/>
                </a:solidFill>
                <a:effectLst/>
                <a:uLnTx/>
                <a:uFillTx/>
                <a:latin typeface="+mn-lt"/>
                <a:ea typeface="+mn-ea"/>
                <a:cs typeface="+mn-cs"/>
              </a:rPr>
              <a:t> yn cael ei actifadu gan lefelau uchel o straen. Gall hyn fod yn brofiad plant sydd wedi dioddef esgeulustod/trawma. Mae hyn yn achosi ymatebion amddiffynnol gorweithgar o Ymladd Ffoi Rhewi.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Heb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da, datblygedig, mae plant yn colli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AC felly hefyd eu RHIENI!!!</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Mae'r ymateb i straen yn atal gallu'r plentyn i feddwl a phrosesu digwyddiadau, ac felly maen nhw'n colli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Mae hyn yn cael sgil-effaith ar yr oedolion mewn perthynas ymlyniad â'r plentyn hwn.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ddod dan gymaint o straen â'r plentyn ac yna colli eu gallu eu hunain i ymgysylltu â meddwl rhesymegol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hunanreoleiddio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emosiynol. Nid yw hyn yn fethiant...mae'n ganlyniad naturiol i fyw gyda phlentyn sydd wedi’i </a:t>
            </a:r>
            <a:r>
              <a:rPr kumimoji="0" lang="cy-GB" sz="1200" b="0" i="0" u="none" strike="noStrike" kern="1200" cap="none" spc="0" normalizeH="0" baseline="0" noProof="0" dirty="0" err="1">
                <a:ln>
                  <a:noFill/>
                </a:ln>
                <a:solidFill>
                  <a:prstClr val="black"/>
                </a:solidFill>
                <a:effectLst/>
                <a:uLnTx/>
                <a:uFillTx/>
                <a:latin typeface="+mn-lt"/>
                <a:ea typeface="+mn-ea"/>
                <a:cs typeface="+mn-cs"/>
              </a:rPr>
              <a:t>drawmateiddio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Felly mae'n bwysig cymryd cyfrifoldeb am eich hunanofal eich hun.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Nod hunanofal da yw aros neu ddychwelyd i gyflwr lle mae'r rhiant yn ymwybodol o'r broses lle gall eu plentyn eu cymell tuag at ymatebion amhriodol o ddicter a rhwystredigaeth. Trwy gynnal eich </a:t>
            </a:r>
            <a:r>
              <a:rPr kumimoji="0" lang="cy-GB" sz="1200" b="0" i="0" u="none" strike="noStrike" kern="1200" cap="none" spc="0" normalizeH="0" baseline="0" noProof="0" dirty="0" err="1">
                <a:ln>
                  <a:noFill/>
                </a:ln>
                <a:solidFill>
                  <a:prstClr val="black"/>
                </a:solidFill>
                <a:effectLst/>
                <a:uLnTx/>
                <a:uFillTx/>
                <a:latin typeface="+mn-lt"/>
                <a:ea typeface="+mn-ea"/>
                <a:cs typeface="+mn-cs"/>
              </a:rPr>
              <a:t>hunanreoleiddio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eich hun nid ydych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camreoleiddio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mewn ymateb i drawma'r plentyn, nid ydych yn gadael iddo eich effeithio. Mae hwn yn ganlyniad anochel ac nid oherwydd eich bod yn methu fel rhiant.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402311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Swyddogaeth emosiynol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Dicter, dagrau, ofn, ymddieithrio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Iechyd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Patrymau cwsg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Bwyta ac Yfed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Salwch corfforol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Lefelau cynnwrf ffisiolegol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Ymateb llawn arswyd, hunllefau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Gor-wyliadwriaeth, llai o allu i ganolbwyntio, llai o allu i gofio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yw anhrefn yn cychwyn mae gweithredu o ddydd i ddydd yn cael ei amharu a bydd newidiadau clir mewn ymddygiad yn dod i'r amlwg, megis: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Colli neu ganslo apwyntiadau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Bod yn llai abl i ddefnyddio rhwydweithiau cymorth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Colli’r gallu am hunanofal a hunan-drefnu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Teimlo'n ynysig, wedi eich dieithrio ac yn ddi-werth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175946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 trawma eilaidd yn barhaol...mae’n bosibl ei drin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138472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Osgoi a gofal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 mae'r pwyntiau hyn yn crynhoi'r hyn sy'n digwydd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magu plant yn y modd goroesi - mae'r rhiant yn ei chael hi'n anodd ymdopi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system ymagwedd wedi DIFFODD - nid yw'r rhiant yn ymgysylltu ag anghenion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system amddiffyn YMLAEN - maen nhw'n ymateb yn y modd amddiffynnol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system ddarllen plant wedi'i chulhau - rhiant ddim yn gallu ymgysylltu â'r hyn sy'n digwydd i'r plentyn e.e. gall y plentyn fod yn ymddwyn fel hyn o ganlyniad i ddioddef pryder dwys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bersonol - mae'r rhiant yn dechrau teimlo ei fod yn cael ei wrthod yn lle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golygu FI yn dy erbyn DI - mae'r sefyllfa'n datblygu i fod yn un gystadleuol, yn frwydr pŵer…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nhw’n colli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 mae'r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yn cau - mae'r rhiant a'r plentyn yn dod yn adweithiol ac mae'r sefyllfa'n gwaethygu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ymatebion </a:t>
            </a:r>
            <a:r>
              <a:rPr kumimoji="0" lang="cy-GB" sz="1200" b="0" i="0" u="none" strike="noStrike" kern="1200" cap="none" spc="0" normalizeH="0" baseline="0" noProof="0" dirty="0" err="1">
                <a:ln>
                  <a:noFill/>
                </a:ln>
                <a:solidFill>
                  <a:prstClr val="black"/>
                </a:solidFill>
                <a:effectLst/>
                <a:uLnTx/>
                <a:uFillTx/>
                <a:latin typeface="+mn-lt"/>
                <a:ea typeface="+mn-ea"/>
                <a:cs typeface="+mn-cs"/>
              </a:rPr>
              <a:t>Amygdala</a:t>
            </a:r>
            <a:r>
              <a:rPr kumimoji="0" lang="cy-GB" sz="1200" b="0" i="0" u="none" strike="noStrike" kern="1200" cap="none" spc="0" normalizeH="0" baseline="0" noProof="0" dirty="0">
                <a:ln>
                  <a:noFill/>
                </a:ln>
                <a:solidFill>
                  <a:prstClr val="black"/>
                </a:solidFill>
                <a:effectLst/>
                <a:uLnTx/>
                <a:uFillTx/>
                <a:latin typeface="+mn-lt"/>
                <a:ea typeface="+mn-ea"/>
                <a:cs typeface="+mn-cs"/>
              </a:rPr>
              <a:t> yn dominyddu - mae emosiynau'n uchel ac mae'r plentyn yn ymateb gyda'i strategaethau dysgedig ar gyfer hunan amddiffyn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gofal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 arwain at gylch lle mae anghenion plant nad ydynt wedi cael eu diwallu yn parhau i fethu â chael eu diwallu wrth i'r rhiant gael ei gau allan...bydd hyn yn ei dro yn atgyfnerthu dull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 y rhiant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angen dadflocio'r sefyllfa hon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blinder tosturi yn derm tebyg arall ac mae wedi bod yn ganolbwynt i rywfaint o ymchwil mewn meysydd eraill ee. Proffesiwn nyrsio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Cynhaliwyd astudiaeth o ofal maeth a blinder tosturi ym </a:t>
            </a:r>
            <a:r>
              <a:rPr kumimoji="0" lang="cy-GB" sz="1200" b="0" i="0" u="none" strike="noStrike" kern="1200" cap="none" spc="0" normalizeH="0" baseline="0" noProof="0" dirty="0" err="1">
                <a:ln>
                  <a:noFill/>
                </a:ln>
                <a:solidFill>
                  <a:prstClr val="black"/>
                </a:solidFill>
                <a:effectLst/>
                <a:uLnTx/>
                <a:uFillTx/>
                <a:latin typeface="+mn-lt"/>
                <a:ea typeface="+mn-ea"/>
                <a:cs typeface="+mn-cs"/>
              </a:rPr>
              <a:t>Mryste</a:t>
            </a:r>
            <a:r>
              <a:rPr kumimoji="0" lang="cy-GB" sz="1200" b="0" i="0" u="none" strike="noStrike" kern="1200" cap="none" spc="0" normalizeH="0" baseline="0" noProof="0" dirty="0">
                <a:ln>
                  <a:noFill/>
                </a:ln>
                <a:solidFill>
                  <a:prstClr val="black"/>
                </a:solidFill>
                <a:effectLst/>
                <a:uLnTx/>
                <a:uFillTx/>
                <a:latin typeface="+mn-lt"/>
                <a:ea typeface="+mn-ea"/>
                <a:cs typeface="+mn-cs"/>
              </a:rPr>
              <a:t>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Ottoway</a:t>
            </a:r>
            <a:r>
              <a:rPr kumimoji="0" lang="cy-GB" sz="1200" b="0" i="0" u="none" strike="noStrike" kern="1200" cap="none" spc="0" normalizeH="0" baseline="0" noProof="0" dirty="0">
                <a:ln>
                  <a:noFill/>
                </a:ln>
                <a:solidFill>
                  <a:prstClr val="black"/>
                </a:solidFill>
                <a:effectLst/>
                <a:uLnTx/>
                <a:uFillTx/>
                <a:latin typeface="+mn-lt"/>
                <a:ea typeface="+mn-ea"/>
                <a:cs typeface="+mn-cs"/>
              </a:rPr>
              <a:t> a Selwyn yn 2016: amlygodd yr astudiaeth hon yr effaith ar ofalwyr maeth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plant wedi’u </a:t>
            </a:r>
            <a:r>
              <a:rPr kumimoji="0" lang="cy-GB" sz="1200" b="0" i="0" u="none" strike="noStrike" kern="1200" cap="none" spc="0" normalizeH="0" baseline="0" noProof="0" dirty="0" err="1">
                <a:ln>
                  <a:noFill/>
                </a:ln>
                <a:solidFill>
                  <a:prstClr val="black"/>
                </a:solidFill>
                <a:effectLst/>
                <a:uLnTx/>
                <a:uFillTx/>
                <a:latin typeface="+mn-lt"/>
                <a:ea typeface="+mn-ea"/>
                <a:cs typeface="+mn-cs"/>
              </a:rPr>
              <a:t>trawmateiddio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ac mae’n bosibl gweld tebygrwydd â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mabwysiadol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http://www.bristol.ac.uk/sps/research/projects/completed/2016/compassion-fatigue-in-foster-carers/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254456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Dyma'r elfennau a nodwyd gan astudiaeth </a:t>
            </a:r>
            <a:r>
              <a:rPr kumimoji="0" lang="cy-GB" sz="1200" b="0" i="0" u="none" strike="noStrike" kern="1200" cap="none" spc="0" normalizeH="0" baseline="0" noProof="0" dirty="0" err="1">
                <a:ln>
                  <a:noFill/>
                </a:ln>
                <a:solidFill>
                  <a:prstClr val="black"/>
                </a:solidFill>
                <a:effectLst/>
                <a:uLnTx/>
                <a:uFillTx/>
                <a:latin typeface="+mn-lt"/>
                <a:ea typeface="+mn-ea"/>
                <a:cs typeface="+mn-cs"/>
              </a:rPr>
              <a:t>Ottoway</a:t>
            </a:r>
            <a:r>
              <a:rPr kumimoji="0" lang="cy-GB" sz="1200" b="0" i="0" u="none" strike="noStrike" kern="1200" cap="none" spc="0" normalizeH="0" baseline="0" noProof="0" dirty="0">
                <a:ln>
                  <a:noFill/>
                </a:ln>
                <a:solidFill>
                  <a:prstClr val="black"/>
                </a:solidFill>
                <a:effectLst/>
                <a:uLnTx/>
                <a:uFillTx/>
                <a:latin typeface="+mn-lt"/>
                <a:ea typeface="+mn-ea"/>
                <a:cs typeface="+mn-cs"/>
              </a:rPr>
              <a:t> a Selwyn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diffygio yn amlwg lle mae'r gofynion parhaus yn achosi blinder yn y rhiant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trawma sylfaenol yn risg sy'n amlwg yn enwedig lle mae'r plentyn wedi'i </a:t>
            </a:r>
            <a:r>
              <a:rPr kumimoji="0" lang="cy-GB" sz="1200" b="0" i="0" u="none" strike="noStrike" kern="1200" cap="none" spc="0" normalizeH="0" baseline="0" noProof="0" dirty="0" err="1">
                <a:ln>
                  <a:noFill/>
                </a:ln>
                <a:solidFill>
                  <a:prstClr val="black"/>
                </a:solidFill>
                <a:effectLst/>
                <a:uLnTx/>
                <a:uFillTx/>
                <a:latin typeface="+mn-lt"/>
                <a:ea typeface="+mn-ea"/>
                <a:cs typeface="+mn-cs"/>
              </a:rPr>
              <a:t>drawmateiddio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yn troi at drais ac ymddygiad ymosodol yn erbyn aelodau'r teulu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Trawma eilaidd yw pan fydd y rhiant yn cydymdeimlo â thrawma'r plentyn nes eu bod nhw’n cael eu llethu gyda'r teimladau hyn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Boddhad tosturi yw'r ffactor gwobrwyo y mae rhiant mewn cysylltiad cadarn â'r plentyn yn ei deimlo a dyma'r prif ffactor sy'n cadw rhieni i fynd...pan fydd hyn yn cael ei rwystro gan y ffactorau uwch ei ben mae'n newid i flinder a gofal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366862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Sut i ymateb:</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Hyfforddiant: mae dysgu am drawma eilaidd yn lleihau nifer yr achosion/dysgu technegau rheoli straen e.e. ymwybyddiaeth ofalgar, therapi ymddygiad gwybyddol - targedu meddyliau negyddol awtomatig neu hunan-siarad negyddol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Cefnogaeth: gall rhwydweithiau ffurfiol ac anffurfiol gynyddu gwydnwch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Goruchwyliaeth: gyda'ch gweithiwr cymdeithasol: defnyddiwch y cyfle hwn i fyfyrio a helpu i nodi arwyddion a symptomau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Hunanofal: gwneud amser i chi eich hun/i’r naill a’r llall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Therapi: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therapi gwybyddol fynd i'r afael ag ystumiadau patrymau meddwl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therapi derbyn ac ymrwymo yn fath o therapi ymddygiad sy'n defnyddio strategaethau derbyn ac ymwybyddiaeth ofalgar i gynyddu hyblygrwydd seicolegol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angen therapi ymddygiad ar gyfer unrhyw strategaethau ymdopi sydd wedi dod yn arferion digroeso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angen cwnsela i fynd i'r afael ag unrhyw drawma nad yw wedi ei ddatrys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Gellir ystyried cwnsela cwpl os yw materion wedi cael effaith ar berthynas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therapi systemig fynd i'r afael â thrafferthion grŵp cyfan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21</a:t>
            </a:fld>
            <a:endParaRPr lang="en-GB"/>
          </a:p>
        </p:txBody>
      </p:sp>
    </p:spTree>
    <p:extLst>
      <p:ext uri="{BB962C8B-B14F-4D97-AF65-F5344CB8AC3E}">
        <p14:creationId xmlns:p14="http://schemas.microsoft.com/office/powerpoint/2010/main" val="174816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ymarfer o Therapi Ymddygiad Gwybyddol/Ymwybyddiaeth Ofalgar sy'n berthnasol yma ar sut y gall ffactorau straen effeithio ar ein meddyliau a all ddod yn negyddol ac achosi hunan-drechu. Er enghraifft pan fydd plentyn yn mynd yn ymosodol tuag ataf, gallaf feddwl ‘fy mai i yw hi, ni ddylwn erioed fod wedi dod yn rhiant, ni allaf wneud hyn’.  Bydd hyn yn effeithio ar y ffordd yr ydym yn dirnad sefyllfa a byddwn yn dod yn amddiffynnol neu'n ymosodol yn fwy aml, yn mewnoli ac yn beio ein hunain ac yna'n mynd i’n cragen, neu'n gwadu ein cyfrifoldeb ein hunain ac ymosod ar y person arall i amddiffyn eich hun. Pan fyddwn yn ceisio newid y patrymau meddwl negyddol hyn gallwn fabwysiadu safiad mwy cadarnhaol, e.e. ‘Nid fy mai i yw hyn...nid ei fai ef yw hyn, mae arno ofn ac mae angen iddo ei fynegi. Mae hyn yn rhywbeth y gallaf helpu gydag ef, rwyf wedi cael hyfforddiant ar hyn a gallaf wneud gwahaniaeth.’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patrymau meddwl negyddol awtomatig yn amlwg pan fyddwch chi’n clywed eich hun yn cyffredinoli, </a:t>
            </a:r>
            <a:r>
              <a:rPr kumimoji="0" lang="cy-GB" sz="1200" b="0" i="0" u="none" strike="noStrike" kern="1200" cap="none" spc="0" normalizeH="0" baseline="0" noProof="0" dirty="0" err="1">
                <a:ln>
                  <a:noFill/>
                </a:ln>
                <a:solidFill>
                  <a:prstClr val="black"/>
                </a:solidFill>
                <a:effectLst/>
                <a:uLnTx/>
                <a:uFillTx/>
                <a:latin typeface="+mn-lt"/>
                <a:ea typeface="+mn-ea"/>
                <a:cs typeface="+mn-cs"/>
              </a:rPr>
              <a:t>gorymateb</a:t>
            </a:r>
            <a:r>
              <a:rPr kumimoji="0" lang="cy-GB" sz="1200" b="0" i="0" u="none" strike="noStrike" kern="1200" cap="none" spc="0" normalizeH="0" baseline="0" noProof="0" dirty="0">
                <a:ln>
                  <a:noFill/>
                </a:ln>
                <a:solidFill>
                  <a:prstClr val="black"/>
                </a:solidFill>
                <a:effectLst/>
                <a:uLnTx/>
                <a:uFillTx/>
                <a:latin typeface="+mn-lt"/>
                <a:ea typeface="+mn-ea"/>
                <a:cs typeface="+mn-cs"/>
              </a:rPr>
              <a:t>, dramateiddio'r digwyddiadau bach, yn ystyried y pethau negyddol yn unig, canolbwyntio ar yr hyn a ddylai ddigwydd yn hytrach nag ar yr hyn sy'n digwydd, canolbwyntio arnoch chi eich hun a'ch rhinweddau negyddol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canfyddedig</a:t>
            </a:r>
            <a:r>
              <a:rPr kumimoji="0" lang="cy-GB" sz="1200" b="0" i="0" u="none" strike="noStrike" kern="1200" cap="none" spc="0" normalizeH="0" baseline="0" noProof="0" dirty="0">
                <a:ln>
                  <a:noFill/>
                </a:ln>
                <a:solidFill>
                  <a:prstClr val="black"/>
                </a:solidFill>
                <a:effectLst/>
                <a:uLnTx/>
                <a:uFillTx/>
                <a:latin typeface="+mn-lt"/>
                <a:ea typeface="+mn-ea"/>
                <a:cs typeface="+mn-cs"/>
              </a:rPr>
              <a:t> yn hytrach nag edrych ar safbwynt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fyddwch chi’n ymwybodol o'ch hunan-siarad negyddol mae'n ddefnyddiol ceisio gweithio ar newid sut rydych chi'n meddwl i rywbeth mwy cadarnhaol a gweld y gwahaniaeth.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Dylech fabwysiadu ‘</a:t>
            </a:r>
            <a:r>
              <a:rPr kumimoji="0" lang="cy-GB" sz="1200" b="0" i="0" u="none" strike="noStrike" kern="1200" cap="none" spc="0" normalizeH="0" baseline="0" noProof="0" dirty="0" err="1">
                <a:ln>
                  <a:noFill/>
                </a:ln>
                <a:solidFill>
                  <a:prstClr val="black"/>
                </a:solidFill>
                <a:effectLst/>
                <a:uLnTx/>
                <a:uFillTx/>
                <a:latin typeface="+mn-lt"/>
                <a:ea typeface="+mn-ea"/>
                <a:cs typeface="+mn-cs"/>
              </a:rPr>
              <a:t>mantra</a:t>
            </a:r>
            <a:r>
              <a:rPr kumimoji="0" lang="cy-GB" sz="1200" b="0" i="0" u="none" strike="noStrike" kern="1200" cap="none" spc="0" normalizeH="0" baseline="0" noProof="0" dirty="0">
                <a:ln>
                  <a:noFill/>
                </a:ln>
                <a:solidFill>
                  <a:prstClr val="black"/>
                </a:solidFill>
                <a:effectLst/>
                <a:uLnTx/>
                <a:uFillTx/>
                <a:latin typeface="+mn-lt"/>
                <a:ea typeface="+mn-ea"/>
                <a:cs typeface="+mn-cs"/>
              </a:rPr>
              <a:t>’ arbennig y gallwch chi ei ddweud wrthych chi eich hun yn ystod yr eiliadau hyn a defnyddio hwn i dawelu eich meddwl eich hun a cheisio edrych yn fwy rhesymol ar y sefyllfa.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yna lawer o wefannau ar y rhyngrwyd sy'n esbonio'r cysyniad hwn a gallwch ymarfer yr ymarferion.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Chwilio am Therapi Ymddygiad Gwybyddol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Chwilio am Hunan-Siarad Negyddol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22</a:t>
            </a:fld>
            <a:endParaRPr lang="en-GB"/>
          </a:p>
        </p:txBody>
      </p:sp>
    </p:spTree>
    <p:extLst>
      <p:ext uri="{BB962C8B-B14F-4D97-AF65-F5344CB8AC3E}">
        <p14:creationId xmlns:p14="http://schemas.microsoft.com/office/powerpoint/2010/main" val="280086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bod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gofalu amdanyn nhw eu hunain ar hyd y pedwar sbectrwm: corfforol, deallusol, emosiynol ac ysbrydol.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ymarfer hwn yn ddefnyddiol i ystyried y gwahanol feysydd a chanolbwyntio ar bob un yn rheolaidd fel bod pob maes yn cael ei ystyried wrth gadw eich hun yn gryf ac yn iach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24</a:t>
            </a:fld>
            <a:endParaRPr lang="en-GB"/>
          </a:p>
        </p:txBody>
      </p:sp>
    </p:spTree>
    <p:extLst>
      <p:ext uri="{BB962C8B-B14F-4D97-AF65-F5344CB8AC3E}">
        <p14:creationId xmlns:p14="http://schemas.microsoft.com/office/powerpoint/2010/main" val="243277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25</a:t>
            </a:fld>
            <a:endParaRPr lang="en-GB"/>
          </a:p>
        </p:txBody>
      </p:sp>
    </p:spTree>
    <p:extLst>
      <p:ext uri="{BB962C8B-B14F-4D97-AF65-F5344CB8AC3E}">
        <p14:creationId xmlns:p14="http://schemas.microsoft.com/office/powerpoint/2010/main" val="428021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cyrsiau hyn fod yn ddefnyddiol i weithwyr proffesiynol ond eu prif gynulleidfa yw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a'u teuluoedd.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wedi ceisio cynnwys gwybodaeth ddigonol ar gyfer yr hunan-ddysgwyr hynny sy'n edrych arno ar eu pen eu hunain.  Fodd bynnag, os nad yw'n ymddangos bod y deunydd yn gwneud synnwyr, gofynnwch i'ch tîm cymorth mabwysiadu am rywfaint o help i fynd i'r afael â'r problemau.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Oherwydd ei natur, ni fydd cwrs byr byth yn ymdrin â'r cyfan rydyn ni’n ei wybod ar bwnc.  Mae'r cyrsiau wedi'u datblygu gan weithwyr cymdeithasol profiadol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 cyfuno eu syniadau am yr hyn a allai fod yn ddefnyddiol.  Mae mwy i'w wybod bob amser, a bydd rhai awduron yn ymddangos yn ddefnyddiol i chi ac yn llai felly i eraill.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gynnig ar ffyrdd newydd o feddwl ond os nad yw'n ddefnyddiol, gofynnwch i bobl eraill am syniadau a chyrsiau hyfforddi eraill, llyfrau ac ati – ffrindiau, cydweithwyr,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eraill, llinellau cymorth, eich gwasanaeth cymorth mabwysiadu.  Drwy ddarllen o gwmpas byddwch yn dod ar draws rhywun sy'n siarad â'ch profiad.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cyflwyno hwn fel cwrs,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ddefnyddio GEMAU TORRI’R IÂ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sut y byddwch yn delio â CHYFLWYNIADAU (cyflwyno chi eich huna a chyfranogwyr) - ee. o amgylch yr ystafell, cyflwyno eich gilydd, dangos dwylo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oes angen cwblhau COFRESTR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fyddwch yn defnyddio BATHODYNNAU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CADW TŶ/RHEOLAU SYLFAENOL (ee. dril tân, allanfa dân, lluniaeth, parcio, ffonau symudol, cyfrinachedd, diogelu, gadael i bawb siarad, mae gan bawb yr hawl i'w barn, cadw amser, cyfleoedd i ofyn cwestiynau/trafod)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Trefniadau fydd yn eu lle os bydd cyfranogwr yn dechrau ymddwyn yn OFIDUS neu os oes angen iddo adael yr ystafell hyfforddi os yw'n teimlo bod y pwnc yn un emosiynol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cyflawni ar sail un i un,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RHEOLAU SYLFAENOL (ee. cyfrinachedd, diogelu, mae gan bawb hawl i'w barn, cadw amser)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y cwrs yng nghyd-destun cyrsiau 2 awr eraill yn ystafell hyfforddi ar-lein y Gwasanaeth Mabwysiadu Cenedlaethol a hyfforddiant/cymorth ehangach sydd ar gael yng Nghymru ar gyfer teuluoedd sy'n mabwysiadu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10624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Sesiwn yw hon sy'n canolbwyntio ar y rhiant mabwysiadol a'i brofiad byw gyda phlentyn. Rydym yn gwybod y gall byw gyda phlant sydd wedi'u </a:t>
            </a:r>
            <a:r>
              <a:rPr kumimoji="0" lang="cy-GB" sz="1200" b="0" i="0" u="none" strike="noStrike" kern="1200" cap="none" spc="0" normalizeH="0" baseline="0" noProof="0" dirty="0" err="1">
                <a:ln>
                  <a:noFill/>
                </a:ln>
                <a:solidFill>
                  <a:prstClr val="black"/>
                </a:solidFill>
                <a:effectLst/>
                <a:uLnTx/>
                <a:uFillTx/>
                <a:latin typeface="+mn-lt"/>
                <a:ea typeface="+mn-ea"/>
                <a:cs typeface="+mn-cs"/>
              </a:rPr>
              <a:t>trawmateiddio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effeithio ar les y rhiant mewn ffyrdd rhyfeddol. Yr allwedd yw dysgu am hyn a pheidio â theimlo mai chi yw’r unig un...dysgu am y cysyniad o 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 a Thrawma Eilaidd yw'r cam cyntaf a'r prif gam i ddeall bod hwn yn adwaith arferol ac yn un a all, pan gaiff ei gydnabod, eich atal rhag cael eich llethu. Os ydych chi'n uniaethu â'r materion sy’n cael eu codi yn y sesiwn hon, rydyn ni’n awgrymu eich bod yn siarad am y peth gydag eraill yn eich rhwydwaith cymorth.  Treulio amser gyda ffrindiau/gwneud pethau rydych chi’n eu hoffi yw'r ail ffordd fwyaf defnyddiol o gadw eich hun yn dda.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a:t>
            </a:fld>
            <a:endParaRPr lang="en-GB"/>
          </a:p>
        </p:txBody>
      </p:sp>
    </p:spTree>
    <p:extLst>
      <p:ext uri="{BB962C8B-B14F-4D97-AF65-F5344CB8AC3E}">
        <p14:creationId xmlns:p14="http://schemas.microsoft.com/office/powerpoint/2010/main" val="225059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Nod y myfyrdod hwn yw magu teimladau cychwynnol o obaith a llawenydd ar gyfer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wrth fod eisiau plentyn yn eu teulu, ynghyd â’r pryder a’r disgwyliadau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ac hefyd ystyried yr hyn maen nhw wedi’i ddysgu am y plentyn wrth ystyried y paru am y tro cyntaf a'u gobeithion am yr hyn yr oedden nhw'n ceisio'i gynnig i'r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Mewn lleoliad grŵp dylid gwneud hyn mewn grwpiau bach fel bod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teimlo eu bod yn gallu rhannu meddyliau a theimladau personol...mae'n gofyn i hwyluswyr ddarparu amgylchedd diogel ac agored lle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teimlo'n gyfforddus yn rhannu'r wybodaeth hon.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Nodwch ar y siart troi beth yw’r prif faterion sy'n codi ac yna symud i'r sleid nesaf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Enghraifft glyfar gan Emily Perl </a:t>
            </a:r>
            <a:r>
              <a:rPr kumimoji="0" lang="cy-GB" sz="1200" b="0" i="0" u="none" strike="noStrike" kern="1200" cap="none" spc="0" normalizeH="0" baseline="0" noProof="0" dirty="0" err="1">
                <a:ln>
                  <a:noFill/>
                </a:ln>
                <a:solidFill>
                  <a:prstClr val="black"/>
                </a:solidFill>
                <a:effectLst/>
                <a:uLnTx/>
                <a:uFillTx/>
                <a:latin typeface="+mn-lt"/>
                <a:ea typeface="+mn-ea"/>
                <a:cs typeface="+mn-cs"/>
              </a:rPr>
              <a:t>Kingsley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Welcome</a:t>
            </a:r>
            <a:r>
              <a:rPr kumimoji="0" lang="cy-GB" sz="1200" b="0" i="0" u="none" strike="noStrike" kern="1200" cap="none" spc="0" normalizeH="0" baseline="0" noProof="0" dirty="0">
                <a:ln>
                  <a:noFill/>
                </a:ln>
                <a:solidFill>
                  <a:prstClr val="black"/>
                </a:solidFill>
                <a:effectLst/>
                <a:uLnTx/>
                <a:uFillTx/>
                <a:latin typeface="+mn-lt"/>
                <a:ea typeface="+mn-ea"/>
                <a:cs typeface="+mn-cs"/>
              </a:rPr>
              <a:t> to Holland’ 1997</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ofynnwyd iddi ddisgrifio'r profiad o fagu plentyn ag anabledd mae’n dweud ei bod fel cynllunio taith i'r Eidal, gwneud cynlluniau, dysgu'r iaith ac ati ac yna dod oddi ar yr awyren a chanfod eich bod wedi glanio yn yr Iseldiroedd a bod yn rhaid i chi addasu i'r wlad hon yn lle!! Gallwch ddefnyddio'r un egwyddor yma!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162864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gofynnwch i grŵp dyma rai o'r ffactorau straen allai gael eu hawgrymu: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disgwyliadau achosi teimladau mawr o ddadrithiad/anfodlonrwydd. Gall disgwyliadau o'r broses ei hun, ohonoch chi eich hun fel rhiant, o sut fydd y plentyn a'r hyn y bydd y plentyn yn ei ddod i'r teulu, o deulu a ffrindiau a chymdeithas yn gyffredinol i gyd fod yn ffactorau sy'n cyfrannu.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Uchafbwynt emosiynol cael eich paru a'ch gosod gyda phlentyn. Ar ôl gwireddu’r freuddwyd o gael, neu gwblhau, teulu, gall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deimlo’n siomedig ac yn euog am eu bod nhw’n teimlo’n fflat neu’n siomedig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Pwysau unigryw iawn y broses fabwysiadu ei hun.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Ail-fyw materion ffrwythlondeb. Gall mabwysiadu plentyn sbarduno meddyliau, teimladau ac emosiynau nad ydynt wedi cael eu datrys am faterion ffrwythlondeb personol.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Uniaethu â theimladau'r fam enedigol o golled. Gall fod ymdeimlad o ‘ddwyn’ plentyn merch arall, a gall hyn greu cymysgedd chwerw-felys o deimladau sy'n amrywio o foddhad a chyrhaeddiad (am fabwysiadu plentyn) i drawma a cholled (am ei ‘gymryd’ oddi wrth rywun arall) .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Heriau magu plant sydd wedi cael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trawmateiddio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ac sydd â phrofiadau bywyd nad ydyn nhw'n gyffredin â’r rhieni sy'n mabwysiadu.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 materion magu plant newydd arferol, megis cyfrifoldeb ariannol, diffyg cwsg, mwy o gyfrifoldeb teuluol, newidiadau mawr i'w ffordd o fyw, a materion perthynas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Mae'n reid emosiynol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270681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Oherwydd ein bod bellach yn gwybod am effaith camdriniaeth gynnar mae'r gofynion ar rieni sy'n mabwysiadu yn sylweddol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plant yn ei chael hi'n anodd teimlo'n ddiogel yn gorfforol ac yn emosiynol (</a:t>
            </a:r>
            <a:r>
              <a:rPr kumimoji="0" lang="cy-GB" sz="1200" b="0" i="0" u="none" strike="noStrike" kern="1200" cap="none" spc="0" normalizeH="0" baseline="0" noProof="0" dirty="0" err="1">
                <a:ln>
                  <a:noFill/>
                </a:ln>
                <a:solidFill>
                  <a:prstClr val="black"/>
                </a:solidFill>
                <a:effectLst/>
                <a:uLnTx/>
                <a:uFillTx/>
                <a:latin typeface="+mn-lt"/>
                <a:ea typeface="+mn-ea"/>
                <a:cs typeface="+mn-cs"/>
              </a:rPr>
              <a:t>Golding</a:t>
            </a:r>
            <a:r>
              <a:rPr kumimoji="0" lang="cy-GB" sz="1200" b="0" i="0" u="none" strike="noStrike" kern="1200" cap="none" spc="0" normalizeH="0" baseline="0" noProof="0" dirty="0">
                <a:ln>
                  <a:noFill/>
                </a:ln>
                <a:solidFill>
                  <a:prstClr val="black"/>
                </a:solidFill>
                <a:effectLst/>
                <a:uLnTx/>
                <a:uFillTx/>
                <a:latin typeface="+mn-lt"/>
                <a:ea typeface="+mn-ea"/>
                <a:cs typeface="+mn-cs"/>
              </a:rPr>
              <a:t> 2008; Hughes &amp; </a:t>
            </a:r>
            <a:r>
              <a:rPr kumimoji="0" lang="cy-GB" sz="1200" b="0"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0" i="0" u="none" strike="noStrike" kern="1200" cap="none" spc="0" normalizeH="0" baseline="0" noProof="0" dirty="0">
                <a:ln>
                  <a:noFill/>
                </a:ln>
                <a:solidFill>
                  <a:prstClr val="black"/>
                </a:solidFill>
                <a:effectLst/>
                <a:uLnTx/>
                <a:uFillTx/>
                <a:latin typeface="+mn-lt"/>
                <a:ea typeface="+mn-ea"/>
                <a:cs typeface="+mn-cs"/>
              </a:rPr>
              <a:t>, 2012),</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Yn ei chael hi’n anodd iawn i reoleiddio eu hemosiynau (Cairns, 2002), a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ei chael hi’n anodd dod o hyd i eiriau a rhesymau dros eu teimladau (</a:t>
            </a:r>
            <a:r>
              <a:rPr kumimoji="0" lang="cy-GB" sz="1200" b="0" i="0" u="none" strike="noStrike" kern="1200" cap="none" spc="0" normalizeH="0" baseline="0" noProof="0" dirty="0" err="1">
                <a:ln>
                  <a:noFill/>
                </a:ln>
                <a:solidFill>
                  <a:prstClr val="black"/>
                </a:solidFill>
                <a:effectLst/>
                <a:uLnTx/>
                <a:uFillTx/>
                <a:latin typeface="+mn-lt"/>
                <a:ea typeface="+mn-ea"/>
                <a:cs typeface="+mn-cs"/>
              </a:rPr>
              <a:t>Beeghly</a:t>
            </a:r>
            <a:r>
              <a:rPr kumimoji="0" lang="cy-GB" sz="1200" b="0" i="0" u="none" strike="noStrike" kern="1200" cap="none" spc="0" normalizeH="0" baseline="0" noProof="0" dirty="0">
                <a:ln>
                  <a:noFill/>
                </a:ln>
                <a:solidFill>
                  <a:prstClr val="black"/>
                </a:solidFill>
                <a:effectLst/>
                <a:uLnTx/>
                <a:uFillTx/>
                <a:latin typeface="+mn-lt"/>
                <a:ea typeface="+mn-ea"/>
                <a:cs typeface="+mn-cs"/>
              </a:rPr>
              <a:t> &amp; </a:t>
            </a:r>
            <a:r>
              <a:rPr kumimoji="0" lang="cy-GB" sz="1200" b="0" i="0" u="none" strike="noStrike" kern="1200" cap="none" spc="0" normalizeH="0" baseline="0" noProof="0" dirty="0" err="1">
                <a:ln>
                  <a:noFill/>
                </a:ln>
                <a:solidFill>
                  <a:prstClr val="black"/>
                </a:solidFill>
                <a:effectLst/>
                <a:uLnTx/>
                <a:uFillTx/>
                <a:latin typeface="+mn-lt"/>
                <a:ea typeface="+mn-ea"/>
                <a:cs typeface="+mn-cs"/>
              </a:rPr>
              <a:t>Cicchetti</a:t>
            </a:r>
            <a:r>
              <a:rPr kumimoji="0" lang="cy-GB" sz="1200" b="0" i="0" u="none" strike="noStrike" kern="1200" cap="none" spc="0" normalizeH="0" baseline="0" noProof="0" dirty="0">
                <a:ln>
                  <a:noFill/>
                </a:ln>
                <a:solidFill>
                  <a:prstClr val="black"/>
                </a:solidFill>
                <a:effectLst/>
                <a:uLnTx/>
                <a:uFillTx/>
                <a:latin typeface="+mn-lt"/>
                <a:ea typeface="+mn-ea"/>
                <a:cs typeface="+mn-cs"/>
              </a:rPr>
              <a:t>, 1994).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 ganlyniad, gall plant gyflwyno ymddygiad anodd a heriol sy'n gofyn am agwedd therapiwtig tuag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er mwyn hyrwyddo adferiad datblygiadol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Rhaid i'r dull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fod yn wahanol ac yn un sydd wedi'i addasu i ddiwallu anghenion y plentyn a allai olygu peidio â defnyddio technegau disgyblaeth yn y ffordd arferol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 cariad yn ddigon?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hyn yn heriol iawn ac mae'n ei gwneud yn ofynnol i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a'r rhai sy'n eu cefnogi feddu ar ddealltwriaeth dda o drawma a'r realiti heriol o ofalu am blant sydd wedi'u </a:t>
            </a:r>
            <a:r>
              <a:rPr kumimoji="0" lang="cy-GB" sz="1200" b="0" i="0" u="none" strike="noStrike" kern="1200" cap="none" spc="0" normalizeH="0" baseline="0" noProof="0" dirty="0" err="1">
                <a:ln>
                  <a:noFill/>
                </a:ln>
                <a:solidFill>
                  <a:prstClr val="black"/>
                </a:solidFill>
                <a:effectLst/>
                <a:uLnTx/>
                <a:uFillTx/>
                <a:latin typeface="+mn-lt"/>
                <a:ea typeface="+mn-ea"/>
                <a:cs typeface="+mn-cs"/>
              </a:rPr>
              <a:t>trawmateiddio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Amlygodd ymchwil i Amhariad yn 2014 frwydrau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mabwysiadol gan gynnwys nifer uchel yr achosion o Drais Plentyn tuag at Riant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ddogfen ymchwil ar gael ar-lein. https://www.gov.uk/government/publications/beyond-the-adoption-order-challenges-intervention-disruption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astudiaeth lai hefyd wedi'i gwneud yng Nghymru gyda chanfyddiadau tebyg https://www.adoptionuk.org/sites/default/files/documents/150603adoptionreporten.pdf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arolygon diweddar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hefyd wedi tynnu sylw at y farn hon bod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wynebu heriau penodol gydag ymddygiad eu plant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Arolwg mwy diweddar sy'n cadarnhau'r hyn y gwnaeth astudiaeth Selwyn ei ganfod - https://www.adoptionuk.org/news/bbcadoption-uk-survey-snapshot-modern-day-adoption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75731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Rhai dyfyniadau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“fel rhieni sy'n mabwysiadu rydym yn aml wedi trafod ein bod wedi mynd trwy broses debyg - colli teulu ‘delfrydol’.  Roedd pawb oedd o amgylch y bwrdd ar y cwrs penodol hwn roeddwn i ynddo, roedden nhw i gyd wedi mynd trwy hynny.  Mae wedi rhoi ychydig o fewnwelediad i mi am y plentyn - beth ar y ddaear oedden nhw’n ei ddisgwyl gennym 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“Weithiau mae hyn yn anodd iawn pan rydych chi'n byw gyda phlant sydd â ffordd drychinebus o feddwl” “weithiau fel Dad, mae ceisio dod o hyd i rywbeth positif i'w ddweud yn anodd iawn, er fy mod i'n gwybod ei fod yn dda iddo.  Gallaf chwerthin am y peth yn eistedd yma, ond weithiau roeddwn i'n diflasu fy hun gartref, bob amser yn gorfod delio ag ymddygiad negyddol.”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angen i chi adeiladu gwydnwch ynoch chi eich hun hefyd”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19129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meddwl am y gwahaniaethau rhwng empathi a thosturi fod yn rhan o becyn cymorth ar gyfer helpu pan fydd teimladau'n llethol. Nid yw’n golygu nad yw safiad llawn empathi, fel sy’n cael ei gefnogi gan fodel PACE Dan Hughes, yn ddull o ddydd i ddydd defnyddiol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grwpiau'n ei chael hi'n ddefnyddiol gwneud yr ymarfer canlynol neu efallai yr hoffech chi fyfyrio ar hyn fel unigolyn.  Efallai y bydd y broses o feddwl am y cysyniadau hyn yn eich helpu i ddeall beth sy'n digwydd i chi. Sut oedd o i chi?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Trafodwch ystyr y geiriau Empathi, Cydymdeimlad a Thosturi: sut fydd y rhain i gyd yn edrych yng nghyd-destun magu plant sydd wedi dioddef trawma?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Trafodwch ystyr y geiriau Empathi, Cydymdeimlad a Thosturi: sut fydd y rhain i gyd yn edrych yng nghyd-destun magu plant sydd wedi dioddef trawma?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1" i="0" u="none" strike="noStrike" kern="1200" cap="none" spc="0" normalizeH="0" baseline="0" noProof="0" dirty="0">
                <a:ln>
                  <a:noFill/>
                </a:ln>
                <a:solidFill>
                  <a:prstClr val="black"/>
                </a:solidFill>
                <a:effectLst/>
                <a:uLnTx/>
                <a:uFillTx/>
                <a:latin typeface="+mn-lt"/>
                <a:ea typeface="+mn-ea"/>
                <a:cs typeface="+mn-cs"/>
              </a:rPr>
              <a:t>empathi</a:t>
            </a:r>
            <a:r>
              <a:rPr kumimoji="0" lang="cy-GB" sz="1200" b="0" i="0" u="none" strike="noStrike" kern="1200" cap="none" spc="0" normalizeH="0" baseline="0" noProof="0" dirty="0">
                <a:ln>
                  <a:noFill/>
                </a:ln>
                <a:solidFill>
                  <a:prstClr val="black"/>
                </a:solidFill>
                <a:effectLst/>
                <a:uLnTx/>
                <a:uFillTx/>
                <a:latin typeface="+mn-lt"/>
                <a:ea typeface="+mn-ea"/>
                <a:cs typeface="+mn-cs"/>
              </a:rPr>
              <a:t> yn golygu ‘y gallu i ddeall a rhannu teimladau rhywun arall’, ond mae </a:t>
            </a:r>
            <a:r>
              <a:rPr kumimoji="0" lang="cy-GB" sz="1200" b="1" i="0" u="none" strike="noStrike" kern="1200" cap="none" spc="0" normalizeH="0" baseline="0" noProof="0" dirty="0">
                <a:ln>
                  <a:noFill/>
                </a:ln>
                <a:solidFill>
                  <a:prstClr val="black"/>
                </a:solidFill>
                <a:effectLst/>
                <a:uLnTx/>
                <a:uFillTx/>
                <a:latin typeface="+mn-lt"/>
                <a:ea typeface="+mn-ea"/>
                <a:cs typeface="+mn-cs"/>
              </a:rPr>
              <a:t>cydymdeimlad</a:t>
            </a:r>
            <a:r>
              <a:rPr kumimoji="0" lang="cy-GB" sz="1200" b="0" i="0" u="none" strike="noStrike" kern="1200" cap="none" spc="0" normalizeH="0" baseline="0" noProof="0" dirty="0">
                <a:ln>
                  <a:noFill/>
                </a:ln>
                <a:solidFill>
                  <a:prstClr val="black"/>
                </a:solidFill>
                <a:effectLst/>
                <a:uLnTx/>
                <a:uFillTx/>
                <a:latin typeface="+mn-lt"/>
                <a:ea typeface="+mn-ea"/>
                <a:cs typeface="+mn-cs"/>
              </a:rPr>
              <a:t> yn golygu ‘teimladau o drueni a thristwch am anffawd rhywun arall’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Tosturi = </a:t>
            </a:r>
            <a:r>
              <a:rPr kumimoji="0" lang="cy-GB" sz="1200" b="0" i="0" u="none" strike="noStrike" kern="1200" cap="none" spc="0" normalizeH="0" baseline="0" noProof="0" dirty="0">
                <a:ln>
                  <a:noFill/>
                </a:ln>
                <a:solidFill>
                  <a:prstClr val="black"/>
                </a:solidFill>
                <a:effectLst/>
                <a:uLnTx/>
                <a:uFillTx/>
                <a:latin typeface="+mn-lt"/>
                <a:ea typeface="+mn-ea"/>
                <a:cs typeface="+mn-cs"/>
              </a:rPr>
              <a:t>‘Mewn cyferbyniad ag empathi, nid yw tosturi yn golygu rhannu dioddefaint y llall: yn hytrach, mae’n cael eu nodweddu gan deimladau o gynhesrwydd, pryder a gofal am y llall ynghyd â chymhelliant cryf i wella llesiant y llall. Mae tosturi yn golygu teimlo dros y llall ac nid yn teimlo gyda’r llall” </a:t>
            </a:r>
            <a:r>
              <a:rPr kumimoji="0" lang="cy-GB" sz="1200" b="0" i="0" u="none" strike="noStrike" kern="1200" cap="none" spc="0" normalizeH="0" baseline="0" noProof="0" dirty="0" err="1">
                <a:ln>
                  <a:noFill/>
                </a:ln>
                <a:solidFill>
                  <a:prstClr val="black"/>
                </a:solidFill>
                <a:effectLst/>
                <a:uLnTx/>
                <a:uFillTx/>
                <a:latin typeface="+mn-lt"/>
                <a:ea typeface="+mn-ea"/>
                <a:cs typeface="+mn-cs"/>
              </a:rPr>
              <a:t>Singer</a:t>
            </a:r>
            <a:r>
              <a:rPr kumimoji="0" lang="cy-GB" sz="1200" b="0" i="0" u="none" strike="noStrike" kern="1200" cap="none" spc="0" normalizeH="0" baseline="0" noProof="0" dirty="0">
                <a:ln>
                  <a:noFill/>
                </a:ln>
                <a:solidFill>
                  <a:prstClr val="black"/>
                </a:solidFill>
                <a:effectLst/>
                <a:uLnTx/>
                <a:uFillTx/>
                <a:latin typeface="+mn-lt"/>
                <a:ea typeface="+mn-ea"/>
                <a:cs typeface="+mn-cs"/>
              </a:rPr>
              <a:t> a </a:t>
            </a:r>
            <a:r>
              <a:rPr kumimoji="0" lang="cy-GB" sz="1200" b="0" i="0" u="none" strike="noStrike" kern="1200" cap="none" spc="0" normalizeH="0" baseline="0" noProof="0" dirty="0" err="1">
                <a:ln>
                  <a:noFill/>
                </a:ln>
                <a:solidFill>
                  <a:prstClr val="black"/>
                </a:solidFill>
                <a:effectLst/>
                <a:uLnTx/>
                <a:uFillTx/>
                <a:latin typeface="+mn-lt"/>
                <a:ea typeface="+mn-ea"/>
                <a:cs typeface="+mn-cs"/>
              </a:rPr>
              <a:t>Klimecki</a:t>
            </a:r>
            <a:r>
              <a:rPr kumimoji="0" lang="cy-GB" sz="1200" b="0" i="0" u="none" strike="noStrike" kern="1200" cap="none" spc="0" normalizeH="0" baseline="0" noProof="0" dirty="0">
                <a:ln>
                  <a:noFill/>
                </a:ln>
                <a:solidFill>
                  <a:prstClr val="black"/>
                </a:solidFill>
                <a:effectLst/>
                <a:uLnTx/>
                <a:uFillTx/>
                <a:latin typeface="+mn-lt"/>
                <a:ea typeface="+mn-ea"/>
                <a:cs typeface="+mn-cs"/>
              </a:rPr>
              <a:t> 2014</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dadl ddiddorol dros dosturi yn hytrach nag empathi yn Paul </a:t>
            </a:r>
            <a:r>
              <a:rPr kumimoji="0" lang="cy-GB" sz="1200" b="0" i="0" u="none" strike="noStrike" kern="1200" cap="none" spc="0" normalizeH="0" baseline="0" noProof="0" dirty="0" err="1">
                <a:ln>
                  <a:noFill/>
                </a:ln>
                <a:solidFill>
                  <a:prstClr val="black"/>
                </a:solidFill>
                <a:effectLst/>
                <a:uLnTx/>
                <a:uFillTx/>
                <a:latin typeface="+mn-lt"/>
                <a:ea typeface="+mn-ea"/>
                <a:cs typeface="+mn-cs"/>
              </a:rPr>
              <a:t>Bloom</a:t>
            </a:r>
            <a:r>
              <a:rPr kumimoji="0" lang="cy-GB" sz="1200" b="0" i="0" u="none" strike="noStrike" kern="1200" cap="none" spc="0" normalizeH="0" baseline="0" noProof="0" dirty="0">
                <a:ln>
                  <a:noFill/>
                </a:ln>
                <a:solidFill>
                  <a:prstClr val="black"/>
                </a:solidFill>
                <a:effectLst/>
                <a:uLnTx/>
                <a:uFillTx/>
                <a:latin typeface="+mn-lt"/>
                <a:ea typeface="+mn-ea"/>
                <a:cs typeface="+mn-cs"/>
              </a:rPr>
              <a:t> (2016): Yr achos dros dosturi rhesymegol lle mae’n nodi tosturi fel y teimlad sy’n gysylltiedig â gwobr a boddhad ac felly’n llai niweidiol i’r sawl sy’n ei deimlo. Yn ei farn ef, mae empathi yn ennyn diddordeb y person yn y teimlad sy'n eu gwneud yn fwy agored i niwed ac yn ei dro yn fwy agored i drawma eilaidd. Byddai hon yn drafodaeth ddefnyddiol i'w chael.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angen i rieni sy'n mabwysiadu a allai fod yn y dull hwn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h.y</a:t>
            </a:r>
            <a:r>
              <a:rPr kumimoji="0" lang="cy-GB" sz="1200" b="0" i="0" u="none" strike="noStrike" kern="1200" cap="none" spc="0" normalizeH="0" baseline="0" noProof="0" dirty="0">
                <a:ln>
                  <a:noFill/>
                </a:ln>
                <a:solidFill>
                  <a:prstClr val="black"/>
                </a:solidFill>
                <a:effectLst/>
                <a:uLnTx/>
                <a:uFillTx/>
                <a:latin typeface="+mn-lt"/>
                <a:ea typeface="+mn-ea"/>
                <a:cs typeface="+mn-cs"/>
              </a:rPr>
              <a:t>, Gofal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 oherwydd trawma eilaidd neu flinder tosturi feddu ar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Cydnabyddiaeth o'r hyn maen nhw'n ei deimlo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Seibiant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Cefnogaeth dosturiol - anfeirniadol a dealltwriaeth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 gyda’r nod o’u helpu i ddeall beth sy'n digwydd iddyn nhw trwy nodi'r cylch hwn a fydd yn ei dro yn ysgogi'r ymennydd meddwl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i ymateb a bydd hyn yn troi eu gofal tosturiol o'r plentyn ymlaen eto.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Sarah </a:t>
            </a:r>
            <a:r>
              <a:rPr kumimoji="0" lang="cy-GB" sz="1200" b="0" i="0" u="none" strike="noStrike" kern="1200" cap="none" spc="0" normalizeH="0" baseline="0" noProof="0" dirty="0" err="1">
                <a:ln>
                  <a:noFill/>
                </a:ln>
                <a:solidFill>
                  <a:prstClr val="black"/>
                </a:solidFill>
                <a:effectLst/>
                <a:uLnTx/>
                <a:uFillTx/>
                <a:latin typeface="+mn-lt"/>
                <a:ea typeface="+mn-ea"/>
                <a:cs typeface="+mn-cs"/>
              </a:rPr>
              <a:t>Naish</a:t>
            </a:r>
            <a:r>
              <a:rPr kumimoji="0" lang="cy-GB" sz="1200" b="0" i="0" u="none" strike="noStrike" kern="1200" cap="none" spc="0" normalizeH="0" baseline="0" noProof="0" dirty="0">
                <a:ln>
                  <a:noFill/>
                </a:ln>
                <a:solidFill>
                  <a:prstClr val="black"/>
                </a:solidFill>
                <a:effectLst/>
                <a:uLnTx/>
                <a:uFillTx/>
                <a:latin typeface="+mn-lt"/>
                <a:ea typeface="+mn-ea"/>
                <a:cs typeface="+mn-cs"/>
              </a:rPr>
              <a:t> yn disgrifio yn ei llyfr, ‘</a:t>
            </a:r>
            <a:r>
              <a:rPr kumimoji="0" lang="cy-GB" sz="1200" b="0" i="0" u="none" strike="noStrike" kern="1200" cap="none" spc="0" normalizeH="0" baseline="0" noProof="0" dirty="0" err="1">
                <a:ln>
                  <a:noFill/>
                </a:ln>
                <a:solidFill>
                  <a:prstClr val="black"/>
                </a:solidFill>
                <a:effectLst/>
                <a:uLnTx/>
                <a:uFillTx/>
                <a:latin typeface="+mn-lt"/>
                <a:ea typeface="+mn-ea"/>
                <a:cs typeface="+mn-cs"/>
              </a:rPr>
              <a:t>Therapeutic</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in</a:t>
            </a:r>
            <a:r>
              <a:rPr kumimoji="0" lang="cy-GB" sz="1200" b="0" i="0" u="none" strike="noStrike" kern="1200" cap="none" spc="0" normalizeH="0" baseline="0" noProof="0" dirty="0">
                <a:ln>
                  <a:noFill/>
                </a:ln>
                <a:solidFill>
                  <a:prstClr val="black"/>
                </a:solidFill>
                <a:effectLst/>
                <a:uLnTx/>
                <a:uFillTx/>
                <a:latin typeface="+mn-lt"/>
                <a:ea typeface="+mn-ea"/>
                <a:cs typeface="+mn-cs"/>
              </a:rPr>
              <a:t> a </a:t>
            </a:r>
            <a:r>
              <a:rPr kumimoji="0" lang="cy-GB" sz="1200" b="0" i="0" u="none" strike="noStrike" kern="1200" cap="none" spc="0" normalizeH="0" baseline="0" noProof="0" dirty="0" err="1">
                <a:ln>
                  <a:noFill/>
                </a:ln>
                <a:solidFill>
                  <a:prstClr val="black"/>
                </a:solidFill>
                <a:effectLst/>
                <a:uLnTx/>
                <a:uFillTx/>
                <a:latin typeface="+mn-lt"/>
                <a:ea typeface="+mn-ea"/>
                <a:cs typeface="+mn-cs"/>
              </a:rPr>
              <a:t>nutshell</a:t>
            </a:r>
            <a:r>
              <a:rPr kumimoji="0" lang="cy-GB" sz="1200" b="0" i="0" u="none" strike="noStrike" kern="1200" cap="none" spc="0" normalizeH="0" baseline="0" noProof="0" dirty="0">
                <a:ln>
                  <a:noFill/>
                </a:ln>
                <a:solidFill>
                  <a:prstClr val="black"/>
                </a:solidFill>
                <a:effectLst/>
                <a:uLnTx/>
                <a:uFillTx/>
                <a:latin typeface="+mn-lt"/>
                <a:ea typeface="+mn-ea"/>
                <a:cs typeface="+mn-cs"/>
              </a:rPr>
              <a:t>’ y gall cefnogaeth i’r rhiant sy’n mabwysiadu symud ymennydd y rhiant o’r modd amddiffyn. Nid yw hyn yn golygu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heb empathi, mae'n golygu, os ydych chi'n cael eich llethu gan yr empathi ac yn mynd i mewn i ‘drawma eilaidd’, gallai fod yn ddefnyddiol ystyried persbectif mwy ‘tosturiol’ a allai yn ei dro helpu i newid eich meddwl a byddwch chi'n dod yn fwy abl i reoleiddio eich teimladau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Ail-gynnau eich gallu i roi empathi a </a:t>
            </a:r>
            <a:r>
              <a:rPr kumimoji="0" lang="cy-GB" sz="1200" b="0" i="0" u="none" strike="noStrike" kern="1200" cap="none" spc="0" normalizeH="0" baseline="0" noProof="0" dirty="0" err="1">
                <a:ln>
                  <a:noFill/>
                </a:ln>
                <a:solidFill>
                  <a:prstClr val="black"/>
                </a:solidFill>
                <a:effectLst/>
                <a:uLnTx/>
                <a:uFillTx/>
                <a:latin typeface="+mn-lt"/>
                <a:ea typeface="+mn-ea"/>
                <a:cs typeface="+mn-cs"/>
              </a:rPr>
              <a:t>hunanreoleiddio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Lleihau hormonau straen sy’n rhwystro'r ymennydd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Byddwn yn siarad am hyn yn fwy ar y sleid nesaf</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29800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straen yn achosi i’r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orlifo yn systemau'r ymennydd gan gynnwys atal y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gan fod yr ymennydd yn paratoi i amddiffyn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Heb i'r ymennydd meddwl neu'r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weithio'n iawn, gorfodir y rhiant i ymateb o gyflwr emosiynol amddiffynnol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eich hanes ymlyniad eich hun fod yn ffactor e.e. Model gweithio mewnol unigolyn: teimlo'n ddi-werth, ddim yn ddigon da, efallai bod fy anffrwythlondeb yn arwydd na ddylwn i fod wedi bod yn rhiant....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safiad emosiynol hwn beri i'r rhiant deimlo'n anobeithiol ac yn amddiffynnol...colli empathi gyda'r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hyn yn gwaethygu'r broblem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wedi cario amcanion a thrawma’r plentyn cyhyd nes eu bod nhw eu hunain wedi dod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gamdriniol</a:t>
            </a:r>
            <a:r>
              <a:rPr kumimoji="0" lang="cy-GB" sz="1200" b="0" i="0" u="none" strike="noStrike" kern="1200" cap="none" spc="0" normalizeH="0" baseline="0" noProof="0" dirty="0">
                <a:ln>
                  <a:noFill/>
                </a:ln>
                <a:solidFill>
                  <a:prstClr val="black"/>
                </a:solidFill>
                <a:effectLst/>
                <a:uLnTx/>
                <a:uFillTx/>
                <a:latin typeface="+mn-lt"/>
                <a:ea typeface="+mn-ea"/>
                <a:cs typeface="+mn-cs"/>
              </a:rPr>
              <a:t> yn emosiynol neu’n ddioddefwyr goddefol wedi’u parlysu o drais y plentyn.’ (Ymchwil Amhariad)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1081597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EAF3BAD-B324-4F92-AB2A-D1C91D858C98}" type="datetime1">
              <a:rPr lang="en-GB" smtClean="0"/>
              <a:t>24/12/2024</a:t>
            </a:fld>
            <a:endParaRPr lang="en-GB"/>
          </a:p>
        </p:txBody>
      </p:sp>
      <p:sp>
        <p:nvSpPr>
          <p:cNvPr id="5" name="Footer Placeholder 4"/>
          <p:cNvSpPr>
            <a:spLocks noGrp="1"/>
          </p:cNvSpPr>
          <p:nvPr>
            <p:ph type="ftr" sz="quarter" idx="11"/>
          </p:nvPr>
        </p:nvSpPr>
        <p:spPr>
          <a:xfrm>
            <a:off x="1371600" y="4323845"/>
            <a:ext cx="6400800" cy="365125"/>
          </a:xfrm>
        </p:spPr>
        <p:txBody>
          <a:bodyPr/>
          <a:lstStyle/>
          <a:p>
            <a:r>
              <a:rPr lang="en-GB"/>
              <a:t>Achieving More Together / Cyflawni Mwy Gyda'n Gilydd</a:t>
            </a:r>
          </a:p>
        </p:txBody>
      </p:sp>
      <p:sp>
        <p:nvSpPr>
          <p:cNvPr id="6" name="Slide Number Placeholder 5"/>
          <p:cNvSpPr>
            <a:spLocks noGrp="1"/>
          </p:cNvSpPr>
          <p:nvPr>
            <p:ph type="sldNum" sz="quarter" idx="12"/>
          </p:nvPr>
        </p:nvSpPr>
        <p:spPr>
          <a:xfrm>
            <a:off x="8077200" y="1430866"/>
            <a:ext cx="2743200" cy="3651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2114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83AF3-A9B5-46AF-A1F3-2CE79431FE0E}"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26700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6583AF3-A9B5-46AF-A1F3-2CE79431FE0E}" type="datetime1">
              <a:rPr lang="en-GB" smtClean="0"/>
              <a:t>24/12/2024</a:t>
            </a:fld>
            <a:endParaRPr lang="en-GB"/>
          </a:p>
        </p:txBody>
      </p:sp>
      <p:sp>
        <p:nvSpPr>
          <p:cNvPr id="6" name="Footer Placeholder 5"/>
          <p:cNvSpPr>
            <a:spLocks noGrp="1"/>
          </p:cNvSpPr>
          <p:nvPr>
            <p:ph type="ftr" sz="quarter" idx="11"/>
          </p:nvPr>
        </p:nvSpPr>
        <p:spPr>
          <a:xfrm>
            <a:off x="685800" y="379941"/>
            <a:ext cx="6991492" cy="365125"/>
          </a:xfrm>
        </p:spPr>
        <p:txBody>
          <a:bodyPr/>
          <a:lstStyle/>
          <a:p>
            <a:r>
              <a:rPr lang="en-GB"/>
              <a:t>Achieving More Together / Cyflawni Mwy Gyda'n Gilydd</a:t>
            </a:r>
          </a:p>
        </p:txBody>
      </p:sp>
      <p:sp>
        <p:nvSpPr>
          <p:cNvPr id="7" name="Slide Number Placeholder 6"/>
          <p:cNvSpPr>
            <a:spLocks noGrp="1"/>
          </p:cNvSpPr>
          <p:nvPr>
            <p:ph type="sldNum" sz="quarter" idx="12"/>
          </p:nvPr>
        </p:nvSpPr>
        <p:spPr>
          <a:xfrm>
            <a:off x="10862452" y="381000"/>
            <a:ext cx="643748" cy="3651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55868954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6583AF3-A9B5-46AF-A1F3-2CE79431FE0E}" type="datetime1">
              <a:rPr lang="en-GB" smtClean="0"/>
              <a:t>24/12/2024</a:t>
            </a:fld>
            <a:endParaRPr lang="en-GB"/>
          </a:p>
        </p:txBody>
      </p:sp>
      <p:sp>
        <p:nvSpPr>
          <p:cNvPr id="6" name="Footer Placeholder 5"/>
          <p:cNvSpPr>
            <a:spLocks noGrp="1"/>
          </p:cNvSpPr>
          <p:nvPr>
            <p:ph type="ftr" sz="quarter" idx="11"/>
          </p:nvPr>
        </p:nvSpPr>
        <p:spPr>
          <a:xfrm>
            <a:off x="685800" y="379941"/>
            <a:ext cx="6991492" cy="365125"/>
          </a:xfrm>
        </p:spPr>
        <p:txBody>
          <a:bodyPr/>
          <a:lstStyle/>
          <a:p>
            <a:r>
              <a:rPr lang="en-GB"/>
              <a:t>Achieving More Together / Cyflawni Mwy Gyda'n Gilydd</a:t>
            </a:r>
          </a:p>
        </p:txBody>
      </p:sp>
      <p:sp>
        <p:nvSpPr>
          <p:cNvPr id="7" name="Slide Number Placeholder 6"/>
          <p:cNvSpPr>
            <a:spLocks noGrp="1"/>
          </p:cNvSpPr>
          <p:nvPr>
            <p:ph type="sldNum" sz="quarter" idx="12"/>
          </p:nvPr>
        </p:nvSpPr>
        <p:spPr>
          <a:xfrm>
            <a:off x="10862452" y="381000"/>
            <a:ext cx="643748" cy="365125"/>
          </a:xfrm>
        </p:spPr>
        <p:txBody>
          <a:bodyPr/>
          <a:lstStyle/>
          <a:p>
            <a:fld id="{1DB4C5C4-21AA-465A-AE8A-3EDEA25EC1F5}"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138126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6583AF3-A9B5-46AF-A1F3-2CE79431FE0E}" type="datetime1">
              <a:rPr lang="en-GB" smtClean="0"/>
              <a:t>24/12/2024</a:t>
            </a:fld>
            <a:endParaRPr lang="en-GB"/>
          </a:p>
        </p:txBody>
      </p:sp>
      <p:sp>
        <p:nvSpPr>
          <p:cNvPr id="6" name="Footer Placeholder 5"/>
          <p:cNvSpPr>
            <a:spLocks noGrp="1"/>
          </p:cNvSpPr>
          <p:nvPr>
            <p:ph type="ftr" sz="quarter" idx="11"/>
          </p:nvPr>
        </p:nvSpPr>
        <p:spPr>
          <a:xfrm>
            <a:off x="685800" y="378883"/>
            <a:ext cx="6991492" cy="365125"/>
          </a:xfrm>
        </p:spPr>
        <p:txBody>
          <a:bodyPr/>
          <a:lstStyle/>
          <a:p>
            <a:r>
              <a:rPr lang="en-GB"/>
              <a:t>Achieving More Together / Cyflawni Mwy Gyda'n Gilydd</a:t>
            </a:r>
          </a:p>
        </p:txBody>
      </p:sp>
      <p:sp>
        <p:nvSpPr>
          <p:cNvPr id="7" name="Slide Number Placeholder 6"/>
          <p:cNvSpPr>
            <a:spLocks noGrp="1"/>
          </p:cNvSpPr>
          <p:nvPr>
            <p:ph type="sldNum" sz="quarter" idx="12"/>
          </p:nvPr>
        </p:nvSpPr>
        <p:spPr>
          <a:xfrm>
            <a:off x="10862452" y="381000"/>
            <a:ext cx="643748" cy="3651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2134402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583AF3-A9B5-46AF-A1F3-2CE79431FE0E}" type="datetime1">
              <a:rPr lang="en-GB" smtClean="0"/>
              <a:t>24/12/2024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08619981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583AF3-A9B5-46AF-A1F3-2CE79431FE0E}" type="datetime1">
              <a:rPr lang="en-GB" smtClean="0"/>
              <a:t>24/12/2024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66662984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F68A9-223E-42D3-9A34-1399C22DB5F7}"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50818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5BA3A5A-1500-42FB-8B8B-29404D7F76A5}" type="datetime1">
              <a:rPr lang="en-GB" smtClean="0"/>
              <a:t>24/12/2024</a:t>
            </a:fld>
            <a:endParaRPr lang="en-GB"/>
          </a:p>
        </p:txBody>
      </p:sp>
      <p:sp>
        <p:nvSpPr>
          <p:cNvPr id="5" name="Footer Placeholder 4"/>
          <p:cNvSpPr>
            <a:spLocks noGrp="1"/>
          </p:cNvSpPr>
          <p:nvPr>
            <p:ph type="ftr" sz="quarter" idx="11"/>
          </p:nvPr>
        </p:nvSpPr>
        <p:spPr>
          <a:xfrm>
            <a:off x="685800" y="381000"/>
            <a:ext cx="6991492" cy="365125"/>
          </a:xfrm>
        </p:spPr>
        <p:txBody>
          <a:bodyPr/>
          <a:lstStyle/>
          <a:p>
            <a:r>
              <a:rPr lang="en-GB"/>
              <a:t>Achieving More Together / Cyflawni Mwy Gyda'n Gilydd</a:t>
            </a:r>
          </a:p>
        </p:txBody>
      </p:sp>
      <p:sp>
        <p:nvSpPr>
          <p:cNvPr id="6" name="Slide Number Placeholder 5"/>
          <p:cNvSpPr>
            <a:spLocks noGrp="1"/>
          </p:cNvSpPr>
          <p:nvPr>
            <p:ph type="sldNum" sz="quarter" idx="12"/>
          </p:nvPr>
        </p:nvSpPr>
        <p:spPr>
          <a:xfrm>
            <a:off x="10862452" y="381000"/>
            <a:ext cx="643748" cy="3651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2550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869B4-C881-4501-9FA4-5BAB34B4F170}"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95848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60EDFEF-D12F-4397-B8DE-0EF8A1400350}" type="datetime1">
              <a:rPr lang="en-GB" smtClean="0"/>
              <a:t>24/12/2024</a:t>
            </a:fld>
            <a:endParaRPr lang="en-GB"/>
          </a:p>
        </p:txBody>
      </p:sp>
      <p:sp>
        <p:nvSpPr>
          <p:cNvPr id="5" name="Footer Placeholder 4"/>
          <p:cNvSpPr>
            <a:spLocks noGrp="1"/>
          </p:cNvSpPr>
          <p:nvPr>
            <p:ph type="ftr" sz="quarter" idx="11"/>
          </p:nvPr>
        </p:nvSpPr>
        <p:spPr>
          <a:xfrm>
            <a:off x="685800" y="381001"/>
            <a:ext cx="6991492" cy="364065"/>
          </a:xfrm>
        </p:spPr>
        <p:txBody>
          <a:bodyPr/>
          <a:lstStyle/>
          <a:p>
            <a:r>
              <a:rPr lang="en-GB"/>
              <a:t>Achieving More Together / Cyflawni Mwy Gyda'n Gilydd</a:t>
            </a:r>
          </a:p>
        </p:txBody>
      </p:sp>
      <p:sp>
        <p:nvSpPr>
          <p:cNvPr id="6" name="Slide Number Placeholder 5"/>
          <p:cNvSpPr>
            <a:spLocks noGrp="1"/>
          </p:cNvSpPr>
          <p:nvPr>
            <p:ph type="sldNum" sz="quarter" idx="12"/>
          </p:nvPr>
        </p:nvSpPr>
        <p:spPr>
          <a:xfrm>
            <a:off x="10862452" y="381000"/>
            <a:ext cx="643748" cy="3651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14679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450A9-5FB2-4CAC-88A9-D8A7778E1B6E}"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0049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BDEF8-8BB1-4208-87AA-213224F34F7A}" type="datetime1">
              <a:rPr lang="en-GB" smtClean="0"/>
              <a:t>24/12/2024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0505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A0C23-8FB9-497C-87BF-305A22A27AB7}" type="datetime1">
              <a:rPr lang="en-GB" smtClean="0"/>
              <a:t>24/12/2024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7430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24/12/2024</a:t>
            </a:fld>
            <a:endParaRPr lang="en-GB"/>
          </a:p>
        </p:txBody>
      </p:sp>
      <p:sp>
        <p:nvSpPr>
          <p:cNvPr id="3" name="Footer Placeholder 2"/>
          <p:cNvSpPr>
            <a:spLocks noGrp="1"/>
          </p:cNvSpPr>
          <p:nvPr>
            <p:ph type="ftr" sz="quarter" idx="11"/>
          </p:nvPr>
        </p:nvSpPr>
        <p:spPr/>
        <p:txBody>
          <a:bodyPr/>
          <a:lstStyle/>
          <a:p>
            <a:r>
              <a:rPr lang="en-GB"/>
              <a:t>Achieving More Together / Cyflawni Mwy Gyda'n Gilydd</a:t>
            </a:r>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3024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4276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06684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583AF3-A9B5-46AF-A1F3-2CE79431FE0E}" type="datetime1">
              <a:rPr lang="en-GB" smtClean="0"/>
              <a:t>24/12/2024</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a:t>Achieving More Together / Cyflawni Mwy Gyda'n Gilydd</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22135510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descr="C:\Users\c000707\AppData\Local\Microsoft\Windows\Temporary Internet Files\Content.Outlook\04K933QQ\Small logo cmy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lumMod val="75000"/>
                  </a:srgbClr>
                </a:solidFill>
                <a:effectLst/>
                <a:uLnTx/>
                <a:uFillTx/>
              </a:rPr>
              <a:t>Achieving More Together / </a:t>
            </a:r>
            <a:r>
              <a:rPr kumimoji="0" lang="en-GB" sz="3200" b="1" i="0" u="none" strike="noStrike" kern="0" cap="none" spc="0" normalizeH="0" baseline="0" noProof="0" dirty="0" err="1">
                <a:ln>
                  <a:noFill/>
                </a:ln>
                <a:solidFill>
                  <a:srgbClr val="604A7B"/>
                </a:solidFill>
                <a:effectLst/>
                <a:uLnTx/>
                <a:uFillTx/>
              </a:rPr>
              <a:t>Cyflawni</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Mwy</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Gyda’n</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Gilydd</a:t>
            </a:r>
            <a:endParaRPr kumimoji="0" lang="en-GB" sz="3200" b="1" i="0" u="none" strike="noStrike" kern="0" cap="none" spc="0" normalizeH="0" baseline="0" noProof="0" dirty="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err="1">
                <a:latin typeface="Arial" panose="020B0604020202020204" pitchFamily="34" charset="0"/>
                <a:cs typeface="Arial" panose="020B0604020202020204" pitchFamily="34" charset="0"/>
              </a:rPr>
              <a:t>Empathi</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spcBef>
                <a:spcPts val="0"/>
              </a:spcBef>
              <a:buNone/>
            </a:pPr>
            <a:endParaRPr lang="en-GB" sz="4000" dirty="0">
              <a:latin typeface="Arial" panose="020B0604020202020204" pitchFamily="34" charset="0"/>
              <a:cs typeface="Arial" panose="020B0604020202020204" pitchFamily="34" charset="0"/>
            </a:endParaRPr>
          </a:p>
          <a:p>
            <a:pPr marL="0" lvl="0" indent="0">
              <a:spcBef>
                <a:spcPts val="0"/>
              </a:spcBef>
              <a:buNone/>
            </a:pPr>
            <a:r>
              <a:rPr lang="en-GB" sz="4000" dirty="0">
                <a:latin typeface="Arial" panose="020B0604020202020204" pitchFamily="34" charset="0"/>
                <a:cs typeface="Arial" panose="020B0604020202020204" pitchFamily="34" charset="0"/>
              </a:rPr>
              <a:t>Mae bod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empathetig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gryfder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gwirioneddol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nodwedd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allweddol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gyfer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rhiant</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mabwysiadol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fodd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bynnag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gallai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hefyd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fod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ffactor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risg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gyfer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eich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lles</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eich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hun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wrth</a:t>
            </a:r>
            <a:r>
              <a:rPr lang="en-GB" sz="4000" dirty="0">
                <a:latin typeface="Arial" panose="020B0604020202020204" pitchFamily="34" charset="0"/>
                <a:cs typeface="Arial" panose="020B0604020202020204" pitchFamily="34" charset="0"/>
              </a:rPr>
              <a:t> ail-</a:t>
            </a:r>
            <a:r>
              <a:rPr lang="en-GB" sz="4000" dirty="0" err="1">
                <a:latin typeface="Arial" panose="020B0604020202020204" pitchFamily="34" charset="0"/>
                <a:cs typeface="Arial" panose="020B0604020202020204" pitchFamily="34" charset="0"/>
              </a:rPr>
              <a:t>rianta</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plentyn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sydd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wedi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dioddef</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trawma</a:t>
            </a:r>
            <a:endParaRPr lang="en-GB"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30366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a:bodyPr>
          <a:lstStyle/>
          <a:p>
            <a:pPr marL="0" indent="0" algn="ctr">
              <a:buNone/>
            </a:pPr>
            <a:endParaRPr lang="en-GB" sz="4000" dirty="0">
              <a:latin typeface="Arial" panose="020B0604020202020204" pitchFamily="34" charset="0"/>
              <a:cs typeface="Arial" panose="020B0604020202020204" pitchFamily="34" charset="0"/>
            </a:endParaRPr>
          </a:p>
          <a:p>
            <a:pPr marL="0" indent="0" algn="ctr">
              <a:buNone/>
            </a:pPr>
            <a:r>
              <a:rPr lang="en-GB" sz="4000" b="1" dirty="0" err="1">
                <a:latin typeface="Arial" panose="020B0604020202020204" pitchFamily="34" charset="0"/>
                <a:cs typeface="Arial" panose="020B0604020202020204" pitchFamily="34" charset="0"/>
              </a:rPr>
              <a:t>Empathi</a:t>
            </a:r>
            <a:endParaRPr lang="en-GB" sz="4000" b="1" dirty="0">
              <a:latin typeface="Arial" panose="020B0604020202020204" pitchFamily="34" charset="0"/>
              <a:cs typeface="Arial" panose="020B0604020202020204" pitchFamily="34" charset="0"/>
            </a:endParaRPr>
          </a:p>
          <a:p>
            <a:pPr marL="0" indent="0" algn="ctr">
              <a:buNone/>
            </a:pPr>
            <a:r>
              <a:rPr lang="en-GB" sz="4000" b="1" dirty="0" err="1">
                <a:latin typeface="Arial" panose="020B0604020202020204" pitchFamily="34" charset="0"/>
                <a:cs typeface="Arial" panose="020B0604020202020204" pitchFamily="34" charset="0"/>
              </a:rPr>
              <a:t>Cydymdeimlad</a:t>
            </a:r>
            <a:endParaRPr lang="en-GB" sz="4000" b="1" dirty="0">
              <a:latin typeface="Arial" panose="020B0604020202020204" pitchFamily="34" charset="0"/>
              <a:cs typeface="Arial" panose="020B0604020202020204" pitchFamily="34" charset="0"/>
            </a:endParaRPr>
          </a:p>
          <a:p>
            <a:pPr marL="0" indent="0" algn="ctr">
              <a:buNone/>
            </a:pPr>
            <a:r>
              <a:rPr lang="en-GB" sz="4000" b="1" dirty="0" err="1">
                <a:latin typeface="Arial" panose="020B0604020202020204" pitchFamily="34" charset="0"/>
                <a:cs typeface="Arial" panose="020B0604020202020204" pitchFamily="34" charset="0"/>
              </a:rPr>
              <a:t>Tosturi</a:t>
            </a:r>
            <a:endParaRPr lang="en-GB" sz="4000" b="1" dirty="0">
              <a:latin typeface="Arial" panose="020B0604020202020204" pitchFamily="34" charset="0"/>
              <a:cs typeface="Arial" panose="020B0604020202020204" pitchFamily="34" charset="0"/>
            </a:endParaRPr>
          </a:p>
          <a:p>
            <a:pPr marL="0" indent="0" algn="ctr">
              <a:buNone/>
            </a:pPr>
            <a:endParaRPr lang="en-GB" sz="4000" dirty="0">
              <a:latin typeface="Arial" panose="020B0604020202020204" pitchFamily="34" charset="0"/>
              <a:cs typeface="Arial" panose="020B0604020202020204" pitchFamily="34" charset="0"/>
            </a:endParaRPr>
          </a:p>
          <a:p>
            <a:pPr marL="0" indent="0" algn="ctr">
              <a:buNone/>
            </a:pPr>
            <a:r>
              <a:rPr lang="en-GB" sz="4000" dirty="0" err="1">
                <a:latin typeface="Arial" panose="020B0604020202020204" pitchFamily="34" charset="0"/>
                <a:cs typeface="Arial" panose="020B0604020202020204" pitchFamily="34" charset="0"/>
              </a:rPr>
              <a:t>Meddyliwch</a:t>
            </a:r>
            <a:r>
              <a:rPr lang="en-GB" sz="4000" dirty="0">
                <a:latin typeface="Arial" panose="020B0604020202020204" pitchFamily="34" charset="0"/>
                <a:cs typeface="Arial" panose="020B0604020202020204" pitchFamily="34" charset="0"/>
              </a:rPr>
              <a:t> am </a:t>
            </a:r>
            <a:r>
              <a:rPr lang="en-GB" sz="4000" dirty="0" err="1">
                <a:latin typeface="Arial" panose="020B0604020202020204" pitchFamily="34" charset="0"/>
                <a:cs typeface="Arial" panose="020B0604020202020204" pitchFamily="34" charset="0"/>
              </a:rPr>
              <a:t>ystyron</a:t>
            </a:r>
            <a:r>
              <a:rPr lang="en-GB" sz="4000" dirty="0">
                <a:latin typeface="Arial" panose="020B0604020202020204" pitchFamily="34" charset="0"/>
                <a:cs typeface="Arial" panose="020B0604020202020204" pitchFamily="34" charset="0"/>
              </a:rPr>
              <a:t> y </a:t>
            </a:r>
            <a:r>
              <a:rPr lang="en-GB" sz="4000" dirty="0" err="1">
                <a:latin typeface="Arial" panose="020B0604020202020204" pitchFamily="34" charset="0"/>
                <a:cs typeface="Arial" panose="020B0604020202020204" pitchFamily="34" charset="0"/>
              </a:rPr>
              <a:t>geiriau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hyn</a:t>
            </a:r>
            <a:r>
              <a:rPr lang="en-GB" sz="4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18913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Straen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spcBef>
                <a:spcPct val="20000"/>
              </a:spcBef>
            </a:pP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pPr>
            <a:r>
              <a:rPr lang="en-GB" altLang="en-US" sz="3200" dirty="0">
                <a:latin typeface="Arial" panose="020B0604020202020204" pitchFamily="34" charset="0"/>
                <a:ea typeface="ヒラギノ角ゴ Pro W3" pitchFamily="6" charset="-128"/>
                <a:cs typeface="Arial" panose="020B0604020202020204" pitchFamily="34" charset="0"/>
              </a:rPr>
              <a:t>Y </a:t>
            </a:r>
            <a:r>
              <a:rPr lang="en-GB" altLang="en-US" sz="3200" dirty="0" err="1">
                <a:latin typeface="Arial" panose="020B0604020202020204" pitchFamily="34" charset="0"/>
                <a:ea typeface="ヒラギノ角ゴ Pro W3" pitchFamily="6" charset="-128"/>
                <a:cs typeface="Arial" panose="020B0604020202020204" pitchFamily="34" charset="0"/>
              </a:rPr>
              <a:t>cortecs</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cyn-dalcennol</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yn</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cau</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lawr</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yn</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awtomatig</a:t>
            </a:r>
            <a:r>
              <a:rPr lang="en-GB" altLang="en-US" sz="3200" dirty="0">
                <a:latin typeface="Arial" panose="020B0604020202020204" pitchFamily="34" charset="0"/>
                <a:ea typeface="ヒラギノ角ゴ Pro W3" pitchFamily="6" charset="-128"/>
                <a:cs typeface="Arial" panose="020B0604020202020204" pitchFamily="34" charset="0"/>
              </a:rPr>
              <a:t> </a:t>
            </a:r>
          </a:p>
          <a:p>
            <a:pPr marL="342900" lvl="0" indent="-342900">
              <a:spcBef>
                <a:spcPct val="20000"/>
              </a:spcBef>
            </a:pPr>
            <a:r>
              <a:rPr lang="en-GB" altLang="en-US" sz="3200" dirty="0">
                <a:latin typeface="Arial" panose="020B0604020202020204" pitchFamily="34" charset="0"/>
                <a:ea typeface="ヒラギノ角ゴ Pro W3" pitchFamily="6" charset="-128"/>
                <a:cs typeface="Arial" panose="020B0604020202020204" pitchFamily="34" charset="0"/>
              </a:rPr>
              <a:t>Dim </a:t>
            </a:r>
            <a:r>
              <a:rPr lang="en-GB" altLang="en-US" sz="3200" dirty="0" err="1">
                <a:latin typeface="Arial" panose="020B0604020202020204" pitchFamily="34" charset="0"/>
                <a:ea typeface="ヒラギノ角ゴ Pro W3" pitchFamily="6" charset="-128"/>
                <a:cs typeface="Arial" panose="020B0604020202020204" pitchFamily="34" charset="0"/>
              </a:rPr>
              <a:t>bai’r</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rhiant</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Gallai</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gael</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ei</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gymhlethu</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gan</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hanes</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ymglymiad</a:t>
            </a:r>
            <a:r>
              <a:rPr lang="en-GB" altLang="en-US" sz="3200" dirty="0">
                <a:latin typeface="Arial" panose="020B0604020202020204" pitchFamily="34" charset="0"/>
                <a:ea typeface="ヒラギノ角ゴ Pro W3" pitchFamily="6" charset="-128"/>
                <a:cs typeface="Arial" panose="020B0604020202020204" pitchFamily="34" charset="0"/>
              </a:rPr>
              <a:t> y </a:t>
            </a:r>
            <a:r>
              <a:rPr lang="en-GB" altLang="en-US" sz="3200" dirty="0" err="1">
                <a:latin typeface="Arial" panose="020B0604020202020204" pitchFamily="34" charset="0"/>
                <a:ea typeface="ヒラギノ角ゴ Pro W3" pitchFamily="6" charset="-128"/>
                <a:cs typeface="Arial" panose="020B0604020202020204" pitchFamily="34" charset="0"/>
              </a:rPr>
              <a:t>rhieni</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eu</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hunain</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Gallai</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arwain</a:t>
            </a:r>
            <a:r>
              <a:rPr lang="en-GB" altLang="en-US" sz="3200" dirty="0">
                <a:latin typeface="Arial" panose="020B0604020202020204" pitchFamily="34" charset="0"/>
                <a:ea typeface="ヒラギノ角ゴ Pro W3" pitchFamily="6" charset="-128"/>
                <a:cs typeface="Arial" panose="020B0604020202020204" pitchFamily="34" charset="0"/>
              </a:rPr>
              <a:t> at </a:t>
            </a:r>
            <a:r>
              <a:rPr lang="en-GB" altLang="en-US" sz="3200" dirty="0" err="1">
                <a:latin typeface="Arial" panose="020B0604020202020204" pitchFamily="34" charset="0"/>
                <a:ea typeface="ヒラギノ角ゴ Pro W3" pitchFamily="6" charset="-128"/>
                <a:cs typeface="Arial" panose="020B0604020202020204" pitchFamily="34" charset="0"/>
              </a:rPr>
              <a:t>natur</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amddiffynnol</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teimlo’n</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ddigyswllt</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anobaith</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Colli</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empathi</a:t>
            </a:r>
            <a:endParaRPr lang="en-GB" altLang="en-US" sz="3200" dirty="0">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413663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362" y="658812"/>
            <a:ext cx="7861663" cy="1325563"/>
          </a:xfrm>
        </p:spPr>
        <p:txBody>
          <a:bodyPr/>
          <a:lstStyle/>
          <a:p>
            <a:pPr algn="ct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Ymennydd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0000" y="1847850"/>
            <a:ext cx="10515600" cy="4351338"/>
          </a:xfrm>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graphicFrame>
        <p:nvGraphicFramePr>
          <p:cNvPr id="5" name="Object 2"/>
          <p:cNvGraphicFramePr>
            <a:graphicFrameLocks noChangeAspect="1"/>
          </p:cNvGraphicFramePr>
          <p:nvPr>
            <p:extLst>
              <p:ext uri="{D42A27DB-BD31-4B8C-83A1-F6EECF244321}">
                <p14:modId xmlns:p14="http://schemas.microsoft.com/office/powerpoint/2010/main" val="2312804663"/>
              </p:ext>
            </p:extLst>
          </p:nvPr>
        </p:nvGraphicFramePr>
        <p:xfrm>
          <a:off x="3960000" y="1800000"/>
          <a:ext cx="5983288" cy="4751388"/>
        </p:xfrm>
        <a:graphic>
          <a:graphicData uri="http://schemas.openxmlformats.org/presentationml/2006/ole">
            <mc:AlternateContent xmlns:mc="http://schemas.openxmlformats.org/markup-compatibility/2006">
              <mc:Choice xmlns:v="urn:schemas-microsoft-com:vml" Requires="v">
                <p:oleObj name="Document" r:id="rId3" imgW="6909830" imgH="5486411" progId="">
                  <p:embed/>
                </p:oleObj>
              </mc:Choice>
              <mc:Fallback>
                <p:oleObj name="Document" r:id="rId3" imgW="6909830" imgH="5486411" progId="">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000" y="1800000"/>
                        <a:ext cx="5983288" cy="47513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6" name="TextBox 4"/>
          <p:cNvSpPr txBox="1">
            <a:spLocks noChangeArrowheads="1"/>
          </p:cNvSpPr>
          <p:nvPr/>
        </p:nvSpPr>
        <p:spPr bwMode="auto">
          <a:xfrm>
            <a:off x="1224000" y="3240000"/>
            <a:ext cx="1905000" cy="1200329"/>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Y </a:t>
            </a:r>
            <a:r>
              <a:rPr lang="en-US" sz="2400" dirty="0" err="1">
                <a:latin typeface="Arial" panose="020B0604020202020204" pitchFamily="34" charset="0"/>
                <a:cs typeface="Arial" panose="020B0604020202020204" pitchFamily="34" charset="0"/>
              </a:rPr>
              <a:t>Cortecs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Cyn-dalcennol</a:t>
            </a:r>
            <a:endParaRPr lang="en-US" sz="2400" dirty="0">
              <a:latin typeface="Arial" panose="020B0604020202020204" pitchFamily="34" charset="0"/>
              <a:cs typeface="Arial" panose="020B0604020202020204" pitchFamily="34" charset="0"/>
            </a:endParaRPr>
          </a:p>
        </p:txBody>
      </p:sp>
      <p:sp>
        <p:nvSpPr>
          <p:cNvPr id="7" name="TextBox 3"/>
          <p:cNvSpPr txBox="1">
            <a:spLocks noChangeArrowheads="1"/>
          </p:cNvSpPr>
          <p:nvPr/>
        </p:nvSpPr>
        <p:spPr bwMode="auto">
          <a:xfrm>
            <a:off x="2700000" y="4680000"/>
            <a:ext cx="2362200" cy="830997"/>
          </a:xfrm>
          <a:prstGeom prst="rect">
            <a:avLst/>
          </a:prstGeom>
          <a:noFill/>
          <a:ln w="9525">
            <a:noFill/>
            <a:miter lim="800000"/>
            <a:headEnd/>
            <a:tailEnd/>
          </a:ln>
        </p:spPr>
        <p:txBody>
          <a:bodyPr wrap="square">
            <a:spAutoFit/>
          </a:bodyPr>
          <a:lstStyle/>
          <a:p>
            <a:r>
              <a:rPr lang="en-GB" sz="2400" dirty="0">
                <a:latin typeface="Arial" panose="020B0604020202020204" pitchFamily="34" charset="0"/>
                <a:cs typeface="Arial" panose="020B0604020202020204" pitchFamily="34" charset="0"/>
              </a:rPr>
              <a:t>System </a:t>
            </a:r>
            <a:r>
              <a:rPr lang="en-GB" sz="2400" dirty="0" err="1">
                <a:latin typeface="Arial" panose="020B0604020202020204" pitchFamily="34" charset="0"/>
                <a:cs typeface="Arial" panose="020B0604020202020204" pitchFamily="34" charset="0"/>
              </a:rPr>
              <a:t>limbig</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Amygdala</a:t>
            </a:r>
            <a:endParaRPr lang="en-US" sz="2400" dirty="0">
              <a:latin typeface="Arial" panose="020B0604020202020204" pitchFamily="34" charset="0"/>
              <a:cs typeface="Arial" panose="020B0604020202020204" pitchFamily="34" charset="0"/>
            </a:endParaRPr>
          </a:p>
        </p:txBody>
      </p:sp>
      <p:cxnSp>
        <p:nvCxnSpPr>
          <p:cNvPr id="8" name="Straight Connector 6"/>
          <p:cNvCxnSpPr>
            <a:cxnSpLocks noChangeShapeType="1"/>
          </p:cNvCxnSpPr>
          <p:nvPr/>
        </p:nvCxnSpPr>
        <p:spPr bwMode="auto">
          <a:xfrm>
            <a:off x="3060000" y="3708000"/>
            <a:ext cx="1066800" cy="1588"/>
          </a:xfrm>
          <a:prstGeom prst="line">
            <a:avLst/>
          </a:prstGeom>
          <a:noFill/>
          <a:ln w="57150">
            <a:solidFill>
              <a:srgbClr val="3366FF"/>
            </a:solidFill>
            <a:round/>
            <a:headEnd/>
            <a:tailEnd type="diamond" w="med" len="med"/>
          </a:ln>
        </p:spPr>
      </p:cxnSp>
      <p:cxnSp>
        <p:nvCxnSpPr>
          <p:cNvPr id="9" name="Straight Connector 9"/>
          <p:cNvCxnSpPr>
            <a:cxnSpLocks noChangeShapeType="1"/>
          </p:cNvCxnSpPr>
          <p:nvPr/>
        </p:nvCxnSpPr>
        <p:spPr bwMode="auto">
          <a:xfrm flipV="1">
            <a:off x="4932000" y="4191000"/>
            <a:ext cx="1371600" cy="762000"/>
          </a:xfrm>
          <a:prstGeom prst="line">
            <a:avLst/>
          </a:prstGeom>
          <a:noFill/>
          <a:ln w="57150">
            <a:solidFill>
              <a:srgbClr val="3366FF"/>
            </a:solidFill>
            <a:round/>
            <a:headEnd/>
            <a:tailEnd type="diamond" w="med" len="med"/>
          </a:ln>
        </p:spPr>
      </p:cxnSp>
      <p:pic>
        <p:nvPicPr>
          <p:cNvPr id="10" name="Picture 9"/>
          <p:cNvPicPr>
            <a:picLocks noChangeAspect="1"/>
          </p:cNvPicPr>
          <p:nvPr/>
        </p:nvPicPr>
        <p:blipFill>
          <a:blip r:embed="rId5"/>
          <a:stretch>
            <a:fillRect/>
          </a:stretch>
        </p:blipFill>
        <p:spPr>
          <a:xfrm>
            <a:off x="9162025" y="0"/>
            <a:ext cx="3029975" cy="2292295"/>
          </a:xfrm>
          <a:prstGeom prst="rect">
            <a:avLst/>
          </a:prstGeom>
        </p:spPr>
      </p:pic>
    </p:spTree>
    <p:extLst>
      <p:ext uri="{BB962C8B-B14F-4D97-AF65-F5344CB8AC3E}">
        <p14:creationId xmlns:p14="http://schemas.microsoft.com/office/powerpoint/2010/main" val="328136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966732"/>
            <a:ext cx="7900851" cy="1325563"/>
          </a:xfrm>
        </p:spPr>
        <p:txBody>
          <a:bodyPr/>
          <a:lstStyle/>
          <a:p>
            <a:pPr algn="ct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bosibl</a:t>
            </a:r>
            <a:r>
              <a:rPr lang="en-GB" dirty="0">
                <a:latin typeface="Arial" panose="020B0604020202020204" pitchFamily="34" charset="0"/>
                <a:cs typeface="Arial" panose="020B0604020202020204" pitchFamily="34" charset="0"/>
              </a:rPr>
              <a:t> dal </a:t>
            </a: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a:bodyPr>
          <a:lstStyle/>
          <a:p>
            <a:pPr marL="0" lvl="0" indent="0">
              <a:lnSpc>
                <a:spcPct val="100000"/>
              </a:lnSpc>
              <a:spcBef>
                <a:spcPct val="20000"/>
              </a:spcBef>
              <a:buNone/>
            </a:pPr>
            <a:r>
              <a:rPr lang="en-GB" altLang="en-US" sz="3600" dirty="0" err="1">
                <a:solidFill>
                  <a:prstClr val="black"/>
                </a:solidFill>
                <a:latin typeface="Arial" panose="020B0604020202020204" pitchFamily="34" charset="0"/>
                <a:cs typeface="Arial" panose="020B0604020202020204" pitchFamily="34" charset="0"/>
              </a:rPr>
              <a:t>Trawma</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Eilaidd</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yw</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canlyniad</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naturiol</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ymddygiadau</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sy’n</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deillio</a:t>
            </a:r>
            <a:r>
              <a:rPr lang="en-GB" altLang="en-US" sz="3600" dirty="0">
                <a:solidFill>
                  <a:prstClr val="black"/>
                </a:solidFill>
                <a:latin typeface="Arial" panose="020B0604020202020204" pitchFamily="34" charset="0"/>
                <a:cs typeface="Arial" panose="020B0604020202020204" pitchFamily="34" charset="0"/>
              </a:rPr>
              <a:t> o </a:t>
            </a:r>
            <a:r>
              <a:rPr lang="en-GB" altLang="en-US" sz="3600" dirty="0" err="1">
                <a:solidFill>
                  <a:prstClr val="black"/>
                </a:solidFill>
                <a:latin typeface="Arial" panose="020B0604020202020204" pitchFamily="34" charset="0"/>
                <a:cs typeface="Arial" panose="020B0604020202020204" pitchFamily="34" charset="0"/>
              </a:rPr>
              <a:t>wybodaeth</a:t>
            </a:r>
            <a:r>
              <a:rPr lang="en-GB" altLang="en-US" sz="3600" dirty="0">
                <a:solidFill>
                  <a:prstClr val="black"/>
                </a:solidFill>
                <a:latin typeface="Arial" panose="020B0604020202020204" pitchFamily="34" charset="0"/>
                <a:cs typeface="Arial" panose="020B0604020202020204" pitchFamily="34" charset="0"/>
              </a:rPr>
              <a:t> am </a:t>
            </a:r>
            <a:r>
              <a:rPr lang="en-GB" altLang="en-US" sz="3600" dirty="0" err="1">
                <a:solidFill>
                  <a:prstClr val="black"/>
                </a:solidFill>
                <a:latin typeface="Arial" panose="020B0604020202020204" pitchFamily="34" charset="0"/>
                <a:cs typeface="Arial" panose="020B0604020202020204" pitchFamily="34" charset="0"/>
              </a:rPr>
              <a:t>ddigwyddiad</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trawmatig</a:t>
            </a:r>
            <a:r>
              <a:rPr lang="en-GB" altLang="en-US" sz="3600" dirty="0">
                <a:solidFill>
                  <a:prstClr val="black"/>
                </a:solidFill>
                <a:latin typeface="Arial" panose="020B0604020202020204" pitchFamily="34" charset="0"/>
                <a:cs typeface="Arial" panose="020B0604020202020204" pitchFamily="34" charset="0"/>
              </a:rPr>
              <a:t> a </a:t>
            </a:r>
            <a:r>
              <a:rPr lang="en-GB" altLang="en-US" sz="3600" dirty="0" err="1">
                <a:solidFill>
                  <a:prstClr val="black"/>
                </a:solidFill>
                <a:latin typeface="Arial" panose="020B0604020202020204" pitchFamily="34" charset="0"/>
                <a:cs typeface="Arial" panose="020B0604020202020204" pitchFamily="34" charset="0"/>
              </a:rPr>
              <a:t>brofwyd</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gan</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rhywun</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arwyddocaol</a:t>
            </a:r>
            <a:r>
              <a:rPr lang="en-GB" altLang="en-US" sz="3600" dirty="0">
                <a:solidFill>
                  <a:prstClr val="black"/>
                </a:solidFill>
                <a:latin typeface="Arial" panose="020B0604020202020204" pitchFamily="34" charset="0"/>
                <a:cs typeface="Arial" panose="020B0604020202020204" pitchFamily="34" charset="0"/>
              </a:rPr>
              <a:t>.</a:t>
            </a:r>
          </a:p>
          <a:p>
            <a:pPr marL="0" lvl="0" indent="0">
              <a:lnSpc>
                <a:spcPct val="100000"/>
              </a:lnSpc>
              <a:spcBef>
                <a:spcPct val="20000"/>
              </a:spcBef>
              <a:buNone/>
            </a:pPr>
            <a:r>
              <a:rPr lang="en-GB" altLang="en-US" sz="3600" dirty="0" err="1">
                <a:solidFill>
                  <a:prstClr val="black"/>
                </a:solidFill>
                <a:latin typeface="Arial" panose="020B0604020202020204" pitchFamily="34" charset="0"/>
                <a:cs typeface="Arial" panose="020B0604020202020204" pitchFamily="34" charset="0"/>
              </a:rPr>
              <a:t>Dyma’r</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straen</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sy’n</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deillio</a:t>
            </a:r>
            <a:r>
              <a:rPr lang="en-GB" altLang="en-US" sz="3600" dirty="0">
                <a:solidFill>
                  <a:prstClr val="black"/>
                </a:solidFill>
                <a:latin typeface="Arial" panose="020B0604020202020204" pitchFamily="34" charset="0"/>
                <a:cs typeface="Arial" panose="020B0604020202020204" pitchFamily="34" charset="0"/>
              </a:rPr>
              <a:t> o </a:t>
            </a:r>
            <a:r>
              <a:rPr lang="en-GB" altLang="en-US" sz="3600" dirty="0" err="1">
                <a:solidFill>
                  <a:prstClr val="black"/>
                </a:solidFill>
                <a:latin typeface="Arial" panose="020B0604020202020204" pitchFamily="34" charset="0"/>
                <a:cs typeface="Arial" panose="020B0604020202020204" pitchFamily="34" charset="0"/>
              </a:rPr>
              <a:t>helpu</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neu</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eisiau</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helpu</a:t>
            </a:r>
            <a:r>
              <a:rPr lang="en-GB" altLang="en-US" sz="3600" dirty="0">
                <a:solidFill>
                  <a:prstClr val="black"/>
                </a:solidFill>
                <a:latin typeface="Arial" panose="020B0604020202020204" pitchFamily="34" charset="0"/>
                <a:cs typeface="Arial" panose="020B0604020202020204" pitchFamily="34" charset="0"/>
              </a:rPr>
              <a:t> person </a:t>
            </a:r>
            <a:r>
              <a:rPr lang="en-GB" altLang="en-US" sz="3600" dirty="0" err="1">
                <a:solidFill>
                  <a:prstClr val="black"/>
                </a:solidFill>
                <a:latin typeface="Arial" panose="020B0604020202020204" pitchFamily="34" charset="0"/>
                <a:cs typeface="Arial" panose="020B0604020202020204" pitchFamily="34" charset="0"/>
              </a:rPr>
              <a:t>sy’n</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dioddef</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neu</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wedi</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profi</a:t>
            </a:r>
            <a:r>
              <a:rPr lang="en-GB" altLang="en-US" sz="3600" dirty="0">
                <a:solidFill>
                  <a:prstClr val="black"/>
                </a:solidFill>
                <a:latin typeface="Arial" panose="020B0604020202020204" pitchFamily="34" charset="0"/>
                <a:cs typeface="Arial" panose="020B0604020202020204" pitchFamily="34" charset="0"/>
              </a:rPr>
              <a:t> </a:t>
            </a:r>
            <a:r>
              <a:rPr lang="en-GB" altLang="en-US" sz="3600" dirty="0" err="1">
                <a:solidFill>
                  <a:prstClr val="black"/>
                </a:solidFill>
                <a:latin typeface="Arial" panose="020B0604020202020204" pitchFamily="34" charset="0"/>
                <a:cs typeface="Arial" panose="020B0604020202020204" pitchFamily="34" charset="0"/>
              </a:rPr>
              <a:t>trawma</a:t>
            </a:r>
            <a:r>
              <a:rPr lang="en-GB" altLang="en-US" sz="3600" dirty="0">
                <a:solidFill>
                  <a:prstClr val="black"/>
                </a:solidFill>
                <a:latin typeface="Arial" panose="020B0604020202020204" pitchFamily="34" charset="0"/>
                <a:cs typeface="Arial" panose="020B0604020202020204" pitchFamily="34" charset="0"/>
              </a:rPr>
              <a:t>” </a:t>
            </a:r>
          </a:p>
          <a:p>
            <a:pPr marL="0" lvl="0" indent="0" algn="r">
              <a:lnSpc>
                <a:spcPct val="100000"/>
              </a:lnSpc>
              <a:spcBef>
                <a:spcPct val="20000"/>
              </a:spcBef>
              <a:buNone/>
            </a:pPr>
            <a:r>
              <a:rPr lang="en-GB" altLang="en-US" sz="3600" dirty="0">
                <a:solidFill>
                  <a:prstClr val="black"/>
                </a:solidFill>
                <a:latin typeface="Arial" panose="020B0604020202020204" pitchFamily="34" charset="0"/>
                <a:cs typeface="Arial" panose="020B0604020202020204" pitchFamily="34" charset="0"/>
              </a:rPr>
              <a:t>Kate Cairns</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273532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1234440" y="731837"/>
            <a:ext cx="7796349" cy="1325563"/>
          </a:xfrm>
        </p:spPr>
        <p:txBody>
          <a:bodyPr/>
          <a:lstStyle/>
          <a:p>
            <a:pPr algn="ct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Eilaidd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Mae Kate Cairns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awgrymu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edrych</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newidiadau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mewn</a:t>
            </a:r>
            <a:r>
              <a:rPr lang="en-GB" sz="3200" dirty="0">
                <a:latin typeface="Arial" panose="020B0604020202020204" pitchFamily="34" charset="0"/>
                <a:cs typeface="Arial" panose="020B0604020202020204" pitchFamily="34" charset="0"/>
              </a:rPr>
              <a:t>:</a:t>
            </a:r>
          </a:p>
          <a:p>
            <a:pPr marL="742950" lvl="1" indent="-285750">
              <a:lnSpc>
                <a:spcPct val="100000"/>
              </a:lnSpc>
              <a:spcBef>
                <a:spcPct val="20000"/>
              </a:spcBef>
              <a:buFont typeface="Arial" pitchFamily="34" charset="0"/>
              <a:buChar char="–"/>
            </a:pPr>
            <a:r>
              <a:rPr lang="en-GB" sz="3200" dirty="0" err="1">
                <a:latin typeface="Arial" panose="020B0604020202020204" pitchFamily="34" charset="0"/>
                <a:cs typeface="Arial" panose="020B0604020202020204" pitchFamily="34" charset="0"/>
              </a:rPr>
              <a:t>Swyddogaeth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Emosiynol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Dicter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dagreuol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wedi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ymddieithrio</a:t>
            </a:r>
            <a:endParaRPr lang="en-GB" sz="3200" dirty="0">
              <a:latin typeface="Arial" panose="020B0604020202020204" pitchFamily="34" charset="0"/>
              <a:cs typeface="Arial" panose="020B0604020202020204" pitchFamily="34" charset="0"/>
            </a:endParaRPr>
          </a:p>
          <a:p>
            <a:pPr marL="742950" lvl="1" indent="-285750">
              <a:lnSpc>
                <a:spcPct val="100000"/>
              </a:lnSpc>
              <a:spcBef>
                <a:spcPct val="20000"/>
              </a:spcBef>
              <a:buFont typeface="Arial" pitchFamily="34" charset="0"/>
              <a:buChar char="–"/>
            </a:pPr>
            <a:r>
              <a:rPr lang="en-GB" sz="3200" dirty="0" err="1">
                <a:latin typeface="Arial" panose="020B0604020202020204" pitchFamily="34" charset="0"/>
                <a:cs typeface="Arial" panose="020B0604020202020204" pitchFamily="34" charset="0"/>
              </a:rPr>
              <a:t>Iechyd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patrwm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cysgu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chwaeth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salwch</a:t>
            </a:r>
            <a:endParaRPr lang="en-GB" sz="3200" dirty="0">
              <a:latin typeface="Arial" panose="020B0604020202020204" pitchFamily="34" charset="0"/>
              <a:cs typeface="Arial" panose="020B0604020202020204" pitchFamily="34" charset="0"/>
            </a:endParaRPr>
          </a:p>
          <a:p>
            <a:pPr marL="742950" lvl="1" indent="-285750">
              <a:lnSpc>
                <a:spcPct val="100000"/>
              </a:lnSpc>
              <a:spcBef>
                <a:spcPct val="20000"/>
              </a:spcBef>
              <a:buFont typeface="Arial" pitchFamily="34" charset="0"/>
              <a:buChar char="–"/>
            </a:pPr>
            <a:r>
              <a:rPr lang="en-GB" sz="3200" dirty="0" err="1">
                <a:latin typeface="Arial" panose="020B0604020202020204" pitchFamily="34" charset="0"/>
                <a:cs typeface="Arial" panose="020B0604020202020204" pitchFamily="34" charset="0"/>
              </a:rPr>
              <a:t>Cynnwrs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ffisiolegol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Hunllefau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llai</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allu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ganolbwyntio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ddiffyg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cof</a:t>
            </a:r>
            <a:endParaRPr lang="en-GB" sz="3200" dirty="0">
              <a:latin typeface="Arial" panose="020B0604020202020204" pitchFamily="34" charset="0"/>
              <a:cs typeface="Arial" panose="020B0604020202020204" pitchFamily="34" charset="0"/>
            </a:endParaRPr>
          </a:p>
          <a:p>
            <a:pPr marL="742950" lvl="1" indent="-285750">
              <a:lnSpc>
                <a:spcPct val="100000"/>
              </a:lnSpc>
              <a:spcBef>
                <a:spcPct val="20000"/>
              </a:spcBef>
              <a:buFont typeface="Arial" pitchFamily="34" charset="0"/>
              <a:buChar char="–"/>
            </a:pPr>
            <a:r>
              <a:rPr lang="en-GB" sz="3200" dirty="0" err="1">
                <a:latin typeface="Arial" panose="020B0604020202020204" pitchFamily="34" charset="0"/>
                <a:cs typeface="Arial" panose="020B0604020202020204" pitchFamily="34" charset="0"/>
              </a:rPr>
              <a:t>Osgoi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ymgysylltu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thrawma’r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plentyn</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55993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1146147"/>
            <a:ext cx="7757160" cy="1325563"/>
          </a:xfrm>
        </p:spPr>
        <p:txBody>
          <a:bodyPr/>
          <a:lstStyle/>
          <a:p>
            <a:pPr algn="ct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Eilaidd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edrych</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sz="half" idx="1"/>
          </p:nvPr>
        </p:nvSpPr>
        <p:spPr/>
        <p:txBody>
          <a:bodyPr>
            <a:noAutofit/>
          </a:bodyPr>
          <a:lstStyle/>
          <a:p>
            <a:pPr marL="342900" lvl="0" indent="-342900">
              <a:lnSpc>
                <a:spcPct val="100000"/>
              </a:lnSpc>
              <a:spcBef>
                <a:spcPct val="20000"/>
              </a:spcBef>
            </a:pP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meddyliau</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mewnwthiol</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a:latin typeface="Arial" panose="020B0604020202020204" pitchFamily="34" charset="0"/>
                <a:ea typeface="ヒラギノ角ゴ Pro W3" pitchFamily="6" charset="-128"/>
                <a:cs typeface="Arial" panose="020B0604020202020204" pitchFamily="34" charset="0"/>
              </a:rPr>
              <a:t>blinder </a:t>
            </a:r>
            <a:r>
              <a:rPr lang="en-GB" altLang="en-US" sz="3200" dirty="0" err="1">
                <a:latin typeface="Arial" panose="020B0604020202020204" pitchFamily="34" charset="0"/>
                <a:ea typeface="ヒラギノ角ゴ Pro W3" pitchFamily="6" charset="-128"/>
                <a:cs typeface="Arial" panose="020B0604020202020204" pitchFamily="34" charset="0"/>
              </a:rPr>
              <a:t>cronig</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tristwch</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dicter</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llai</a:t>
            </a:r>
            <a:r>
              <a:rPr lang="en-GB" altLang="en-US" sz="3200" dirty="0">
                <a:latin typeface="Arial" panose="020B0604020202020204" pitchFamily="34" charset="0"/>
                <a:ea typeface="ヒラギノ角ゴ Pro W3" pitchFamily="6" charset="-128"/>
                <a:cs typeface="Arial" panose="020B0604020202020204" pitchFamily="34" charset="0"/>
              </a:rPr>
              <a:t> o </a:t>
            </a:r>
            <a:r>
              <a:rPr lang="en-GB" altLang="en-US" sz="3200" dirty="0" err="1">
                <a:latin typeface="Arial" panose="020B0604020202020204" pitchFamily="34" charset="0"/>
                <a:ea typeface="ヒラギノ角ゴ Pro W3" pitchFamily="6" charset="-128"/>
                <a:cs typeface="Arial" panose="020B0604020202020204" pitchFamily="34" charset="0"/>
              </a:rPr>
              <a:t>allu</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i</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ganolbwyntio</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sgîl-feirniadu</a:t>
            </a:r>
            <a:endParaRPr lang="en-GB" altLang="en-US" sz="3200" dirty="0">
              <a:latin typeface="Arial" panose="020B0604020202020204" pitchFamily="34" charset="0"/>
              <a:ea typeface="ヒラギノ角ゴ Pro W3" pitchFamily="6" charset="-128"/>
              <a:cs typeface="Arial" panose="020B0604020202020204" pitchFamily="34" charset="0"/>
            </a:endParaRPr>
          </a:p>
        </p:txBody>
      </p:sp>
      <p:sp>
        <p:nvSpPr>
          <p:cNvPr id="5" name="Content Placeholder 4"/>
          <p:cNvSpPr>
            <a:spLocks noGrp="1"/>
          </p:cNvSpPr>
          <p:nvPr>
            <p:ph sz="half" idx="2"/>
          </p:nvPr>
        </p:nvSpPr>
        <p:spPr/>
        <p:txBody>
          <a:bodyPr>
            <a:normAutofit/>
          </a:bodyPr>
          <a:lstStyle/>
          <a:p>
            <a:endParaRPr lang="en-GB" sz="3200" dirty="0"/>
          </a:p>
          <a:p>
            <a:r>
              <a:rPr lang="en-GB" sz="3200" dirty="0" err="1">
                <a:latin typeface="Arial" panose="020B0604020202020204" pitchFamily="34" charset="0"/>
                <a:cs typeface="Arial" panose="020B0604020202020204" pitchFamily="34" charset="0"/>
              </a:rPr>
              <a:t>datgysylltiad</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gorludded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emosiynol</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ofnusrwydd</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cywilydd</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salwch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corfforol</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absenoliaeth</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9653810" y="1"/>
            <a:ext cx="2538190" cy="1920240"/>
          </a:xfrm>
          <a:prstGeom prst="rect">
            <a:avLst/>
          </a:prstGeom>
        </p:spPr>
      </p:pic>
    </p:spTree>
    <p:extLst>
      <p:ext uri="{BB962C8B-B14F-4D97-AF65-F5344CB8AC3E}">
        <p14:creationId xmlns:p14="http://schemas.microsoft.com/office/powerpoint/2010/main" val="331266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731837"/>
            <a:ext cx="7717971" cy="1325563"/>
          </a:xfrm>
        </p:spPr>
        <p:txBody>
          <a:bodyPr/>
          <a:lstStyle/>
          <a:p>
            <a:pPr algn="ct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Eilaidd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lvl="0" indent="0">
              <a:lnSpc>
                <a:spcPct val="100000"/>
              </a:lnSpc>
              <a:spcBef>
                <a:spcPct val="20000"/>
              </a:spcBef>
              <a:buNone/>
              <a:defRPr/>
            </a:pPr>
            <a:r>
              <a:rPr lang="en-GB" sz="2400" dirty="0">
                <a:solidFill>
                  <a:prstClr val="black"/>
                </a:solidFill>
                <a:latin typeface="Arial" panose="020B0604020202020204" pitchFamily="34" charset="0"/>
                <a:cs typeface="Arial" panose="020B0604020202020204" pitchFamily="34" charset="0"/>
              </a:rPr>
              <a:t>Mae </a:t>
            </a:r>
            <a:r>
              <a:rPr lang="en-GB" sz="2400" dirty="0" err="1">
                <a:solidFill>
                  <a:prstClr val="black"/>
                </a:solidFill>
                <a:latin typeface="Arial" panose="020B0604020202020204" pitchFamily="34" charset="0"/>
                <a:cs typeface="Arial" panose="020B0604020202020204" pitchFamily="34" charset="0"/>
              </a:rPr>
              <a:t>osgoad</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yn</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ymateb</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dealladwy</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i</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straen</a:t>
            </a:r>
            <a:r>
              <a:rPr lang="en-GB" sz="2400" dirty="0">
                <a:solidFill>
                  <a:prstClr val="black"/>
                </a:solidFill>
                <a:latin typeface="Arial" panose="020B0604020202020204" pitchFamily="34" charset="0"/>
                <a:cs typeface="Arial" panose="020B0604020202020204" pitchFamily="34" charset="0"/>
              </a:rPr>
              <a:t>.</a:t>
            </a:r>
          </a:p>
          <a:p>
            <a:pPr marL="0" lvl="0" indent="0">
              <a:lnSpc>
                <a:spcPct val="100000"/>
              </a:lnSpc>
              <a:spcBef>
                <a:spcPct val="20000"/>
              </a:spcBef>
              <a:buNone/>
              <a:defRPr/>
            </a:pPr>
            <a:r>
              <a:rPr lang="en-GB" sz="2400" dirty="0" err="1">
                <a:solidFill>
                  <a:prstClr val="black"/>
                </a:solidFill>
                <a:latin typeface="Arial" panose="020B0604020202020204" pitchFamily="34" charset="0"/>
                <a:cs typeface="Arial" panose="020B0604020202020204" pitchFamily="34" charset="0"/>
              </a:rPr>
              <a:t>Gallai</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olygu</a:t>
            </a:r>
            <a:r>
              <a:rPr lang="en-GB" sz="2400" dirty="0">
                <a:solidFill>
                  <a:prstClr val="black"/>
                </a:solidFill>
                <a:latin typeface="Arial" panose="020B0604020202020204" pitchFamily="34" charset="0"/>
                <a:cs typeface="Arial" panose="020B0604020202020204" pitchFamily="34" charset="0"/>
              </a:rPr>
              <a:t>:</a:t>
            </a:r>
          </a:p>
          <a:p>
            <a:pPr marL="0" lvl="0" indent="0">
              <a:lnSpc>
                <a:spcPct val="100000"/>
              </a:lnSpc>
              <a:spcBef>
                <a:spcPct val="20000"/>
              </a:spcBef>
              <a:buNone/>
              <a:defRPr/>
            </a:pPr>
            <a:endParaRPr lang="en-GB" sz="24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r>
              <a:rPr lang="en-GB" sz="2400" dirty="0" err="1">
                <a:solidFill>
                  <a:prstClr val="black"/>
                </a:solidFill>
                <a:latin typeface="Arial" panose="020B0604020202020204" pitchFamily="34" charset="0"/>
                <a:cs typeface="Arial" panose="020B0604020202020204" pitchFamily="34" charset="0"/>
              </a:rPr>
              <a:t>Gwrthod</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sensitifrwydd</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tuag</a:t>
            </a:r>
            <a:r>
              <a:rPr lang="en-GB" sz="2400" dirty="0">
                <a:solidFill>
                  <a:prstClr val="black"/>
                </a:solidFill>
                <a:latin typeface="Arial" panose="020B0604020202020204" pitchFamily="34" charset="0"/>
                <a:cs typeface="Arial" panose="020B0604020202020204" pitchFamily="34" charset="0"/>
              </a:rPr>
              <a:t> at y </a:t>
            </a:r>
            <a:r>
              <a:rPr lang="en-GB" sz="2400" dirty="0" err="1">
                <a:solidFill>
                  <a:prstClr val="black"/>
                </a:solidFill>
                <a:latin typeface="Arial" panose="020B0604020202020204" pitchFamily="34" charset="0"/>
                <a:cs typeface="Arial" panose="020B0604020202020204" pitchFamily="34" charset="0"/>
              </a:rPr>
              <a:t>plentyn</a:t>
            </a:r>
            <a:endParaRPr lang="en-GB" sz="24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r>
              <a:rPr lang="en-GB" sz="2400" dirty="0" err="1">
                <a:solidFill>
                  <a:prstClr val="black"/>
                </a:solidFill>
                <a:latin typeface="Arial" panose="020B0604020202020204" pitchFamily="34" charset="0"/>
                <a:cs typeface="Arial" panose="020B0604020202020204" pitchFamily="34" charset="0"/>
              </a:rPr>
              <a:t>Methu</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disgrifio’r</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plentyn</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yn</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gadarnhaol</a:t>
            </a:r>
            <a:endParaRPr lang="en-GB" sz="24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r>
              <a:rPr lang="en-GB" sz="2400" dirty="0" err="1">
                <a:solidFill>
                  <a:prstClr val="black"/>
                </a:solidFill>
                <a:latin typeface="Arial" panose="020B0604020202020204" pitchFamily="34" charset="0"/>
                <a:cs typeface="Arial" panose="020B0604020202020204" pitchFamily="34" charset="0"/>
              </a:rPr>
              <a:t>Gwadu</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agweddar</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ar</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brofiad</a:t>
            </a:r>
            <a:r>
              <a:rPr lang="en-GB" sz="2400" dirty="0">
                <a:solidFill>
                  <a:prstClr val="black"/>
                </a:solidFill>
                <a:latin typeface="Arial" panose="020B0604020202020204" pitchFamily="34" charset="0"/>
                <a:cs typeface="Arial" panose="020B0604020202020204" pitchFamily="34" charset="0"/>
              </a:rPr>
              <a:t> y </a:t>
            </a:r>
            <a:r>
              <a:rPr lang="en-GB" sz="2400" dirty="0" err="1">
                <a:solidFill>
                  <a:prstClr val="black"/>
                </a:solidFill>
                <a:latin typeface="Arial" panose="020B0604020202020204" pitchFamily="34" charset="0"/>
                <a:cs typeface="Arial" panose="020B0604020202020204" pitchFamily="34" charset="0"/>
              </a:rPr>
              <a:t>plentyn</a:t>
            </a:r>
            <a:endParaRPr lang="en-GB" sz="24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r>
              <a:rPr lang="en-GB" sz="2400" dirty="0" err="1">
                <a:solidFill>
                  <a:prstClr val="black"/>
                </a:solidFill>
                <a:latin typeface="Arial" panose="020B0604020202020204" pitchFamily="34" charset="0"/>
                <a:cs typeface="Arial" panose="020B0604020202020204" pitchFamily="34" charset="0"/>
              </a:rPr>
              <a:t>Osgoi</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siarad</a:t>
            </a:r>
            <a:r>
              <a:rPr lang="en-GB" sz="2400" dirty="0">
                <a:solidFill>
                  <a:prstClr val="black"/>
                </a:solidFill>
                <a:latin typeface="Arial" panose="020B0604020202020204" pitchFamily="34" charset="0"/>
                <a:cs typeface="Arial" panose="020B0604020202020204" pitchFamily="34" charset="0"/>
              </a:rPr>
              <a:t> am </a:t>
            </a:r>
            <a:r>
              <a:rPr lang="en-GB" sz="2400" dirty="0" err="1">
                <a:solidFill>
                  <a:prstClr val="black"/>
                </a:solidFill>
                <a:latin typeface="Arial" panose="020B0604020202020204" pitchFamily="34" charset="0"/>
                <a:cs typeface="Arial" panose="020B0604020202020204" pitchFamily="34" charset="0"/>
              </a:rPr>
              <a:t>emosiynau</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anodd</a:t>
            </a:r>
            <a:endParaRPr lang="en-GB" sz="24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r>
              <a:rPr lang="en-GB" sz="2400" dirty="0" err="1">
                <a:solidFill>
                  <a:prstClr val="black"/>
                </a:solidFill>
                <a:latin typeface="Arial" panose="020B0604020202020204" pitchFamily="34" charset="0"/>
                <a:cs typeface="Arial" panose="020B0604020202020204" pitchFamily="34" charset="0"/>
              </a:rPr>
              <a:t>Osgoi</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sefyllfaoedd</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neu</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sbardunau</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sy’n</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ein</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hatgoffa</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ohonynt</a:t>
            </a:r>
            <a:endParaRPr lang="en-GB" sz="24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endParaRPr lang="en-GB" sz="2400" dirty="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defRPr/>
            </a:pPr>
            <a:r>
              <a:rPr lang="en-GB" sz="2400" dirty="0">
                <a:solidFill>
                  <a:prstClr val="black"/>
                </a:solidFill>
                <a:latin typeface="Arial" panose="020B0604020202020204" pitchFamily="34" charset="0"/>
                <a:cs typeface="Arial" panose="020B0604020202020204" pitchFamily="34" charset="0"/>
              </a:rPr>
              <a:t>Gall </a:t>
            </a:r>
            <a:r>
              <a:rPr lang="en-GB" sz="2400" dirty="0" err="1">
                <a:solidFill>
                  <a:prstClr val="black"/>
                </a:solidFill>
                <a:latin typeface="Arial" panose="020B0604020202020204" pitchFamily="34" charset="0"/>
                <a:cs typeface="Arial" panose="020B0604020202020204" pitchFamily="34" charset="0"/>
              </a:rPr>
              <a:t>effeithio</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ar</a:t>
            </a: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berfformiad</a:t>
            </a:r>
            <a:r>
              <a:rPr lang="en-GB" sz="2400" dirty="0">
                <a:solidFill>
                  <a:prstClr val="black"/>
                </a:solidFill>
                <a:latin typeface="Arial" panose="020B0604020202020204" pitchFamily="34" charset="0"/>
                <a:cs typeface="Arial" panose="020B0604020202020204" pitchFamily="34" charset="0"/>
              </a:rPr>
              <a:t> a </a:t>
            </a:r>
            <a:r>
              <a:rPr lang="en-GB" sz="2400" dirty="0" err="1">
                <a:solidFill>
                  <a:prstClr val="black"/>
                </a:solidFill>
                <a:latin typeface="Arial" panose="020B0604020202020204" pitchFamily="34" charset="0"/>
                <a:cs typeface="Arial" panose="020B0604020202020204" pitchFamily="34" charset="0"/>
              </a:rPr>
              <a:t>morâl</a:t>
            </a:r>
            <a:endParaRPr lang="en-GB" sz="24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91575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1404865" y="868997"/>
            <a:ext cx="7757160" cy="1325563"/>
          </a:xfrm>
        </p:spPr>
        <p:txBody>
          <a:bodyPr/>
          <a:lstStyle/>
          <a:p>
            <a:pPr algn="ctr"/>
            <a:r>
              <a:rPr lang="en-GB" dirty="0" err="1">
                <a:latin typeface="Arial" panose="020B0604020202020204" pitchFamily="34" charset="0"/>
                <a:cs typeface="Arial" panose="020B0604020202020204" pitchFamily="34" charset="0"/>
              </a:rPr>
              <a:t>Gofal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Caeëdig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342900" lvl="0" indent="-342900">
              <a:lnSpc>
                <a:spcPct val="100000"/>
              </a:lnSpc>
              <a:spcBef>
                <a:spcPct val="20000"/>
              </a:spcBef>
            </a:pPr>
            <a:endParaRPr lang="en-GB" sz="27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700" dirty="0" err="1">
                <a:latin typeface="Arial" panose="020B0604020202020204" pitchFamily="34" charset="0"/>
                <a:cs typeface="Arial" panose="020B0604020202020204" pitchFamily="34" charset="0"/>
              </a:rPr>
              <a:t>Defnyddir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gofal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caeëdig</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ddisgrifio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ymatebion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emosiynol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corfforol</a:t>
            </a:r>
            <a:r>
              <a:rPr lang="en-GB" sz="2700" dirty="0">
                <a:latin typeface="Arial" panose="020B0604020202020204" pitchFamily="34" charset="0"/>
                <a:cs typeface="Arial" panose="020B0604020202020204" pitchFamily="34" charset="0"/>
              </a:rPr>
              <a:t> a </a:t>
            </a:r>
            <a:r>
              <a:rPr lang="en-GB" sz="2700" dirty="0" err="1">
                <a:latin typeface="Arial" panose="020B0604020202020204" pitchFamily="34" charset="0"/>
                <a:cs typeface="Arial" panose="020B0604020202020204" pitchFamily="34" charset="0"/>
              </a:rPr>
              <a:t>biolegol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rhieni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ymddygiad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ymglymiad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ansicr</a:t>
            </a:r>
            <a:r>
              <a:rPr lang="en-GB" sz="2700" dirty="0">
                <a:latin typeface="Arial" panose="020B0604020202020204" pitchFamily="34" charset="0"/>
                <a:cs typeface="Arial" panose="020B0604020202020204" pitchFamily="34" charset="0"/>
              </a:rPr>
              <a:t> plant </a:t>
            </a:r>
            <a:r>
              <a:rPr lang="en-GB" sz="2700" dirty="0" err="1">
                <a:latin typeface="Arial" panose="020B0604020202020204" pitchFamily="34" charset="0"/>
                <a:cs typeface="Arial" panose="020B0604020202020204" pitchFamily="34" charset="0"/>
              </a:rPr>
              <a:t>gan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arwain</a:t>
            </a:r>
            <a:r>
              <a:rPr lang="en-GB" sz="2700" dirty="0">
                <a:latin typeface="Arial" panose="020B0604020202020204" pitchFamily="34" charset="0"/>
                <a:cs typeface="Arial" panose="020B0604020202020204" pitchFamily="34" charset="0"/>
              </a:rPr>
              <a:t> at </a:t>
            </a:r>
            <a:r>
              <a:rPr lang="en-GB" sz="2700" dirty="0" err="1">
                <a:latin typeface="Arial" panose="020B0604020202020204" pitchFamily="34" charset="0"/>
                <a:cs typeface="Arial" panose="020B0604020202020204" pitchFamily="34" charset="0"/>
              </a:rPr>
              <a:t>rieni’n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methu</a:t>
            </a:r>
            <a:r>
              <a:rPr lang="en-GB" sz="2700" dirty="0">
                <a:latin typeface="Arial" panose="020B0604020202020204" pitchFamily="34" charset="0"/>
                <a:cs typeface="Arial" panose="020B0604020202020204" pitchFamily="34" charset="0"/>
              </a:rPr>
              <a:t> â </a:t>
            </a:r>
            <a:r>
              <a:rPr lang="en-GB" sz="2700" dirty="0" err="1">
                <a:latin typeface="Arial" panose="020B0604020202020204" pitchFamily="34" charset="0"/>
                <a:cs typeface="Arial" panose="020B0604020202020204" pitchFamily="34" charset="0"/>
              </a:rPr>
              <a:t>gwneud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cysylltiad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iach</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gyda’r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plentyn</a:t>
            </a:r>
            <a:r>
              <a:rPr lang="en-GB" sz="2700" dirty="0">
                <a:latin typeface="Arial" panose="020B0604020202020204" pitchFamily="34" charset="0"/>
                <a:cs typeface="Arial" panose="020B0604020202020204" pitchFamily="34" charset="0"/>
              </a:rPr>
              <a:t> (Hughes &amp; </a:t>
            </a:r>
            <a:r>
              <a:rPr lang="en-GB" sz="2700" dirty="0" err="1">
                <a:latin typeface="Arial" panose="020B0604020202020204" pitchFamily="34" charset="0"/>
                <a:cs typeface="Arial" panose="020B0604020202020204" pitchFamily="34" charset="0"/>
              </a:rPr>
              <a:t>Baylin</a:t>
            </a:r>
            <a:r>
              <a:rPr lang="en-GB" sz="2700" dirty="0">
                <a:latin typeface="Arial" panose="020B0604020202020204" pitchFamily="34" charset="0"/>
                <a:cs typeface="Arial" panose="020B0604020202020204" pitchFamily="34" charset="0"/>
              </a:rPr>
              <a:t>, 2012).</a:t>
            </a:r>
          </a:p>
          <a:p>
            <a:pPr marL="342900" lvl="0" indent="-342900">
              <a:lnSpc>
                <a:spcPct val="100000"/>
              </a:lnSpc>
              <a:spcBef>
                <a:spcPct val="20000"/>
              </a:spcBef>
            </a:pPr>
            <a:r>
              <a:rPr lang="en-GB" sz="2700" dirty="0">
                <a:latin typeface="Arial" panose="020B0604020202020204" pitchFamily="34" charset="0"/>
                <a:cs typeface="Arial" panose="020B0604020202020204" pitchFamily="34" charset="0"/>
              </a:rPr>
              <a:t>Mae </a:t>
            </a:r>
            <a:r>
              <a:rPr lang="en-GB" sz="2700" dirty="0" err="1">
                <a:latin typeface="Arial" panose="020B0604020202020204" pitchFamily="34" charset="0"/>
                <a:cs typeface="Arial" panose="020B0604020202020204" pitchFamily="34" charset="0"/>
              </a:rPr>
              <a:t>gofael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caeëdig</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disgrifio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sut</a:t>
            </a:r>
            <a:r>
              <a:rPr lang="en-GB" sz="2700" dirty="0">
                <a:latin typeface="Arial" panose="020B0604020202020204" pitchFamily="34" charset="0"/>
                <a:cs typeface="Arial" panose="020B0604020202020204" pitchFamily="34" charset="0"/>
              </a:rPr>
              <a:t> y gall </a:t>
            </a:r>
            <a:r>
              <a:rPr lang="en-GB" sz="2700" dirty="0" err="1">
                <a:latin typeface="Arial" panose="020B0604020202020204" pitchFamily="34" charset="0"/>
                <a:cs typeface="Arial" panose="020B0604020202020204" pitchFamily="34" charset="0"/>
              </a:rPr>
              <a:t>straen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ffrwyno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gallu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rhiant</a:t>
            </a:r>
            <a:r>
              <a:rPr lang="en-GB" sz="2700" dirty="0">
                <a:latin typeface="Arial" panose="020B0604020202020204" pitchFamily="34" charset="0"/>
                <a:cs typeface="Arial" panose="020B0604020202020204" pitchFamily="34" charset="0"/>
              </a:rPr>
              <a:t> da </a:t>
            </a:r>
            <a:r>
              <a:rPr lang="en-GB" sz="2700" dirty="0" err="1">
                <a:latin typeface="Arial" panose="020B0604020202020204" pitchFamily="34" charset="0"/>
                <a:cs typeface="Arial" panose="020B0604020202020204" pitchFamily="34" charset="0"/>
              </a:rPr>
              <a:t>ei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fwriad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gynnal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teimladau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cariadus</a:t>
            </a:r>
            <a:r>
              <a:rPr lang="en-GB" sz="2700" dirty="0">
                <a:latin typeface="Arial" panose="020B0604020202020204" pitchFamily="34" charset="0"/>
                <a:cs typeface="Arial" panose="020B0604020202020204" pitchFamily="34" charset="0"/>
              </a:rPr>
              <a:t> ac </a:t>
            </a:r>
            <a:r>
              <a:rPr lang="en-GB" sz="2700" dirty="0" err="1">
                <a:latin typeface="Arial" panose="020B0604020202020204" pitchFamily="34" charset="0"/>
                <a:cs typeface="Arial" panose="020B0604020202020204" pitchFamily="34" charset="0"/>
              </a:rPr>
              <a:t>empathi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tuag</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blentyn</a:t>
            </a:r>
            <a:r>
              <a:rPr lang="en-GB" sz="2700" dirty="0">
                <a:latin typeface="Arial" panose="020B0604020202020204" pitchFamily="34" charset="0"/>
                <a:cs typeface="Arial" panose="020B0604020202020204" pitchFamily="34" charset="0"/>
              </a:rPr>
              <a:t>/</a:t>
            </a:r>
            <a:r>
              <a:rPr lang="en-GB" sz="2700" dirty="0" err="1">
                <a:latin typeface="Arial" panose="020B0604020202020204" pitchFamily="34" charset="0"/>
                <a:cs typeface="Arial" panose="020B0604020202020204" pitchFamily="34" charset="0"/>
              </a:rPr>
              <a:t>phlentyn</a:t>
            </a:r>
            <a:r>
              <a:rPr lang="en-GB" sz="27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Mae’n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deillio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o’r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angen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warchod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ein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hunain</a:t>
            </a:r>
            <a:r>
              <a:rPr lang="en-GB" sz="2700" dirty="0">
                <a:latin typeface="Arial" panose="020B0604020202020204" pitchFamily="34" charset="0"/>
                <a:cs typeface="Arial" panose="020B0604020202020204" pitchFamily="34" charset="0"/>
              </a:rPr>
              <a:t> a </a:t>
            </a:r>
            <a:r>
              <a:rPr lang="en-GB" sz="2700" dirty="0" err="1">
                <a:latin typeface="Arial" panose="020B0604020202020204" pitchFamily="34" charset="0"/>
                <a:cs typeface="Arial" panose="020B0604020202020204" pitchFamily="34" charset="0"/>
              </a:rPr>
              <a:t>natur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amddiffynnol</a:t>
            </a:r>
            <a:r>
              <a:rPr lang="en-GB" sz="2700" dirty="0">
                <a:latin typeface="Arial" panose="020B0604020202020204" pitchFamily="34" charset="0"/>
                <a:cs typeface="Arial" panose="020B0604020202020204" pitchFamily="34" charset="0"/>
              </a:rPr>
              <a:t> ac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meithrin</a:t>
            </a:r>
            <a:r>
              <a:rPr lang="en-GB" sz="2700" dirty="0">
                <a:latin typeface="Arial" panose="020B0604020202020204" pitchFamily="34" charset="0"/>
                <a:cs typeface="Arial" panose="020B0604020202020204" pitchFamily="34" charset="0"/>
              </a:rPr>
              <a:t> dull </a:t>
            </a:r>
            <a:r>
              <a:rPr lang="en-GB" sz="2700" dirty="0" err="1">
                <a:latin typeface="Arial" panose="020B0604020202020204" pitchFamily="34" charset="0"/>
                <a:cs typeface="Arial" panose="020B0604020202020204" pitchFamily="34" charset="0"/>
              </a:rPr>
              <a:t>adweithiol</a:t>
            </a:r>
            <a:r>
              <a:rPr lang="en-GB" sz="2700" dirty="0">
                <a:latin typeface="Arial" panose="020B0604020202020204" pitchFamily="34" charset="0"/>
                <a:cs typeface="Arial" panose="020B0604020202020204" pitchFamily="34" charset="0"/>
              </a:rPr>
              <a:t> o </a:t>
            </a:r>
            <a:r>
              <a:rPr lang="en-GB" sz="2700" dirty="0" err="1">
                <a:latin typeface="Arial" panose="020B0604020202020204" pitchFamily="34" charset="0"/>
                <a:cs typeface="Arial" panose="020B0604020202020204" pitchFamily="34" charset="0"/>
              </a:rPr>
              <a:t>rianta</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sydd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canolbwyntio’n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gul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ymddygiad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uniongyrchol</a:t>
            </a:r>
            <a:r>
              <a:rPr lang="en-GB" sz="2700" dirty="0">
                <a:latin typeface="Arial" panose="020B0604020202020204" pitchFamily="34" charset="0"/>
                <a:cs typeface="Arial" panose="020B0604020202020204" pitchFamily="34" charset="0"/>
              </a:rPr>
              <a:t> ac </a:t>
            </a:r>
            <a:r>
              <a:rPr lang="en-GB" sz="2700" dirty="0" err="1">
                <a:latin typeface="Arial" panose="020B0604020202020204" pitchFamily="34" charset="0"/>
                <a:cs typeface="Arial" panose="020B0604020202020204" pitchFamily="34" charset="0"/>
              </a:rPr>
              <a:t>agweddau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mwyaf</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negyddol</a:t>
            </a:r>
            <a:r>
              <a:rPr lang="en-GB" sz="2700" dirty="0">
                <a:latin typeface="Arial" panose="020B0604020202020204" pitchFamily="34" charset="0"/>
                <a:cs typeface="Arial" panose="020B0604020202020204" pitchFamily="34" charset="0"/>
              </a:rPr>
              <a:t> y </a:t>
            </a:r>
            <a:r>
              <a:rPr lang="en-GB" sz="2700" dirty="0" err="1">
                <a:latin typeface="Arial" panose="020B0604020202020204" pitchFamily="34" charset="0"/>
                <a:cs typeface="Arial" panose="020B0604020202020204" pitchFamily="34" charset="0"/>
              </a:rPr>
              <a:t>plentyn</a:t>
            </a:r>
            <a:r>
              <a:rPr lang="en-GB" sz="27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98942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420" y="966732"/>
            <a:ext cx="7731034" cy="1325563"/>
          </a:xfrm>
        </p:spPr>
        <p:txBody>
          <a:bodyPr/>
          <a:lstStyle/>
          <a:p>
            <a:pPr algn="ctr"/>
            <a:r>
              <a:rPr lang="en-GB" dirty="0" err="1">
                <a:latin typeface="Arial" panose="020B0604020202020204" pitchFamily="34" charset="0"/>
                <a:cs typeface="Arial" panose="020B0604020202020204" pitchFamily="34" charset="0"/>
              </a:rPr>
              <a:t>Gofal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caeëdig</a:t>
            </a:r>
            <a:r>
              <a:rPr lang="en-GB" dirty="0">
                <a:latin typeface="Arial" panose="020B0604020202020204" pitchFamily="34" charset="0"/>
                <a:cs typeface="Arial" panose="020B0604020202020204" pitchFamily="34" charset="0"/>
              </a:rPr>
              <a:t> / Blinder </a:t>
            </a:r>
            <a:r>
              <a:rPr lang="en-GB" dirty="0" err="1">
                <a:latin typeface="Arial" panose="020B0604020202020204" pitchFamily="34" charset="0"/>
                <a:cs typeface="Arial" panose="020B0604020202020204" pitchFamily="34" charset="0"/>
              </a:rPr>
              <a:t>tosturi</a:t>
            </a:r>
            <a:endParaRPr lang="en-GB"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73052624"/>
              </p:ext>
            </p:extLst>
          </p:nvPr>
        </p:nvGraphicFramePr>
        <p:xfrm>
          <a:off x="1242060" y="240728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8"/>
          <a:stretch>
            <a:fillRect/>
          </a:stretch>
        </p:blipFill>
        <p:spPr>
          <a:xfrm>
            <a:off x="9162025" y="0"/>
            <a:ext cx="3029975" cy="2292295"/>
          </a:xfrm>
          <a:prstGeom prst="rect">
            <a:avLst/>
          </a:prstGeom>
        </p:spPr>
      </p:pic>
    </p:spTree>
    <p:extLst>
      <p:ext uri="{BB962C8B-B14F-4D97-AF65-F5344CB8AC3E}">
        <p14:creationId xmlns:p14="http://schemas.microsoft.com/office/powerpoint/2010/main" val="2677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1146147"/>
            <a:ext cx="7809411" cy="1325563"/>
          </a:xfrm>
        </p:spPr>
        <p:txBody>
          <a:bodyPr>
            <a:normAutofit fontScale="90000"/>
          </a:bodyPr>
          <a:lstStyle/>
          <a:p>
            <a:pPr algn="ctr"/>
            <a:r>
              <a:rPr lang="en-GB" dirty="0" err="1">
                <a:latin typeface="Arial" panose="020B0604020202020204" pitchFamily="34" charset="0"/>
                <a:cs typeface="Arial" panose="020B0604020202020204" pitchFamily="34" charset="0"/>
              </a:rPr>
              <a:t>Fframwaith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Hyfforddi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Ôl-Mabwysiadu</a:t>
            </a:r>
            <a:r>
              <a:rPr lang="en-GB" dirty="0">
                <a:latin typeface="Arial" panose="020B0604020202020204" pitchFamily="34" charset="0"/>
                <a:cs typeface="Arial" panose="020B0604020202020204" pitchFamily="34" charset="0"/>
              </a:rPr>
              <a:t> y GMC</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deunyddiau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ran y </a:t>
            </a:r>
            <a:r>
              <a:rPr lang="en-GB" dirty="0" err="1">
                <a:latin typeface="Arial" panose="020B0604020202020204" pitchFamily="34" charset="0"/>
                <a:cs typeface="Arial" panose="020B0604020202020204" pitchFamily="34" charset="0"/>
              </a:rPr>
              <a:t>Gwasanaeth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Cenedlaethol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teuluoedd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mabwysiadol</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diben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adnodd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dysgu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lleoli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Gellir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defnyddio’r</a:t>
            </a:r>
            <a:r>
              <a:rPr lang="en-GB" dirty="0">
                <a:latin typeface="Arial" panose="020B0604020202020204" pitchFamily="34" charset="0"/>
                <a:cs typeface="Arial" panose="020B0604020202020204" pitchFamily="34" charset="0"/>
              </a:rPr>
              <a:t> offer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grwpiau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unigolion</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llawer</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nodiadau</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dan</a:t>
            </a:r>
            <a:r>
              <a:rPr lang="en-GB" dirty="0">
                <a:latin typeface="Arial" panose="020B0604020202020204" pitchFamily="34" charset="0"/>
                <a:cs typeface="Arial" panose="020B0604020202020204" pitchFamily="34" charset="0"/>
              </a:rPr>
              <a:t> bob </a:t>
            </a:r>
            <a:r>
              <a:rPr lang="en-GB" dirty="0" err="1">
                <a:latin typeface="Arial" panose="020B0604020202020204" pitchFamily="34" charset="0"/>
                <a:cs typeface="Arial" panose="020B0604020202020204" pitchFamily="34" charset="0"/>
              </a:rPr>
              <a:t>sleid</a:t>
            </a:r>
            <a:r>
              <a:rPr lang="en-GB" dirty="0">
                <a:latin typeface="Arial" panose="020B0604020202020204" pitchFamily="34" charset="0"/>
                <a:cs typeface="Arial" panose="020B0604020202020204" pitchFamily="34" charset="0"/>
              </a:rPr>
              <a:t> felly </a:t>
            </a: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bwysig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rhain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bod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gymaint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mwy</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defnyddiol</a:t>
            </a:r>
            <a:r>
              <a:rPr lang="en-GB" dirty="0">
                <a:latin typeface="Arial" panose="020B0604020202020204" pitchFamily="34" charset="0"/>
                <a:cs typeface="Arial" panose="020B0604020202020204" pitchFamily="34" charset="0"/>
              </a:rPr>
              <a:t> o ran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pellach</a:t>
            </a:r>
            <a:r>
              <a:rPr lang="en-GB"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479280" y="0"/>
            <a:ext cx="2712720" cy="2052279"/>
          </a:xfrm>
          <a:prstGeom prst="rect">
            <a:avLst/>
          </a:prstGeom>
        </p:spPr>
      </p:pic>
    </p:spTree>
    <p:extLst>
      <p:ext uri="{BB962C8B-B14F-4D97-AF65-F5344CB8AC3E}">
        <p14:creationId xmlns:p14="http://schemas.microsoft.com/office/powerpoint/2010/main" val="104762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340" y="966732"/>
            <a:ext cx="7783286" cy="1325563"/>
          </a:xfrm>
        </p:spPr>
        <p:txBody>
          <a:bodyPr/>
          <a:lstStyle/>
          <a:p>
            <a:pPr algn="ctr"/>
            <a:r>
              <a:rPr lang="en-GB" dirty="0" err="1">
                <a:latin typeface="Arial" panose="020B0604020202020204" pitchFamily="34" charset="0"/>
                <a:cs typeface="Arial" panose="020B0604020202020204" pitchFamily="34" charset="0"/>
              </a:rPr>
              <a:t>Cydrannau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Gofal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Caeëdig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endParaRPr lang="en-GB" sz="2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err="1">
                <a:latin typeface="Arial" panose="020B0604020202020204" pitchFamily="34" charset="0"/>
                <a:cs typeface="Arial" panose="020B0604020202020204" pitchFamily="34" charset="0"/>
              </a:rPr>
              <a:t>Chwythu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plwc</a:t>
            </a:r>
            <a:endParaRPr lang="en-GB" sz="4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err="1">
                <a:latin typeface="Arial" panose="020B0604020202020204" pitchFamily="34" charset="0"/>
                <a:cs typeface="Arial" panose="020B0604020202020204" pitchFamily="34" charset="0"/>
              </a:rPr>
              <a:t>Trawma</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sylfaenol</a:t>
            </a:r>
            <a:endParaRPr lang="en-GB" sz="4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err="1">
                <a:latin typeface="Arial" panose="020B0604020202020204" pitchFamily="34" charset="0"/>
                <a:cs typeface="Arial" panose="020B0604020202020204" pitchFamily="34" charset="0"/>
              </a:rPr>
              <a:t>Straen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trawmatig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eilaidd</a:t>
            </a:r>
            <a:endParaRPr lang="en-GB" sz="4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err="1">
                <a:latin typeface="Arial" panose="020B0604020202020204" pitchFamily="34" charset="0"/>
                <a:cs typeface="Arial" panose="020B0604020202020204" pitchFamily="34" charset="0"/>
              </a:rPr>
              <a:t>Boddhad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Tosturiol</a:t>
            </a:r>
            <a:r>
              <a:rPr lang="en-GB" sz="4000" dirty="0">
                <a:latin typeface="Arial" panose="020B0604020202020204" pitchFamily="34" charset="0"/>
                <a:cs typeface="Arial" panose="020B0604020202020204" pitchFamily="34" charset="0"/>
              </a:rPr>
              <a:t> ag </a:t>
            </a:r>
            <a:r>
              <a:rPr lang="en-GB" sz="4000" dirty="0" err="1">
                <a:latin typeface="Arial" panose="020B0604020202020204" pitchFamily="34" charset="0"/>
                <a:cs typeface="Arial" panose="020B0604020202020204" pitchFamily="34" charset="0"/>
              </a:rPr>
              <a:t>ataliad</a:t>
            </a:r>
            <a:endParaRPr lang="en-GB" sz="4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latin typeface="Arial" panose="020B0604020202020204" pitchFamily="34" charset="0"/>
                <a:cs typeface="Arial" panose="020B0604020202020204" pitchFamily="34" charset="0"/>
              </a:rPr>
              <a:t>Blinder </a:t>
            </a:r>
            <a:r>
              <a:rPr lang="en-GB" sz="4000" dirty="0" err="1">
                <a:latin typeface="Arial" panose="020B0604020202020204" pitchFamily="34" charset="0"/>
                <a:cs typeface="Arial" panose="020B0604020202020204" pitchFamily="34" charset="0"/>
              </a:rPr>
              <a:t>tosturi</a:t>
            </a:r>
            <a:endParaRPr lang="en-GB"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30544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39" y="1035312"/>
            <a:ext cx="7783286" cy="1325563"/>
          </a:xfrm>
        </p:spPr>
        <p:txBody>
          <a:bodyPr/>
          <a:lstStyle/>
          <a:p>
            <a:pPr algn="ctr"/>
            <a:r>
              <a:rPr lang="nn-NO" dirty="0">
                <a:latin typeface="Arial" panose="020B0604020202020204" pitchFamily="34" charset="0"/>
                <a:cs typeface="Arial" panose="020B0604020202020204" pitchFamily="34" charset="0"/>
              </a:rPr>
              <a:t>Beth allwn ni ei wneud?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Dysgu</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Drawma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Eilaidd</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Gofal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Caeëdig</a:t>
            </a:r>
            <a:r>
              <a:rPr lang="en-GB" sz="3200" dirty="0">
                <a:latin typeface="Arial" panose="020B0604020202020204" pitchFamily="34" charset="0"/>
                <a:cs typeface="Arial" panose="020B0604020202020204" pitchFamily="34" charset="0"/>
              </a:rPr>
              <a:t>: Bod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ymwybodol</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effaith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teimladau</a:t>
            </a:r>
            <a:r>
              <a:rPr lang="en-GB" sz="3200" dirty="0">
                <a:latin typeface="Arial" panose="020B0604020202020204" pitchFamily="34" charset="0"/>
                <a:cs typeface="Arial" panose="020B0604020202020204" pitchFamily="34" charset="0"/>
              </a:rPr>
              <a:t>/</a:t>
            </a:r>
            <a:r>
              <a:rPr lang="en-GB" sz="3200" dirty="0" err="1">
                <a:latin typeface="Arial" panose="020B0604020202020204" pitchFamily="34" charset="0"/>
                <a:cs typeface="Arial" panose="020B0604020202020204" pitchFamily="34" charset="0"/>
              </a:rPr>
              <a:t>meddyliau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hunain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ymddygiad</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Technegau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rheoli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straen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ymwybyddiaeth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ofalgar</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Gofalu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amdanom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hunain</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Defnyddio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systemau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ffurfiol</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anffurfiol</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Ystyried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gwneud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cais</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gefnogaeth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gofalwr</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Ystyried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therapi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lle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angenrheidiol</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59054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820" y="800417"/>
            <a:ext cx="7770223" cy="1325563"/>
          </a:xfrm>
        </p:spPr>
        <p:txBody>
          <a:bodyPr/>
          <a:lstStyle/>
          <a:p>
            <a:pPr algn="ctr"/>
            <a:r>
              <a:rPr lang="en-GB" dirty="0" err="1">
                <a:latin typeface="Arial" panose="020B0604020202020204" pitchFamily="34" charset="0"/>
                <a:cs typeface="Arial" panose="020B0604020202020204" pitchFamily="34" charset="0"/>
              </a:rPr>
              <a:t>Meddyliau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Theimladau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a:p>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graphicFrame>
        <p:nvGraphicFramePr>
          <p:cNvPr id="5" name="Content Placeholder 4"/>
          <p:cNvGraphicFramePr>
            <a:graphicFrameLocks/>
          </p:cNvGraphicFramePr>
          <p:nvPr>
            <p:extLst>
              <p:ext uri="{D42A27DB-BD31-4B8C-83A1-F6EECF244321}">
                <p14:modId xmlns:p14="http://schemas.microsoft.com/office/powerpoint/2010/main" val="1616791793"/>
              </p:ext>
            </p:extLst>
          </p:nvPr>
        </p:nvGraphicFramePr>
        <p:xfrm>
          <a:off x="2340000" y="1944000"/>
          <a:ext cx="7848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9162025" y="0"/>
            <a:ext cx="3029975" cy="2292295"/>
          </a:xfrm>
          <a:prstGeom prst="rect">
            <a:avLst/>
          </a:prstGeom>
        </p:spPr>
      </p:pic>
    </p:spTree>
    <p:extLst>
      <p:ext uri="{BB962C8B-B14F-4D97-AF65-F5344CB8AC3E}">
        <p14:creationId xmlns:p14="http://schemas.microsoft.com/office/powerpoint/2010/main" val="391891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868997"/>
            <a:ext cx="7757160" cy="1325563"/>
          </a:xfrm>
        </p:spPr>
        <p:txBody>
          <a:bodyPr/>
          <a:lstStyle/>
          <a:p>
            <a:pPr algn="ctr"/>
            <a:r>
              <a:rPr lang="en-GB" dirty="0" err="1">
                <a:latin typeface="Arial" panose="020B0604020202020204" pitchFamily="34" charset="0"/>
                <a:cs typeface="Arial" panose="020B0604020202020204" pitchFamily="34" charset="0"/>
              </a:rPr>
              <a:t>Neges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Allweddol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4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latin typeface="Arial" panose="020B0604020202020204" pitchFamily="34" charset="0"/>
                <a:cs typeface="Arial" panose="020B0604020202020204" pitchFamily="34" charset="0"/>
              </a:rPr>
              <a:t>Mae </a:t>
            </a:r>
            <a:r>
              <a:rPr lang="en-GB" sz="4000" dirty="0" err="1">
                <a:latin typeface="Arial" panose="020B0604020202020204" pitchFamily="34" charset="0"/>
                <a:cs typeface="Arial" panose="020B0604020202020204" pitchFamily="34" charset="0"/>
              </a:rPr>
              <a:t>adweithio</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ymateb</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emosiynol</a:t>
            </a:r>
            <a:endParaRPr lang="en-GB" sz="4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latin typeface="Arial" panose="020B0604020202020204" pitchFamily="34" charset="0"/>
                <a:cs typeface="Arial" panose="020B0604020202020204" pitchFamily="34" charset="0"/>
              </a:rPr>
              <a:t>Mae </a:t>
            </a:r>
            <a:r>
              <a:rPr lang="en-GB" sz="4000" dirty="0" err="1">
                <a:latin typeface="Arial" panose="020B0604020202020204" pitchFamily="34" charset="0"/>
                <a:cs typeface="Arial" panose="020B0604020202020204" pitchFamily="34" charset="0"/>
              </a:rPr>
              <a:t>ymateb</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gofyn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ymgysylltu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meddyliau</a:t>
            </a:r>
            <a:r>
              <a:rPr lang="en-GB" sz="4000" dirty="0">
                <a:latin typeface="Arial" panose="020B0604020202020204" pitchFamily="34" charset="0"/>
                <a:cs typeface="Arial" panose="020B0604020202020204" pitchFamily="34" charset="0"/>
              </a:rPr>
              <a:t> </a:t>
            </a:r>
          </a:p>
          <a:p>
            <a:pPr marL="342900" lvl="0" indent="-342900">
              <a:lnSpc>
                <a:spcPct val="100000"/>
              </a:lnSpc>
              <a:spcBef>
                <a:spcPct val="20000"/>
              </a:spcBef>
            </a:pPr>
            <a:r>
              <a:rPr lang="en-GB" sz="4000" dirty="0" err="1">
                <a:latin typeface="Arial" panose="020B0604020202020204" pitchFamily="34" charset="0"/>
                <a:cs typeface="Arial" panose="020B0604020202020204" pitchFamily="34" charset="0"/>
              </a:rPr>
              <a:t>Bydd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straen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cyfyngu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gallu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feddwl</a:t>
            </a:r>
            <a:endParaRPr lang="en-US"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3526388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162025" y="0"/>
            <a:ext cx="3029975" cy="2292295"/>
          </a:xfrm>
          <a:prstGeom prst="rect">
            <a:avLst/>
          </a:prstGeom>
        </p:spPr>
      </p:pic>
      <p:sp>
        <p:nvSpPr>
          <p:cNvPr id="5" name="Title 4"/>
          <p:cNvSpPr>
            <a:spLocks noGrp="1"/>
          </p:cNvSpPr>
          <p:nvPr>
            <p:ph type="title"/>
          </p:nvPr>
        </p:nvSpPr>
        <p:spPr>
          <a:xfrm>
            <a:off x="1175915" y="731835"/>
            <a:ext cx="7770223" cy="1325563"/>
          </a:xfrm>
        </p:spPr>
        <p:txBody>
          <a:bodyPr/>
          <a:lstStyle/>
          <a:p>
            <a:pPr algn="ctr"/>
            <a:r>
              <a:rPr lang="en-GB" dirty="0">
                <a:latin typeface="Arial" panose="020B0604020202020204" pitchFamily="34" charset="0"/>
                <a:cs typeface="Arial" panose="020B0604020202020204" pitchFamily="34" charset="0"/>
              </a:rPr>
              <a:t>Hunan </a:t>
            </a:r>
            <a:r>
              <a:rPr lang="en-GB" dirty="0" err="1">
                <a:latin typeface="Arial" panose="020B0604020202020204" pitchFamily="34" charset="0"/>
                <a:cs typeface="Arial" panose="020B0604020202020204" pitchFamily="34" charset="0"/>
              </a:rPr>
              <a:t>Ofal</a:t>
            </a:r>
            <a:r>
              <a:rPr lang="en-GB" dirty="0">
                <a:latin typeface="Arial" panose="020B0604020202020204" pitchFamily="34" charset="0"/>
                <a:cs typeface="Arial" panose="020B0604020202020204" pitchFamily="34" charset="0"/>
              </a:rPr>
              <a:t> – ‘PIES'</a:t>
            </a:r>
          </a:p>
        </p:txBody>
      </p:sp>
      <p:sp>
        <p:nvSpPr>
          <p:cNvPr id="8" name="Content Placeholder 7"/>
          <p:cNvSpPr>
            <a:spLocks noGrp="1"/>
          </p:cNvSpPr>
          <p:nvPr>
            <p:ph sz="half" idx="1"/>
          </p:nvPr>
        </p:nvSpPr>
        <p:spPr>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42900" indent="-342900">
              <a:buFont typeface="Arial" panose="020B0604020202020204" pitchFamily="34" charset="0"/>
              <a:buChar char="•"/>
              <a:defRPr/>
            </a:pPr>
            <a:r>
              <a:rPr lang="en-GB" dirty="0">
                <a:solidFill>
                  <a:schemeClr val="tx1"/>
                </a:solidFill>
                <a:latin typeface="Arial" panose="020B0604020202020204" pitchFamily="34" charset="0"/>
                <a:cs typeface="Arial" panose="020B0604020202020204" pitchFamily="34" charset="0"/>
              </a:rPr>
              <a:t>Sut ydych chi’n </a:t>
            </a:r>
            <a:r>
              <a:rPr lang="en-GB" dirty="0" err="1">
                <a:solidFill>
                  <a:schemeClr val="tx1"/>
                </a:solidFill>
                <a:latin typeface="Arial" panose="020B0604020202020204" pitchFamily="34" charset="0"/>
                <a:cs typeface="Arial" panose="020B0604020202020204" pitchFamily="34" charset="0"/>
              </a:rPr>
              <a:t>gofalu</a:t>
            </a:r>
            <a:r>
              <a:rPr lang="en-GB" dirty="0">
                <a:solidFill>
                  <a:schemeClr val="tx1"/>
                </a:solidFill>
                <a:latin typeface="Arial" panose="020B0604020202020204" pitchFamily="34" charset="0"/>
                <a:cs typeface="Arial" panose="020B0604020202020204" pitchFamily="34" charset="0"/>
              </a:rPr>
              <a:t> amdanoch chi eich hun?</a:t>
            </a:r>
          </a:p>
          <a:p>
            <a:pPr marL="342900" indent="-342900">
              <a:buFont typeface="Arial" panose="020B0604020202020204" pitchFamily="34" charset="0"/>
              <a:buChar char="•"/>
              <a:defRPr/>
            </a:pPr>
            <a:r>
              <a:rPr lang="en-GB" dirty="0" err="1">
                <a:solidFill>
                  <a:schemeClr val="tx1"/>
                </a:solidFill>
                <a:latin typeface="Arial" panose="020B0604020202020204" pitchFamily="34" charset="0"/>
                <a:cs typeface="Arial" panose="020B0604020202020204" pitchFamily="34" charset="0"/>
              </a:rPr>
              <a:t>Meddyliwch</a:t>
            </a:r>
            <a:r>
              <a:rPr lang="en-GB" dirty="0">
                <a:solidFill>
                  <a:schemeClr val="tx1"/>
                </a:solidFill>
                <a:latin typeface="Arial" panose="020B0604020202020204" pitchFamily="34" charset="0"/>
                <a:cs typeface="Arial" panose="020B0604020202020204" pitchFamily="34" charset="0"/>
              </a:rPr>
              <a:t> am y 4 </a:t>
            </a:r>
            <a:r>
              <a:rPr lang="en-GB" dirty="0" err="1">
                <a:solidFill>
                  <a:schemeClr val="tx1"/>
                </a:solidFill>
                <a:latin typeface="Arial" panose="020B0604020202020204" pitchFamily="34" charset="0"/>
                <a:cs typeface="Arial" panose="020B0604020202020204" pitchFamily="34" charset="0"/>
              </a:rPr>
              <a:t>dimensiwn</a:t>
            </a:r>
            <a:r>
              <a:rPr lang="en-GB" dirty="0">
                <a:solidFill>
                  <a:schemeClr val="tx1"/>
                </a:solidFill>
                <a:latin typeface="Arial" panose="020B0604020202020204" pitchFamily="34" charset="0"/>
                <a:cs typeface="Arial" panose="020B0604020202020204" pitchFamily="34" charset="0"/>
              </a:rPr>
              <a:t> a </a:t>
            </a:r>
            <a:r>
              <a:rPr lang="en-GB" dirty="0" err="1">
                <a:solidFill>
                  <a:schemeClr val="tx1"/>
                </a:solidFill>
                <a:latin typeface="Arial" panose="020B0604020202020204" pitchFamily="34" charset="0"/>
                <a:cs typeface="Arial" panose="020B0604020202020204" pitchFamily="34" charset="0"/>
              </a:rPr>
              <a:t>chofnodi’r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gweithgareddau</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sy’n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gweithio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i</a:t>
            </a:r>
            <a:r>
              <a:rPr lang="en-GB" dirty="0">
                <a:solidFill>
                  <a:schemeClr val="tx1"/>
                </a:solidFill>
                <a:latin typeface="Arial" panose="020B0604020202020204" pitchFamily="34" charset="0"/>
                <a:cs typeface="Arial" panose="020B0604020202020204" pitchFamily="34" charset="0"/>
              </a:rPr>
              <a:t> chi.</a:t>
            </a:r>
          </a:p>
          <a:p>
            <a:pPr marL="342900" indent="-342900">
              <a:buFont typeface="Arial" panose="020B0604020202020204" pitchFamily="34" charset="0"/>
              <a:buChar char="•"/>
              <a:defRPr/>
            </a:pPr>
            <a:r>
              <a:rPr lang="en-GB" dirty="0" err="1">
                <a:solidFill>
                  <a:schemeClr val="tx1"/>
                </a:solidFill>
                <a:latin typeface="Arial" panose="020B0604020202020204" pitchFamily="34" charset="0"/>
                <a:cs typeface="Arial" panose="020B0604020202020204" pitchFamily="34" charset="0"/>
              </a:rPr>
              <a:t>Ydy’r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adrannau</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o’ch</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pei</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yr</a:t>
            </a:r>
            <a:r>
              <a:rPr lang="en-GB" dirty="0">
                <a:solidFill>
                  <a:schemeClr val="tx1"/>
                </a:solidFill>
                <a:latin typeface="Arial" panose="020B0604020202020204" pitchFamily="34" charset="0"/>
                <a:cs typeface="Arial" panose="020B0604020202020204" pitchFamily="34" charset="0"/>
              </a:rPr>
              <a:t> un faint? </a:t>
            </a:r>
            <a:r>
              <a:rPr lang="en-GB" dirty="0" err="1">
                <a:solidFill>
                  <a:schemeClr val="tx1"/>
                </a:solidFill>
                <a:latin typeface="Arial" panose="020B0604020202020204" pitchFamily="34" charset="0"/>
                <a:cs typeface="Arial" panose="020B0604020202020204" pitchFamily="34" charset="0"/>
              </a:rPr>
              <a:t>Ydyn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nhw’n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amrywio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dros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amser</a:t>
            </a:r>
            <a:r>
              <a:rPr lang="en-GB" dirty="0">
                <a:solidFill>
                  <a:schemeClr val="tx1"/>
                </a:solidFill>
                <a:latin typeface="Arial" panose="020B0604020202020204" pitchFamily="34" charset="0"/>
                <a:cs typeface="Arial" panose="020B0604020202020204" pitchFamily="34" charset="0"/>
              </a:rPr>
              <a:t>?</a:t>
            </a:r>
          </a:p>
        </p:txBody>
      </p:sp>
      <p:sp>
        <p:nvSpPr>
          <p:cNvPr id="7" name="Content Placeholder 6"/>
          <p:cNvSpPr>
            <a:spLocks noGrp="1"/>
          </p:cNvSpPr>
          <p:nvPr>
            <p:ph sz="half" idx="2"/>
          </p:nvPr>
        </p:nvSpPr>
        <p:spPr/>
        <p:txBody>
          <a:bodyPr/>
          <a:lstStyle/>
          <a:p>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9" name="Picture 8"/>
          <p:cNvPicPr>
            <a:picLocks noChangeAspect="1"/>
          </p:cNvPicPr>
          <p:nvPr/>
        </p:nvPicPr>
        <p:blipFill>
          <a:blip r:embed="rId4"/>
          <a:stretch>
            <a:fillRect/>
          </a:stretch>
        </p:blipFill>
        <p:spPr>
          <a:xfrm>
            <a:off x="3275887" y="2292295"/>
            <a:ext cx="8230313" cy="4810161"/>
          </a:xfrm>
          <a:prstGeom prst="rect">
            <a:avLst/>
          </a:prstGeom>
        </p:spPr>
      </p:pic>
    </p:spTree>
    <p:extLst>
      <p:ext uri="{BB962C8B-B14F-4D97-AF65-F5344CB8AC3E}">
        <p14:creationId xmlns:p14="http://schemas.microsoft.com/office/powerpoint/2010/main" val="212459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1386840" y="639315"/>
            <a:ext cx="7861663" cy="1325563"/>
          </a:xfrm>
        </p:spPr>
        <p:txBody>
          <a:bodyPr/>
          <a:lstStyle/>
          <a:p>
            <a:pPr algn="ctr"/>
            <a:r>
              <a:rPr lang="en-GB" dirty="0" err="1">
                <a:latin typeface="Arial" panose="020B0604020202020204" pitchFamily="34" charset="0"/>
                <a:cs typeface="Arial" panose="020B0604020202020204" pitchFamily="34" charset="0"/>
              </a:rPr>
              <a:t>Crynodeb</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GB" sz="3000" dirty="0">
                <a:latin typeface="Arial" panose="020B0604020202020204" pitchFamily="34" charset="0"/>
                <a:cs typeface="Arial" panose="020B0604020202020204" pitchFamily="34" charset="0"/>
              </a:rPr>
              <a:t>Mae </a:t>
            </a:r>
            <a:r>
              <a:rPr lang="en-GB" sz="3000" dirty="0" err="1">
                <a:latin typeface="Arial" panose="020B0604020202020204" pitchFamily="34" charset="0"/>
                <a:cs typeface="Arial" panose="020B0604020202020204" pitchFamily="34" charset="0"/>
              </a:rPr>
              <a:t>gofalu</a:t>
            </a:r>
            <a:r>
              <a:rPr lang="en-GB" sz="3000" dirty="0">
                <a:latin typeface="Arial" panose="020B0604020202020204" pitchFamily="34" charset="0"/>
                <a:cs typeface="Arial" panose="020B0604020202020204" pitchFamily="34" charset="0"/>
              </a:rPr>
              <a:t> am </a:t>
            </a:r>
            <a:r>
              <a:rPr lang="en-GB" sz="3000" dirty="0" err="1">
                <a:latin typeface="Arial" panose="020B0604020202020204" pitchFamily="34" charset="0"/>
                <a:cs typeface="Arial" panose="020B0604020202020204" pitchFamily="34" charset="0"/>
              </a:rPr>
              <a:t>blentyn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sydd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wedi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dioddef</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trawma</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neu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blentyn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sydd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wedi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dioddef</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camdriniaeth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gynnar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anodd</a:t>
            </a:r>
            <a:r>
              <a:rPr lang="en-GB" sz="30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Weithiau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gallai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achosi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a:t>
            </a:r>
            <a:r>
              <a:rPr lang="en-GB" sz="3000" dirty="0">
                <a:latin typeface="Arial" panose="020B0604020202020204" pitchFamily="34" charset="0"/>
                <a:cs typeface="Arial" panose="020B0604020202020204" pitchFamily="34" charset="0"/>
              </a:rPr>
              <a:t> chi </a:t>
            </a:r>
            <a:r>
              <a:rPr lang="en-GB" sz="3000" dirty="0" err="1">
                <a:latin typeface="Arial" panose="020B0604020202020204" pitchFamily="34" charset="0"/>
                <a:cs typeface="Arial" panose="020B0604020202020204" pitchFamily="34" charset="0"/>
              </a:rPr>
              <a:t>deimlo’n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ddi-galon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isel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eich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ysbryd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hyd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oed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datblygu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trawma</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eilaidd</a:t>
            </a:r>
            <a:r>
              <a:rPr lang="en-GB" sz="3000" dirty="0">
                <a:latin typeface="Arial" panose="020B0604020202020204" pitchFamily="34" charset="0"/>
                <a:cs typeface="Arial" panose="020B0604020202020204" pitchFamily="34" charset="0"/>
              </a:rPr>
              <a:t> o </a:t>
            </a:r>
            <a:r>
              <a:rPr lang="en-GB" sz="3000" dirty="0" err="1">
                <a:latin typeface="Arial" panose="020B0604020202020204" pitchFamily="34" charset="0"/>
                <a:cs typeface="Arial" panose="020B0604020202020204" pitchFamily="34" charset="0"/>
              </a:rPr>
              <a:t>bosibl</a:t>
            </a:r>
            <a:r>
              <a:rPr lang="en-GB" sz="3000" dirty="0">
                <a:latin typeface="Arial" panose="020B0604020202020204" pitchFamily="34" charset="0"/>
                <a:cs typeface="Arial" panose="020B0604020202020204" pitchFamily="34" charset="0"/>
              </a:rPr>
              <a:t> ac </a:t>
            </a:r>
            <a:r>
              <a:rPr lang="en-GB" sz="3000" dirty="0" err="1">
                <a:latin typeface="Arial" panose="020B0604020202020204" pitchFamily="34" charset="0"/>
                <a:cs typeface="Arial" panose="020B0604020202020204" pitchFamily="34" charset="0"/>
              </a:rPr>
              <a:t>achosi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a:t>
            </a:r>
            <a:r>
              <a:rPr lang="en-GB" sz="3000" dirty="0">
                <a:latin typeface="Arial" panose="020B0604020202020204" pitchFamily="34" charset="0"/>
                <a:cs typeface="Arial" panose="020B0604020202020204" pitchFamily="34" charset="0"/>
              </a:rPr>
              <a:t> chi </a:t>
            </a:r>
            <a:r>
              <a:rPr lang="en-GB" sz="3000" dirty="0" err="1">
                <a:latin typeface="Arial" panose="020B0604020202020204" pitchFamily="34" charset="0"/>
                <a:cs typeface="Arial" panose="020B0604020202020204" pitchFamily="34" charset="0"/>
              </a:rPr>
              <a:t>a’ch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plentyn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brofi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gofal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caeëdig</a:t>
            </a: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Os</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ydych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chi’n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uniaethu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gydag</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unrhyw</a:t>
            </a:r>
            <a:r>
              <a:rPr lang="en-GB" sz="3000" dirty="0">
                <a:latin typeface="Arial" panose="020B0604020202020204" pitchFamily="34" charset="0"/>
                <a:cs typeface="Arial" panose="020B0604020202020204" pitchFamily="34" charset="0"/>
              </a:rPr>
              <a:t> un </a:t>
            </a:r>
            <a:r>
              <a:rPr lang="en-GB" sz="3000" dirty="0" err="1">
                <a:latin typeface="Arial" panose="020B0604020202020204" pitchFamily="34" charset="0"/>
                <a:cs typeface="Arial" panose="020B0604020202020204" pitchFamily="34" charset="0"/>
              </a:rPr>
              <a:t>o’r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materion</a:t>
            </a:r>
            <a:r>
              <a:rPr lang="en-GB" sz="3000" dirty="0">
                <a:latin typeface="Arial" panose="020B0604020202020204" pitchFamily="34" charset="0"/>
                <a:cs typeface="Arial" panose="020B0604020202020204" pitchFamily="34" charset="0"/>
              </a:rPr>
              <a:t> a </a:t>
            </a:r>
            <a:r>
              <a:rPr lang="en-GB" sz="3000" dirty="0" err="1">
                <a:latin typeface="Arial" panose="020B0604020202020204" pitchFamily="34" charset="0"/>
                <a:cs typeface="Arial" panose="020B0604020202020204" pitchFamily="34" charset="0"/>
              </a:rPr>
              <a:t>godwyd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y </a:t>
            </a:r>
            <a:r>
              <a:rPr lang="en-GB" sz="3000" dirty="0" err="1">
                <a:latin typeface="Arial" panose="020B0604020202020204" pitchFamily="34" charset="0"/>
                <a:cs typeface="Arial" panose="020B0604020202020204" pitchFamily="34" charset="0"/>
              </a:rPr>
              <a:t>modiwl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hwn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mae’n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bwysig</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eich</a:t>
            </a:r>
            <a:r>
              <a:rPr lang="en-GB" sz="3000" dirty="0">
                <a:latin typeface="Arial" panose="020B0604020202020204" pitchFamily="34" charset="0"/>
                <a:cs typeface="Arial" panose="020B0604020202020204" pitchFamily="34" charset="0"/>
              </a:rPr>
              <a:t> bod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ceisio</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cymorth</a:t>
            </a:r>
            <a:endParaRPr lang="en-GB" sz="3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33346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GB" sz="3500" dirty="0" err="1">
                <a:latin typeface="Arial" panose="020B0604020202020204" pitchFamily="34" charset="0"/>
                <a:cs typeface="Arial" panose="020B0604020202020204" pitchFamily="34" charset="0"/>
              </a:rPr>
              <a:t>Mae’r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cwrs</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hwn</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yn</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rhan</a:t>
            </a:r>
            <a:r>
              <a:rPr lang="en-GB" sz="3500" dirty="0">
                <a:latin typeface="Arial" panose="020B0604020202020204" pitchFamily="34" charset="0"/>
                <a:cs typeface="Arial" panose="020B0604020202020204" pitchFamily="34" charset="0"/>
              </a:rPr>
              <a:t> o </a:t>
            </a:r>
            <a:r>
              <a:rPr lang="en-GB" sz="3500" dirty="0" err="1">
                <a:latin typeface="Arial" panose="020B0604020202020204" pitchFamily="34" charset="0"/>
                <a:cs typeface="Arial" panose="020B0604020202020204" pitchFamily="34" charset="0"/>
              </a:rPr>
              <a:t>gyfres</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ddatblygwyd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gan</a:t>
            </a:r>
            <a:r>
              <a:rPr lang="en-GB" sz="3500" dirty="0">
                <a:latin typeface="Arial" panose="020B0604020202020204" pitchFamily="34" charset="0"/>
                <a:cs typeface="Arial" panose="020B0604020202020204" pitchFamily="34" charset="0"/>
              </a:rPr>
              <a:t> y </a:t>
            </a:r>
            <a:r>
              <a:rPr lang="en-GB" sz="3500" dirty="0" err="1">
                <a:latin typeface="Arial" panose="020B0604020202020204" pitchFamily="34" charset="0"/>
                <a:cs typeface="Arial" panose="020B0604020202020204" pitchFamily="34" charset="0"/>
              </a:rPr>
              <a:t>Gwasanaeth</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Mabwysiadu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Cenedlaethol</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i</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gefnogi</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mabwysiadwyr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ar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ôl</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iddynt</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gael</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eu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cymeradwyo</a:t>
            </a:r>
            <a:r>
              <a:rPr lang="en-GB" sz="35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500" dirty="0" err="1">
                <a:latin typeface="Arial" panose="020B0604020202020204" pitchFamily="34" charset="0"/>
                <a:cs typeface="Arial" panose="020B0604020202020204" pitchFamily="34" charset="0"/>
              </a:rPr>
              <a:t>Gellir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dod</a:t>
            </a:r>
            <a:r>
              <a:rPr lang="en-GB" sz="3500" dirty="0">
                <a:latin typeface="Arial" panose="020B0604020202020204" pitchFamily="34" charset="0"/>
                <a:cs typeface="Arial" panose="020B0604020202020204" pitchFamily="34" charset="0"/>
              </a:rPr>
              <a:t> o </a:t>
            </a:r>
            <a:r>
              <a:rPr lang="en-GB" sz="3500" dirty="0" err="1">
                <a:latin typeface="Arial" panose="020B0604020202020204" pitchFamily="34" charset="0"/>
                <a:cs typeface="Arial" panose="020B0604020202020204" pitchFamily="34" charset="0"/>
              </a:rPr>
              <a:t>hyd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i’r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rhain</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ar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wefan</a:t>
            </a:r>
            <a:r>
              <a:rPr lang="en-GB" sz="3500" dirty="0">
                <a:latin typeface="Arial" panose="020B0604020202020204" pitchFamily="34" charset="0"/>
                <a:cs typeface="Arial" panose="020B0604020202020204" pitchFamily="34" charset="0"/>
              </a:rPr>
              <a:t> y </a:t>
            </a:r>
            <a:r>
              <a:rPr lang="en-GB" sz="3500" dirty="0" err="1">
                <a:latin typeface="Arial" panose="020B0604020202020204" pitchFamily="34" charset="0"/>
                <a:cs typeface="Arial" panose="020B0604020202020204" pitchFamily="34" charset="0"/>
              </a:rPr>
              <a:t>Gwasanaeth</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Mabwysiadu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Cenedlaethol</a:t>
            </a:r>
            <a:r>
              <a:rPr lang="en-GB" sz="35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500" dirty="0" err="1">
                <a:latin typeface="Arial" panose="020B0604020202020204" pitchFamily="34" charset="0"/>
                <a:cs typeface="Arial" panose="020B0604020202020204" pitchFamily="34" charset="0"/>
              </a:rPr>
              <a:t>Siaradwch</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gyda’ch</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tîm</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cefnogi</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mabwysiadu</a:t>
            </a:r>
            <a:r>
              <a:rPr lang="en-GB" sz="3500" dirty="0">
                <a:latin typeface="Arial" panose="020B0604020202020204" pitchFamily="34" charset="0"/>
                <a:cs typeface="Arial" panose="020B0604020202020204" pitchFamily="34" charset="0"/>
              </a:rPr>
              <a:t> am </a:t>
            </a:r>
            <a:r>
              <a:rPr lang="en-GB" sz="3500" dirty="0" err="1">
                <a:latin typeface="Arial" panose="020B0604020202020204" pitchFamily="34" charset="0"/>
                <a:cs typeface="Arial" panose="020B0604020202020204" pitchFamily="34" charset="0"/>
              </a:rPr>
              <a:t>ragor</a:t>
            </a:r>
            <a:r>
              <a:rPr lang="en-GB" sz="3500" dirty="0">
                <a:latin typeface="Arial" panose="020B0604020202020204" pitchFamily="34" charset="0"/>
                <a:cs typeface="Arial" panose="020B0604020202020204" pitchFamily="34" charset="0"/>
              </a:rPr>
              <a:t> o </a:t>
            </a:r>
            <a:r>
              <a:rPr lang="en-GB" sz="3500" dirty="0" err="1">
                <a:latin typeface="Arial" panose="020B0604020202020204" pitchFamily="34" charset="0"/>
                <a:cs typeface="Arial" panose="020B0604020202020204" pitchFamily="34" charset="0"/>
              </a:rPr>
              <a:t>wybodaeth</a:t>
            </a:r>
            <a:endParaRPr lang="en-GB" sz="35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20058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lstStyle/>
          <a:p>
            <a:endParaRPr lang="en-GB" dirty="0"/>
          </a:p>
          <a:p>
            <a:pPr marL="0" lvl="0" indent="0" algn="ctr">
              <a:lnSpc>
                <a:spcPct val="100000"/>
              </a:lnSpc>
              <a:spcBef>
                <a:spcPct val="20000"/>
              </a:spcBef>
              <a:buNone/>
            </a:pPr>
            <a:r>
              <a:rPr lang="en-GB" sz="6600" b="1" dirty="0" err="1">
                <a:latin typeface="Arial" panose="020B0604020202020204" pitchFamily="34" charset="0"/>
                <a:cs typeface="Arial" panose="020B0604020202020204" pitchFamily="34" charset="0"/>
              </a:rPr>
              <a:t>Gofalu</a:t>
            </a:r>
            <a:r>
              <a:rPr lang="en-GB" sz="6600" b="1" dirty="0">
                <a:latin typeface="Arial" panose="020B0604020202020204" pitchFamily="34" charset="0"/>
                <a:cs typeface="Arial" panose="020B0604020202020204" pitchFamily="34" charset="0"/>
              </a:rPr>
              <a:t> </a:t>
            </a:r>
            <a:r>
              <a:rPr lang="en-GB" sz="6600" b="1" dirty="0" err="1">
                <a:latin typeface="Arial" panose="020B0604020202020204" pitchFamily="34" charset="0"/>
                <a:cs typeface="Arial" panose="020B0604020202020204" pitchFamily="34" charset="0"/>
              </a:rPr>
              <a:t>amdanoch</a:t>
            </a:r>
            <a:r>
              <a:rPr lang="en-GB" sz="6600" b="1" dirty="0">
                <a:latin typeface="Arial" panose="020B0604020202020204" pitchFamily="34" charset="0"/>
                <a:cs typeface="Arial" panose="020B0604020202020204" pitchFamily="34" charset="0"/>
              </a:rPr>
              <a:t> chi </a:t>
            </a:r>
            <a:r>
              <a:rPr lang="en-GB" sz="6600" b="1" dirty="0" err="1">
                <a:latin typeface="Arial" panose="020B0604020202020204" pitchFamily="34" charset="0"/>
                <a:cs typeface="Arial" panose="020B0604020202020204" pitchFamily="34" charset="0"/>
              </a:rPr>
              <a:t>eich</a:t>
            </a:r>
            <a:r>
              <a:rPr lang="en-GB" sz="6600" b="1" dirty="0">
                <a:latin typeface="Arial" panose="020B0604020202020204" pitchFamily="34" charset="0"/>
                <a:cs typeface="Arial" panose="020B0604020202020204" pitchFamily="34" charset="0"/>
              </a:rPr>
              <a:t> </a:t>
            </a:r>
            <a:r>
              <a:rPr lang="en-GB" sz="6600" b="1" dirty="0" err="1">
                <a:latin typeface="Arial" panose="020B0604020202020204" pitchFamily="34" charset="0"/>
                <a:cs typeface="Arial" panose="020B0604020202020204" pitchFamily="34" charset="0"/>
              </a:rPr>
              <a:t>hun</a:t>
            </a:r>
            <a:r>
              <a:rPr lang="en-GB" sz="6600" b="1" dirty="0">
                <a:latin typeface="Arial" panose="020B0604020202020204" pitchFamily="34" charset="0"/>
                <a:cs typeface="Arial" panose="020B0604020202020204" pitchFamily="34" charset="0"/>
              </a:rPr>
              <a:t>..</a:t>
            </a:r>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83909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66732"/>
            <a:ext cx="7770223" cy="1325563"/>
          </a:xfrm>
        </p:spPr>
        <p:txBody>
          <a:bodyPr/>
          <a:lstStyle/>
          <a:p>
            <a:pPr algn="ctr"/>
            <a:r>
              <a:rPr lang="en-GB" dirty="0">
                <a:latin typeface="Arial" panose="020B0604020202020204" pitchFamily="34" charset="0"/>
                <a:cs typeface="Arial" panose="020B0604020202020204" pitchFamily="34" charset="0"/>
              </a:rPr>
              <a:t>Am </a:t>
            </a:r>
            <a:r>
              <a:rPr lang="en-GB" dirty="0" err="1">
                <a:latin typeface="Arial" panose="020B0604020202020204" pitchFamily="34" charset="0"/>
                <a:cs typeface="Arial" panose="020B0604020202020204" pitchFamily="34" charset="0"/>
              </a:rPr>
              <a:t>beth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modiwl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hwn</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a:bodyPr>
          <a:lstStyle/>
          <a:p>
            <a:pPr marL="0" lvl="0" indent="0">
              <a:lnSpc>
                <a:spcPct val="100000"/>
              </a:lnSpc>
              <a:spcBef>
                <a:spcPct val="20000"/>
              </a:spcBef>
              <a:buNone/>
            </a:pPr>
            <a:endParaRPr lang="en-GB"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dirty="0" err="1">
                <a:latin typeface="Arial" panose="020B0604020202020204" pitchFamily="34" charset="0"/>
                <a:cs typeface="Arial" panose="020B0604020202020204" pitchFamily="34" charset="0"/>
              </a:rPr>
              <a:t>Bydd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modiwl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helpu</a:t>
            </a:r>
            <a:r>
              <a:rPr lang="en-GB" dirty="0">
                <a:latin typeface="Arial" panose="020B0604020202020204" pitchFamily="34" charset="0"/>
                <a:cs typeface="Arial" panose="020B0604020202020204" pitchFamily="34" charset="0"/>
              </a:rPr>
              <a:t> i:</a:t>
            </a: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Feddwl</a:t>
            </a:r>
            <a:r>
              <a:rPr lang="en-GB" dirty="0">
                <a:latin typeface="Arial" panose="020B0604020202020204" pitchFamily="34" charset="0"/>
                <a:cs typeface="Arial" panose="020B0604020202020204" pitchFamily="34" charset="0"/>
              </a:rPr>
              <a:t> am </a:t>
            </a: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gallai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phlentyn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mabwysiedig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effeithio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ffyrdd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rhyfedd</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Deall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Eilaidd</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Gofal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Caeëdig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golygu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hunan-ymwybyddiaeth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wirioneddol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bwysig</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tabLst>
                <a:tab pos="1403350" algn="l"/>
              </a:tabLst>
            </a:pPr>
            <a:r>
              <a:rPr lang="en-GB" dirty="0" err="1">
                <a:latin typeface="Arial" panose="020B0604020202020204" pitchFamily="34" charset="0"/>
                <a:cs typeface="Arial" panose="020B0604020202020204" pitchFamily="34" charset="0"/>
              </a:rPr>
              <a:t>Cydnabod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p’un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broblem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aelodau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teulu</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tabLst>
                <a:tab pos="1403350" algn="l"/>
              </a:tabLst>
            </a:pPr>
            <a:r>
              <a:rPr lang="en-GB" dirty="0" err="1">
                <a:latin typeface="Arial" panose="020B0604020202020204" pitchFamily="34" charset="0"/>
                <a:cs typeface="Arial" panose="020B0604020202020204" pitchFamily="34" charset="0"/>
              </a:rPr>
              <a:t>Ystyried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ffyrdd</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ofalu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amdanoch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eich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hun</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60166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1463040" y="868997"/>
            <a:ext cx="7796349" cy="1325563"/>
          </a:xfrm>
        </p:spPr>
        <p:txBody>
          <a:bodyPr/>
          <a:lstStyle/>
          <a:p>
            <a:pPr algn="ctr"/>
            <a:r>
              <a:rPr lang="en-GB" dirty="0" err="1">
                <a:latin typeface="Arial" panose="020B0604020202020204" pitchFamily="34" charset="0"/>
                <a:cs typeface="Arial" panose="020B0604020202020204" pitchFamily="34" charset="0"/>
              </a:rPr>
              <a:t>Ystyriwch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a:bodyPr>
          <a:lstStyle/>
          <a:p>
            <a:pPr marL="0" lvl="0" indent="0">
              <a:lnSpc>
                <a:spcPct val="80000"/>
              </a:lnSpc>
              <a:spcBef>
                <a:spcPts val="0"/>
              </a:spcBef>
              <a:buNone/>
            </a:pPr>
            <a:endParaRPr lang="en-GB" sz="4000" dirty="0">
              <a:latin typeface="Arial" panose="020B0604020202020204" pitchFamily="34" charset="0"/>
              <a:cs typeface="Arial" panose="020B0604020202020204" pitchFamily="34" charset="0"/>
            </a:endParaRPr>
          </a:p>
          <a:p>
            <a:pPr marL="0" lvl="0" indent="0">
              <a:lnSpc>
                <a:spcPct val="80000"/>
              </a:lnSpc>
              <a:spcBef>
                <a:spcPts val="0"/>
              </a:spcBef>
              <a:buNone/>
            </a:pPr>
            <a:r>
              <a:rPr lang="en-GB" sz="4000" dirty="0" err="1">
                <a:latin typeface="Arial" panose="020B0604020202020204" pitchFamily="34" charset="0"/>
                <a:cs typeface="Arial" panose="020B0604020202020204" pitchFamily="34" charset="0"/>
              </a:rPr>
              <a:t>Weithiau</a:t>
            </a:r>
            <a:r>
              <a:rPr lang="en-GB" sz="4000" dirty="0">
                <a:latin typeface="Arial" panose="020B0604020202020204" pitchFamily="34" charset="0"/>
                <a:cs typeface="Arial" panose="020B0604020202020204" pitchFamily="34" charset="0"/>
              </a:rPr>
              <a:t> gall </a:t>
            </a:r>
            <a:r>
              <a:rPr lang="en-GB" sz="4000" dirty="0" err="1">
                <a:latin typeface="Arial" panose="020B0604020202020204" pitchFamily="34" charset="0"/>
                <a:cs typeface="Arial" panose="020B0604020202020204" pitchFamily="34" charset="0"/>
              </a:rPr>
              <a:t>byw</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gyda</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phlentyn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sydd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wedi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cael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profiad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gwael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ystod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flynyddoedd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cynnar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wneud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a:t>
            </a:r>
            <a:r>
              <a:rPr lang="en-GB" sz="4000" dirty="0">
                <a:latin typeface="Arial" panose="020B0604020202020204" pitchFamily="34" charset="0"/>
                <a:cs typeface="Arial" panose="020B0604020202020204" pitchFamily="34" charset="0"/>
              </a:rPr>
              <a:t> chi </a:t>
            </a:r>
            <a:r>
              <a:rPr lang="en-GB" sz="4000" dirty="0" err="1">
                <a:latin typeface="Arial" panose="020B0604020202020204" pitchFamily="34" charset="0"/>
                <a:cs typeface="Arial" panose="020B0604020202020204" pitchFamily="34" charset="0"/>
              </a:rPr>
              <a:t>deimlo’n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ofnadwy</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amdanoch</a:t>
            </a:r>
            <a:r>
              <a:rPr lang="en-GB" sz="4000" dirty="0">
                <a:latin typeface="Arial" panose="020B0604020202020204" pitchFamily="34" charset="0"/>
                <a:cs typeface="Arial" panose="020B0604020202020204" pitchFamily="34" charset="0"/>
              </a:rPr>
              <a:t> chi </a:t>
            </a:r>
            <a:r>
              <a:rPr lang="en-GB" sz="4000" dirty="0" err="1">
                <a:latin typeface="Arial" panose="020B0604020202020204" pitchFamily="34" charset="0"/>
                <a:cs typeface="Arial" panose="020B0604020202020204" pitchFamily="34" charset="0"/>
              </a:rPr>
              <a:t>eich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hun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teimlo’n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wahanol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ffordd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rydych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chi’n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teimlo</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fel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arfer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sylwi</a:t>
            </a:r>
            <a:r>
              <a:rPr lang="en-GB" sz="4000" dirty="0">
                <a:latin typeface="Arial" panose="020B0604020202020204" pitchFamily="34" charset="0"/>
                <a:cs typeface="Arial" panose="020B0604020202020204" pitchFamily="34" charset="0"/>
              </a:rPr>
              <a:t> bod </a:t>
            </a:r>
            <a:r>
              <a:rPr lang="en-GB" sz="4000" dirty="0" err="1">
                <a:latin typeface="Arial" panose="020B0604020202020204" pitchFamily="34" charset="0"/>
                <a:cs typeface="Arial" panose="020B0604020202020204" pitchFamily="34" charset="0"/>
              </a:rPr>
              <a:t>diffyg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a:t>
            </a:r>
            <a:r>
              <a:rPr lang="en-GB" sz="4000" dirty="0">
                <a:latin typeface="Arial" panose="020B0604020202020204" pitchFamily="34" charset="0"/>
                <a:cs typeface="Arial" panose="020B0604020202020204" pitchFamily="34" charset="0"/>
              </a:rPr>
              <a:t> y </a:t>
            </a:r>
            <a:r>
              <a:rPr lang="en-GB" sz="4000" dirty="0" err="1">
                <a:latin typeface="Arial" panose="020B0604020202020204" pitchFamily="34" charset="0"/>
                <a:cs typeface="Arial" panose="020B0604020202020204" pitchFamily="34" charset="0"/>
              </a:rPr>
              <a:t>gallu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feddwl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glir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rydych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chi’n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meddu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arno</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fel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arfer</a:t>
            </a:r>
            <a:r>
              <a:rPr lang="en-GB" sz="4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41324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err="1">
                <a:latin typeface="Arial" panose="020B0604020202020204" pitchFamily="34" charset="0"/>
                <a:cs typeface="Arial" panose="020B0604020202020204" pitchFamily="34" charset="0"/>
              </a:rPr>
              <a:t>Myfyrio</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lvl="0" indent="0">
              <a:lnSpc>
                <a:spcPct val="100000"/>
              </a:lnSpc>
              <a:spcBef>
                <a:spcPct val="20000"/>
              </a:spcBef>
              <a:buNone/>
            </a:pPr>
            <a:r>
              <a:rPr lang="en-GB" sz="3600" dirty="0" err="1">
                <a:solidFill>
                  <a:prstClr val="black"/>
                </a:solidFill>
                <a:latin typeface="Arial" panose="020B0604020202020204" pitchFamily="34" charset="0"/>
                <a:cs typeface="Arial" panose="020B0604020202020204" pitchFamily="34" charset="0"/>
              </a:rPr>
              <a:t>Meddyliwch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yn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ôl</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i’r</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amser</a:t>
            </a:r>
            <a:r>
              <a:rPr lang="en-GB" sz="3600" dirty="0">
                <a:solidFill>
                  <a:prstClr val="black"/>
                </a:solidFill>
                <a:latin typeface="Arial" panose="020B0604020202020204" pitchFamily="34" charset="0"/>
                <a:cs typeface="Arial" panose="020B0604020202020204" pitchFamily="34" charset="0"/>
              </a:rPr>
              <a:t> pan </a:t>
            </a:r>
            <a:r>
              <a:rPr lang="en-GB" sz="3600" dirty="0" err="1">
                <a:solidFill>
                  <a:prstClr val="black"/>
                </a:solidFill>
                <a:latin typeface="Arial" panose="020B0604020202020204" pitchFamily="34" charset="0"/>
                <a:cs typeface="Arial" panose="020B0604020202020204" pitchFamily="34" charset="0"/>
              </a:rPr>
              <a:t>roeddech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chi’n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ystyried</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mabwysiadu</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plentyn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gyntaf</a:t>
            </a:r>
            <a:r>
              <a:rPr lang="en-GB" sz="3600" dirty="0">
                <a:solidFill>
                  <a:prstClr val="black"/>
                </a:solidFill>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600" dirty="0" err="1">
                <a:solidFill>
                  <a:prstClr val="black"/>
                </a:solidFill>
                <a:latin typeface="Arial" panose="020B0604020202020204" pitchFamily="34" charset="0"/>
                <a:cs typeface="Arial" panose="020B0604020202020204" pitchFamily="34" charset="0"/>
              </a:rPr>
              <a:t>Sut</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oeddech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chi’n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teimlo</a:t>
            </a:r>
            <a:r>
              <a:rPr lang="en-GB" sz="3600" dirty="0">
                <a:solidFill>
                  <a:prstClr val="black"/>
                </a:solidFill>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Am </a:t>
            </a:r>
            <a:r>
              <a:rPr lang="en-GB" sz="3600" dirty="0" err="1">
                <a:solidFill>
                  <a:prstClr val="black"/>
                </a:solidFill>
                <a:latin typeface="Arial" panose="020B0604020202020204" pitchFamily="34" charset="0"/>
                <a:cs typeface="Arial" panose="020B0604020202020204" pitchFamily="34" charset="0"/>
              </a:rPr>
              <a:t>beth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oeddech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chi’n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obeithio</a:t>
            </a:r>
            <a:r>
              <a:rPr lang="en-GB" sz="3600" dirty="0">
                <a:solidFill>
                  <a:prstClr val="black"/>
                </a:solidFill>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600" dirty="0" err="1">
                <a:solidFill>
                  <a:prstClr val="black"/>
                </a:solidFill>
                <a:latin typeface="Arial" panose="020B0604020202020204" pitchFamily="34" charset="0"/>
                <a:cs typeface="Arial" panose="020B0604020202020204" pitchFamily="34" charset="0"/>
              </a:rPr>
              <a:t>Sut</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ddisgrifiwyd</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eich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plentyn</a:t>
            </a:r>
            <a:r>
              <a:rPr lang="en-GB" sz="3600" dirty="0">
                <a:solidFill>
                  <a:prstClr val="black"/>
                </a:solidFill>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600" dirty="0" err="1">
                <a:solidFill>
                  <a:prstClr val="black"/>
                </a:solidFill>
                <a:latin typeface="Arial" panose="020B0604020202020204" pitchFamily="34" charset="0"/>
                <a:cs typeface="Arial" panose="020B0604020202020204" pitchFamily="34" charset="0"/>
              </a:rPr>
              <a:t>Sut</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oeddech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chi’n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dychmygu</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eich</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hunain</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fel</a:t>
            </a:r>
            <a:r>
              <a:rPr lang="en-GB" sz="3600" dirty="0">
                <a:solidFill>
                  <a:prstClr val="black"/>
                </a:solidFill>
                <a:latin typeface="Arial" panose="020B0604020202020204" pitchFamily="34" charset="0"/>
                <a:cs typeface="Arial" panose="020B0604020202020204" pitchFamily="34" charset="0"/>
              </a:rPr>
              <a:t> </a:t>
            </a:r>
            <a:r>
              <a:rPr lang="en-GB" sz="3600" dirty="0" err="1">
                <a:solidFill>
                  <a:prstClr val="black"/>
                </a:solidFill>
                <a:latin typeface="Arial" panose="020B0604020202020204" pitchFamily="34" charset="0"/>
                <a:cs typeface="Arial" panose="020B0604020202020204" pitchFamily="34" charset="0"/>
              </a:rPr>
              <a:t>teulu</a:t>
            </a:r>
            <a:r>
              <a:rPr lang="en-GB" sz="3600" dirty="0">
                <a:solidFill>
                  <a:prstClr val="black"/>
                </a:solidFill>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88222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0" y="800417"/>
            <a:ext cx="7822474" cy="1325563"/>
          </a:xfrm>
        </p:spPr>
        <p:txBody>
          <a:bodyPr/>
          <a:lstStyle/>
          <a:p>
            <a:pPr algn="ctr"/>
            <a:r>
              <a:rPr lang="en-GB" dirty="0" err="1">
                <a:latin typeface="Arial" panose="020B0604020202020204" pitchFamily="34" charset="0"/>
                <a:cs typeface="Arial" panose="020B0604020202020204" pitchFamily="34" charset="0"/>
              </a:rPr>
              <a:t>Ffactorau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Straen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Disgwyliadau</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emosiynau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gorfoleddus</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gael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paru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phlentyn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leoli</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Pwysau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unigryw</a:t>
            </a:r>
            <a:r>
              <a:rPr lang="en-GB" sz="2200" dirty="0">
                <a:latin typeface="Arial" panose="020B0604020202020204" pitchFamily="34" charset="0"/>
                <a:cs typeface="Arial" panose="020B0604020202020204" pitchFamily="34" charset="0"/>
              </a:rPr>
              <a:t> y broses </a:t>
            </a:r>
            <a:r>
              <a:rPr lang="en-GB" sz="2200" dirty="0" err="1">
                <a:latin typeface="Arial" panose="020B0604020202020204" pitchFamily="34" charset="0"/>
                <a:cs typeface="Arial" panose="020B0604020202020204" pitchFamily="34" charset="0"/>
              </a:rPr>
              <a:t>mabwysiadu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hun</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Diffyg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gwybodaeth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rhannu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a:t>
            </a:r>
            <a:r>
              <a:rPr lang="en-GB" sz="2200" dirty="0">
                <a:latin typeface="Arial" panose="020B0604020202020204" pitchFamily="34" charset="0"/>
                <a:cs typeface="Arial" panose="020B0604020202020204" pitchFamily="34" charset="0"/>
              </a:rPr>
              <a:t> chi am </a:t>
            </a:r>
            <a:r>
              <a:rPr lang="en-GB" sz="2200" dirty="0" err="1">
                <a:latin typeface="Arial" panose="020B0604020202020204" pitchFamily="34" charset="0"/>
                <a:cs typeface="Arial" panose="020B0604020202020204" pitchFamily="34" charset="0"/>
              </a:rPr>
              <a:t>hanes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plentyn</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Teimlo</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bod </a:t>
            </a:r>
            <a:r>
              <a:rPr lang="en-GB" sz="2200" dirty="0" err="1">
                <a:latin typeface="Arial" panose="020B0604020202020204" pitchFamily="34" charset="0"/>
                <a:cs typeface="Arial" panose="020B0604020202020204" pitchFamily="34" charset="0"/>
              </a:rPr>
              <a:t>wedi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gadael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lawr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asiantaeth</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Ail-</a:t>
            </a:r>
            <a:r>
              <a:rPr lang="en-GB" sz="2200" dirty="0" err="1">
                <a:latin typeface="Arial" panose="020B0604020202020204" pitchFamily="34" charset="0"/>
                <a:cs typeface="Arial" panose="020B0604020202020204" pitchFamily="34" charset="0"/>
              </a:rPr>
              <a:t>fyw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problemau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ffrwythlondeb</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Cydymdeimlo</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theimlad</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golled</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teulu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biolegol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Teimlo’n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flin</a:t>
            </a:r>
            <a:r>
              <a:rPr lang="en-GB" sz="2200" dirty="0">
                <a:latin typeface="Arial" panose="020B0604020202020204" pitchFamily="34" charset="0"/>
                <a:cs typeface="Arial" panose="020B0604020202020204" pitchFamily="34" charset="0"/>
              </a:rPr>
              <a:t> am </a:t>
            </a:r>
            <a:r>
              <a:rPr lang="en-GB" sz="2200" dirty="0" err="1">
                <a:latin typeface="Arial" panose="020B0604020202020204" pitchFamily="34" charset="0"/>
                <a:cs typeface="Arial" panose="020B0604020202020204" pitchFamily="34" charset="0"/>
              </a:rPr>
              <a:t>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mae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wedi’i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ddioddef</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Heriau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rhianta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wedi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dioddef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trawma</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phrofiadau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bywyd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nad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yw’r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rhieni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mabwysiadol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wedi’u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profi</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Y </a:t>
            </a:r>
            <a:r>
              <a:rPr lang="en-GB" sz="2200" dirty="0" err="1">
                <a:latin typeface="Arial" panose="020B0604020202020204" pitchFamily="34" charset="0"/>
                <a:cs typeface="Arial" panose="020B0604020202020204" pitchFamily="34" charset="0"/>
              </a:rPr>
              <a:t>problemau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rhianta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newydd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arferol</a:t>
            </a:r>
            <a:endParaRPr lang="en-GB" sz="2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13913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40040"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fontScale="92500" lnSpcReduction="20000"/>
          </a:bodyPr>
          <a:lstStyle/>
          <a:p>
            <a:pPr marL="342900" lvl="0" indent="-342900">
              <a:lnSpc>
                <a:spcPct val="100000"/>
              </a:lnSpc>
              <a:spcBef>
                <a:spcPct val="20000"/>
              </a:spcBef>
            </a:pP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Felly </a:t>
            </a:r>
            <a:r>
              <a:rPr lang="en-GB" sz="3200" dirty="0" err="1">
                <a:latin typeface="Arial" panose="020B0604020202020204" pitchFamily="34" charset="0"/>
                <a:cs typeface="Arial" panose="020B0604020202020204" pitchFamily="34" charset="0"/>
              </a:rPr>
              <a:t>rydych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rhiant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gobeithion</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disgwyliadau</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rydym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wedi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siarad</a:t>
            </a:r>
            <a:r>
              <a:rPr lang="en-GB" sz="3200" dirty="0">
                <a:latin typeface="Arial" panose="020B0604020202020204" pitchFamily="34" charset="0"/>
                <a:cs typeface="Arial" panose="020B0604020202020204" pitchFamily="34" charset="0"/>
              </a:rPr>
              <a:t> am y </a:t>
            </a:r>
            <a:r>
              <a:rPr lang="en-GB" sz="3200" dirty="0" err="1">
                <a:latin typeface="Arial" panose="020B0604020202020204" pitchFamily="34" charset="0"/>
                <a:cs typeface="Arial" panose="020B0604020202020204" pitchFamily="34" charset="0"/>
              </a:rPr>
              <a:t>ffactorau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straen</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Pam </a:t>
            </a:r>
            <a:r>
              <a:rPr lang="en-GB" sz="3200" dirty="0" err="1">
                <a:latin typeface="Arial" panose="020B0604020202020204" pitchFamily="34" charset="0"/>
                <a:cs typeface="Arial" panose="020B0604020202020204" pitchFamily="34" charset="0"/>
              </a:rPr>
              <a:t>allai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byw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phlentyn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mabwysiedig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wneud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chi </a:t>
            </a:r>
            <a:r>
              <a:rPr lang="en-GB" sz="3200" dirty="0" err="1">
                <a:latin typeface="Arial" panose="020B0604020202020204" pitchFamily="34" charset="0"/>
                <a:cs typeface="Arial" panose="020B0604020202020204" pitchFamily="34" charset="0"/>
              </a:rPr>
              <a:t>deimlo’n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rhyfedd</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allwedd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ddeall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cydnabod</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bydd</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ffordd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plentyn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teimlo</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ganlyniad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brofiadau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andwyol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effeithio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sut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rydych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oedolyn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rhoi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gofal</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421289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1805940" y="800417"/>
            <a:ext cx="7770223" cy="1325563"/>
          </a:xfrm>
        </p:spPr>
        <p:txBody>
          <a:bodyPr/>
          <a:lstStyle/>
          <a:p>
            <a:pPr algn="ctr"/>
            <a:r>
              <a:rPr lang="en-GB" dirty="0" err="1">
                <a:latin typeface="Arial" panose="020B0604020202020204" pitchFamily="34" charset="0"/>
                <a:cs typeface="Arial" panose="020B0604020202020204" pitchFamily="34" charset="0"/>
              </a:rPr>
              <a:t>Nodyn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atgoffa</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lnSpcReduction="10000"/>
          </a:bodyPr>
          <a:lstStyle/>
          <a:p>
            <a:pPr marL="0" indent="0">
              <a:lnSpc>
                <a:spcPct val="80000"/>
              </a:lnSpc>
              <a:buNone/>
            </a:pPr>
            <a:endParaRPr lang="en-GB" sz="3200" dirty="0">
              <a:latin typeface="Arial" panose="020B0604020202020204" pitchFamily="34" charset="0"/>
              <a:cs typeface="Arial" panose="020B0604020202020204" pitchFamily="34" charset="0"/>
            </a:endParaRPr>
          </a:p>
          <a:p>
            <a:pPr marL="0" indent="0">
              <a:lnSpc>
                <a:spcPct val="80000"/>
              </a:lnSpc>
              <a:buNone/>
            </a:pPr>
            <a:r>
              <a:rPr lang="en-GB" sz="3200" dirty="0" err="1">
                <a:latin typeface="Arial" panose="020B0604020202020204" pitchFamily="34" charset="0"/>
                <a:cs typeface="Arial" panose="020B0604020202020204" pitchFamily="34" charset="0"/>
              </a:rPr>
              <a:t>Oherwydd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profiadau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gynnar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gallai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plentyn</a:t>
            </a:r>
            <a:r>
              <a:rPr lang="en-GB" sz="3200" dirty="0">
                <a:latin typeface="Arial" panose="020B0604020202020204" pitchFamily="34" charset="0"/>
                <a:cs typeface="Arial" panose="020B0604020202020204" pitchFamily="34" charset="0"/>
              </a:rPr>
              <a:t>:</a:t>
            </a:r>
          </a:p>
          <a:p>
            <a:pPr>
              <a:lnSpc>
                <a:spcPct val="80000"/>
              </a:lnSpc>
            </a:pPr>
            <a:r>
              <a:rPr lang="en-GB" sz="3200" dirty="0" err="1">
                <a:latin typeface="Arial" panose="020B0604020202020204" pitchFamily="34" charset="0"/>
                <a:cs typeface="Arial" panose="020B0604020202020204" pitchFamily="34" charset="0"/>
              </a:rPr>
              <a:t>ei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anodd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ddiogel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gorfforol</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emosiynol</a:t>
            </a:r>
            <a:endParaRPr lang="en-GB" sz="3200" dirty="0">
              <a:latin typeface="Arial" panose="020B0604020202020204" pitchFamily="34" charset="0"/>
              <a:cs typeface="Arial" panose="020B0604020202020204" pitchFamily="34" charset="0"/>
            </a:endParaRPr>
          </a:p>
          <a:p>
            <a:pPr>
              <a:lnSpc>
                <a:spcPct val="80000"/>
              </a:lnSpc>
            </a:pPr>
            <a:r>
              <a:rPr lang="en-GB" sz="3200" dirty="0" err="1">
                <a:latin typeface="Arial" panose="020B0604020202020204" pitchFamily="34" charset="0"/>
                <a:cs typeface="Arial" panose="020B0604020202020204" pitchFamily="34" charset="0"/>
              </a:rPr>
              <a:t>ei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anodd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iawn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rheoleiddio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hemosiynau</a:t>
            </a:r>
            <a:endParaRPr lang="en-GB" sz="3200" dirty="0">
              <a:latin typeface="Arial" panose="020B0604020202020204" pitchFamily="34" charset="0"/>
              <a:cs typeface="Arial" panose="020B0604020202020204" pitchFamily="34" charset="0"/>
            </a:endParaRPr>
          </a:p>
          <a:p>
            <a:pPr>
              <a:lnSpc>
                <a:spcPct val="80000"/>
              </a:lnSpc>
            </a:pPr>
            <a:r>
              <a:rPr lang="en-GB" sz="3200" dirty="0" err="1">
                <a:latin typeface="Arial" panose="020B0604020202020204" pitchFamily="34" charset="0"/>
                <a:cs typeface="Arial" panose="020B0604020202020204" pitchFamily="34" charset="0"/>
              </a:rPr>
              <a:t>ei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anodd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hyd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eiriau</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rhesymau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dros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teimladau</a:t>
            </a:r>
            <a:endParaRPr lang="en-GB" sz="3200" dirty="0">
              <a:latin typeface="Arial" panose="020B0604020202020204" pitchFamily="34" charset="0"/>
              <a:cs typeface="Arial" panose="020B0604020202020204" pitchFamily="34" charset="0"/>
            </a:endParaRPr>
          </a:p>
          <a:p>
            <a:pPr>
              <a:lnSpc>
                <a:spcPct val="80000"/>
              </a:lnSpc>
            </a:pPr>
            <a:r>
              <a:rPr lang="en-GB" sz="3200" dirty="0" err="1">
                <a:latin typeface="Arial" panose="020B0604020202020204" pitchFamily="34" charset="0"/>
                <a:cs typeface="Arial" panose="020B0604020202020204" pitchFamily="34" charset="0"/>
              </a:rPr>
              <a:t>Gallai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effeithio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arnoch</a:t>
            </a:r>
            <a:r>
              <a:rPr lang="en-GB" sz="3200" dirty="0">
                <a:latin typeface="Arial" panose="020B0604020202020204" pitchFamily="34" charset="0"/>
                <a:cs typeface="Arial" panose="020B0604020202020204" pitchFamily="34" charset="0"/>
              </a:rPr>
              <a:t> chi</a:t>
            </a:r>
          </a:p>
          <a:p>
            <a:pPr>
              <a:lnSpc>
                <a:spcPct val="80000"/>
              </a:lnSpc>
            </a:pPr>
            <a:r>
              <a:rPr lang="en-GB" sz="3200" dirty="0" err="1">
                <a:latin typeface="Arial" panose="020B0604020202020204" pitchFamily="34" charset="0"/>
                <a:cs typeface="Arial" panose="020B0604020202020204" pitchFamily="34" charset="0"/>
              </a:rPr>
              <a:t>Bydd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effeithio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nifer</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bobl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ffordd</a:t>
            </a:r>
            <a:r>
              <a:rPr lang="en-GB" sz="3200" dirty="0">
                <a:latin typeface="Arial" panose="020B0604020202020204" pitchFamily="34" charset="0"/>
                <a:cs typeface="Arial" panose="020B0604020202020204" pitchFamily="34" charset="0"/>
              </a:rPr>
              <a:t> hon</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00372788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317</TotalTime>
  <Words>5011</Words>
  <Application>Microsoft Office PowerPoint</Application>
  <PresentationFormat>Widescreen</PresentationFormat>
  <Paragraphs>363</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Vapor Trail</vt:lpstr>
      <vt:lpstr>PowerPoint Presentation</vt:lpstr>
      <vt:lpstr>Fframwaith Datblygu a Hyfforddi Ôl-Mabwysiadu y GMC</vt:lpstr>
      <vt:lpstr> </vt:lpstr>
      <vt:lpstr>Am beth mae’r modiwl hwn?</vt:lpstr>
      <vt:lpstr>Ystyriwch hyn..</vt:lpstr>
      <vt:lpstr>Myfyrio</vt:lpstr>
      <vt:lpstr>Ffactorau Straen</vt:lpstr>
      <vt:lpstr> </vt:lpstr>
      <vt:lpstr>Nodyn atgoffa:</vt:lpstr>
      <vt:lpstr>Empathi</vt:lpstr>
      <vt:lpstr> </vt:lpstr>
      <vt:lpstr>Straen</vt:lpstr>
      <vt:lpstr>Yr Ymennydd</vt:lpstr>
      <vt:lpstr>Mae’n bosibl dal trawma!</vt:lpstr>
      <vt:lpstr>Trawma Eilaidd</vt:lpstr>
      <vt:lpstr>Sut mae Trawma Eilaidd yn edrych.</vt:lpstr>
      <vt:lpstr>Trawma Eilaidd</vt:lpstr>
      <vt:lpstr>Gofal Caeëdig</vt:lpstr>
      <vt:lpstr>Gofal caeëdig / Blinder tosturi</vt:lpstr>
      <vt:lpstr>Cydrannau Gofal Caeëdig</vt:lpstr>
      <vt:lpstr>Beth allwn ni ei wneud?</vt:lpstr>
      <vt:lpstr>Meddyliau a Theimladau</vt:lpstr>
      <vt:lpstr>Neges Allweddol</vt:lpstr>
      <vt:lpstr>Hunan Ofal – ‘PIES'</vt:lpstr>
      <vt:lpstr>Crynodeb</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Samantha Frith-Jones</cp:lastModifiedBy>
  <cp:revision>51</cp:revision>
  <dcterms:created xsi:type="dcterms:W3CDTF">2020-04-23T09:46:07Z</dcterms:created>
  <dcterms:modified xsi:type="dcterms:W3CDTF">2024-12-24T08:06:57Z</dcterms:modified>
</cp:coreProperties>
</file>