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9FBEBA-D5F2-4F8D-B7F1-33E7F56EAE4E}" v="4" dt="2024-10-28T17:28:24.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4453" autoAdjust="0"/>
  </p:normalViewPr>
  <p:slideViewPr>
    <p:cSldViewPr snapToGrid="0">
      <p:cViewPr varScale="1">
        <p:scale>
          <a:sx n="119" d="100"/>
          <a:sy n="119" d="100"/>
        </p:scale>
        <p:origin x="190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24/12/2024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uea.ac.uk/providingasecurebase/the-secure-base-model"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Gall y </a:t>
            </a:r>
            <a:r>
              <a:rPr lang="en-GB" dirty="0" err="1"/>
              <a:t>cyrsiau</a:t>
            </a:r>
            <a:r>
              <a:rPr lang="en-GB" dirty="0"/>
              <a:t> </a:t>
            </a:r>
            <a:r>
              <a:rPr lang="en-GB" dirty="0" err="1"/>
              <a:t>hyn</a:t>
            </a:r>
            <a:r>
              <a:rPr lang="en-GB" dirty="0"/>
              <a:t> </a:t>
            </a:r>
            <a:r>
              <a:rPr lang="en-GB" dirty="0" err="1"/>
              <a:t>fod</a:t>
            </a:r>
            <a:r>
              <a:rPr lang="en-GB" dirty="0"/>
              <a:t> </a:t>
            </a:r>
            <a:r>
              <a:rPr lang="en-GB" dirty="0" err="1"/>
              <a:t>yn</a:t>
            </a:r>
            <a:r>
              <a:rPr lang="en-GB" dirty="0"/>
              <a:t> </a:t>
            </a:r>
            <a:r>
              <a:rPr lang="en-GB" dirty="0" err="1"/>
              <a:t>ddefnyddiol</a:t>
            </a:r>
            <a:r>
              <a:rPr lang="en-GB" dirty="0"/>
              <a:t> </a:t>
            </a:r>
            <a:r>
              <a:rPr lang="en-GB" dirty="0" err="1"/>
              <a:t>i</a:t>
            </a:r>
            <a:r>
              <a:rPr lang="en-GB" dirty="0"/>
              <a:t> </a:t>
            </a:r>
            <a:r>
              <a:rPr lang="en-GB" dirty="0" err="1"/>
              <a:t>weithwyr</a:t>
            </a:r>
            <a:r>
              <a:rPr lang="en-GB" dirty="0"/>
              <a:t> </a:t>
            </a:r>
            <a:r>
              <a:rPr lang="en-GB" dirty="0" err="1"/>
              <a:t>proffesiynol</a:t>
            </a:r>
            <a:r>
              <a:rPr lang="en-GB" dirty="0"/>
              <a:t> </a:t>
            </a:r>
            <a:r>
              <a:rPr lang="en-GB" dirty="0" err="1"/>
              <a:t>ond</a:t>
            </a:r>
            <a:r>
              <a:rPr lang="en-GB" dirty="0"/>
              <a:t> </a:t>
            </a:r>
            <a:r>
              <a:rPr lang="en-GB" dirty="0" err="1"/>
              <a:t>eu</a:t>
            </a:r>
            <a:r>
              <a:rPr lang="en-GB" dirty="0"/>
              <a:t> </a:t>
            </a:r>
            <a:r>
              <a:rPr lang="en-GB" dirty="0" err="1"/>
              <a:t>prif</a:t>
            </a:r>
            <a:r>
              <a:rPr lang="en-GB" dirty="0"/>
              <a:t> </a:t>
            </a:r>
            <a:r>
              <a:rPr lang="en-GB" dirty="0" err="1"/>
              <a:t>gynulleidfa</a:t>
            </a:r>
            <a:r>
              <a:rPr lang="en-GB" dirty="0"/>
              <a:t> </a:t>
            </a:r>
            <a:r>
              <a:rPr lang="en-GB" dirty="0" err="1"/>
              <a:t>yw</a:t>
            </a:r>
            <a:r>
              <a:rPr lang="en-GB" dirty="0"/>
              <a:t> </a:t>
            </a:r>
            <a:r>
              <a:rPr lang="en-GB" dirty="0" err="1"/>
              <a:t>mabwysiadwyr</a:t>
            </a:r>
            <a:r>
              <a:rPr lang="en-GB" dirty="0"/>
              <a:t>, </a:t>
            </a:r>
            <a:r>
              <a:rPr lang="en-GB" dirty="0" err="1"/>
              <a:t>a'u</a:t>
            </a:r>
            <a:r>
              <a:rPr lang="en-GB" dirty="0"/>
              <a:t> </a:t>
            </a:r>
            <a:r>
              <a:rPr lang="en-GB" dirty="0" err="1"/>
              <a:t>teuluoedd</a:t>
            </a:r>
            <a:r>
              <a:rPr lang="en-GB" dirty="0"/>
              <a:t>.</a:t>
            </a:r>
          </a:p>
          <a:p>
            <a:endParaRPr lang="en-GB" dirty="0"/>
          </a:p>
          <a:p>
            <a:r>
              <a:rPr lang="en-GB" dirty="0" err="1"/>
              <a:t>Rydym</a:t>
            </a:r>
            <a:r>
              <a:rPr lang="en-GB" dirty="0"/>
              <a:t> </a:t>
            </a:r>
            <a:r>
              <a:rPr lang="en-GB" dirty="0" err="1"/>
              <a:t>wedi</a:t>
            </a:r>
            <a:r>
              <a:rPr lang="en-GB" dirty="0"/>
              <a:t> </a:t>
            </a:r>
            <a:r>
              <a:rPr lang="en-GB" dirty="0" err="1"/>
              <a:t>ceisio</a:t>
            </a:r>
            <a:r>
              <a:rPr lang="en-GB" dirty="0"/>
              <a:t> </a:t>
            </a:r>
            <a:r>
              <a:rPr lang="en-GB" dirty="0" err="1"/>
              <a:t>cynnwys</a:t>
            </a:r>
            <a:r>
              <a:rPr lang="en-GB" dirty="0"/>
              <a:t> </a:t>
            </a:r>
            <a:r>
              <a:rPr lang="en-GB" dirty="0" err="1"/>
              <a:t>gwybodaeth</a:t>
            </a:r>
            <a:r>
              <a:rPr lang="en-GB" dirty="0"/>
              <a:t> </a:t>
            </a:r>
            <a:r>
              <a:rPr lang="en-GB" dirty="0" err="1"/>
              <a:t>ddigonol</a:t>
            </a:r>
            <a:r>
              <a:rPr lang="en-GB" dirty="0"/>
              <a:t> </a:t>
            </a:r>
            <a:r>
              <a:rPr lang="en-GB" dirty="0" err="1"/>
              <a:t>ar</a:t>
            </a:r>
            <a:r>
              <a:rPr lang="en-GB" dirty="0"/>
              <a:t> </a:t>
            </a:r>
            <a:r>
              <a:rPr lang="en-GB" dirty="0" err="1"/>
              <a:t>gyfer</a:t>
            </a:r>
            <a:r>
              <a:rPr lang="en-GB" dirty="0"/>
              <a:t> </a:t>
            </a:r>
            <a:r>
              <a:rPr lang="en-GB" dirty="0" err="1"/>
              <a:t>yr</a:t>
            </a:r>
            <a:r>
              <a:rPr lang="en-GB" dirty="0"/>
              <a:t> </a:t>
            </a:r>
            <a:r>
              <a:rPr lang="en-GB" dirty="0" err="1"/>
              <a:t>hunan-ddysgwyr</a:t>
            </a:r>
            <a:r>
              <a:rPr lang="en-GB" dirty="0"/>
              <a:t> </a:t>
            </a:r>
            <a:r>
              <a:rPr lang="en-GB" dirty="0" err="1"/>
              <a:t>hynny</a:t>
            </a:r>
            <a:r>
              <a:rPr lang="en-GB" dirty="0"/>
              <a:t> </a:t>
            </a:r>
            <a:r>
              <a:rPr lang="en-GB" dirty="0" err="1"/>
              <a:t>sy'n</a:t>
            </a:r>
            <a:r>
              <a:rPr lang="en-GB" dirty="0"/>
              <a:t> </a:t>
            </a:r>
            <a:r>
              <a:rPr lang="en-GB" dirty="0" err="1"/>
              <a:t>edrych</a:t>
            </a:r>
            <a:r>
              <a:rPr lang="en-GB" dirty="0"/>
              <a:t> </a:t>
            </a:r>
            <a:r>
              <a:rPr lang="en-GB" dirty="0" err="1"/>
              <a:t>arno</a:t>
            </a:r>
            <a:r>
              <a:rPr lang="en-GB" dirty="0"/>
              <a:t> </a:t>
            </a:r>
            <a:r>
              <a:rPr lang="en-GB" dirty="0" err="1"/>
              <a:t>ar</a:t>
            </a:r>
            <a:r>
              <a:rPr lang="en-GB" dirty="0"/>
              <a:t> </a:t>
            </a:r>
            <a:r>
              <a:rPr lang="en-GB" dirty="0" err="1"/>
              <a:t>eu</a:t>
            </a:r>
            <a:r>
              <a:rPr lang="en-GB" dirty="0"/>
              <a:t> pen </a:t>
            </a:r>
            <a:r>
              <a:rPr lang="en-GB" dirty="0" err="1"/>
              <a:t>eu</a:t>
            </a:r>
            <a:r>
              <a:rPr lang="en-GB" dirty="0"/>
              <a:t> </a:t>
            </a:r>
            <a:r>
              <a:rPr lang="en-GB" dirty="0" err="1"/>
              <a:t>hunain</a:t>
            </a:r>
            <a:r>
              <a:rPr lang="en-GB" dirty="0"/>
              <a:t>.  </a:t>
            </a:r>
            <a:r>
              <a:rPr lang="en-GB" dirty="0" err="1"/>
              <a:t>Fodd</a:t>
            </a:r>
            <a:r>
              <a:rPr lang="en-GB" dirty="0"/>
              <a:t> </a:t>
            </a:r>
            <a:r>
              <a:rPr lang="en-GB" dirty="0" err="1"/>
              <a:t>bynnag</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ymddangos</a:t>
            </a:r>
            <a:r>
              <a:rPr lang="en-GB" dirty="0"/>
              <a:t> bod y </a:t>
            </a:r>
            <a:r>
              <a:rPr lang="en-GB" dirty="0" err="1"/>
              <a:t>deunydd</a:t>
            </a:r>
            <a:r>
              <a:rPr lang="en-GB" dirty="0"/>
              <a:t> </a:t>
            </a:r>
            <a:r>
              <a:rPr lang="en-GB" dirty="0" err="1"/>
              <a:t>yn</a:t>
            </a:r>
            <a:r>
              <a:rPr lang="en-GB" dirty="0"/>
              <a:t> </a:t>
            </a:r>
            <a:r>
              <a:rPr lang="en-GB" dirty="0" err="1"/>
              <a:t>cynnwys</a:t>
            </a:r>
            <a:r>
              <a:rPr lang="en-GB" dirty="0"/>
              <a:t> </a:t>
            </a:r>
            <a:r>
              <a:rPr lang="en-GB" dirty="0" err="1"/>
              <a:t>digon</a:t>
            </a:r>
            <a:r>
              <a:rPr lang="en-GB" dirty="0"/>
              <a:t> o </a:t>
            </a:r>
            <a:r>
              <a:rPr lang="en-GB" dirty="0" err="1"/>
              <a:t>wybodaeth</a:t>
            </a:r>
            <a:r>
              <a:rPr lang="en-GB" dirty="0"/>
              <a:t>, </a:t>
            </a:r>
            <a:r>
              <a:rPr lang="en-GB" dirty="0" err="1"/>
              <a:t>gofynnwch</a:t>
            </a:r>
            <a:r>
              <a:rPr lang="en-GB" dirty="0"/>
              <a:t> </a:t>
            </a:r>
            <a:r>
              <a:rPr lang="en-GB" dirty="0" err="1"/>
              <a:t>i'ch</a:t>
            </a:r>
            <a:r>
              <a:rPr lang="en-GB" dirty="0"/>
              <a:t> </a:t>
            </a:r>
            <a:r>
              <a:rPr lang="en-GB" dirty="0" err="1"/>
              <a:t>tîm</a:t>
            </a:r>
            <a:r>
              <a:rPr lang="en-GB" dirty="0"/>
              <a:t> </a:t>
            </a:r>
            <a:r>
              <a:rPr lang="en-GB" dirty="0" err="1"/>
              <a:t>cymorth</a:t>
            </a:r>
            <a:r>
              <a:rPr lang="en-GB" dirty="0"/>
              <a:t> </a:t>
            </a:r>
            <a:r>
              <a:rPr lang="en-GB" dirty="0" err="1"/>
              <a:t>mabwysiadu</a:t>
            </a:r>
            <a:r>
              <a:rPr lang="en-GB" dirty="0"/>
              <a:t> am </a:t>
            </a:r>
            <a:r>
              <a:rPr lang="en-GB" dirty="0" err="1"/>
              <a:t>rywfaint</a:t>
            </a:r>
            <a:r>
              <a:rPr lang="en-GB" dirty="0"/>
              <a:t> o help </a:t>
            </a:r>
            <a:r>
              <a:rPr lang="en-GB" dirty="0" err="1"/>
              <a:t>i</a:t>
            </a:r>
            <a:r>
              <a:rPr lang="en-GB" dirty="0"/>
              <a:t> </a:t>
            </a:r>
            <a:r>
              <a:rPr lang="en-GB" dirty="0" err="1"/>
              <a:t>fynd</a:t>
            </a:r>
            <a:r>
              <a:rPr lang="en-GB" dirty="0"/>
              <a:t> </a:t>
            </a:r>
            <a:r>
              <a:rPr lang="en-GB" dirty="0" err="1"/>
              <a:t>i'r</a:t>
            </a:r>
            <a:r>
              <a:rPr lang="en-GB" dirty="0"/>
              <a:t> </a:t>
            </a:r>
            <a:r>
              <a:rPr lang="en-GB" dirty="0" err="1"/>
              <a:t>afael</a:t>
            </a:r>
            <a:r>
              <a:rPr lang="en-GB" dirty="0"/>
              <a:t> </a:t>
            </a:r>
            <a:r>
              <a:rPr lang="en-GB" dirty="0" err="1"/>
              <a:t>â'r</a:t>
            </a:r>
            <a:r>
              <a:rPr lang="en-GB" dirty="0"/>
              <a:t> </a:t>
            </a:r>
            <a:r>
              <a:rPr lang="en-GB" dirty="0" err="1"/>
              <a:t>problemau</a:t>
            </a:r>
            <a:r>
              <a:rPr lang="en-GB" dirty="0"/>
              <a:t>.</a:t>
            </a:r>
          </a:p>
          <a:p>
            <a:endParaRPr lang="en-GB" dirty="0"/>
          </a:p>
          <a:p>
            <a:r>
              <a:rPr lang="en-GB" dirty="0" err="1"/>
              <a:t>Oherwydd</a:t>
            </a:r>
            <a:r>
              <a:rPr lang="en-GB" dirty="0"/>
              <a:t> </a:t>
            </a:r>
            <a:r>
              <a:rPr lang="en-GB" dirty="0" err="1"/>
              <a:t>ei</a:t>
            </a:r>
            <a:r>
              <a:rPr lang="en-GB" dirty="0"/>
              <a:t> </a:t>
            </a:r>
            <a:r>
              <a:rPr lang="en-GB" dirty="0" err="1"/>
              <a:t>natur</a:t>
            </a:r>
            <a:r>
              <a:rPr lang="en-GB" dirty="0"/>
              <a:t>, </a:t>
            </a:r>
            <a:r>
              <a:rPr lang="en-GB" dirty="0" err="1"/>
              <a:t>ni</a:t>
            </a:r>
            <a:r>
              <a:rPr lang="en-GB" dirty="0"/>
              <a:t> </a:t>
            </a:r>
            <a:r>
              <a:rPr lang="en-GB" dirty="0" err="1"/>
              <a:t>fydd</a:t>
            </a:r>
            <a:r>
              <a:rPr lang="en-GB" dirty="0"/>
              <a:t> </a:t>
            </a:r>
            <a:r>
              <a:rPr lang="en-GB" dirty="0" err="1"/>
              <a:t>cwrs</a:t>
            </a:r>
            <a:r>
              <a:rPr lang="en-GB" dirty="0"/>
              <a:t> </a:t>
            </a:r>
            <a:r>
              <a:rPr lang="en-GB" dirty="0" err="1"/>
              <a:t>byr</a:t>
            </a:r>
            <a:r>
              <a:rPr lang="en-GB" dirty="0"/>
              <a:t> </a:t>
            </a:r>
            <a:r>
              <a:rPr lang="en-GB" dirty="0" err="1"/>
              <a:t>byth</a:t>
            </a:r>
            <a:r>
              <a:rPr lang="en-GB" dirty="0"/>
              <a:t> </a:t>
            </a:r>
            <a:r>
              <a:rPr lang="en-GB" dirty="0" err="1"/>
              <a:t>yn</a:t>
            </a:r>
            <a:r>
              <a:rPr lang="en-GB" dirty="0"/>
              <a:t> </a:t>
            </a:r>
            <a:r>
              <a:rPr lang="en-GB" dirty="0" err="1"/>
              <a:t>ymdrin</a:t>
            </a:r>
            <a:r>
              <a:rPr lang="en-GB" dirty="0"/>
              <a:t> </a:t>
            </a:r>
            <a:r>
              <a:rPr lang="en-GB" dirty="0" err="1"/>
              <a:t>â'r</a:t>
            </a:r>
            <a:r>
              <a:rPr lang="en-GB" dirty="0"/>
              <a:t> </a:t>
            </a:r>
            <a:r>
              <a:rPr lang="en-GB" dirty="0" err="1"/>
              <a:t>cyfan</a:t>
            </a:r>
            <a:r>
              <a:rPr lang="en-GB" dirty="0"/>
              <a:t> </a:t>
            </a:r>
            <a:r>
              <a:rPr lang="en-GB" dirty="0" err="1"/>
              <a:t>rydyn</a:t>
            </a:r>
            <a:r>
              <a:rPr lang="en-GB" dirty="0"/>
              <a:t> </a:t>
            </a:r>
            <a:r>
              <a:rPr lang="en-GB" dirty="0" err="1"/>
              <a:t>ni’n</a:t>
            </a:r>
            <a:r>
              <a:rPr lang="en-GB" dirty="0"/>
              <a:t> </a:t>
            </a:r>
            <a:r>
              <a:rPr lang="en-GB" dirty="0" err="1"/>
              <a:t>ei</a:t>
            </a:r>
            <a:r>
              <a:rPr lang="en-GB" dirty="0"/>
              <a:t> </a:t>
            </a:r>
            <a:r>
              <a:rPr lang="en-GB" dirty="0" err="1"/>
              <a:t>wybod</a:t>
            </a:r>
            <a:r>
              <a:rPr lang="en-GB" dirty="0"/>
              <a:t> </a:t>
            </a:r>
            <a:r>
              <a:rPr lang="en-GB" dirty="0" err="1"/>
              <a:t>ar</a:t>
            </a:r>
            <a:r>
              <a:rPr lang="en-GB" dirty="0"/>
              <a:t> </a:t>
            </a:r>
            <a:r>
              <a:rPr lang="en-GB" dirty="0" err="1"/>
              <a:t>bwnc</a:t>
            </a:r>
            <a:r>
              <a:rPr lang="en-GB" dirty="0"/>
              <a:t>.  </a:t>
            </a:r>
            <a:r>
              <a:rPr lang="en-GB" dirty="0" err="1"/>
              <a:t>Mae'r</a:t>
            </a:r>
            <a:r>
              <a:rPr lang="en-GB" dirty="0"/>
              <a:t> </a:t>
            </a:r>
            <a:r>
              <a:rPr lang="en-GB" dirty="0" err="1"/>
              <a:t>cyrsiau</a:t>
            </a:r>
            <a:r>
              <a:rPr lang="en-GB" dirty="0"/>
              <a:t> </a:t>
            </a:r>
            <a:r>
              <a:rPr lang="en-GB" dirty="0" err="1"/>
              <a:t>wedi'u</a:t>
            </a:r>
            <a:r>
              <a:rPr lang="en-GB" dirty="0"/>
              <a:t> </a:t>
            </a:r>
            <a:r>
              <a:rPr lang="en-GB" dirty="0" err="1"/>
              <a:t>datblygu</a:t>
            </a:r>
            <a:r>
              <a:rPr lang="en-GB" dirty="0"/>
              <a:t> </a:t>
            </a:r>
            <a:r>
              <a:rPr lang="en-GB" dirty="0" err="1"/>
              <a:t>gan</a:t>
            </a:r>
            <a:r>
              <a:rPr lang="en-GB" dirty="0"/>
              <a:t> </a:t>
            </a:r>
            <a:r>
              <a:rPr lang="en-GB" dirty="0" err="1"/>
              <a:t>weithwyr</a:t>
            </a:r>
            <a:r>
              <a:rPr lang="en-GB" dirty="0"/>
              <a:t> </a:t>
            </a:r>
            <a:r>
              <a:rPr lang="en-GB" dirty="0" err="1"/>
              <a:t>cymdeithasol</a:t>
            </a:r>
            <a:r>
              <a:rPr lang="en-GB" dirty="0"/>
              <a:t> </a:t>
            </a:r>
            <a:r>
              <a:rPr lang="en-GB" dirty="0" err="1"/>
              <a:t>profiadol</a:t>
            </a:r>
            <a:r>
              <a:rPr lang="en-GB" dirty="0"/>
              <a:t> a </a:t>
            </a:r>
            <a:r>
              <a:rPr lang="en-GB" dirty="0" err="1"/>
              <a:t>mabwysiadwyr</a:t>
            </a:r>
            <a:r>
              <a:rPr lang="en-GB" dirty="0"/>
              <a:t> </a:t>
            </a:r>
            <a:r>
              <a:rPr lang="en-GB" dirty="0" err="1"/>
              <a:t>sydd</a:t>
            </a:r>
            <a:r>
              <a:rPr lang="en-GB" dirty="0"/>
              <a:t> </a:t>
            </a:r>
            <a:r>
              <a:rPr lang="en-GB" dirty="0" err="1"/>
              <a:t>wedi</a:t>
            </a:r>
            <a:r>
              <a:rPr lang="en-GB" dirty="0"/>
              <a:t> </a:t>
            </a:r>
            <a:r>
              <a:rPr lang="en-GB" dirty="0" err="1"/>
              <a:t>cyfuno</a:t>
            </a:r>
            <a:r>
              <a:rPr lang="en-GB" dirty="0"/>
              <a:t> </a:t>
            </a:r>
            <a:r>
              <a:rPr lang="en-GB" dirty="0" err="1"/>
              <a:t>eu</a:t>
            </a:r>
            <a:r>
              <a:rPr lang="en-GB" dirty="0"/>
              <a:t> </a:t>
            </a:r>
            <a:r>
              <a:rPr lang="en-GB" dirty="0" err="1"/>
              <a:t>syniadau</a:t>
            </a:r>
            <a:r>
              <a:rPr lang="en-GB" dirty="0"/>
              <a:t> am </a:t>
            </a:r>
            <a:r>
              <a:rPr lang="en-GB" dirty="0" err="1"/>
              <a:t>yr</a:t>
            </a:r>
            <a:r>
              <a:rPr lang="en-GB" dirty="0"/>
              <a:t> </a:t>
            </a:r>
            <a:r>
              <a:rPr lang="en-GB" dirty="0" err="1"/>
              <a:t>hyn</a:t>
            </a:r>
            <a:r>
              <a:rPr lang="en-GB" dirty="0"/>
              <a:t> a </a:t>
            </a:r>
            <a:r>
              <a:rPr lang="en-GB" dirty="0" err="1"/>
              <a:t>allai</a:t>
            </a:r>
            <a:r>
              <a:rPr lang="en-GB" dirty="0"/>
              <a:t> </a:t>
            </a:r>
            <a:r>
              <a:rPr lang="en-GB" dirty="0" err="1"/>
              <a:t>fod</a:t>
            </a:r>
            <a:r>
              <a:rPr lang="en-GB" dirty="0"/>
              <a:t> </a:t>
            </a:r>
            <a:r>
              <a:rPr lang="en-GB" dirty="0" err="1"/>
              <a:t>yn</a:t>
            </a:r>
            <a:r>
              <a:rPr lang="en-GB" dirty="0"/>
              <a:t> </a:t>
            </a:r>
            <a:r>
              <a:rPr lang="en-GB" dirty="0" err="1"/>
              <a:t>ddefnyddiol</a:t>
            </a:r>
            <a:r>
              <a:rPr lang="en-GB" dirty="0"/>
              <a:t>.  Mae </a:t>
            </a:r>
            <a:r>
              <a:rPr lang="en-GB" dirty="0" err="1"/>
              <a:t>mwy</a:t>
            </a:r>
            <a:r>
              <a:rPr lang="en-GB" dirty="0"/>
              <a:t> </a:t>
            </a:r>
            <a:r>
              <a:rPr lang="en-GB" dirty="0" err="1"/>
              <a:t>i'w</a:t>
            </a:r>
            <a:r>
              <a:rPr lang="en-GB" dirty="0"/>
              <a:t> </a:t>
            </a:r>
            <a:r>
              <a:rPr lang="en-GB" dirty="0" err="1"/>
              <a:t>wybod</a:t>
            </a:r>
            <a:r>
              <a:rPr lang="en-GB" dirty="0"/>
              <a:t> bob </a:t>
            </a:r>
            <a:r>
              <a:rPr lang="en-GB" dirty="0" err="1"/>
              <a:t>amser</a:t>
            </a:r>
            <a:r>
              <a:rPr lang="en-GB" dirty="0"/>
              <a:t>, a </a:t>
            </a:r>
            <a:r>
              <a:rPr lang="en-GB" dirty="0" err="1"/>
              <a:t>rhai</a:t>
            </a:r>
            <a:r>
              <a:rPr lang="en-GB" dirty="0"/>
              <a:t> </a:t>
            </a:r>
            <a:r>
              <a:rPr lang="en-GB" dirty="0" err="1"/>
              <a:t>awduron</a:t>
            </a:r>
            <a:r>
              <a:rPr lang="en-GB" dirty="0"/>
              <a:t> a </a:t>
            </a:r>
            <a:r>
              <a:rPr lang="en-GB" dirty="0" err="1"/>
              <a:t>fydd</a:t>
            </a:r>
            <a:r>
              <a:rPr lang="en-GB" dirty="0"/>
              <a:t> </a:t>
            </a:r>
            <a:r>
              <a:rPr lang="en-GB" dirty="0" err="1"/>
              <a:t>yn</a:t>
            </a:r>
            <a:r>
              <a:rPr lang="en-GB" dirty="0"/>
              <a:t> </a:t>
            </a:r>
            <a:r>
              <a:rPr lang="en-GB" dirty="0" err="1"/>
              <a:t>ymddangos</a:t>
            </a:r>
            <a:r>
              <a:rPr lang="en-GB" dirty="0"/>
              <a:t> </a:t>
            </a:r>
            <a:r>
              <a:rPr lang="en-GB" dirty="0" err="1"/>
              <a:t>yn</a:t>
            </a:r>
            <a:r>
              <a:rPr lang="en-GB" dirty="0"/>
              <a:t> </a:t>
            </a:r>
            <a:r>
              <a:rPr lang="en-GB" dirty="0" err="1"/>
              <a:t>ddefnyddiol</a:t>
            </a:r>
            <a:r>
              <a:rPr lang="en-GB" dirty="0"/>
              <a:t> </a:t>
            </a:r>
            <a:r>
              <a:rPr lang="en-GB" dirty="0" err="1"/>
              <a:t>i</a:t>
            </a:r>
            <a:r>
              <a:rPr lang="en-GB" dirty="0"/>
              <a:t> chi, </a:t>
            </a:r>
            <a:r>
              <a:rPr lang="en-GB" dirty="0" err="1"/>
              <a:t>eraill</a:t>
            </a:r>
            <a:r>
              <a:rPr lang="en-GB" dirty="0"/>
              <a:t> </a:t>
            </a:r>
            <a:r>
              <a:rPr lang="en-GB" dirty="0" err="1"/>
              <a:t>yn</a:t>
            </a:r>
            <a:r>
              <a:rPr lang="en-GB" dirty="0"/>
              <a:t> </a:t>
            </a:r>
            <a:r>
              <a:rPr lang="en-GB" dirty="0" err="1"/>
              <a:t>llai</a:t>
            </a:r>
            <a:r>
              <a:rPr lang="en-GB" dirty="0"/>
              <a:t> felly.</a:t>
            </a:r>
          </a:p>
          <a:p>
            <a:endParaRPr lang="en-GB" dirty="0"/>
          </a:p>
          <a:p>
            <a:r>
              <a:rPr lang="en-GB" dirty="0" err="1"/>
              <a:t>Rhowch</a:t>
            </a:r>
            <a:r>
              <a:rPr lang="en-GB" dirty="0"/>
              <a:t> </a:t>
            </a:r>
            <a:r>
              <a:rPr lang="en-GB" dirty="0" err="1"/>
              <a:t>gynnig</a:t>
            </a:r>
            <a:r>
              <a:rPr lang="en-GB" dirty="0"/>
              <a:t> </a:t>
            </a:r>
            <a:r>
              <a:rPr lang="en-GB" dirty="0" err="1"/>
              <a:t>ar</a:t>
            </a:r>
            <a:r>
              <a:rPr lang="en-GB" dirty="0"/>
              <a:t> </a:t>
            </a:r>
            <a:r>
              <a:rPr lang="en-GB" dirty="0" err="1"/>
              <a:t>ffyrdd</a:t>
            </a:r>
            <a:r>
              <a:rPr lang="en-GB" dirty="0"/>
              <a:t> </a:t>
            </a:r>
            <a:r>
              <a:rPr lang="en-GB" dirty="0" err="1"/>
              <a:t>newydd</a:t>
            </a:r>
            <a:r>
              <a:rPr lang="en-GB" dirty="0"/>
              <a:t> o </a:t>
            </a:r>
            <a:r>
              <a:rPr lang="en-GB" dirty="0" err="1"/>
              <a:t>feddwl</a:t>
            </a:r>
            <a:r>
              <a:rPr lang="en-GB" dirty="0"/>
              <a:t> </a:t>
            </a:r>
            <a:r>
              <a:rPr lang="en-GB" dirty="0" err="1"/>
              <a:t>ond</a:t>
            </a:r>
            <a:r>
              <a:rPr lang="en-GB" dirty="0"/>
              <a:t> </a:t>
            </a:r>
            <a:r>
              <a:rPr lang="en-GB" dirty="0" err="1"/>
              <a:t>os</a:t>
            </a:r>
            <a:r>
              <a:rPr lang="en-GB" dirty="0"/>
              <a:t> </a:t>
            </a:r>
            <a:r>
              <a:rPr lang="en-GB" dirty="0" err="1"/>
              <a:t>nad</a:t>
            </a:r>
            <a:r>
              <a:rPr lang="en-GB" dirty="0"/>
              <a:t> </a:t>
            </a:r>
            <a:r>
              <a:rPr lang="en-GB" dirty="0" err="1"/>
              <a:t>yw'n</a:t>
            </a:r>
            <a:r>
              <a:rPr lang="en-GB" dirty="0"/>
              <a:t> </a:t>
            </a:r>
            <a:r>
              <a:rPr lang="en-GB" dirty="0" err="1"/>
              <a:t>ddefnyddiol</a:t>
            </a:r>
            <a:r>
              <a:rPr lang="en-GB" dirty="0"/>
              <a:t>, </a:t>
            </a:r>
            <a:r>
              <a:rPr lang="en-GB" dirty="0" err="1"/>
              <a:t>gofynnwch</a:t>
            </a:r>
            <a:r>
              <a:rPr lang="en-GB" dirty="0"/>
              <a:t> </a:t>
            </a:r>
            <a:r>
              <a:rPr lang="en-GB" dirty="0" err="1"/>
              <a:t>i</a:t>
            </a:r>
            <a:r>
              <a:rPr lang="en-GB" dirty="0"/>
              <a:t> </a:t>
            </a:r>
            <a:r>
              <a:rPr lang="en-GB" dirty="0" err="1"/>
              <a:t>bobl</a:t>
            </a:r>
            <a:r>
              <a:rPr lang="en-GB" dirty="0"/>
              <a:t> </a:t>
            </a:r>
            <a:r>
              <a:rPr lang="en-GB" dirty="0" err="1"/>
              <a:t>eraill</a:t>
            </a:r>
            <a:r>
              <a:rPr lang="en-GB" dirty="0"/>
              <a:t> am </a:t>
            </a:r>
            <a:r>
              <a:rPr lang="en-GB" dirty="0" err="1"/>
              <a:t>syniadau</a:t>
            </a:r>
            <a:r>
              <a:rPr lang="en-GB" dirty="0"/>
              <a:t> a </a:t>
            </a:r>
            <a:r>
              <a:rPr lang="en-GB" dirty="0" err="1"/>
              <a:t>chyrsiau</a:t>
            </a:r>
            <a:r>
              <a:rPr lang="en-GB" dirty="0"/>
              <a:t> </a:t>
            </a:r>
            <a:r>
              <a:rPr lang="en-GB" dirty="0" err="1"/>
              <a:t>hyfforddi</a:t>
            </a:r>
            <a:r>
              <a:rPr lang="en-GB" dirty="0"/>
              <a:t> </a:t>
            </a:r>
            <a:r>
              <a:rPr lang="en-GB" dirty="0" err="1"/>
              <a:t>eraill</a:t>
            </a:r>
            <a:r>
              <a:rPr lang="en-GB" dirty="0"/>
              <a:t>, </a:t>
            </a:r>
            <a:r>
              <a:rPr lang="en-GB" dirty="0" err="1"/>
              <a:t>llyfrau</a:t>
            </a:r>
            <a:r>
              <a:rPr lang="en-GB" dirty="0"/>
              <a:t> ac </a:t>
            </a:r>
            <a:r>
              <a:rPr lang="en-GB" dirty="0" err="1"/>
              <a:t>ati</a:t>
            </a:r>
            <a:r>
              <a:rPr lang="en-GB" dirty="0"/>
              <a:t> – </a:t>
            </a:r>
            <a:r>
              <a:rPr lang="en-GB" dirty="0" err="1"/>
              <a:t>ffrindiau</a:t>
            </a:r>
            <a:r>
              <a:rPr lang="en-GB" dirty="0"/>
              <a:t>, </a:t>
            </a:r>
            <a:r>
              <a:rPr lang="en-GB" dirty="0" err="1"/>
              <a:t>cydweithwyr</a:t>
            </a:r>
            <a:r>
              <a:rPr lang="en-GB" dirty="0"/>
              <a:t>, </a:t>
            </a:r>
            <a:r>
              <a:rPr lang="en-GB" dirty="0" err="1"/>
              <a:t>mabwysiadwyr</a:t>
            </a:r>
            <a:r>
              <a:rPr lang="en-GB" dirty="0"/>
              <a:t> </a:t>
            </a:r>
            <a:r>
              <a:rPr lang="en-GB" dirty="0" err="1"/>
              <a:t>eraill</a:t>
            </a:r>
            <a:r>
              <a:rPr lang="en-GB" dirty="0"/>
              <a:t>, </a:t>
            </a:r>
            <a:r>
              <a:rPr lang="en-GB" dirty="0" err="1"/>
              <a:t>llinellau</a:t>
            </a:r>
            <a:r>
              <a:rPr lang="en-GB" dirty="0"/>
              <a:t> </a:t>
            </a:r>
            <a:r>
              <a:rPr lang="en-GB" dirty="0" err="1"/>
              <a:t>cymorth</a:t>
            </a:r>
            <a:r>
              <a:rPr lang="en-GB" dirty="0"/>
              <a:t>, </a:t>
            </a:r>
            <a:r>
              <a:rPr lang="en-GB" dirty="0" err="1"/>
              <a:t>a’ch</a:t>
            </a:r>
            <a:r>
              <a:rPr lang="en-GB" dirty="0"/>
              <a:t> </a:t>
            </a:r>
            <a:r>
              <a:rPr lang="en-GB" dirty="0" err="1"/>
              <a:t>gwasanaeth</a:t>
            </a:r>
            <a:r>
              <a:rPr lang="en-GB" dirty="0"/>
              <a:t> </a:t>
            </a:r>
            <a:r>
              <a:rPr lang="en-GB" dirty="0" err="1"/>
              <a:t>cymorth</a:t>
            </a:r>
            <a:r>
              <a:rPr lang="en-GB" dirty="0"/>
              <a:t> </a:t>
            </a:r>
            <a:r>
              <a:rPr lang="en-GB" dirty="0" err="1"/>
              <a:t>mabwysiadu</a:t>
            </a:r>
            <a:r>
              <a:rPr lang="en-GB" dirty="0"/>
              <a:t>.  </a:t>
            </a:r>
            <a:r>
              <a:rPr lang="en-GB" dirty="0" err="1"/>
              <a:t>Drwy</a:t>
            </a:r>
            <a:r>
              <a:rPr lang="en-GB" dirty="0"/>
              <a:t> </a:t>
            </a:r>
            <a:r>
              <a:rPr lang="en-GB" dirty="0" err="1"/>
              <a:t>ddarllen</a:t>
            </a:r>
            <a:r>
              <a:rPr lang="en-GB" dirty="0"/>
              <a:t> o </a:t>
            </a:r>
            <a:r>
              <a:rPr lang="en-GB" dirty="0" err="1"/>
              <a:t>gwmpas</a:t>
            </a:r>
            <a:r>
              <a:rPr lang="en-GB" dirty="0"/>
              <a:t> </a:t>
            </a:r>
            <a:r>
              <a:rPr lang="en-GB" dirty="0" err="1"/>
              <a:t>byddwch</a:t>
            </a:r>
            <a:r>
              <a:rPr lang="en-GB" dirty="0"/>
              <a:t> </a:t>
            </a:r>
            <a:r>
              <a:rPr lang="en-GB" dirty="0" err="1"/>
              <a:t>yn</a:t>
            </a:r>
            <a:r>
              <a:rPr lang="en-GB" dirty="0"/>
              <a:t> </a:t>
            </a:r>
            <a:r>
              <a:rPr lang="en-GB" dirty="0" err="1"/>
              <a:t>dod</a:t>
            </a:r>
            <a:r>
              <a:rPr lang="en-GB" dirty="0"/>
              <a:t> </a:t>
            </a:r>
            <a:r>
              <a:rPr lang="en-GB" dirty="0" err="1"/>
              <a:t>ar</a:t>
            </a:r>
            <a:r>
              <a:rPr lang="en-GB" dirty="0"/>
              <a:t> draws </a:t>
            </a:r>
            <a:r>
              <a:rPr lang="en-GB" dirty="0" err="1"/>
              <a:t>rhywun</a:t>
            </a:r>
            <a:r>
              <a:rPr lang="en-GB" dirty="0"/>
              <a:t> </a:t>
            </a:r>
            <a:r>
              <a:rPr lang="en-GB" dirty="0" err="1"/>
              <a:t>sy'n</a:t>
            </a:r>
            <a:r>
              <a:rPr lang="en-GB" dirty="0"/>
              <a:t> </a:t>
            </a:r>
            <a:r>
              <a:rPr lang="en-GB" dirty="0" err="1"/>
              <a:t>siarad</a:t>
            </a:r>
            <a:r>
              <a:rPr lang="en-GB" dirty="0"/>
              <a:t> </a:t>
            </a:r>
            <a:r>
              <a:rPr lang="en-GB" dirty="0" err="1"/>
              <a:t>â'ch</a:t>
            </a:r>
            <a:r>
              <a:rPr lang="en-GB" dirty="0"/>
              <a:t> </a:t>
            </a:r>
            <a:r>
              <a:rPr lang="en-GB" dirty="0" err="1"/>
              <a:t>profiad</a:t>
            </a:r>
            <a:r>
              <a:rPr lang="en-GB" dirty="0"/>
              <a:t>. </a:t>
            </a:r>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cyflwyno</a:t>
            </a:r>
            <a:r>
              <a:rPr lang="en-GB" dirty="0"/>
              <a:t> </a:t>
            </a:r>
            <a:r>
              <a:rPr lang="en-GB" dirty="0" err="1"/>
              <a:t>hwn</a:t>
            </a:r>
            <a:r>
              <a:rPr lang="en-GB" dirty="0"/>
              <a:t> </a:t>
            </a:r>
            <a:r>
              <a:rPr lang="en-GB" dirty="0" err="1"/>
              <a:t>fel</a:t>
            </a:r>
            <a:r>
              <a:rPr lang="en-GB" dirty="0"/>
              <a:t> </a:t>
            </a:r>
            <a:r>
              <a:rPr lang="en-GB" dirty="0" err="1"/>
              <a:t>cwrs</a:t>
            </a:r>
            <a:r>
              <a:rPr lang="en-GB" dirty="0"/>
              <a:t>, </a:t>
            </a:r>
            <a:r>
              <a:rPr lang="en-GB" dirty="0" err="1"/>
              <a:t>ystyriwch</a:t>
            </a:r>
            <a:r>
              <a:rPr lang="en-GB" dirty="0"/>
              <a:t> y </a:t>
            </a:r>
            <a:r>
              <a:rPr lang="en-GB" dirty="0" err="1"/>
              <a:t>canlynol</a:t>
            </a:r>
            <a:endParaRPr lang="en-GB" dirty="0"/>
          </a:p>
          <a:p>
            <a:r>
              <a:rPr lang="en-GB" dirty="0"/>
              <a:t>- </a:t>
            </a:r>
            <a:r>
              <a:rPr lang="en-GB" dirty="0" err="1"/>
              <a:t>ddefnyddio</a:t>
            </a:r>
            <a:r>
              <a:rPr lang="en-GB" dirty="0"/>
              <a:t> GEMAU TORRI’R IÂ </a:t>
            </a:r>
          </a:p>
          <a:p>
            <a:r>
              <a:rPr lang="en-GB" dirty="0"/>
              <a:t>- </a:t>
            </a:r>
            <a:r>
              <a:rPr lang="en-GB" dirty="0" err="1"/>
              <a:t>Sut</a:t>
            </a:r>
            <a:r>
              <a:rPr lang="en-GB" dirty="0"/>
              <a:t> y </a:t>
            </a:r>
            <a:r>
              <a:rPr lang="en-GB" dirty="0" err="1"/>
              <a:t>byddwch</a:t>
            </a:r>
            <a:r>
              <a:rPr lang="en-GB" dirty="0"/>
              <a:t> </a:t>
            </a:r>
            <a:r>
              <a:rPr lang="en-GB" dirty="0" err="1"/>
              <a:t>yn</a:t>
            </a:r>
            <a:r>
              <a:rPr lang="en-GB" dirty="0"/>
              <a:t> </a:t>
            </a:r>
            <a:r>
              <a:rPr lang="en-GB" dirty="0" err="1"/>
              <a:t>delio</a:t>
            </a:r>
            <a:r>
              <a:rPr lang="en-GB" dirty="0"/>
              <a:t> â CHYFLWYNIADAU (</a:t>
            </a:r>
            <a:r>
              <a:rPr lang="en-GB" dirty="0" err="1"/>
              <a:t>cyflwyno</a:t>
            </a:r>
            <a:r>
              <a:rPr lang="en-GB" dirty="0"/>
              <a:t> chi </a:t>
            </a:r>
            <a:r>
              <a:rPr lang="en-GB" dirty="0" err="1"/>
              <a:t>eich</a:t>
            </a:r>
            <a:r>
              <a:rPr lang="en-GB" dirty="0"/>
              <a:t> </a:t>
            </a:r>
            <a:r>
              <a:rPr lang="en-GB" dirty="0" err="1"/>
              <a:t>hun</a:t>
            </a:r>
            <a:r>
              <a:rPr lang="en-GB" dirty="0"/>
              <a:t> a </a:t>
            </a:r>
            <a:r>
              <a:rPr lang="en-GB" dirty="0" err="1"/>
              <a:t>chyfranogwyr</a:t>
            </a:r>
            <a:r>
              <a:rPr lang="en-GB" dirty="0"/>
              <a:t>) - </a:t>
            </a:r>
            <a:r>
              <a:rPr lang="en-GB" dirty="0" err="1"/>
              <a:t>ee</a:t>
            </a:r>
            <a:r>
              <a:rPr lang="en-GB" dirty="0"/>
              <a:t>. o </a:t>
            </a:r>
            <a:r>
              <a:rPr lang="en-GB" dirty="0" err="1"/>
              <a:t>amgylch</a:t>
            </a:r>
            <a:r>
              <a:rPr lang="en-GB" dirty="0"/>
              <a:t> </a:t>
            </a:r>
            <a:r>
              <a:rPr lang="en-GB" dirty="0" err="1"/>
              <a:t>yr</a:t>
            </a:r>
            <a:r>
              <a:rPr lang="en-GB" dirty="0"/>
              <a:t> </a:t>
            </a:r>
            <a:r>
              <a:rPr lang="en-GB" dirty="0" err="1"/>
              <a:t>ystafell</a:t>
            </a:r>
            <a:r>
              <a:rPr lang="en-GB" dirty="0"/>
              <a:t>, </a:t>
            </a:r>
            <a:r>
              <a:rPr lang="en-GB" dirty="0" err="1"/>
              <a:t>cyflwyno</a:t>
            </a:r>
            <a:r>
              <a:rPr lang="en-GB" dirty="0"/>
              <a:t> </a:t>
            </a:r>
            <a:r>
              <a:rPr lang="en-GB" dirty="0" err="1"/>
              <a:t>eich</a:t>
            </a:r>
            <a:r>
              <a:rPr lang="en-GB" dirty="0"/>
              <a:t> </a:t>
            </a:r>
            <a:r>
              <a:rPr lang="en-GB" dirty="0" err="1"/>
              <a:t>gilydd</a:t>
            </a:r>
            <a:r>
              <a:rPr lang="en-GB" dirty="0"/>
              <a:t>, </a:t>
            </a:r>
            <a:r>
              <a:rPr lang="en-GB" dirty="0" err="1"/>
              <a:t>dangos</a:t>
            </a:r>
            <a:r>
              <a:rPr lang="en-GB" dirty="0"/>
              <a:t> </a:t>
            </a:r>
            <a:r>
              <a:rPr lang="en-GB" dirty="0" err="1"/>
              <a:t>dwylo</a:t>
            </a:r>
            <a:endParaRPr lang="en-GB" dirty="0"/>
          </a:p>
          <a:p>
            <a:r>
              <a:rPr lang="en-GB" dirty="0"/>
              <a:t>- A </a:t>
            </a:r>
            <a:r>
              <a:rPr lang="en-GB" dirty="0" err="1"/>
              <a:t>oes</a:t>
            </a:r>
            <a:r>
              <a:rPr lang="en-GB" dirty="0"/>
              <a:t> </a:t>
            </a:r>
            <a:r>
              <a:rPr lang="en-GB" dirty="0" err="1"/>
              <a:t>angen</a:t>
            </a:r>
            <a:r>
              <a:rPr lang="en-GB" dirty="0"/>
              <a:t> </a:t>
            </a:r>
            <a:r>
              <a:rPr lang="en-GB" dirty="0" err="1"/>
              <a:t>cwblhau</a:t>
            </a:r>
            <a:r>
              <a:rPr lang="en-GB" dirty="0"/>
              <a:t> COFRESTR</a:t>
            </a:r>
          </a:p>
          <a:p>
            <a:r>
              <a:rPr lang="en-GB" dirty="0"/>
              <a:t>- A </a:t>
            </a:r>
            <a:r>
              <a:rPr lang="en-GB" dirty="0" err="1"/>
              <a:t>fyddwch</a:t>
            </a:r>
            <a:r>
              <a:rPr lang="en-GB" dirty="0"/>
              <a:t> </a:t>
            </a:r>
            <a:r>
              <a:rPr lang="en-GB" dirty="0" err="1"/>
              <a:t>yn</a:t>
            </a:r>
            <a:r>
              <a:rPr lang="en-GB" dirty="0"/>
              <a:t> </a:t>
            </a:r>
            <a:r>
              <a:rPr lang="en-GB" dirty="0" err="1"/>
              <a:t>defnyddio</a:t>
            </a:r>
            <a:r>
              <a:rPr lang="en-GB" dirty="0"/>
              <a:t> BATHODYNNAU</a:t>
            </a:r>
          </a:p>
          <a:p>
            <a:r>
              <a:rPr lang="en-GB" dirty="0"/>
              <a:t>- CADW TŶ/RHEOLAU SYLFAENOL (</a:t>
            </a:r>
            <a:r>
              <a:rPr lang="en-GB" dirty="0" err="1"/>
              <a:t>e.e</a:t>
            </a:r>
            <a:r>
              <a:rPr lang="en-GB" dirty="0"/>
              <a:t>. </a:t>
            </a:r>
            <a:r>
              <a:rPr lang="en-GB" dirty="0" err="1"/>
              <a:t>dril</a:t>
            </a:r>
            <a:r>
              <a:rPr lang="en-GB" dirty="0"/>
              <a:t> </a:t>
            </a:r>
            <a:r>
              <a:rPr lang="en-GB" dirty="0" err="1"/>
              <a:t>tân</a:t>
            </a:r>
            <a:r>
              <a:rPr lang="en-GB" dirty="0"/>
              <a:t>, </a:t>
            </a:r>
            <a:r>
              <a:rPr lang="en-GB" dirty="0" err="1"/>
              <a:t>allanfa</a:t>
            </a:r>
            <a:r>
              <a:rPr lang="en-GB" dirty="0"/>
              <a:t> </a:t>
            </a:r>
            <a:r>
              <a:rPr lang="en-GB" dirty="0" err="1"/>
              <a:t>dân</a:t>
            </a:r>
            <a:r>
              <a:rPr lang="en-GB" dirty="0"/>
              <a:t>, </a:t>
            </a:r>
            <a:r>
              <a:rPr lang="en-GB" dirty="0" err="1"/>
              <a:t>lluniaeth</a:t>
            </a:r>
            <a:r>
              <a:rPr lang="en-GB" dirty="0"/>
              <a:t>, </a:t>
            </a:r>
            <a:r>
              <a:rPr lang="en-GB" dirty="0" err="1"/>
              <a:t>parcio</a:t>
            </a:r>
            <a:r>
              <a:rPr lang="en-GB" dirty="0"/>
              <a:t>, </a:t>
            </a:r>
            <a:r>
              <a:rPr lang="en-GB" dirty="0" err="1"/>
              <a:t>ffonau</a:t>
            </a:r>
            <a:r>
              <a:rPr lang="en-GB" dirty="0"/>
              <a:t> </a:t>
            </a:r>
            <a:r>
              <a:rPr lang="en-GB" dirty="0" err="1"/>
              <a:t>symudol</a:t>
            </a:r>
            <a:r>
              <a:rPr lang="en-GB" dirty="0"/>
              <a:t>, </a:t>
            </a:r>
            <a:r>
              <a:rPr lang="en-GB" dirty="0" err="1"/>
              <a:t>cyfrinachedd</a:t>
            </a:r>
            <a:r>
              <a:rPr lang="en-GB" dirty="0"/>
              <a:t>, </a:t>
            </a:r>
            <a:r>
              <a:rPr lang="en-GB" dirty="0" err="1"/>
              <a:t>diogelu</a:t>
            </a:r>
            <a:r>
              <a:rPr lang="en-GB" dirty="0"/>
              <a:t>, </a:t>
            </a:r>
            <a:r>
              <a:rPr lang="en-GB" dirty="0" err="1"/>
              <a:t>gadael</a:t>
            </a:r>
            <a:r>
              <a:rPr lang="en-GB" dirty="0"/>
              <a:t> </a:t>
            </a:r>
            <a:r>
              <a:rPr lang="en-GB" dirty="0" err="1"/>
              <a:t>i</a:t>
            </a:r>
            <a:r>
              <a:rPr lang="en-GB" dirty="0"/>
              <a:t> </a:t>
            </a:r>
            <a:r>
              <a:rPr lang="en-GB" dirty="0" err="1"/>
              <a:t>bawb</a:t>
            </a:r>
            <a:r>
              <a:rPr lang="en-GB" dirty="0"/>
              <a:t> </a:t>
            </a:r>
            <a:r>
              <a:rPr lang="en-GB" dirty="0" err="1"/>
              <a:t>siarad</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yr</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 </a:t>
            </a:r>
            <a:r>
              <a:rPr lang="en-GB" dirty="0" err="1"/>
              <a:t>cyfleoedd</a:t>
            </a:r>
            <a:r>
              <a:rPr lang="en-GB" dirty="0"/>
              <a:t> </a:t>
            </a:r>
            <a:r>
              <a:rPr lang="en-GB" dirty="0" err="1"/>
              <a:t>i</a:t>
            </a:r>
            <a:r>
              <a:rPr lang="en-GB" dirty="0"/>
              <a:t> </a:t>
            </a:r>
            <a:r>
              <a:rPr lang="en-GB" dirty="0" err="1"/>
              <a:t>ofyn</a:t>
            </a:r>
            <a:r>
              <a:rPr lang="en-GB" dirty="0"/>
              <a:t> </a:t>
            </a:r>
            <a:r>
              <a:rPr lang="en-GB" dirty="0" err="1"/>
              <a:t>cwestiynau</a:t>
            </a:r>
            <a:r>
              <a:rPr lang="en-GB" dirty="0"/>
              <a:t>/</a:t>
            </a:r>
            <a:r>
              <a:rPr lang="en-GB" dirty="0" err="1"/>
              <a:t>trafod</a:t>
            </a:r>
            <a:r>
              <a:rPr lang="en-GB" dirty="0"/>
              <a:t>)</a:t>
            </a:r>
          </a:p>
          <a:p>
            <a:r>
              <a:rPr lang="en-GB" dirty="0"/>
              <a:t>- </a:t>
            </a:r>
            <a:r>
              <a:rPr lang="en-GB" dirty="0" err="1"/>
              <a:t>Trefniadau</a:t>
            </a:r>
            <a:r>
              <a:rPr lang="en-GB" dirty="0"/>
              <a:t> </a:t>
            </a:r>
            <a:r>
              <a:rPr lang="en-GB" dirty="0" err="1"/>
              <a:t>fydd</a:t>
            </a:r>
            <a:r>
              <a:rPr lang="en-GB" dirty="0"/>
              <a:t> </a:t>
            </a:r>
            <a:r>
              <a:rPr lang="en-GB" dirty="0" err="1"/>
              <a:t>yn</a:t>
            </a:r>
            <a:r>
              <a:rPr lang="en-GB" dirty="0"/>
              <a:t> </a:t>
            </a:r>
            <a:r>
              <a:rPr lang="en-GB" dirty="0" err="1"/>
              <a:t>eu</a:t>
            </a:r>
            <a:r>
              <a:rPr lang="en-GB" dirty="0"/>
              <a:t> </a:t>
            </a:r>
            <a:r>
              <a:rPr lang="en-GB" dirty="0" err="1"/>
              <a:t>lle</a:t>
            </a:r>
            <a:r>
              <a:rPr lang="en-GB" dirty="0"/>
              <a:t> </a:t>
            </a:r>
            <a:r>
              <a:rPr lang="en-GB" dirty="0" err="1"/>
              <a:t>os</a:t>
            </a:r>
            <a:r>
              <a:rPr lang="en-GB" dirty="0"/>
              <a:t> </a:t>
            </a:r>
            <a:r>
              <a:rPr lang="en-GB" dirty="0" err="1"/>
              <a:t>bydd</a:t>
            </a:r>
            <a:r>
              <a:rPr lang="en-GB" dirty="0"/>
              <a:t> </a:t>
            </a:r>
            <a:r>
              <a:rPr lang="en-GB" dirty="0" err="1"/>
              <a:t>cyfranogwr</a:t>
            </a:r>
            <a:r>
              <a:rPr lang="en-GB" dirty="0"/>
              <a:t> </a:t>
            </a:r>
            <a:r>
              <a:rPr lang="en-GB" dirty="0" err="1"/>
              <a:t>yn</a:t>
            </a:r>
            <a:r>
              <a:rPr lang="en-GB" dirty="0"/>
              <a:t> </a:t>
            </a:r>
            <a:r>
              <a:rPr lang="en-GB" dirty="0" err="1"/>
              <a:t>dechrau</a:t>
            </a:r>
            <a:r>
              <a:rPr lang="en-GB" dirty="0"/>
              <a:t> </a:t>
            </a:r>
            <a:r>
              <a:rPr lang="en-GB" dirty="0" err="1"/>
              <a:t>ymddwyn</a:t>
            </a:r>
            <a:r>
              <a:rPr lang="en-GB" dirty="0"/>
              <a:t> </a:t>
            </a:r>
            <a:r>
              <a:rPr lang="en-GB" dirty="0" err="1"/>
              <a:t>yn</a:t>
            </a:r>
            <a:r>
              <a:rPr lang="en-GB" dirty="0"/>
              <a:t> OFIDUS </a:t>
            </a:r>
            <a:r>
              <a:rPr lang="en-GB" dirty="0" err="1"/>
              <a:t>neu</a:t>
            </a:r>
            <a:r>
              <a:rPr lang="en-GB" dirty="0"/>
              <a:t> </a:t>
            </a:r>
            <a:r>
              <a:rPr lang="en-GB" dirty="0" err="1"/>
              <a:t>os</a:t>
            </a:r>
            <a:r>
              <a:rPr lang="en-GB" dirty="0"/>
              <a:t> </a:t>
            </a:r>
            <a:r>
              <a:rPr lang="en-GB" dirty="0" err="1"/>
              <a:t>oes</a:t>
            </a:r>
            <a:r>
              <a:rPr lang="en-GB" dirty="0"/>
              <a:t> </a:t>
            </a:r>
            <a:r>
              <a:rPr lang="en-GB" dirty="0" err="1"/>
              <a:t>angen</a:t>
            </a:r>
            <a:r>
              <a:rPr lang="en-GB" dirty="0"/>
              <a:t> </a:t>
            </a:r>
            <a:r>
              <a:rPr lang="en-GB" dirty="0" err="1"/>
              <a:t>iddo</a:t>
            </a:r>
            <a:r>
              <a:rPr lang="en-GB" dirty="0"/>
              <a:t> </a:t>
            </a:r>
            <a:r>
              <a:rPr lang="en-GB" dirty="0" err="1"/>
              <a:t>adael</a:t>
            </a:r>
            <a:r>
              <a:rPr lang="en-GB" dirty="0"/>
              <a:t> </a:t>
            </a:r>
            <a:r>
              <a:rPr lang="en-GB" dirty="0" err="1"/>
              <a:t>yr</a:t>
            </a:r>
            <a:r>
              <a:rPr lang="en-GB" dirty="0"/>
              <a:t> </a:t>
            </a:r>
            <a:r>
              <a:rPr lang="en-GB" dirty="0" err="1"/>
              <a:t>ystafell</a:t>
            </a:r>
            <a:r>
              <a:rPr lang="en-GB" dirty="0"/>
              <a:t> </a:t>
            </a:r>
            <a:r>
              <a:rPr lang="en-GB" dirty="0" err="1"/>
              <a:t>hyfforddi</a:t>
            </a:r>
            <a:r>
              <a:rPr lang="en-GB" dirty="0"/>
              <a:t> </a:t>
            </a:r>
            <a:r>
              <a:rPr lang="en-GB" dirty="0" err="1"/>
              <a:t>os</a:t>
            </a:r>
            <a:r>
              <a:rPr lang="en-GB" dirty="0"/>
              <a:t> </a:t>
            </a:r>
            <a:r>
              <a:rPr lang="en-GB" dirty="0" err="1"/>
              <a:t>yw'n</a:t>
            </a:r>
            <a:r>
              <a:rPr lang="en-GB" dirty="0"/>
              <a:t> </a:t>
            </a:r>
            <a:r>
              <a:rPr lang="en-GB" dirty="0" err="1"/>
              <a:t>teimlo</a:t>
            </a:r>
            <a:r>
              <a:rPr lang="en-GB" dirty="0"/>
              <a:t> bod y </a:t>
            </a:r>
            <a:r>
              <a:rPr lang="en-GB" dirty="0" err="1"/>
              <a:t>pwnc</a:t>
            </a:r>
            <a:r>
              <a:rPr lang="en-GB" dirty="0"/>
              <a:t> </a:t>
            </a:r>
            <a:r>
              <a:rPr lang="en-GB" dirty="0" err="1"/>
              <a:t>yn</a:t>
            </a:r>
            <a:r>
              <a:rPr lang="en-GB" dirty="0"/>
              <a:t> un </a:t>
            </a:r>
            <a:r>
              <a:rPr lang="en-GB" dirty="0" err="1"/>
              <a:t>emosiynol</a:t>
            </a:r>
            <a:endParaRPr lang="en-GB" dirty="0"/>
          </a:p>
          <a:p>
            <a:endParaRPr lang="en-GB" dirty="0"/>
          </a:p>
          <a:p>
            <a:r>
              <a:rPr lang="en-GB" dirty="0" err="1"/>
              <a:t>Os</a:t>
            </a:r>
            <a:r>
              <a:rPr lang="en-GB" dirty="0"/>
              <a:t> </a:t>
            </a:r>
            <a:r>
              <a:rPr lang="en-GB" dirty="0" err="1"/>
              <a:t>ydych</a:t>
            </a:r>
            <a:r>
              <a:rPr lang="en-GB" dirty="0"/>
              <a:t> </a:t>
            </a:r>
            <a:r>
              <a:rPr lang="en-GB" dirty="0" err="1"/>
              <a:t>chi'n</a:t>
            </a:r>
            <a:r>
              <a:rPr lang="en-GB" dirty="0"/>
              <a:t> </a:t>
            </a:r>
            <a:r>
              <a:rPr lang="en-GB" dirty="0" err="1"/>
              <a:t>cyflawni</a:t>
            </a:r>
            <a:r>
              <a:rPr lang="en-GB" dirty="0"/>
              <a:t> </a:t>
            </a:r>
            <a:r>
              <a:rPr lang="en-GB" dirty="0" err="1"/>
              <a:t>ar</a:t>
            </a:r>
            <a:r>
              <a:rPr lang="en-GB" dirty="0"/>
              <a:t> sail un </a:t>
            </a:r>
            <a:r>
              <a:rPr lang="en-GB" dirty="0" err="1"/>
              <a:t>i</a:t>
            </a:r>
            <a:r>
              <a:rPr lang="en-GB" dirty="0"/>
              <a:t> un, </a:t>
            </a:r>
            <a:r>
              <a:rPr lang="en-GB" dirty="0" err="1"/>
              <a:t>ystyriwch</a:t>
            </a:r>
            <a:r>
              <a:rPr lang="en-GB" dirty="0"/>
              <a:t> y </a:t>
            </a:r>
            <a:r>
              <a:rPr lang="en-GB" dirty="0" err="1"/>
              <a:t>canlynol</a:t>
            </a:r>
            <a:endParaRPr lang="en-GB" dirty="0"/>
          </a:p>
          <a:p>
            <a:r>
              <a:rPr lang="en-GB" dirty="0"/>
              <a:t>RHEOLAU SYLFAENOL (</a:t>
            </a:r>
            <a:r>
              <a:rPr lang="en-GB" dirty="0" err="1"/>
              <a:t>e.e</a:t>
            </a:r>
            <a:r>
              <a:rPr lang="en-GB" dirty="0"/>
              <a:t>. </a:t>
            </a:r>
            <a:r>
              <a:rPr lang="en-GB" dirty="0" err="1"/>
              <a:t>cyfrinachedd</a:t>
            </a:r>
            <a:r>
              <a:rPr lang="en-GB" dirty="0"/>
              <a:t>, </a:t>
            </a:r>
            <a:r>
              <a:rPr lang="en-GB" dirty="0" err="1"/>
              <a:t>diogelu</a:t>
            </a:r>
            <a:r>
              <a:rPr lang="en-GB" dirty="0"/>
              <a:t>, </a:t>
            </a:r>
            <a:r>
              <a:rPr lang="en-GB" dirty="0" err="1"/>
              <a:t>mae</a:t>
            </a:r>
            <a:r>
              <a:rPr lang="en-GB" dirty="0"/>
              <a:t> </a:t>
            </a:r>
            <a:r>
              <a:rPr lang="en-GB" dirty="0" err="1"/>
              <a:t>gan</a:t>
            </a:r>
            <a:r>
              <a:rPr lang="en-GB" dirty="0"/>
              <a:t> </a:t>
            </a:r>
            <a:r>
              <a:rPr lang="en-GB" dirty="0" err="1"/>
              <a:t>bawb</a:t>
            </a:r>
            <a:r>
              <a:rPr lang="en-GB" dirty="0"/>
              <a:t> </a:t>
            </a:r>
            <a:r>
              <a:rPr lang="en-GB" dirty="0" err="1"/>
              <a:t>hawl</a:t>
            </a:r>
            <a:r>
              <a:rPr lang="en-GB" dirty="0"/>
              <a:t> </a:t>
            </a:r>
            <a:r>
              <a:rPr lang="en-GB" dirty="0" err="1"/>
              <a:t>i'w</a:t>
            </a:r>
            <a:r>
              <a:rPr lang="en-GB" dirty="0"/>
              <a:t> barn, </a:t>
            </a:r>
            <a:r>
              <a:rPr lang="en-GB" dirty="0" err="1"/>
              <a:t>cadw</a:t>
            </a:r>
            <a:r>
              <a:rPr lang="en-GB" dirty="0"/>
              <a:t> </a:t>
            </a:r>
            <a:r>
              <a:rPr lang="en-GB" dirty="0" err="1"/>
              <a:t>amser</a:t>
            </a:r>
            <a:r>
              <a:rPr lang="en-GB" dirty="0"/>
              <a:t>)</a:t>
            </a:r>
          </a:p>
          <a:p>
            <a:endParaRPr lang="en-GB" dirty="0"/>
          </a:p>
          <a:p>
            <a:r>
              <a:rPr lang="en-GB" dirty="0" err="1"/>
              <a:t>Esboniwch</a:t>
            </a:r>
            <a:r>
              <a:rPr lang="en-GB" dirty="0"/>
              <a:t> y </a:t>
            </a:r>
            <a:r>
              <a:rPr lang="en-GB" dirty="0" err="1"/>
              <a:t>cwrs</a:t>
            </a:r>
            <a:r>
              <a:rPr lang="en-GB" dirty="0"/>
              <a:t> </a:t>
            </a:r>
            <a:r>
              <a:rPr lang="en-GB" dirty="0" err="1"/>
              <a:t>yng</a:t>
            </a:r>
            <a:r>
              <a:rPr lang="en-GB" dirty="0"/>
              <a:t> </a:t>
            </a:r>
            <a:r>
              <a:rPr lang="en-GB" dirty="0" err="1"/>
              <a:t>nghyd-destun</a:t>
            </a:r>
            <a:r>
              <a:rPr lang="en-GB" dirty="0"/>
              <a:t> y </a:t>
            </a:r>
            <a:r>
              <a:rPr lang="en-GB" dirty="0" err="1"/>
              <a:t>cyrsiau</a:t>
            </a:r>
            <a:r>
              <a:rPr lang="en-GB" dirty="0"/>
              <a:t> 2 </a:t>
            </a:r>
            <a:r>
              <a:rPr lang="en-GB" dirty="0" err="1"/>
              <a:t>awr</a:t>
            </a:r>
            <a:r>
              <a:rPr lang="en-GB" dirty="0"/>
              <a:t> </a:t>
            </a:r>
            <a:r>
              <a:rPr lang="en-GB" dirty="0" err="1"/>
              <a:t>eraill</a:t>
            </a:r>
            <a:r>
              <a:rPr lang="en-GB" dirty="0"/>
              <a:t> </a:t>
            </a:r>
            <a:r>
              <a:rPr lang="en-GB" dirty="0" err="1"/>
              <a:t>yn</a:t>
            </a:r>
            <a:r>
              <a:rPr lang="en-GB" dirty="0"/>
              <a:t> </a:t>
            </a:r>
            <a:r>
              <a:rPr lang="en-GB" dirty="0" err="1"/>
              <a:t>ystafell</a:t>
            </a:r>
            <a:r>
              <a:rPr lang="en-GB" dirty="0"/>
              <a:t> </a:t>
            </a:r>
            <a:r>
              <a:rPr lang="en-GB" dirty="0" err="1"/>
              <a:t>hyfforddi</a:t>
            </a:r>
            <a:r>
              <a:rPr lang="en-GB" dirty="0"/>
              <a:t> </a:t>
            </a:r>
            <a:r>
              <a:rPr lang="en-GB" dirty="0" err="1"/>
              <a:t>ar-lein</a:t>
            </a:r>
            <a:r>
              <a:rPr lang="en-GB" dirty="0"/>
              <a:t> y </a:t>
            </a:r>
            <a:r>
              <a:rPr lang="en-GB" dirty="0" err="1"/>
              <a:t>Gwasanaeth</a:t>
            </a:r>
            <a:r>
              <a:rPr lang="en-GB" dirty="0"/>
              <a:t> </a:t>
            </a:r>
            <a:r>
              <a:rPr lang="en-GB" dirty="0" err="1"/>
              <a:t>Mabwysiadu</a:t>
            </a:r>
            <a:r>
              <a:rPr lang="en-GB" dirty="0"/>
              <a:t> </a:t>
            </a:r>
            <a:r>
              <a:rPr lang="en-GB" dirty="0" err="1"/>
              <a:t>Cenedlaethol</a:t>
            </a:r>
            <a:r>
              <a:rPr lang="en-GB" dirty="0"/>
              <a:t> a </a:t>
            </a:r>
            <a:r>
              <a:rPr lang="en-GB" dirty="0" err="1"/>
              <a:t>hyfforddiant</a:t>
            </a:r>
            <a:r>
              <a:rPr lang="en-GB" dirty="0"/>
              <a:t>/</a:t>
            </a:r>
            <a:r>
              <a:rPr lang="en-GB" dirty="0" err="1"/>
              <a:t>cymorth</a:t>
            </a:r>
            <a:r>
              <a:rPr lang="en-GB" dirty="0"/>
              <a:t> </a:t>
            </a:r>
            <a:r>
              <a:rPr lang="en-GB" dirty="0" err="1"/>
              <a:t>ehangach</a:t>
            </a:r>
            <a:r>
              <a:rPr lang="en-GB" dirty="0"/>
              <a:t> </a:t>
            </a:r>
            <a:r>
              <a:rPr lang="en-GB" dirty="0" err="1"/>
              <a:t>sydd</a:t>
            </a:r>
            <a:r>
              <a:rPr lang="en-GB" dirty="0"/>
              <a:t> </a:t>
            </a:r>
            <a:r>
              <a:rPr lang="en-GB" dirty="0" err="1"/>
              <a:t>ar</a:t>
            </a:r>
            <a:r>
              <a:rPr lang="en-GB" dirty="0"/>
              <a:t> </a:t>
            </a:r>
            <a:r>
              <a:rPr lang="en-GB" dirty="0" err="1"/>
              <a:t>gael</a:t>
            </a:r>
            <a:r>
              <a:rPr lang="en-GB" dirty="0"/>
              <a:t> </a:t>
            </a:r>
            <a:r>
              <a:rPr lang="en-GB" dirty="0" err="1"/>
              <a:t>yng</a:t>
            </a:r>
            <a:r>
              <a:rPr lang="en-GB" dirty="0"/>
              <a:t> </a:t>
            </a:r>
            <a:r>
              <a:rPr lang="en-GB" dirty="0" err="1"/>
              <a:t>Nghymru</a:t>
            </a:r>
            <a:r>
              <a:rPr lang="en-GB" dirty="0"/>
              <a:t> </a:t>
            </a:r>
            <a:r>
              <a:rPr lang="en-GB" dirty="0" err="1"/>
              <a:t>ar</a:t>
            </a:r>
            <a:r>
              <a:rPr lang="en-GB" dirty="0"/>
              <a:t> </a:t>
            </a:r>
            <a:r>
              <a:rPr lang="en-GB" dirty="0" err="1"/>
              <a:t>gyfer</a:t>
            </a:r>
            <a:r>
              <a:rPr lang="en-GB" dirty="0"/>
              <a:t> </a:t>
            </a:r>
            <a:r>
              <a:rPr lang="en-GB" dirty="0" err="1"/>
              <a:t>teuluoedd</a:t>
            </a:r>
            <a:r>
              <a:rPr lang="en-GB" dirty="0"/>
              <a:t> </a:t>
            </a:r>
            <a:r>
              <a:rPr lang="en-GB" dirty="0" err="1"/>
              <a:t>sy'n</a:t>
            </a:r>
            <a:r>
              <a:rPr lang="en-GB" dirty="0"/>
              <a:t> </a:t>
            </a:r>
            <a:r>
              <a:rPr lang="en-GB" dirty="0" err="1"/>
              <a:t>mabwysiadu</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1934914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llythyrau ymgartrefu fod yn galonogol iawn ac yn ddefnyddiol i deuluoedd biolegol pan fyddant yn dechrau gorfod dod i delerau â realiti mabwysiadu'r plentyn.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anfon signal pwysig am eich teulu a pharodrwydd i ddatblygu perthynas briodol gyda'r teulu biolegol.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22</a:t>
            </a:fld>
            <a:endParaRPr lang="en-GB"/>
          </a:p>
        </p:txBody>
      </p:sp>
    </p:spTree>
    <p:extLst>
      <p:ext uri="{BB962C8B-B14F-4D97-AF65-F5344CB8AC3E}">
        <p14:creationId xmlns:p14="http://schemas.microsoft.com/office/powerpoint/2010/main" val="2489563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hwn yn bwnc pwysig iawn y mae Llywodraeth Cymru a'r Gwasanaeth Mabwysiadu Cenedlaethol yn gweithio arno ar hyn o bryd felly cadwch lygad am wybodaeth fanylach a phenodol.  Trafodwch bethau'n ofalus gyda phobl sy'n adnabod eich plentyn.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hyn rydyn ni'n ei wybod ar hyn o bryd yw y gall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fod yn bryderus ynghylch cefnogi cyswllt â brodyr a chwiorydd sy'n dal i fod mewn cysylltiad ag aelodau eraill o'r teulu biolegol neu sydd ag ymddygiadau anodd.  Os yw hyn yn wir mae effaith gadarnhaol y perthnasoedd yn golygu ei bod yn werth archwilio unrhyw bryderon yn llawn i weld beth yw'r risgiau penodol, os o gwbl.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ymchwil gyda phlant, pobl ifanc ac oedolion sydd wedi cael eu mabwysiadu ac sy'n dal i fod yn y system ofal ac sydd wedi'u gwahanu oddi wrth eu brodyr a'u chwiorydd yn tynnu sylw at y teimladau cryf o golled a galar. Wrth asesu perthnasoedd brodyr a chwiorydd mae ymchwil yn awgrymu bod amgylchiadau eithriadol a allai ddangos y dylid lleoli brodyr a chwiorydd ar wahân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Cystadleuaeth ac eiddigedd dwys</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err="1">
                <a:ln>
                  <a:noFill/>
                </a:ln>
                <a:solidFill>
                  <a:prstClr val="black"/>
                </a:solidFill>
                <a:effectLst/>
                <a:uLnTx/>
                <a:uFillTx/>
                <a:latin typeface="+mn-lt"/>
                <a:ea typeface="+mn-ea"/>
                <a:cs typeface="+mn-cs"/>
              </a:rPr>
              <a:t>Camfanteisio</a:t>
            </a:r>
            <a:r>
              <a:rPr kumimoji="0" lang="cy-GB" sz="1200" b="0" i="0" u="none" strike="noStrike" kern="1200" cap="none" spc="0" normalizeH="0" baseline="0" noProof="0" dirty="0">
                <a:ln>
                  <a:noFill/>
                </a:ln>
                <a:solidFill>
                  <a:prstClr val="black"/>
                </a:solidFill>
                <a:effectLst/>
                <a:uLnTx/>
                <a:uFillTx/>
                <a:latin typeface="+mn-lt"/>
                <a:ea typeface="+mn-ea"/>
                <a:cs typeface="+mn-cs"/>
              </a:rPr>
              <a:t>, yn aml yn seiliedig ar </a:t>
            </a:r>
            <a:r>
              <a:rPr kumimoji="0" lang="cy-GB" sz="1200" b="0" i="0" u="none" strike="noStrike" kern="1200" cap="none" spc="0" normalizeH="0" baseline="0" noProof="0" dirty="0" err="1">
                <a:ln>
                  <a:noFill/>
                </a:ln>
                <a:solidFill>
                  <a:prstClr val="black"/>
                </a:solidFill>
                <a:effectLst/>
                <a:uLnTx/>
                <a:uFillTx/>
                <a:latin typeface="+mn-lt"/>
                <a:ea typeface="+mn-ea"/>
                <a:cs typeface="+mn-cs"/>
              </a:rPr>
              <a:t>rywedd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Gwneud bwch dihangol cronig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Cynnal perthnasoedd brodyr a chwiorydd di-fudd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Ymddygiad </a:t>
            </a:r>
            <a:r>
              <a:rPr kumimoji="0" lang="cy-GB" sz="1200" b="0" i="0" u="none" strike="noStrike" kern="1200" cap="none" spc="0" normalizeH="0" baseline="0" noProof="0" dirty="0" err="1">
                <a:ln>
                  <a:noFill/>
                </a:ln>
                <a:solidFill>
                  <a:prstClr val="black"/>
                </a:solidFill>
                <a:effectLst/>
                <a:uLnTx/>
                <a:uFillTx/>
                <a:latin typeface="+mn-lt"/>
                <a:ea typeface="+mn-ea"/>
                <a:cs typeface="+mn-cs"/>
              </a:rPr>
              <a:t>rhywioledig</a:t>
            </a:r>
            <a:r>
              <a:rPr kumimoji="0" lang="cy-GB" sz="1200" b="0" i="0" u="none" strike="noStrike" kern="1200" cap="none" spc="0" normalizeH="0" baseline="0" noProof="0" dirty="0">
                <a:ln>
                  <a:noFill/>
                </a:ln>
                <a:solidFill>
                  <a:prstClr val="black"/>
                </a:solidFill>
                <a:effectLst/>
                <a:uLnTx/>
                <a:uFillTx/>
                <a:latin typeface="+mn-lt"/>
                <a:ea typeface="+mn-ea"/>
                <a:cs typeface="+mn-cs"/>
              </a:rPr>
              <a:t> iawn gyda'i gilydd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gweithredu fel sbardunau i ddeunydd trawmatig eich gilydd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Cynghorir gweithwyr cymdeithasol i ystyried gwahanu brodyr a chwiorydd pan fyddai bod gyda'i gilydd: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tarfu ar berthynas arferol rhwng rhiant a phlentyn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golygu na ellid diwallu anghenion un plentyn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golygu bod perthynas ddinistriol yn parhau hyd yn oed ar ôl ymdrechion i'w normaleiddio</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bygwth diogelwch rhywun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23</a:t>
            </a:fld>
            <a:endParaRPr lang="en-GB"/>
          </a:p>
        </p:txBody>
      </p:sp>
    </p:spTree>
    <p:extLst>
      <p:ext uri="{BB962C8B-B14F-4D97-AF65-F5344CB8AC3E}">
        <p14:creationId xmlns:p14="http://schemas.microsoft.com/office/powerpoint/2010/main" val="1455633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Chwiliwch am:  ‘The </a:t>
            </a:r>
            <a:r>
              <a:rPr kumimoji="0" lang="cy-GB" sz="1200" b="1" i="0" u="none" strike="noStrike" kern="1200" cap="none" spc="0" normalizeH="0" baseline="0" noProof="0" dirty="0" err="1">
                <a:ln>
                  <a:noFill/>
                </a:ln>
                <a:solidFill>
                  <a:prstClr val="black"/>
                </a:solidFill>
                <a:effectLst/>
                <a:uLnTx/>
                <a:uFillTx/>
                <a:latin typeface="+mn-lt"/>
                <a:ea typeface="+mn-ea"/>
                <a:cs typeface="+mn-cs"/>
              </a:rPr>
              <a:t>children</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were</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fine</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acknowledging</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complex</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feelings</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in</a:t>
            </a:r>
            <a:r>
              <a:rPr kumimoji="0" lang="cy-GB" sz="1200" b="1" i="0" u="none" strike="noStrike" kern="1200" cap="none" spc="0" normalizeH="0" baseline="0" noProof="0" dirty="0">
                <a:ln>
                  <a:noFill/>
                </a:ln>
                <a:solidFill>
                  <a:prstClr val="black"/>
                </a:solidFill>
                <a:effectLst/>
                <a:uLnTx/>
                <a:uFillTx/>
                <a:latin typeface="+mn-lt"/>
                <a:ea typeface="+mn-ea"/>
                <a:cs typeface="+mn-cs"/>
              </a:rPr>
              <a:t> the </a:t>
            </a:r>
            <a:r>
              <a:rPr kumimoji="0" lang="cy-GB" sz="1200" b="1" i="0" u="none" strike="noStrike" kern="1200" cap="none" spc="0" normalizeH="0" baseline="0" noProof="0" dirty="0" err="1">
                <a:ln>
                  <a:noFill/>
                </a:ln>
                <a:solidFill>
                  <a:prstClr val="black"/>
                </a:solidFill>
                <a:effectLst/>
                <a:uLnTx/>
                <a:uFillTx/>
                <a:latin typeface="+mn-lt"/>
                <a:ea typeface="+mn-ea"/>
                <a:cs typeface="+mn-cs"/>
              </a:rPr>
              <a:t>move</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from</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foster</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care</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into</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a:ln>
                  <a:noFill/>
                </a:ln>
                <a:solidFill>
                  <a:prstClr val="black"/>
                </a:solidFill>
                <a:effectLst/>
                <a:uLnTx/>
                <a:uFillTx/>
                <a:latin typeface="+mn-lt"/>
                <a:ea typeface="+mn-ea"/>
                <a:cs typeface="+mn-cs"/>
              </a:rPr>
              <a:t>Sophie </a:t>
            </a:r>
            <a:r>
              <a:rPr kumimoji="0" lang="cy-GB" sz="1200" b="0" i="0" u="none" strike="noStrike" kern="1200" cap="none" spc="0" normalizeH="0" baseline="0" noProof="0" dirty="0" err="1">
                <a:ln>
                  <a:noFill/>
                </a:ln>
                <a:solidFill>
                  <a:prstClr val="black"/>
                </a:solidFill>
                <a:effectLst/>
                <a:uLnTx/>
                <a:uFillTx/>
                <a:latin typeface="+mn-lt"/>
                <a:ea typeface="+mn-ea"/>
                <a:cs typeface="+mn-cs"/>
              </a:rPr>
              <a:t>Boswell</a:t>
            </a:r>
            <a:r>
              <a:rPr kumimoji="0" lang="cy-GB" sz="1200" b="0" i="0" u="none" strike="noStrike" kern="1200" cap="none" spc="0" normalizeH="0" baseline="0" noProof="0" dirty="0">
                <a:ln>
                  <a:noFill/>
                </a:ln>
                <a:solidFill>
                  <a:prstClr val="black"/>
                </a:solidFill>
                <a:effectLst/>
                <a:uLnTx/>
                <a:uFillTx/>
                <a:latin typeface="+mn-lt"/>
                <a:ea typeface="+mn-ea"/>
                <a:cs typeface="+mn-cs"/>
              </a:rPr>
              <a:t> a Lynne </a:t>
            </a:r>
            <a:r>
              <a:rPr kumimoji="0" lang="cy-GB" sz="1200" b="0" i="0" u="none" strike="noStrike" kern="1200" cap="none" spc="0" normalizeH="0" baseline="0" noProof="0" dirty="0" err="1">
                <a:ln>
                  <a:noFill/>
                </a:ln>
                <a:solidFill>
                  <a:prstClr val="black"/>
                </a:solidFill>
                <a:effectLst/>
                <a:uLnTx/>
                <a:uFillTx/>
                <a:latin typeface="+mn-lt"/>
                <a:ea typeface="+mn-ea"/>
                <a:cs typeface="+mn-cs"/>
              </a:rPr>
              <a:t>Cudmore</a:t>
            </a:r>
            <a:br>
              <a:rPr kumimoji="0" lang="cy-GB" sz="1200" b="1" i="0" u="none" strike="noStrike" kern="1200" cap="none" spc="0" normalizeH="0" baseline="0" noProof="0" dirty="0">
                <a:ln>
                  <a:noFill/>
                </a:ln>
                <a:solidFill>
                  <a:prstClr val="black"/>
                </a:solidFill>
                <a:effectLst/>
                <a:uLnTx/>
                <a:uFillTx/>
                <a:latin typeface="+mn-lt"/>
                <a:ea typeface="+mn-ea"/>
                <a:cs typeface="+mn-cs"/>
              </a:rPr>
            </a:br>
            <a:r>
              <a:rPr kumimoji="0" lang="cy-GB" sz="1200" b="1" i="0" u="none" strike="noStrike" kern="1200" cap="none" spc="0" normalizeH="0" baseline="0" noProof="0" dirty="0">
                <a:ln>
                  <a:noFill/>
                </a:ln>
                <a:solidFill>
                  <a:prstClr val="black"/>
                </a:solidFill>
                <a:effectLst/>
                <a:uLnTx/>
                <a:uFillTx/>
                <a:latin typeface="+mn-lt"/>
                <a:ea typeface="+mn-ea"/>
                <a:cs typeface="+mn-cs"/>
              </a:rPr>
              <a:t>(</a:t>
            </a:r>
            <a:r>
              <a:rPr kumimoji="0" lang="cy-GB" sz="1200" b="1"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and</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Fostering</a:t>
            </a:r>
            <a:r>
              <a:rPr kumimoji="0" lang="cy-GB" sz="1200" b="1" i="0" u="none" strike="noStrike" kern="1200" cap="none" spc="0" normalizeH="0" baseline="0" noProof="0" dirty="0">
                <a:ln>
                  <a:noFill/>
                </a:ln>
                <a:solidFill>
                  <a:prstClr val="black"/>
                </a:solidFill>
                <a:effectLst/>
                <a:uLnTx/>
                <a:uFillTx/>
                <a:latin typeface="+mn-lt"/>
                <a:ea typeface="+mn-ea"/>
                <a:cs typeface="+mn-cs"/>
              </a:rPr>
              <a:t>, </a:t>
            </a:r>
            <a:r>
              <a:rPr kumimoji="0" lang="cy-GB" sz="1200" b="1" i="0" u="none" strike="noStrike" kern="1200" cap="none" spc="0" normalizeH="0" baseline="0" noProof="0" dirty="0" err="1">
                <a:ln>
                  <a:noFill/>
                </a:ln>
                <a:solidFill>
                  <a:prstClr val="black"/>
                </a:solidFill>
                <a:effectLst/>
                <a:uLnTx/>
                <a:uFillTx/>
                <a:latin typeface="+mn-lt"/>
                <a:ea typeface="+mn-ea"/>
                <a:cs typeface="+mn-cs"/>
              </a:rPr>
              <a:t>CoramBAAF</a:t>
            </a:r>
            <a:r>
              <a:rPr kumimoji="0" lang="cy-GB" sz="1200" b="1" i="0" u="none" strike="noStrike" kern="1200" cap="none" spc="0" normalizeH="0" baseline="0" noProof="0" dirty="0">
                <a:ln>
                  <a:noFill/>
                </a:ln>
                <a:solidFill>
                  <a:prstClr val="black"/>
                </a:solidFill>
                <a:effectLst/>
                <a:uLnTx/>
                <a:uFillTx/>
                <a:latin typeface="+mn-lt"/>
                <a:ea typeface="+mn-ea"/>
                <a:cs typeface="+mn-cs"/>
              </a:rPr>
              <a:t>, 2014) ,</a:t>
            </a: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Gellir cyrchu'r papur hwn ar http://www.thechildrenwerefine.co.uk/</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24</a:t>
            </a:fld>
            <a:endParaRPr lang="en-GB"/>
          </a:p>
        </p:txBody>
      </p:sp>
    </p:spTree>
    <p:extLst>
      <p:ext uri="{BB962C8B-B14F-4D97-AF65-F5344CB8AC3E}">
        <p14:creationId xmlns:p14="http://schemas.microsoft.com/office/powerpoint/2010/main" val="252857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Dolenni: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Cwrs taith bywyd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 sylfaen ddiogel - Parth aelodaeth teulu  </a:t>
            </a:r>
            <a:r>
              <a:rPr kumimoji="0" lang="en-GB" sz="1200" b="0" i="0" u="sng" strike="noStrike" kern="1200" cap="none" spc="0" normalizeH="0" baseline="0" noProof="0" dirty="0">
                <a:ln>
                  <a:noFill/>
                </a:ln>
                <a:solidFill>
                  <a:prstClr val="black"/>
                </a:solidFill>
                <a:effectLst/>
                <a:uLnTx/>
                <a:uFillTx/>
                <a:latin typeface="+mn-lt"/>
                <a:ea typeface="+mn-ea"/>
                <a:cs typeface="+mn-cs"/>
                <a:hlinkClick r:id="rId3"/>
              </a:rPr>
              <a:t>https://www.uea.ac.uk/providingasecurebase/the-secure-base-model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Ychydig iawn o wasanaethau sydd ar gael i helpu teuluoedd biolegol gyda chyswllt. Felly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yw'r allwedd i lwyddiant hyn mewn gwirionedd.  Maen nhw’n cefnogi'r plentyn yn uniongyrchol i ysgrifennu llythyrau ac ati,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fod yn hyblyg.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wneud iddo weithio neu ei ddifetha.  Efallai nad yw rhieni'n cael unrhyw gefnogaeth.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26</a:t>
            </a:fld>
            <a:endParaRPr lang="en-GB"/>
          </a:p>
        </p:txBody>
      </p:sp>
    </p:spTree>
    <p:extLst>
      <p:ext uri="{BB962C8B-B14F-4D97-AF65-F5344CB8AC3E}">
        <p14:creationId xmlns:p14="http://schemas.microsoft.com/office/powerpoint/2010/main" val="3243937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ymarferol, dylai'r deunydd yn y sleidiau hyn eich helpu chi i wneud hynny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pwy allai fod yn arwyddocaol i'ch plentyn gael cyswllt â nhw a sut y gallai hyn ddigwydd - beth yw'r buddion a beth allai fod yn risgiau?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Ystyriwch sut i gefnogi eich plentyn/plant trwy'r broses hon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Wedi ystyried perthnasedd fframwaith cyfreithiol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Meddyliwch am gyswllt â theuluoedd biolegol, gofalwyr maeth a brodyr a chwiorydd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Wedi ystyried eich teimladau eich hun sy'n gysylltiedig â chyswllt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Rydych chi wedi clywed am gyswllt mewn hyfforddiant cyn cael eich cymeradwyo. Yr hyn yr ydym yn gobeithio o'r pecyn hwn yw y gallwch ail-feddwl am y syniadau hynny a meddwl am yr hyn a allai fod wedi newid nawr eich bod chi bellach yn meddwl am blentyn penodol.  Efallai y bydd hyn yn gwneud i chi feddwl am gyswllt â phobl eraill ac efallai y byddwch chi'n teimlo'n wahanol iawn am bethau hefyd.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gonestrwydd yn ffactor mewn lles - chi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cyswllt olygu: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Mabwysiadu agored - mae hyn yn golygu bod gan blant wedi’u mabwysiadu gysylltiad uniongyrchol ag aelodau o'r teulu biolegol.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yna lawer i feddwl drwyddo ac mae </a:t>
            </a:r>
            <a:r>
              <a:rPr kumimoji="0" lang="cy-GB" sz="1200" b="0" i="0" u="none" strike="noStrike" kern="1200" cap="none" spc="0" normalizeH="0" baseline="0" noProof="0" dirty="0" err="1">
                <a:ln>
                  <a:noFill/>
                </a:ln>
                <a:solidFill>
                  <a:prstClr val="black"/>
                </a:solidFill>
                <a:effectLst/>
                <a:uLnTx/>
                <a:uFillTx/>
                <a:latin typeface="+mn-lt"/>
                <a:ea typeface="+mn-ea"/>
                <a:cs typeface="+mn-cs"/>
              </a:rPr>
              <a:t>mabwysiadwyr</a:t>
            </a:r>
            <a:r>
              <a:rPr kumimoji="0" lang="cy-GB" sz="1200" b="0" i="0" u="none" strike="noStrike" kern="1200" cap="none" spc="0" normalizeH="0" baseline="0" noProof="0" dirty="0">
                <a:ln>
                  <a:noFill/>
                </a:ln>
                <a:solidFill>
                  <a:prstClr val="black"/>
                </a:solidFill>
                <a:effectLst/>
                <a:uLnTx/>
                <a:uFillTx/>
                <a:latin typeface="+mn-lt"/>
                <a:ea typeface="+mn-ea"/>
                <a:cs typeface="+mn-cs"/>
              </a:rPr>
              <a:t> yn dweud y gall deimlo'n llethol - cymaint o wybodaeth a phenderfyniadau i'w gwneud.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Rhaid i drefniadau cyswllt fod yn unigol i bob plentyn, mae pethau'n newid - mae angen i ni fod yn hyblyg a bod â meddwl agored i sicrhau bod y trefniadau'n diwallu anghenion y plant dan sylw.  Mae'n ymwneud â chadw'r drws ar agor i gefndir a gorffennol y plentyn.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Nid yw'r ffaith bod pethau'n cael eu cytuno ymlaen llaw yn golygu bod yn rhaid iddo aros felly drwy’r amser.  Gallwch ofyn am newid pethau wrth i anghenion y plentyn newid, neu wrth i chi eu deall yn well.  Efallai y bydd y deunydd hwn yn ateb eich cwestiynau, os na, rydym yn gobeithio ei fod yn dangos i chi ble i fynd gyda'ch cwestiynau.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125278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Cyswllt â gonestrwydd cyfathrebol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Pobl yn dweud wrthych chi bod yn rhaid i chi fod yn gadarnhaol ac yn onest, ond sut ydych chi'n gwneud hyn.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Gallai plant bendroni pam nad ydyn nhw'n byw gyda theuluoedd biolegol os nad ydyn ni'n realistig am yr hyn a ddigwyddodd.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pethau fod yn hapus ac yn drist, mae angen iddyn nhw fod yn gyfforddus gyda'r plentyn yn teimlo’n ddryslyd, yn drist, ac yn teimlo amheuaeth.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angen helpu plant i deimlo'n ddiogel i reoli emosiynau am gyswllt - hapus a thrist.  Cofiwch mai'r teimlad o fod mewn perygl, yn anniogel yw'r hyn sy'n sbarduno'r plentyn i edrych am agosrwydd at y ffigur ymlyniad, mae ansicrwydd yn sbarduno'r </a:t>
            </a:r>
            <a:r>
              <a:rPr kumimoji="0" lang="cy-GB" sz="1200" b="0" i="0" u="none" strike="noStrike" kern="1200" cap="none" spc="0" normalizeH="0" baseline="0" noProof="0" dirty="0" err="1">
                <a:ln>
                  <a:noFill/>
                </a:ln>
                <a:solidFill>
                  <a:prstClr val="black"/>
                </a:solidFill>
                <a:effectLst/>
                <a:uLnTx/>
                <a:uFillTx/>
                <a:latin typeface="+mn-lt"/>
                <a:ea typeface="+mn-ea"/>
                <a:cs typeface="+mn-cs"/>
              </a:rPr>
              <a:t>camreoleiddio</a:t>
            </a:r>
            <a:r>
              <a:rPr kumimoji="0" lang="cy-GB" sz="1200" b="0" i="0" u="none" strike="noStrike" kern="1200" cap="none" spc="0" normalizeH="0" baseline="0" noProof="0" dirty="0">
                <a:ln>
                  <a:noFill/>
                </a:ln>
                <a:solidFill>
                  <a:prstClr val="black"/>
                </a:solidFill>
                <a:effectLst/>
                <a:uLnTx/>
                <a:uFillTx/>
                <a:latin typeface="+mn-lt"/>
                <a:ea typeface="+mn-ea"/>
                <a:cs typeface="+mn-cs"/>
              </a:rPr>
              <a:t> yn y plentyn.  Swydd yr oedolyn yw eu dal trwy'r emosiynau hyn a'u helpu i reoleiddio - da a drwg.  Edrychwch ar y cwrs ymlyniad.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 rhiant mabwysiadol newydd - y peth mwyaf defnyddiol i mi yw bod pobl yn ei chael hi'n anodd pan fyddan nhw’n cyrchu hyn - felly mae angen i hwn helpu i ddarparu'r atebion i rai o'r materion anodd neu frawychus.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bod gan blant emosiynau cymysg iawn a byddant yn newid dros amser.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iawn i chi deimlo'n ansicr am beth sydd o'ch blaen.  Meddyliwch pa gefnogaeth y gallai fod ei hangen arnoch i'ch helpu i feddwl am y pethau hyn -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27961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David </a:t>
            </a:r>
            <a:r>
              <a:rPr kumimoji="0" lang="cy-GB" sz="1200" b="0" i="0" u="none" strike="noStrike" kern="1200" cap="none" spc="0" normalizeH="0" baseline="0" noProof="0" dirty="0" err="1">
                <a:ln>
                  <a:noFill/>
                </a:ln>
                <a:solidFill>
                  <a:prstClr val="black"/>
                </a:solidFill>
                <a:effectLst/>
                <a:uLnTx/>
                <a:uFillTx/>
                <a:latin typeface="+mn-lt"/>
                <a:ea typeface="+mn-ea"/>
                <a:cs typeface="+mn-cs"/>
              </a:rPr>
              <a:t>Brodzinsky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yn rhywun sy'n ysgrifennu am sut mae dealltwriaeth plant o'u gorffennol yn newid, a sut maen nhw’n cwestiynu’r rhain, wrth iddynt ddatblygu'n oedolion.  Mae'n siarad am rywbeth y mae'n ei alw'n “gonestrwydd cyfathrebol”.  Mae hyn yn digwydd pan fydd rhieni sy'n mabwysiadu yn gwbl agored am stori fabwysiadu'r teulu ac mae'r plentyn/person ifanc yn tyfu i fyny, o'u blynyddoedd cynharaf, gan wybod eu bod wedi cael eu mabwysiadu ac yn meddu ar naratif datblygiadol briodol am yr hyn y mae hyn yn ei olygu.  Trwy'r gonestrwydd hwn mae rhieni'n dangos bod y plentyn yn rhydd i ofyn unrhyw gwestiynau sydd ganddyn nhw wrth iddyn nhw godi.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hyn yn bwysig oherwydd bod ystyr a goblygiadau cael eu mabwysiadu yn newid i blentyn wrth iddo symud trwy gamau datblygu, a phrofiadau teuluol a thasgau cylch bywyd.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awgrymu bod plant tua 6-8 mlwydd oed yn dechrau cael ymdeimlad mwy realistig o'r hyn y mae mabwysiadu yn ei olygu.  Cyn hynny, efallai eu bod yn ymwybodol eu bod wedi cael eu mabwysiadu ond maen nhw, mae'n awgrymu, yn llawer llai tebygol o fod â theimladau negyddol.  Wrth iddynt gyrraedd eu blynyddoedd canol a thu hwnt efallai y byddant yn dechrau teimlo'n fwy amwys ynglŷn â chael eu mabwysiadu a phrofi rhywfaint o ddryswch ynghylch eu hunaniaeth a'u perthnasoedd teuluol.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Efallai y bydd gennych chi hefyd rai teimladau o amwysedd, mae hyn yn wirioneddol normal, ac mae'n iawn i chi deimlo fel hyn.  Ceisiwch beidio â rhannu hyn gyda'r plentyn mewn ffordd lethol a gwnewch yn siŵr bod gennych gefnogaeth dda fel y gallwch drafod hyn gyda rhywun.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Llyfryddiaeth:</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Children's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Adjustment</a:t>
            </a:r>
            <a:r>
              <a:rPr kumimoji="0" lang="cy-GB" sz="1200" b="0" i="0" u="none" strike="noStrike" kern="1200" cap="none" spc="0" normalizeH="0" baseline="0" noProof="0" dirty="0">
                <a:ln>
                  <a:noFill/>
                </a:ln>
                <a:solidFill>
                  <a:prstClr val="black"/>
                </a:solidFill>
                <a:effectLst/>
                <a:uLnTx/>
                <a:uFillTx/>
                <a:latin typeface="+mn-lt"/>
                <a:ea typeface="+mn-ea"/>
                <a:cs typeface="+mn-cs"/>
              </a:rPr>
              <a:t> To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 </a:t>
            </a:r>
            <a:r>
              <a:rPr kumimoji="0" lang="cy-GB" sz="1200" b="0" i="0" u="none" strike="noStrike" kern="1200" cap="none" spc="0" normalizeH="0" baseline="0" noProof="0" dirty="0" err="1">
                <a:ln>
                  <a:noFill/>
                </a:ln>
                <a:solidFill>
                  <a:prstClr val="black"/>
                </a:solidFill>
                <a:effectLst/>
                <a:uLnTx/>
                <a:uFillTx/>
                <a:latin typeface="+mn-lt"/>
                <a:ea typeface="+mn-ea"/>
                <a:cs typeface="+mn-cs"/>
              </a:rPr>
              <a:t>Developmental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Clinical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Issues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developmental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clinical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issues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development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clinical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issues</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clinical</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psychology</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and</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psychiatry</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Brodzinsky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Smith &amp; </a:t>
            </a:r>
            <a:r>
              <a:rPr kumimoji="0" lang="cy-GB" sz="1200" b="0" i="0" u="none" strike="noStrike" kern="1200" cap="none" spc="0" normalizeH="0" baseline="0" noProof="0" dirty="0" err="1">
                <a:ln>
                  <a:noFill/>
                </a:ln>
                <a:solidFill>
                  <a:prstClr val="black"/>
                </a:solidFill>
                <a:effectLst/>
                <a:uLnTx/>
                <a:uFillTx/>
                <a:latin typeface="+mn-lt"/>
                <a:ea typeface="+mn-ea"/>
                <a:cs typeface="+mn-cs"/>
              </a:rPr>
              <a:t>Brodzinsky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1998, </a:t>
            </a:r>
            <a:r>
              <a:rPr kumimoji="0" lang="cy-GB" sz="1200" b="0" i="0" u="none" strike="noStrike" kern="1200" cap="none" spc="0" normalizeH="0" baseline="0" noProof="0" dirty="0" err="1">
                <a:ln>
                  <a:noFill/>
                </a:ln>
                <a:solidFill>
                  <a:prstClr val="black"/>
                </a:solidFill>
                <a:effectLst/>
                <a:uLnTx/>
                <a:uFillTx/>
                <a:latin typeface="+mn-lt"/>
                <a:ea typeface="+mn-ea"/>
                <a:cs typeface="+mn-cs"/>
              </a:rPr>
              <a:t>sage</a:t>
            </a:r>
            <a:r>
              <a:rPr kumimoji="0" lang="cy-GB" sz="1200" b="0" i="0" u="none" strike="noStrike" kern="1200" cap="none" spc="0" normalizeH="0" baseline="0" noProof="0" dirty="0">
                <a:ln>
                  <a:noFill/>
                </a:ln>
                <a:solidFill>
                  <a:prstClr val="black"/>
                </a:solidFill>
                <a:effectLst/>
                <a:uLnTx/>
                <a:uFillTx/>
                <a:latin typeface="+mn-lt"/>
                <a:ea typeface="+mn-ea"/>
                <a:cs typeface="+mn-cs"/>
              </a:rPr>
              <a:t>.</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4284869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Canlyniadau Da</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 canlyniad gorau o gynllun cyswllt sydd wedi’i ystyried yn ofalus ac a gefnogir yw y bydd eich plentyn yn gallu adfer yn dilyn niwed blaenorol yn well, adolygu ei fodelau gweithio o’r byd, dod yn llai amddiffynnol, yn fwy agored a gwydn.”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 phan mae hyn yn wir mae plant a phobl ifanc yn barod i archwilio, dysgu a chwarae.</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ymchwil yn dangos bod mwyafrif y bobl sydd wedi tyfu i fyny fel plant wedi'u mabwysiadu, yn glir bod cyswllt (neu y byddai wedi bod) yn fuddiol yn y rhan fwyaf o achosion ac wedi cynorthwyo gyda datblygiad hunaniaeth a'u datblygiad emosiynol.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hyn oherwydd ei fod yn helpu pobl i deimlo bod eu teulu biolegol, a'u teulu mabwysiedig i gyd yn rhannau derbyniol o'u hunaniaeth.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bod yn agored am y pethau hyn yn helpu plant i brosesu'r hyn sydd wedi digwydd iddynt,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ddatblygu naratif adeiladol a therapiwtig am y gorffennol - cyswllt â gwaith taith bywyd - edrychwch ar y cwrs ar hyn.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Nid yw'n golygu y bydd popeth yn syml bob amser! Weithiau mae dod i delerau â phethau yn golygu prosesu atgofion a cholledion poenus.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Gwneud newidiadau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Felly gallai ymwneud â newid neu addasu'r trefniadau wrth i anghenion plentyn newid.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Yr hyn sy'n bwysig yw peidio â rhoi'r gorau i gyfathrebu - os oes problem neu os ydych chi am wneud newid, gadewch i bobl wybod fel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reoli disgwyliadau’r bobl y mae'r cyswllt hefyd yn effeithio arnynt.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Nid yw'r dogfennau'n gyfreithiol rwymol ond os yw pobl yn disgwyl cael llythyrau ac ati, mae'n anodd iawn iddyn nhw addasu.  Os ydyn nhw'n gwybod bod pethau'n newid, gallan nhw ddod i delerau â hyn.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 gan theori ymlyniad rai syniadau defnyddiol i'n helpu i feddwl am gadw'r plentyn yn ganolog i’r trefniadau hyn.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Wrth ystyried y trefniadau ar gyfer cyswllt - sut fydd y plentyn yn cyrchu ei sylfaen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Ydy'r trefniadau sy'n cael eu gwneud yn sicrhau bod y plentyn yn cael ei ystyried, neu ydy anghenion oedolion yn cael blaenoriaeth?</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Darllenwch fwy am arwyddocâd sylfaen ddiogel yn y cwrs Ymlyniad.  Rydym yn gwybod bod plant angen mynediad oedolyn i'w sylfaen ddiogel i'w helpu i reoli eu hemosiynau ar adegau o straen.  Os bydd cyswllt yn digwydd heb i'r plentyn allu cael oedolyn wrth eu hochr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ei ddefnyddio i wneud iddyn nhw eu hunain deimlo'n ddiogel ac a allai eu helpu gyda'u hemosiynau cyn, yn ystod ac ar ôl y cyswllt.  Er enghraifft, gallai ymarfer rhai technegau ymlacio sylfaenol fod o gymorth.  Weithiau, i rai plant, gall cyswllt sbarduno trawma blaenorol.  Mae hyn yn wahanol i fod yn drist wrth gofio rhywbeth ac os ydych chi'n meddwl ei fod yn digwydd, byddai'n dda cael rhywfaint o gyngor gan eich gweithiwr cymorth mabwysiadu neu therapydd ar sut i helpu'r plentyn i reoli hyn.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Mae'n bwysig iawn bod plant a phobl ifanc yn gallu cydnabod y teimladau cymysg, hapus a thrist, a allai ddod gyda chyswllt.  Gallai darllen am barthau Sensitifrwydd ac Aelodaeth Teulu o'r Model Sylfaen Ddiogel fod yn ddefnyddiol o ran meddwl am hyn yn fwy manwl a chasglu rhai meddyliau am sut i helpu i fynd i'r afael â rhai o'r materion hyn.  Mae'r model hwn yn helpu rhoddwyr gofal i feddwl sut y </a:t>
            </a:r>
            <a:r>
              <a:rPr kumimoji="0" lang="cy-GB" sz="1200" b="0" i="0" u="none" strike="noStrike" kern="1200" cap="none" spc="0" normalizeH="0" baseline="0" noProof="0" dirty="0" err="1">
                <a:ln>
                  <a:noFill/>
                </a:ln>
                <a:solidFill>
                  <a:prstClr val="black"/>
                </a:solidFill>
                <a:effectLst/>
                <a:uLnTx/>
                <a:uFillTx/>
                <a:latin typeface="+mn-lt"/>
                <a:ea typeface="+mn-ea"/>
                <a:cs typeface="+mn-cs"/>
              </a:rPr>
              <a:t>gallant</a:t>
            </a:r>
            <a:r>
              <a:rPr kumimoji="0" lang="cy-GB" sz="1200" b="0" i="0" u="none" strike="noStrike" kern="1200" cap="none" spc="0" normalizeH="0" baseline="0" noProof="0" dirty="0">
                <a:ln>
                  <a:noFill/>
                </a:ln>
                <a:solidFill>
                  <a:prstClr val="black"/>
                </a:solidFill>
                <a:effectLst/>
                <a:uLnTx/>
                <a:uFillTx/>
                <a:latin typeface="+mn-lt"/>
                <a:ea typeface="+mn-ea"/>
                <a:cs typeface="+mn-cs"/>
              </a:rPr>
              <a:t> ddangos i blant a phobl ifanc eu bod yn cael eu hystyried a’u bod nhw’n ddiogel, a sut y gallwch chi helpu plant i gydnabod a rheoleiddio emosiynau.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Cyswllt a'r sylfaen ddiogel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 sylfaen ddiogel - mae hyn yn rhyddhau'r plentyn i fod yn fwy hyderus </a:t>
            </a:r>
            <a:r>
              <a:rPr kumimoji="0" lang="cy-GB" sz="1200" b="0" i="0" u="none" strike="noStrike" kern="1200" cap="none" spc="0" normalizeH="0" baseline="0" noProof="0" dirty="0" err="1">
                <a:ln>
                  <a:noFill/>
                </a:ln>
                <a:solidFill>
                  <a:prstClr val="black"/>
                </a:solidFill>
                <a:effectLst/>
                <a:uLnTx/>
                <a:uFillTx/>
                <a:latin typeface="+mn-lt"/>
                <a:ea typeface="+mn-ea"/>
                <a:cs typeface="+mn-cs"/>
              </a:rPr>
              <a:t>ynddo'i</a:t>
            </a:r>
            <a:r>
              <a:rPr kumimoji="0" lang="cy-GB" sz="1200" b="0" i="0" u="none" strike="noStrike" kern="1200" cap="none" spc="0" normalizeH="0" baseline="0" noProof="0" dirty="0">
                <a:ln>
                  <a:noFill/>
                </a:ln>
                <a:solidFill>
                  <a:prstClr val="black"/>
                </a:solidFill>
                <a:effectLst/>
                <a:uLnTx/>
                <a:uFillTx/>
                <a:latin typeface="+mn-lt"/>
                <a:ea typeface="+mn-ea"/>
                <a:cs typeface="+mn-cs"/>
              </a:rPr>
              <a:t> hun, yn ei gorff, yn ei berthnasoedd, ei chwarae a'i ddysgu.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absenoldeb sylfaen ddiogel gall y plentyn gael ei lethu â phryder ac mae hyn yn cyfyngu ar ei hunan-barch a'i ymgysylltiad hyderus yn y byd.</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cyswllt helpu a rhwystro'r datblygiad hwn.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Ychwanegwch ddolen i </a:t>
            </a:r>
            <a:r>
              <a:rPr kumimoji="0" lang="cy-GB" sz="1200" b="0" i="0" u="none" strike="noStrike" kern="1200" cap="none" spc="0" normalizeH="0" baseline="0" noProof="0" dirty="0" err="1">
                <a:ln>
                  <a:noFill/>
                </a:ln>
                <a:solidFill>
                  <a:prstClr val="black"/>
                </a:solidFill>
                <a:effectLst/>
                <a:uLnTx/>
                <a:uFillTx/>
                <a:latin typeface="+mn-lt"/>
                <a:ea typeface="+mn-ea"/>
                <a:cs typeface="+mn-cs"/>
              </a:rPr>
              <a:t>Bodzinsky</a:t>
            </a:r>
            <a:r>
              <a:rPr kumimoji="0" lang="cy-GB" sz="1200" b="0" i="0" u="none" strike="noStrike" kern="1200" cap="none" spc="0" normalizeH="0" baseline="0" noProof="0" dirty="0">
                <a:ln>
                  <a:noFill/>
                </a:ln>
                <a:solidFill>
                  <a:prstClr val="black"/>
                </a:solidFill>
                <a:effectLst/>
                <a:uLnTx/>
                <a:uFillTx/>
                <a:latin typeface="+mn-lt"/>
                <a:ea typeface="+mn-ea"/>
                <a:cs typeface="+mn-cs"/>
              </a:rPr>
              <a:t> - mae'n ddefnyddiol ar gyfer lles.  Dealltwriaeth wahanol ar gamau gwahanol.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2079777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Byddwn yn siarad yn gyntaf am gyswllt â theuluoedd biolegol.  Bydd sleidiau diweddarach yn edrych ar gyswllt â brodyr a chwiorydd, rhieni maeth ac eraill.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Pan fydd y plentyn yn cael ei leoli gyntaf, mae'n debygol y bydd gofyn i chi roi eich barn am y cynllun cyswllt e.e. ar ba achlysuron a ble mae'r teulu biolegol yn anfon cardiau; a oes cyswllt uniongyrchol ag unrhyw un ac ati.  Gall fod yn ddryslyd gwybod beth i'w wneud oherwydd bod y broses o wneud penderfyniadau cyfreithiol (PR) yn cael ei rhannu gyda'r awdurdod lleol, ac efallai na fydd y trefniadau cyswllt terfynol wedi'u cytuno eto.  Chi fydd yn gyfrifol ar ôl i'r Gorchymyn Mabwysiadu gael ei ganiatáu felly dylai pobl fod yn gweithio mewn partneriaeth â chi ar y cam hwn.  Oni bai bod gorchymyn llys ar waith sy'n cyfeirio at drefniadau cyswllt gellir eu newid ar unrhyw adeg.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Galli trefniadau cyswllt fod yn wahanol o ran rhieni biolegol a pherthnasau biolegol eraill hefyd.  Ar hyn o bryd i lawer o blant mae'n debyg nad oes cyswllt uniongyrchol a dylai cysylltiadau terfynol fod wedi digwydd cyn i chi gwrdd â'ch plentyn.   Mae'n debygol y bydd gofyn i chi ysgrifennu ‘llythyr ymgartrefu’ neu gytuno i gynlluniau ar gyfer trefniadau cyswllt tymor hwy yn weddol gyflym.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gorfod meddwl am y pethau hyn, yn enwedig gan nad ydych chi </a:t>
            </a:r>
            <a:r>
              <a:rPr kumimoji="0" lang="cy-GB" sz="1200" b="0" i="0" u="none" strike="noStrike" kern="1200" cap="none" spc="0" normalizeH="0" baseline="0" noProof="0" dirty="0" err="1">
                <a:ln>
                  <a:noFill/>
                </a:ln>
                <a:solidFill>
                  <a:prstClr val="black"/>
                </a:solidFill>
                <a:effectLst/>
                <a:uLnTx/>
                <a:uFillTx/>
                <a:latin typeface="+mn-lt"/>
                <a:ea typeface="+mn-ea"/>
                <a:cs typeface="+mn-cs"/>
              </a:rPr>
              <a:t>efallai'n</a:t>
            </a:r>
            <a:r>
              <a:rPr kumimoji="0" lang="cy-GB" sz="1200" b="0" i="0" u="none" strike="noStrike" kern="1200" cap="none" spc="0" normalizeH="0" baseline="0" noProof="0" dirty="0">
                <a:ln>
                  <a:noFill/>
                </a:ln>
                <a:solidFill>
                  <a:prstClr val="black"/>
                </a:solidFill>
                <a:effectLst/>
                <a:uLnTx/>
                <a:uFillTx/>
                <a:latin typeface="+mn-lt"/>
                <a:ea typeface="+mn-ea"/>
                <a:cs typeface="+mn-cs"/>
              </a:rPr>
              <a:t> teimlo eich bod chi'n adnabod y plentyn yn dda yn y dyddiau cynnar, i gyd deimlo ychydig yn llethol - felly mae'n iawn gofyn am help neu syniadau.  Defnyddiwch rai o'r syniadau yn y cyflwyniad hwn i lunio cwestiynau mae angen i chi eu hateb i wneud penderfyniad.  Gallwch hefyd edrych ar y Canllaw Cyfreithiol ar wefan NAS a'r cyflwyniad Cyfreithiol yn y gyfres hon i gael mwy o wybodaeth.  Mae cyngor hefyd ar gael trwy linellau cymorth AFA Cymru ac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UK.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oes gan eich plentyn gyswllt cadarnhaol ag aelodau o'r teulu biolegol neu eraill, gall hyn fod yn ffactor cadarnhaol iawn i'w ddatblygiad yn y dyfodol. Mae ymchwil yn awgrymu y gall perthnasoedd cadarnhaol ag oedolion gofalgar â diddordeb fod o gymorth i blentyn wrth adeiladu ei wydnwch (</a:t>
            </a:r>
            <a:r>
              <a:rPr kumimoji="0" lang="cy-GB" sz="1200" b="0" i="0" u="none" strike="noStrike" kern="1200" cap="none" spc="0" normalizeH="0" baseline="0" noProof="0" dirty="0" err="1">
                <a:ln>
                  <a:noFill/>
                </a:ln>
                <a:solidFill>
                  <a:prstClr val="black"/>
                </a:solidFill>
                <a:effectLst/>
                <a:uLnTx/>
                <a:uFillTx/>
                <a:latin typeface="+mn-lt"/>
                <a:ea typeface="+mn-ea"/>
                <a:cs typeface="+mn-cs"/>
              </a:rPr>
              <a:t>Dalzell</a:t>
            </a:r>
            <a:r>
              <a:rPr kumimoji="0" lang="cy-GB" sz="1200" b="0" i="0" u="none" strike="noStrike" kern="1200" cap="none" spc="0" normalizeH="0" baseline="0" noProof="0" dirty="0">
                <a:ln>
                  <a:noFill/>
                </a:ln>
                <a:solidFill>
                  <a:prstClr val="black"/>
                </a:solidFill>
                <a:effectLst/>
                <a:uLnTx/>
                <a:uFillTx/>
                <a:latin typeface="+mn-lt"/>
                <a:ea typeface="+mn-ea"/>
                <a:cs typeface="+mn-cs"/>
              </a:rPr>
              <a:t> a </a:t>
            </a:r>
            <a:r>
              <a:rPr kumimoji="0" lang="cy-GB" sz="1200" b="0" i="0" u="none" strike="noStrike" kern="1200" cap="none" spc="0" normalizeH="0" baseline="0" noProof="0" dirty="0" err="1">
                <a:ln>
                  <a:noFill/>
                </a:ln>
                <a:solidFill>
                  <a:prstClr val="black"/>
                </a:solidFill>
                <a:effectLst/>
                <a:uLnTx/>
                <a:uFillTx/>
                <a:latin typeface="+mn-lt"/>
                <a:ea typeface="+mn-ea"/>
                <a:cs typeface="+mn-cs"/>
              </a:rPr>
              <a:t>Sawyer</a:t>
            </a:r>
            <a:r>
              <a:rPr kumimoji="0" lang="cy-GB" sz="1200" b="0" i="0" u="none" strike="noStrike" kern="1200" cap="none" spc="0" normalizeH="0" baseline="0" noProof="0" dirty="0">
                <a:ln>
                  <a:noFill/>
                </a:ln>
                <a:solidFill>
                  <a:prstClr val="black"/>
                </a:solidFill>
                <a:effectLst/>
                <a:uLnTx/>
                <a:uFillTx/>
                <a:latin typeface="+mn-lt"/>
                <a:ea typeface="+mn-ea"/>
                <a:cs typeface="+mn-cs"/>
              </a:rPr>
              <a:t>, 2011 ) felly ni ddylem ddod i’r penderfyniad o ddod â chysylltiadau cadarnhaol i ben iddyn nhw yn ysgafn.  Os yw hyn yn wir am eich plentyn, siaradwch â phobl am unrhyw deimladau sydd gennych chi.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ydych chi am wneud ychydig mwy o ddarllen mae gan Research </a:t>
            </a:r>
            <a:r>
              <a:rPr kumimoji="0" lang="cy-GB" sz="1200" b="0" i="0" u="none" strike="noStrike" kern="1200" cap="none" spc="0" normalizeH="0" baseline="0" noProof="0" dirty="0" err="1">
                <a:ln>
                  <a:noFill/>
                </a:ln>
                <a:solidFill>
                  <a:prstClr val="black"/>
                </a:solidFill>
                <a:effectLst/>
                <a:uLnTx/>
                <a:uFillTx/>
                <a:latin typeface="+mn-lt"/>
                <a:ea typeface="+mn-ea"/>
                <a:cs typeface="+mn-cs"/>
              </a:rPr>
              <a:t>in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Practice</a:t>
            </a:r>
            <a:r>
              <a:rPr kumimoji="0" lang="cy-GB" sz="1200" b="0" i="0" u="none" strike="noStrike" kern="1200" cap="none" spc="0" normalizeH="0" baseline="0" noProof="0" dirty="0">
                <a:ln>
                  <a:noFill/>
                </a:ln>
                <a:solidFill>
                  <a:prstClr val="black"/>
                </a:solidFill>
                <a:effectLst/>
                <a:uLnTx/>
                <a:uFillTx/>
                <a:latin typeface="+mn-lt"/>
                <a:ea typeface="+mn-ea"/>
                <a:cs typeface="+mn-cs"/>
              </a:rPr>
              <a:t>, Prifysgol </a:t>
            </a:r>
            <a:r>
              <a:rPr kumimoji="0" lang="cy-GB" sz="1200" b="0" i="0" u="none" strike="noStrike" kern="1200" cap="none" spc="0" normalizeH="0" baseline="0" noProof="0" dirty="0" err="1">
                <a:ln>
                  <a:noFill/>
                </a:ln>
                <a:solidFill>
                  <a:prstClr val="black"/>
                </a:solidFill>
                <a:effectLst/>
                <a:uLnTx/>
                <a:uFillTx/>
                <a:latin typeface="+mn-lt"/>
                <a:ea typeface="+mn-ea"/>
                <a:cs typeface="+mn-cs"/>
              </a:rPr>
              <a:t>East</a:t>
            </a:r>
            <a:r>
              <a:rPr kumimoji="0" lang="cy-GB" sz="1200" b="0" i="0" u="none" strike="noStrike" kern="1200" cap="none" spc="0" normalizeH="0" baseline="0" noProof="0" dirty="0">
                <a:ln>
                  <a:noFill/>
                </a:ln>
                <a:solidFill>
                  <a:prstClr val="black"/>
                </a:solidFill>
                <a:effectLst/>
                <a:uLnTx/>
                <a:uFillTx/>
                <a:latin typeface="+mn-lt"/>
                <a:ea typeface="+mn-ea"/>
                <a:cs typeface="+mn-cs"/>
              </a:rPr>
              <a:t> Anglia a'r Ganolfan Ymchwil ar Blant a Theuluoedd becyn gwybodaeth defnyddiol ar wefan </a:t>
            </a:r>
            <a:r>
              <a:rPr kumimoji="0" lang="cy-GB" sz="1200" b="0" i="0" u="none" strike="noStrike" kern="1200" cap="none" spc="0" normalizeH="0" baseline="0" noProof="0" dirty="0" err="1">
                <a:ln>
                  <a:noFill/>
                </a:ln>
                <a:solidFill>
                  <a:prstClr val="black"/>
                </a:solidFill>
                <a:effectLst/>
                <a:uLnTx/>
                <a:uFillTx/>
                <a:latin typeface="+mn-lt"/>
                <a:ea typeface="+mn-ea"/>
                <a:cs typeface="+mn-cs"/>
              </a:rPr>
              <a:t>Contact</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in</a:t>
            </a:r>
            <a:r>
              <a:rPr kumimoji="0" lang="cy-GB" sz="1200" b="0" i="0" u="none" strike="noStrike" kern="1200" cap="none" spc="0" normalizeH="0" baseline="0" noProof="0" dirty="0">
                <a:ln>
                  <a:noFill/>
                </a:ln>
                <a:solidFill>
                  <a:prstClr val="black"/>
                </a:solidFill>
                <a:effectLst/>
                <a:uLnTx/>
                <a:uFillTx/>
                <a:latin typeface="+mn-lt"/>
                <a:ea typeface="+mn-ea"/>
                <a:cs typeface="+mn-cs"/>
              </a:rPr>
              <a:t> </a:t>
            </a:r>
            <a:r>
              <a:rPr kumimoji="0" lang="cy-GB" sz="1200" b="0" i="0" u="none" strike="noStrike" kern="1200" cap="none" spc="0" normalizeH="0" baseline="0" noProof="0" dirty="0" err="1">
                <a:ln>
                  <a:noFill/>
                </a:ln>
                <a:solidFill>
                  <a:prstClr val="black"/>
                </a:solidFill>
                <a:effectLst/>
                <a:uLnTx/>
                <a:uFillTx/>
                <a:latin typeface="+mn-lt"/>
                <a:ea typeface="+mn-ea"/>
                <a:cs typeface="+mn-cs"/>
              </a:rPr>
              <a:t>Adoption</a:t>
            </a:r>
            <a:r>
              <a:rPr kumimoji="0" lang="cy-GB" sz="1200" b="0" i="0" u="none" strike="noStrike" kern="1200" cap="none" spc="0" normalizeH="0" baseline="0" noProof="0" dirty="0">
                <a:ln>
                  <a:noFill/>
                </a:ln>
                <a:solidFill>
                  <a:prstClr val="black"/>
                </a:solidFill>
                <a:effectLst/>
                <a:uLnTx/>
                <a:uFillTx/>
                <a:latin typeface="+mn-lt"/>
                <a:ea typeface="+mn-ea"/>
                <a:cs typeface="+mn-cs"/>
              </a:rPr>
              <a:t> www.contact.rip.org.uk. Cofiwch fod y ddeddfwriaeth yn cyfeirio at Loegr felly gwnewch yn siŵr eich bod chi'n deall persbectif Cymru os ydych chi'n cyrchu'r deunydd hwn.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1" i="0" u="none" strike="noStrike" kern="1200" cap="none" spc="0" normalizeH="0" baseline="0" noProof="0" dirty="0">
                <a:ln>
                  <a:noFill/>
                </a:ln>
                <a:solidFill>
                  <a:prstClr val="black"/>
                </a:solidFill>
                <a:effectLst/>
                <a:uLnTx/>
                <a:uFillTx/>
                <a:latin typeface="+mn-lt"/>
                <a:ea typeface="+mn-ea"/>
                <a:cs typeface="+mn-cs"/>
              </a:rPr>
              <a:t>Ymarfer: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Os ydych chi'n gwneud y deunyddiau hyn mewn grŵp, fe allech chi ymgymryd â’r ymarfer canlynol: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Yn yr hyfforddiant paratoi efallai y gofynnwyd i chi ysgrifennu llythyr at deulu dychmygol - byddwch wedi meddwl am yr hyn y gallech ei rannu, pa mor agored ydych chi'n meddwl y gallech chi fod? Nawr eich bod chi'n adnabod eich plentyn, meddyliwch sut y bydd y dasg hon yn teimlo'n wahanol.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2337079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Gall hwn fod yn fframwaith i'ch helpu chi, y rhiant sy'n mabwysiadu, i feddwl am anghenion cyswllt eich plentyn nawr ac yn y dyfodol oherwydd mae angen i chi allu datblygu strategaethau i'ch helpu chi i werthuso hyn i chi eich hun nawr ac yn y dyfodol.  Efallai eich bod mewn sefyllfa pan fyddwch yn meddwl am ddechrau cyswllt, neu ei stopio, neu newid sut mae'n digwydd.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Er mwyn penderfynu pa gyswllt sydd er budd gorau eich plentyn, gall fod yn ddefnyddiol meddwl am y ddeinameg rhwng y partïon eraill.  Yn yr achos hwn mae'r model yn cael ei gymhwyso i deuluoedd biolegol.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ffordd y mae'r ffactorau hyn yn rhyngweithio yn bwysig</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pa risgiau a buddion datblygiadol a ddaw gyda phob parti?</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Beth yw'r pethau cadarnhaol a'r risgiau ym mhob parth? Cofiwch fod y rhain yn newid dros amser.</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A oes gwybodaeth ar goll? I bwy allwch chi ofyn?</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Weithiau mae'n anodd meddwl am y ffactorau o'n teulu ein hunain - a oes rhywun yn eich rhwydwaith cymorth a allai eich helpu i wneud hyn?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3113798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Mae'r ychydig sleidiau nesaf yn eithaf manwl, ond mae rhieni sy'n mabwysiadu wedi eu cael yn ddefnyddiol i’w helpu i wirio eu teimladau a'u ffordd o feddwl eu hunain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1643667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Pwy?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Teulu biolegol gan gynnwys neiniau a theidiau</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Brodyr a chwiorydd biolegol a'r rhai y mae'r plentyn yn eu hystyried fel brodyr a chwiorydd.  Mewn teuluoedd wedi'u hail-gyfansoddi gall hyn gynnwys plant na fyddent yn cael eu diffinio'n gyfreithiol fel brodyr a chwiorydd, ond y mae'r plentyn wedi tyfu i fyny gyda nhw.  Mae cael perthynas â brodyr a chwiorydd yn ffactor amddiffynnol ar gyfer iechyd emosiynol ym mhob amgylchiad ac eithrio ambell un.</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Cyswllt â gofalwyr maeth blaenorol.  Mae ymchwil diweddar (Cyfeirnod) yn cefnogi'r farn bod cyswllt â gofalwyr maeth blaenorol yn bwysig wrth helpu plant wedi'u mabwysiadu i reoli eu galar a'u colled ar ôl gwahanu.  Dangosodd yr ymchwil hon y gallai anghenion oedolion bennu beth sy'n digwydd mewn gwirionedd, ac y gall hyn adael plant heb gefnogaeth wrth ddelio â'r galar o gael eu gwahanu oddi wrth ofalwyr maeth sydd wedi bod yn rhoddwyr gofal sylfaenol.</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Unigolion arwyddocaol eraill?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y-GB" sz="1200" b="0" i="0" u="none" strike="noStrike" kern="1200" cap="none" spc="0" normalizeH="0" baseline="0" noProof="0" dirty="0">
                <a:ln>
                  <a:noFill/>
                </a:ln>
                <a:solidFill>
                  <a:prstClr val="black"/>
                </a:solidFill>
                <a:effectLst/>
                <a:uLnTx/>
                <a:uFillTx/>
                <a:latin typeface="+mn-lt"/>
                <a:ea typeface="+mn-ea"/>
                <a:cs typeface="+mn-cs"/>
              </a:rPr>
              <a:t>Manteision - archwilio barn a phryderon pobl.  Pwrpas y cwrs hwn yw darparu gwybodaeth a syniadau i helpu pobl i deimlo mwy o gefnogaeth yn y maes heriol hwn.  </a:t>
            </a: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21</a:t>
            </a:fld>
            <a:endParaRPr lang="en-GB"/>
          </a:p>
        </p:txBody>
      </p:sp>
    </p:spTree>
    <p:extLst>
      <p:ext uri="{BB962C8B-B14F-4D97-AF65-F5344CB8AC3E}">
        <p14:creationId xmlns:p14="http://schemas.microsoft.com/office/powerpoint/2010/main" val="2713912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AF3BAD-B324-4F92-AB2A-D1C91D858C98}"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76616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238747693"/>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583AF3-A9B5-46AF-A1F3-2CE79431FE0E}"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B4C5C4-21AA-465A-AE8A-3EDEA25EC1F5}"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114094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05269763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B4C5C4-21AA-465A-AE8A-3EDEA25EC1F5}"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62261090"/>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6583AF3-A9B5-46AF-A1F3-2CE79431FE0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93326500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5F68A9-223E-42D3-9A34-1399C22DB5F7}"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152231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BA3A5A-1500-42FB-8B8B-29404D7F76A5}"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28464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2869B4-C881-4501-9FA4-5BAB34B4F17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111888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24/12/2024</a:t>
            </a:fld>
            <a:endParaRPr lang="en-GB"/>
          </a:p>
        </p:txBody>
      </p:sp>
      <p:sp>
        <p:nvSpPr>
          <p:cNvPr id="5" name="Footer Placeholder 4"/>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65199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C450A9-5FB2-4CAC-88A9-D8A7778E1B6E}"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50414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9BDEF8-8BB1-4208-87AA-213224F34F7A}" type="datetime1">
              <a:rPr lang="en-GB" smtClean="0"/>
              <a:t>24/12/2024</a:t>
            </a:fld>
            <a:endParaRPr lang="en-GB"/>
          </a:p>
        </p:txBody>
      </p:sp>
      <p:sp>
        <p:nvSpPr>
          <p:cNvPr id="8" name="Footer Placeholder 7"/>
          <p:cNvSpPr>
            <a:spLocks noGrp="1"/>
          </p:cNvSpPr>
          <p:nvPr>
            <p:ph type="ftr" sz="quarter" idx="11"/>
          </p:nvPr>
        </p:nvSpPr>
        <p:spPr/>
        <p:txBody>
          <a:bodyPr/>
          <a:lstStyle/>
          <a:p>
            <a:r>
              <a:rPr lang="en-GB"/>
              <a:t>Achieving More Together / Cyflawni Mwy Gyda'n Gilydd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2346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4A0C23-8FB9-497C-87BF-305A22A27AB7}" type="datetime1">
              <a:rPr lang="en-GB" smtClean="0"/>
              <a:t>24/12/2024</a:t>
            </a:fld>
            <a:endParaRPr lang="en-GB"/>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75640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24/12/2024</a:t>
            </a:fld>
            <a:endParaRPr lang="en-GB"/>
          </a:p>
        </p:txBody>
      </p:sp>
      <p:sp>
        <p:nvSpPr>
          <p:cNvPr id="3" name="Footer Placeholder 2"/>
          <p:cNvSpPr>
            <a:spLocks noGrp="1"/>
          </p:cNvSpPr>
          <p:nvPr>
            <p:ph type="ftr" sz="quarter" idx="11"/>
          </p:nvPr>
        </p:nvSpPr>
        <p:spPr/>
        <p:txBody>
          <a:bodyPr/>
          <a:lstStyle/>
          <a:p>
            <a:r>
              <a:rPr lang="en-GB"/>
              <a:t>Achieving More Together / Cyflawni Mwy Gyda'n Gilydd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09462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280645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24/12/2024</a:t>
            </a:fld>
            <a:endParaRPr lang="en-GB"/>
          </a:p>
        </p:txBody>
      </p:sp>
      <p:sp>
        <p:nvSpPr>
          <p:cNvPr id="6" name="Footer Placeholder 5"/>
          <p:cNvSpPr>
            <a:spLocks noGrp="1"/>
          </p:cNvSpPr>
          <p:nvPr>
            <p:ph type="ftr" sz="quarter" idx="11"/>
          </p:nvPr>
        </p:nvSpPr>
        <p:spPr/>
        <p:txBody>
          <a:bodyPr/>
          <a:lstStyle/>
          <a:p>
            <a:r>
              <a:rPr lang="en-GB"/>
              <a:t>Achieving More Together / Cyflawni Mwy Gyda'n Gilydd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62454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583AF3-A9B5-46AF-A1F3-2CE79431FE0E}" type="datetime1">
              <a:rPr lang="en-GB" smtClean="0"/>
              <a:t>24/12/2024</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Achieving More Together / Cyflawni Mwy Gyda'n Gilydd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1372299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descr="C:\Users\c000707\AppData\Local\Microsoft\Windows\Temporary Internet Files\Content.Outlook\04K933QQ\Small logo cmyk.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rgbClr val="8064A2">
                    <a:lumMod val="75000"/>
                  </a:srgbClr>
                </a:solidFill>
                <a:effectLst/>
                <a:uLnTx/>
                <a:uFillTx/>
              </a:rPr>
              <a:t>Achieving More Together / </a:t>
            </a:r>
            <a:r>
              <a:rPr kumimoji="0" lang="en-GB" sz="3200" b="1" i="0" u="none" strike="noStrike" kern="0" cap="none" spc="0" normalizeH="0" baseline="0" noProof="0" dirty="0" err="1">
                <a:ln>
                  <a:noFill/>
                </a:ln>
                <a:solidFill>
                  <a:srgbClr val="604A7B"/>
                </a:solidFill>
                <a:effectLst/>
                <a:uLnTx/>
                <a:uFillTx/>
              </a:rPr>
              <a:t>Cyflawni</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Mwy</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Gyda’n</a:t>
            </a:r>
            <a:r>
              <a:rPr kumimoji="0" lang="en-GB" sz="3200" b="1" i="0" u="none" strike="noStrike" kern="0" cap="none" spc="0" normalizeH="0" baseline="0" noProof="0" dirty="0">
                <a:ln>
                  <a:noFill/>
                </a:ln>
                <a:solidFill>
                  <a:srgbClr val="604A7B"/>
                </a:solidFill>
                <a:effectLst/>
                <a:uLnTx/>
                <a:uFillTx/>
              </a:rPr>
              <a:t> </a:t>
            </a:r>
            <a:r>
              <a:rPr kumimoji="0" lang="en-GB" sz="3200" b="1" i="0" u="none" strike="noStrike" kern="0" cap="none" spc="0" normalizeH="0" baseline="0" noProof="0" dirty="0" err="1">
                <a:ln>
                  <a:noFill/>
                </a:ln>
                <a:solidFill>
                  <a:srgbClr val="604A7B"/>
                </a:solidFill>
                <a:effectLst/>
                <a:uLnTx/>
                <a:uFillTx/>
              </a:rPr>
              <a:t>Gilydd</a:t>
            </a:r>
            <a:endParaRPr kumimoji="0" lang="en-GB" sz="3200" b="1" i="0" u="none" strike="noStrike" kern="0" cap="none" spc="0" normalizeH="0" baseline="0" noProof="0" dirty="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err="1">
                <a:latin typeface="Arial" panose="020B0604020202020204" pitchFamily="34" charset="0"/>
                <a:cs typeface="Arial" panose="020B0604020202020204" pitchFamily="34" charset="0"/>
              </a:rPr>
              <a:t>Peryglon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28273" y="2003509"/>
            <a:ext cx="10213223" cy="4220534"/>
          </a:xfrm>
        </p:spPr>
        <p:txBody>
          <a:bodyPr>
            <a:normAutofit fontScale="85000" lnSpcReduction="20000"/>
          </a:bodyPr>
          <a:lstStyle/>
          <a:p>
            <a:pPr marL="342900" lvl="0" indent="-342900">
              <a:lnSpc>
                <a:spcPct val="100000"/>
              </a:lnSpc>
              <a:spcBef>
                <a:spcPct val="20000"/>
              </a:spcBef>
            </a:pPr>
            <a:endParaRPr lang="en-GB" sz="27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aml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teuluoedd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ofni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deuluoedd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biolegol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neu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eraill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ddarganfod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lle</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plentyn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byw</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nawr</a:t>
            </a:r>
            <a:r>
              <a:rPr lang="en-GB" sz="27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Os</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yw’n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digwydd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werth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anadlu</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cheisio</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meddwl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drwy</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beth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yw’r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perygl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gwirioneddol</a:t>
            </a:r>
            <a:r>
              <a:rPr lang="en-GB" sz="27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dirty="0" err="1">
                <a:latin typeface="Arial" panose="020B0604020202020204" pitchFamily="34" charset="0"/>
                <a:cs typeface="Arial" panose="020B0604020202020204" pitchFamily="34" charset="0"/>
              </a:rPr>
              <a:t>Oes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tystiolaeth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achosi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niwed</a:t>
            </a:r>
            <a:endParaRPr lang="en-GB"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perygl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sefydlu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chi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beryglon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ymarferol</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Nodwch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rhywun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eich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rhwydwaith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cefnogi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siarad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drwy</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bethau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gyda</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nhw</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gofyn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tîm</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cefnogi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mabwysiadu</a:t>
            </a:r>
            <a:r>
              <a:rPr lang="en-GB" sz="2700" dirty="0">
                <a:latin typeface="Arial" panose="020B0604020202020204" pitchFamily="34" charset="0"/>
                <a:cs typeface="Arial" panose="020B0604020202020204" pitchFamily="34" charset="0"/>
              </a:rPr>
              <a:t> am help</a:t>
            </a:r>
          </a:p>
          <a:p>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cyfryngau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digidol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hygyrch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ifanc</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gynyddol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debygol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fyddwch</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sefydliad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reoli’r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holl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lwyfannau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cyfathrebu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wrth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fynd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hŷn</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llinell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gyfathrebu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agored</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beryglon</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manteision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hanfodol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mwyn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dewisiadau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iddyn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dyfodol</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649401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cysylltiedig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12758" y="2370385"/>
            <a:ext cx="9860296" cy="4130548"/>
          </a:xfrm>
        </p:spPr>
        <p:txBody>
          <a:bodyPr>
            <a:noAutofit/>
          </a:bodyPr>
          <a:lstStyle/>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Mae </a:t>
            </a:r>
            <a:r>
              <a:rPr lang="en-GB" sz="2000" dirty="0" err="1">
                <a:latin typeface="Arial" panose="020B0604020202020204" pitchFamily="34" charset="0"/>
                <a:cs typeface="Arial" panose="020B0604020202020204" pitchFamily="34" charset="0"/>
              </a:rPr>
              <a:t>mynediad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hawdd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rhyngrwyd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golygu</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gallai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anochel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plant a </a:t>
            </a:r>
            <a:r>
              <a:rPr lang="en-GB" sz="2000" dirty="0" err="1">
                <a:latin typeface="Arial" panose="020B0604020202020204" pitchFamily="34" charset="0"/>
                <a:cs typeface="Arial" panose="020B0604020202020204" pitchFamily="34" charset="0"/>
              </a:rPr>
              <a:t>phobl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ifanc</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edrych</a:t>
            </a:r>
            <a:r>
              <a:rPr lang="en-GB" sz="2000" dirty="0">
                <a:latin typeface="Arial" panose="020B0604020202020204" pitchFamily="34" charset="0"/>
                <a:cs typeface="Arial" panose="020B0604020202020204" pitchFamily="34" charset="0"/>
              </a:rPr>
              <a:t> am </a:t>
            </a:r>
            <a:r>
              <a:rPr lang="en-GB" sz="2000" dirty="0" err="1">
                <a:latin typeface="Arial" panose="020B0604020202020204" pitchFamily="34" charset="0"/>
                <a:cs typeface="Arial" panose="020B0604020202020204" pitchFamily="34" charset="0"/>
              </a:rPr>
              <a:t>berthnasau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biolegol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brodyr</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chwiorydd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eraill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ar-lein</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Mae </a:t>
            </a:r>
            <a:r>
              <a:rPr lang="en-GB" sz="2000" dirty="0" err="1">
                <a:latin typeface="Arial" panose="020B0604020202020204" pitchFamily="34" charset="0"/>
                <a:cs typeface="Arial" panose="020B0604020202020204" pitchFamily="34" charset="0"/>
              </a:rPr>
              <a:t>nifer</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rieni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hefyd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poeni</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bydd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plant </a:t>
            </a:r>
            <a:r>
              <a:rPr lang="en-GB" sz="2000" dirty="0" err="1">
                <a:latin typeface="Arial" panose="020B0604020202020204" pitchFamily="34" charset="0"/>
                <a:cs typeface="Arial" panose="020B0604020202020204" pitchFamily="34" charset="0"/>
              </a:rPr>
              <a:t>mabwysiedig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cael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darganfod</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Mae bod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agored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barod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drafod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pethau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bwysig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helpu</a:t>
            </a:r>
            <a:r>
              <a:rPr lang="en-GB" sz="2000" dirty="0">
                <a:latin typeface="Arial" panose="020B0604020202020204" pitchFamily="34" charset="0"/>
                <a:cs typeface="Arial" panose="020B0604020202020204" pitchFamily="34" charset="0"/>
              </a:rPr>
              <a:t> plant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agored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gyda</a:t>
            </a:r>
            <a:r>
              <a:rPr lang="en-GB" sz="2000" dirty="0">
                <a:latin typeface="Arial" panose="020B0604020202020204" pitchFamily="34" charset="0"/>
                <a:cs typeface="Arial" panose="020B0604020202020204" pitchFamily="34" charset="0"/>
              </a:rPr>
              <a:t> chi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cynyddu’r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tebygolrwydd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byddwch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chi’n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gwybod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broblem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iddyn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nhw</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Os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gallwch</a:t>
            </a:r>
            <a:r>
              <a:rPr lang="en-GB" sz="2000" dirty="0">
                <a:latin typeface="Arial" panose="020B0604020202020204" pitchFamily="34" charset="0"/>
                <a:cs typeface="Arial" panose="020B0604020202020204" pitchFamily="34" charset="0"/>
              </a:rPr>
              <a:t> chi </a:t>
            </a:r>
            <a:r>
              <a:rPr lang="en-GB" sz="2000" dirty="0" err="1">
                <a:latin typeface="Arial" panose="020B0604020202020204" pitchFamily="34" charset="0"/>
                <a:cs typeface="Arial" panose="020B0604020202020204" pitchFamily="34" charset="0"/>
              </a:rPr>
              <a:t>sefyll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ochr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ochr</a:t>
            </a:r>
            <a:r>
              <a:rPr lang="en-GB" sz="2000" dirty="0">
                <a:latin typeface="Arial" panose="020B0604020202020204" pitchFamily="34" charset="0"/>
                <a:cs typeface="Arial" panose="020B0604020202020204" pitchFamily="34" charset="0"/>
              </a:rPr>
              <a:t> â </a:t>
            </a:r>
            <a:r>
              <a:rPr lang="en-GB" sz="2000" dirty="0" err="1">
                <a:latin typeface="Arial" panose="020B0604020202020204" pitchFamily="34" charset="0"/>
                <a:cs typeface="Arial" panose="020B0604020202020204" pitchFamily="34" charset="0"/>
              </a:rPr>
              <a:t>nhw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waeth</a:t>
            </a:r>
            <a:r>
              <a:rPr lang="en-GB" sz="2000" dirty="0">
                <a:latin typeface="Arial" panose="020B0604020202020204" pitchFamily="34" charset="0"/>
                <a:cs typeface="Arial" panose="020B0604020202020204" pitchFamily="34" charset="0"/>
              </a:rPr>
              <a:t> pa </a:t>
            </a:r>
            <a:r>
              <a:rPr lang="en-GB" sz="2000" dirty="0" err="1">
                <a:latin typeface="Arial" panose="020B0604020202020204" pitchFamily="34" charset="0"/>
                <a:cs typeface="Arial" panose="020B0604020202020204" pitchFamily="34" charset="0"/>
              </a:rPr>
              <a:t>mor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boenus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golygu</a:t>
            </a:r>
            <a:r>
              <a:rPr lang="en-GB" sz="2000" dirty="0">
                <a:latin typeface="Arial" panose="020B0604020202020204" pitchFamily="34" charset="0"/>
                <a:cs typeface="Arial" panose="020B0604020202020204" pitchFamily="34" charset="0"/>
              </a:rPr>
              <a:t> bod </a:t>
            </a:r>
            <a:r>
              <a:rPr lang="en-GB" sz="2000" dirty="0" err="1">
                <a:latin typeface="Arial" panose="020B0604020202020204" pitchFamily="34" charset="0"/>
                <a:cs typeface="Arial" panose="020B0604020202020204" pitchFamily="34" charset="0"/>
              </a:rPr>
              <a:t>ganddyn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nhw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helpu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galluogi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deimlo’n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ddiogel</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i’w</a:t>
            </a:r>
            <a:r>
              <a:rPr lang="en-GB" sz="2000" dirty="0">
                <a:latin typeface="Arial" panose="020B0604020202020204" pitchFamily="34" charset="0"/>
                <a:cs typeface="Arial" panose="020B0604020202020204" pitchFamily="34" charset="0"/>
              </a:rPr>
              <a:t> help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reoleiddio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hemosiynau</a:t>
            </a:r>
            <a:r>
              <a:rPr lang="en-GB" sz="2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401622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1300362" y="583451"/>
            <a:ext cx="7861663" cy="1325563"/>
          </a:xfrm>
        </p:spPr>
        <p:txBody>
          <a:bodyPr/>
          <a:lstStyle/>
          <a:p>
            <a:pPr algn="ct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penderfyniadau</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gyswllt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300362" y="2213811"/>
            <a:ext cx="8915400" cy="3777622"/>
          </a:xfrm>
        </p:spPr>
        <p:txBody>
          <a:bodyPr>
            <a:noAutofit/>
          </a:bodyPr>
          <a:lstStyle/>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Y man </a:t>
            </a:r>
            <a:r>
              <a:rPr lang="en-GB" sz="2000" dirty="0" err="1">
                <a:latin typeface="Arial" panose="020B0604020202020204" pitchFamily="34" charset="0"/>
                <a:cs typeface="Arial" panose="020B0604020202020204" pitchFamily="34" charset="0"/>
              </a:rPr>
              <a:t>cychwyn</a:t>
            </a:r>
            <a:r>
              <a:rPr lang="en-GB" sz="2000" dirty="0">
                <a:latin typeface="Arial" panose="020B0604020202020204" pitchFamily="34" charset="0"/>
                <a:cs typeface="Arial" panose="020B0604020202020204" pitchFamily="34" charset="0"/>
              </a:rPr>
              <a:t> am </a:t>
            </a:r>
            <a:r>
              <a:rPr lang="en-GB" sz="2000" dirty="0" err="1">
                <a:latin typeface="Arial" panose="020B0604020202020204" pitchFamily="34" charset="0"/>
                <a:cs typeface="Arial" panose="020B0604020202020204" pitchFamily="34" charset="0"/>
              </a:rPr>
              <a:t>feddwl</a:t>
            </a:r>
            <a:r>
              <a:rPr lang="en-GB" sz="2000" dirty="0">
                <a:latin typeface="Arial" panose="020B0604020202020204" pitchFamily="34" charset="0"/>
                <a:cs typeface="Arial" panose="020B0604020202020204" pitchFamily="34" charset="0"/>
              </a:rPr>
              <a:t> am </a:t>
            </a:r>
            <a:r>
              <a:rPr lang="en-GB" sz="2000" dirty="0" err="1">
                <a:latin typeface="Arial" panose="020B0604020202020204" pitchFamily="34" charset="0"/>
                <a:cs typeface="Arial" panose="020B0604020202020204" pitchFamily="34" charset="0"/>
              </a:rPr>
              <a:t>gyswllt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eich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cofio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bwriad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trefniadau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cyswllt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bod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ddatblygiadol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fuddiol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gyfer</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adegau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pobl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anghofio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mae’r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trefniadau</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wneir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adlewyrchu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anghenion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oedolion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ynghlwm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hytrach</a:t>
            </a:r>
            <a:r>
              <a:rPr lang="en-GB" sz="2000" dirty="0">
                <a:latin typeface="Arial" panose="020B0604020202020204" pitchFamily="34" charset="0"/>
                <a:cs typeface="Arial" panose="020B0604020202020204" pitchFamily="34" charset="0"/>
              </a:rPr>
              <a:t> nag </a:t>
            </a:r>
            <a:r>
              <a:rPr lang="en-GB" sz="2000" dirty="0" err="1">
                <a:latin typeface="Arial" panose="020B0604020202020204" pitchFamily="34" charset="0"/>
                <a:cs typeface="Arial" panose="020B0604020202020204" pitchFamily="34" charset="0"/>
              </a:rPr>
              <a:t>anghenion</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I </a:t>
            </a:r>
            <a:r>
              <a:rPr lang="en-GB" sz="2000" dirty="0" err="1">
                <a:latin typeface="Arial" panose="020B0604020202020204" pitchFamily="34" charset="0"/>
                <a:cs typeface="Arial" panose="020B0604020202020204" pitchFamily="34" charset="0"/>
              </a:rPr>
              <a:t>wneud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penderfyniadau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chi </a:t>
            </a:r>
            <a:r>
              <a:rPr lang="en-GB" sz="2000" dirty="0" err="1">
                <a:latin typeface="Arial" panose="020B0604020202020204" pitchFamily="34" charset="0"/>
                <a:cs typeface="Arial" panose="020B0604020202020204" pitchFamily="34" charset="0"/>
              </a:rPr>
              <a:t>ystyried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peryglon</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manteision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pob</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trefniant</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Bydd</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rhain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newid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dros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amser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amgylchiadau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pobl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newid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wrth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feddwl</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ddatblygu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gyda’u</a:t>
            </a:r>
            <a:r>
              <a:rPr lang="en-GB" sz="2000" dirty="0">
                <a:latin typeface="Arial" panose="020B0604020202020204" pitchFamily="34" charset="0"/>
                <a:cs typeface="Arial" panose="020B0604020202020204" pitchFamily="34" charset="0"/>
              </a:rPr>
              <a:t> hoed </a:t>
            </a:r>
            <a:r>
              <a:rPr lang="en-GB" sz="2000" dirty="0" err="1">
                <a:latin typeface="Arial" panose="020B0604020202020204" pitchFamily="34" charset="0"/>
                <a:cs typeface="Arial" panose="020B0604020202020204" pitchFamily="34" charset="0"/>
              </a:rPr>
              <a:t>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dealltwriaeth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gynyddol</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Byddant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angen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datblygu’r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sgiliau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hefyd</a:t>
            </a:r>
            <a:r>
              <a:rPr lang="en-GB" sz="2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727005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74726" cy="1325563"/>
          </a:xfrm>
        </p:spPr>
        <p:txBody>
          <a:bodyPr/>
          <a:lstStyle/>
          <a:p>
            <a:pPr algn="ct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cynllun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arfer</a:t>
            </a:r>
            <a:r>
              <a:rPr lang="en-GB" dirty="0">
                <a:latin typeface="Arial" panose="020B0604020202020204" pitchFamily="34" charset="0"/>
                <a:cs typeface="Arial" panose="020B0604020202020204" pitchFamily="34" charset="0"/>
              </a:rPr>
              <a:t> da </a:t>
            </a:r>
            <a:r>
              <a:rPr lang="en-GB" dirty="0" err="1">
                <a:latin typeface="Arial" panose="020B0604020202020204" pitchFamily="34" charset="0"/>
                <a:cs typeface="Arial" panose="020B0604020202020204" pitchFamily="34" charset="0"/>
              </a:rPr>
              <a:t>i’r</a:t>
            </a:r>
            <a:r>
              <a:rPr lang="en-GB" dirty="0">
                <a:latin typeface="Arial" panose="020B0604020202020204" pitchFamily="34" charset="0"/>
                <a:cs typeface="Arial" panose="020B0604020202020204" pitchFamily="34" charset="0"/>
              </a:rPr>
              <a:t> panel </a:t>
            </a:r>
            <a:r>
              <a:rPr lang="en-GB" dirty="0" err="1">
                <a:latin typeface="Arial" panose="020B0604020202020204" pitchFamily="34" charset="0"/>
                <a:cs typeface="Arial" panose="020B0604020202020204" pitchFamily="34" charset="0"/>
              </a:rPr>
              <a:t>paru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cytundeb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mabwysiadwyr</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edrych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dyfodol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Lle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gorchymyn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cyfreithiol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ymwneud</a:t>
            </a:r>
            <a:r>
              <a:rPr lang="en-GB" dirty="0">
                <a:latin typeface="Arial" panose="020B0604020202020204" pitchFamily="34" charset="0"/>
                <a:cs typeface="Arial" panose="020B0604020202020204" pitchFamily="34" charset="0"/>
              </a:rPr>
              <a:t> â </a:t>
            </a:r>
            <a:r>
              <a:rPr lang="en-GB" dirty="0" err="1">
                <a:latin typeface="Arial" panose="020B0604020202020204" pitchFamily="34" charset="0"/>
                <a:cs typeface="Arial" panose="020B0604020202020204" pitchFamily="34" charset="0"/>
              </a:rPr>
              <a:t>chyswllt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amlder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math o </a:t>
            </a:r>
            <a:r>
              <a:rPr lang="en-GB" dirty="0" err="1">
                <a:latin typeface="Arial" panose="020B0604020202020204" pitchFamily="34" charset="0"/>
                <a:cs typeface="Arial" panose="020B0604020202020204" pitchFamily="34" charset="0"/>
              </a:rPr>
              <a:t>gyswllt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drefniant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anffurfiol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dibynnu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Nid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gyfforddus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oedolion</a:t>
            </a:r>
            <a:r>
              <a:rPr lang="en-GB" dirty="0">
                <a:latin typeface="Arial" panose="020B0604020202020204" pitchFamily="34" charset="0"/>
                <a:cs typeface="Arial" panose="020B0604020202020204" pitchFamily="34" charset="0"/>
              </a:rPr>
              <a:t>, felly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bwysig</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glir</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fanteision</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unrhyw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beryglon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diffuant</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safbwynt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525668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rôl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
        <p:nvSpPr>
          <p:cNvPr id="7" name="Content Placeholder 2">
            <a:extLst>
              <a:ext uri="{FF2B5EF4-FFF2-40B4-BE49-F238E27FC236}">
                <a16:creationId xmlns:a16="http://schemas.microsoft.com/office/drawing/2014/main" id="{5F5A65D5-B940-44B6-80E0-FC0627A8B4B4}"/>
              </a:ext>
            </a:extLst>
          </p:cNvPr>
          <p:cNvSpPr txBox="1">
            <a:spLocks noChangeAspect="1"/>
          </p:cNvSpPr>
          <p:nvPr/>
        </p:nvSpPr>
        <p:spPr>
          <a:xfrm>
            <a:off x="720000" y="2016000"/>
            <a:ext cx="10717903" cy="372361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Y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tasgau</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allweddol</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ar</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gyfer</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rhieni</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mabwysiadol</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wrth</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feddwl</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am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gyswllt</a:t>
            </a:r>
            <a:r>
              <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b="0" u="none" strike="noStrike" kern="1200" cap="none" spc="0" normalizeH="0" baseline="0" noProof="0" dirty="0" err="1">
                <a:ln>
                  <a:noFill/>
                </a:ln>
                <a:effectLst/>
                <a:uLnTx/>
                <a:uFillTx/>
                <a:latin typeface="Arial" panose="020B0604020202020204" pitchFamily="34" charset="0"/>
                <a:cs typeface="Arial" panose="020B0604020202020204" pitchFamily="34" charset="0"/>
              </a:rPr>
              <a:t>yw</a:t>
            </a:r>
            <a:endParaRPr kumimoji="0" lang="en-GB" b="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i</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ddeall</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p’un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yw</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cyswllt</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arfaethedig</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yn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briodol</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cynnal</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sylfaen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ddiogel</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ar</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gyfer</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eu</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plentyn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ystyried</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y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pwyntiau</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cadarnhaol</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a’r</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peryglon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phenderfynu</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beth</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sy’n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iawn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ar</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gyfer</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eu</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plentyn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a:p>
            <a:pPr marL="742950" marR="0" lvl="1"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cofio</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y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gallai</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trefniadau</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cyswllt</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fod</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angen</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 </a:t>
            </a:r>
            <a:r>
              <a:rPr kumimoji="0" lang="en-GB" sz="3200" b="0" u="none" strike="noStrike" kern="1200" cap="none" spc="0" normalizeH="0" baseline="0" noProof="0" dirty="0" err="1">
                <a:ln>
                  <a:noFill/>
                </a:ln>
                <a:effectLst/>
                <a:uLnTx/>
                <a:uFillTx/>
                <a:latin typeface="Arial" panose="020B0604020202020204" pitchFamily="34" charset="0"/>
                <a:cs typeface="Arial" panose="020B0604020202020204" pitchFamily="34" charset="0"/>
              </a:rPr>
              <a:t>newid</a:t>
            </a:r>
            <a:r>
              <a:rPr kumimoji="0" lang="en-GB" sz="3200" b="0" u="none" strike="noStrike" kern="1200" cap="none" spc="0" normalizeH="0" baseline="0" noProof="0" dirty="0">
                <a:ln>
                  <a:noFill/>
                </a:ln>
                <a:effectLst/>
                <a:uLnTx/>
                <a:uFillTx/>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037702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penderfyniadau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05789" y="2532899"/>
            <a:ext cx="9557084" cy="4445120"/>
          </a:xfrm>
        </p:spPr>
        <p:txBody>
          <a:bodyPr>
            <a:noAutofit/>
          </a:bodyPr>
          <a:lstStyle/>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Cwestiynau</a:t>
            </a:r>
            <a:r>
              <a:rPr lang="en-GB" sz="2000" dirty="0">
                <a:latin typeface="Arial" panose="020B0604020202020204" pitchFamily="34" charset="0"/>
                <a:cs typeface="Arial" panose="020B0604020202020204" pitchFamily="34" charset="0"/>
              </a:rPr>
              <a:t> da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feddwl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amdanynt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wrth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benderfynu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p’un</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yw</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trefniadau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cyswllt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debygol</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gefnogi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datblygiad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yw</a:t>
            </a:r>
            <a:endParaRPr lang="en-GB" sz="20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000" dirty="0" err="1">
                <a:latin typeface="Arial" panose="020B0604020202020204" pitchFamily="34" charset="0"/>
                <a:cs typeface="Arial" panose="020B0604020202020204" pitchFamily="34" charset="0"/>
              </a:rPr>
              <a:t>Ydy’r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bobl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gysylltiedig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adeiladol</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gefnogol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Neu’n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chwerw</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ddig</a:t>
            </a:r>
            <a:r>
              <a:rPr lang="en-GB" sz="20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000" dirty="0" err="1">
                <a:latin typeface="Arial" panose="020B0604020202020204" pitchFamily="34" charset="0"/>
                <a:cs typeface="Arial" panose="020B0604020202020204" pitchFamily="34" charset="0"/>
              </a:rPr>
              <a:t>Ydyn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nhw’n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cyflawni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rôl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sensitif</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adeiladol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gyfer</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sz="2000" dirty="0" err="1">
                <a:latin typeface="Arial" panose="020B0604020202020204" pitchFamily="34" charset="0"/>
                <a:cs typeface="Arial" panose="020B0604020202020204" pitchFamily="34" charset="0"/>
              </a:rPr>
              <a:t>Fyddan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nhw’n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gweithio</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fewn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cyfyngiadau’r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trefniadau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cyswllt</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ceisio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cefnogaeth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briodol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hanghenion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hunain</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Mae’r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sleidiau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nesaf</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rhoi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mwy</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syniadau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a:t>
            </a:r>
            <a:r>
              <a:rPr lang="en-GB" sz="2000" dirty="0">
                <a:latin typeface="Arial" panose="020B0604020202020204" pitchFamily="34" charset="0"/>
                <a:cs typeface="Arial" panose="020B0604020202020204" pitchFamily="34" charset="0"/>
              </a:rPr>
              <a:t> chi am </a:t>
            </a:r>
            <a:r>
              <a:rPr lang="en-GB" sz="2000" dirty="0" err="1">
                <a:latin typeface="Arial" panose="020B0604020202020204" pitchFamily="34" charset="0"/>
                <a:cs typeface="Arial" panose="020B0604020202020204" pitchFamily="34" charset="0"/>
              </a:rPr>
              <a:t>ffactorau</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byddwch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chi’n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hystyried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fel</a:t>
            </a:r>
            <a:r>
              <a:rPr lang="en-GB" sz="2000" dirty="0">
                <a:latin typeface="Arial" panose="020B0604020202020204" pitchFamily="34" charset="0"/>
                <a:cs typeface="Arial" panose="020B0604020202020204" pitchFamily="34" charset="0"/>
              </a:rPr>
              <a:t> sail </a:t>
            </a:r>
            <a:r>
              <a:rPr lang="en-GB" sz="2000" dirty="0" err="1">
                <a:latin typeface="Arial" panose="020B0604020202020204" pitchFamily="34" charset="0"/>
                <a:cs typeface="Arial" panose="020B0604020202020204" pitchFamily="34" charset="0"/>
              </a:rPr>
              <a:t>i’ch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meddwl</a:t>
            </a:r>
            <a:r>
              <a:rPr lang="en-GB" sz="2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94463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noAutofit/>
          </a:bodyPr>
          <a:lstStyle/>
          <a:p>
            <a:pPr algn="ctr"/>
            <a:r>
              <a:rPr lang="en-GB" sz="3200" dirty="0" err="1">
                <a:latin typeface="Arial" panose="020B0604020202020204" pitchFamily="34" charset="0"/>
                <a:cs typeface="Arial" panose="020B0604020202020204" pitchFamily="34" charset="0"/>
              </a:rPr>
              <a:t>Fframwaith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helpu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feddwl</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gyswllt</a:t>
            </a:r>
            <a:r>
              <a:rPr lang="en-GB" sz="3200" dirty="0">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rPr>
              <a:t>(</a:t>
            </a:r>
            <a:r>
              <a:rPr lang="en-GB" sz="1000" dirty="0" err="1">
                <a:latin typeface="Arial" panose="020B0604020202020204" pitchFamily="34" charset="0"/>
                <a:cs typeface="Arial" panose="020B0604020202020204" pitchFamily="34" charset="0"/>
              </a:rPr>
              <a:t>yn</a:t>
            </a:r>
            <a:r>
              <a:rPr lang="en-GB" sz="1000" dirty="0">
                <a:latin typeface="Arial" panose="020B0604020202020204" pitchFamily="34" charset="0"/>
                <a:cs typeface="Arial" panose="020B0604020202020204" pitchFamily="34" charset="0"/>
              </a:rPr>
              <a:t> </a:t>
            </a:r>
            <a:r>
              <a:rPr lang="en-GB" sz="1000" dirty="0" err="1">
                <a:latin typeface="Arial" panose="020B0604020202020204" pitchFamily="34" charset="0"/>
                <a:cs typeface="Arial" panose="020B0604020202020204" pitchFamily="34" charset="0"/>
              </a:rPr>
              <a:t>dod</a:t>
            </a:r>
            <a:r>
              <a:rPr lang="en-GB" sz="1000" dirty="0">
                <a:latin typeface="Arial" panose="020B0604020202020204" pitchFamily="34" charset="0"/>
                <a:cs typeface="Arial" panose="020B0604020202020204" pitchFamily="34" charset="0"/>
              </a:rPr>
              <a:t> o Schofield and </a:t>
            </a:r>
            <a:r>
              <a:rPr lang="en-GB" sz="1000" dirty="0" err="1">
                <a:latin typeface="Arial" panose="020B0604020202020204" pitchFamily="34" charset="0"/>
                <a:cs typeface="Arial" panose="020B0604020202020204" pitchFamily="34" charset="0"/>
              </a:rPr>
              <a:t>Beek</a:t>
            </a:r>
            <a:r>
              <a:rPr lang="en-GB" sz="1000" dirty="0">
                <a:latin typeface="Arial" panose="020B0604020202020204" pitchFamily="34" charset="0"/>
                <a:cs typeface="Arial" panose="020B0604020202020204" pitchFamily="34" charset="0"/>
              </a:rPr>
              <a:t>, </a:t>
            </a:r>
            <a:r>
              <a:rPr lang="en-GB" sz="1000" dirty="0" err="1">
                <a:latin typeface="Arial" panose="020B0604020202020204" pitchFamily="34" charset="0"/>
                <a:cs typeface="Arial" panose="020B0604020202020204" pitchFamily="34" charset="0"/>
              </a:rPr>
              <a:t>CoramBAAF</a:t>
            </a:r>
            <a:r>
              <a:rPr lang="en-GB" sz="1000" dirty="0">
                <a:latin typeface="Arial" panose="020B0604020202020204" pitchFamily="34" charset="0"/>
                <a:cs typeface="Arial" panose="020B0604020202020204" pitchFamily="34" charset="0"/>
              </a:rPr>
              <a:t>, 2018)</a:t>
            </a:r>
          </a:p>
        </p:txBody>
      </p:sp>
      <p:pic>
        <p:nvPicPr>
          <p:cNvPr id="5" name="Content Placeholder 4"/>
          <p:cNvPicPr>
            <a:picLocks noGrp="1" noChangeAspect="1"/>
          </p:cNvPicPr>
          <p:nvPr>
            <p:ph idx="1"/>
          </p:nvPr>
        </p:nvPicPr>
        <p:blipFill>
          <a:blip r:embed="rId3"/>
          <a:stretch>
            <a:fillRect/>
          </a:stretch>
        </p:blipFill>
        <p:spPr>
          <a:xfrm>
            <a:off x="3078408" y="2275698"/>
            <a:ext cx="5953740" cy="3778250"/>
          </a:xfrm>
          <a:prstGeom prst="rect">
            <a:avLst/>
          </a:prstGeom>
        </p:spPr>
      </p:pic>
      <p:sp>
        <p:nvSpPr>
          <p:cNvPr id="4" name="Footer Placeholder 3"/>
          <p:cNvSpPr>
            <a:spLocks noGrp="1"/>
          </p:cNvSpPr>
          <p:nvPr>
            <p:ph type="ftr" sz="quarter" idx="11"/>
          </p:nvPr>
        </p:nvSpPr>
        <p:spPr>
          <a:xfrm>
            <a:off x="2597233" y="6310312"/>
            <a:ext cx="7619999" cy="365125"/>
          </a:xfrm>
        </p:spPr>
        <p:txBody>
          <a:bodyPr/>
          <a:lstStyle/>
          <a:p>
            <a:r>
              <a:rPr lang="en-GB" dirty="0"/>
              <a:t>Achieving More Together / </a:t>
            </a:r>
            <a:r>
              <a:rPr lang="en-GB" dirty="0" err="1"/>
              <a:t>Cyflawni</a:t>
            </a:r>
            <a:r>
              <a:rPr lang="en-GB" dirty="0"/>
              <a:t> </a:t>
            </a:r>
            <a:r>
              <a:rPr lang="en-GB" dirty="0" err="1"/>
              <a:t>Mwy</a:t>
            </a:r>
            <a:r>
              <a:rPr lang="en-GB" dirty="0"/>
              <a:t> </a:t>
            </a:r>
            <a:r>
              <a:rPr lang="en-GB" dirty="0" err="1"/>
              <a:t>Gyda'n</a:t>
            </a:r>
            <a:r>
              <a:rPr lang="en-GB" dirty="0"/>
              <a:t> </a:t>
            </a:r>
            <a:r>
              <a:rPr lang="en-GB" dirty="0" err="1"/>
              <a:t>Gilydd</a:t>
            </a:r>
            <a:endParaRPr lang="en-GB" dirty="0"/>
          </a:p>
        </p:txBody>
      </p:sp>
      <p:cxnSp>
        <p:nvCxnSpPr>
          <p:cNvPr id="6" name="Straight Arrow Connector 5">
            <a:extLst>
              <a:ext uri="{FF2B5EF4-FFF2-40B4-BE49-F238E27FC236}">
                <a16:creationId xmlns:a16="http://schemas.microsoft.com/office/drawing/2014/main" id="{1EFCC966-4099-46F5-BEBE-A53D7F5C6A0D}"/>
              </a:ext>
            </a:extLst>
          </p:cNvPr>
          <p:cNvCxnSpPr>
            <a:cxnSpLocks/>
          </p:cNvCxnSpPr>
          <p:nvPr/>
        </p:nvCxnSpPr>
        <p:spPr>
          <a:xfrm rot="-120000" flipV="1">
            <a:off x="2748458" y="2071489"/>
            <a:ext cx="2412000" cy="298800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10F22BF5-B855-4B00-A13C-D5E20CE10446}"/>
              </a:ext>
            </a:extLst>
          </p:cNvPr>
          <p:cNvCxnSpPr>
            <a:cxnSpLocks/>
          </p:cNvCxnSpPr>
          <p:nvPr/>
        </p:nvCxnSpPr>
        <p:spPr>
          <a:xfrm rot="120000">
            <a:off x="7029673" y="2128922"/>
            <a:ext cx="2363328" cy="2880000"/>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8" name="Arrow: Up 8">
            <a:extLst>
              <a:ext uri="{FF2B5EF4-FFF2-40B4-BE49-F238E27FC236}">
                <a16:creationId xmlns:a16="http://schemas.microsoft.com/office/drawing/2014/main" id="{98B1588A-2072-465E-AD1D-E13BFAA92BCB}"/>
              </a:ext>
            </a:extLst>
          </p:cNvPr>
          <p:cNvSpPr/>
          <p:nvPr/>
        </p:nvSpPr>
        <p:spPr>
          <a:xfrm>
            <a:off x="5808019" y="3097346"/>
            <a:ext cx="484632" cy="50405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Left 7">
            <a:extLst>
              <a:ext uri="{FF2B5EF4-FFF2-40B4-BE49-F238E27FC236}">
                <a16:creationId xmlns:a16="http://schemas.microsoft.com/office/drawing/2014/main" id="{0CAF7A02-9230-4784-8CBA-6F2EC80C443F}"/>
              </a:ext>
            </a:extLst>
          </p:cNvPr>
          <p:cNvSpPr/>
          <p:nvPr/>
        </p:nvSpPr>
        <p:spPr>
          <a:xfrm rot="19585493">
            <a:off x="3943368" y="4131635"/>
            <a:ext cx="1564153"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Right 5">
            <a:extLst>
              <a:ext uri="{FF2B5EF4-FFF2-40B4-BE49-F238E27FC236}">
                <a16:creationId xmlns:a16="http://schemas.microsoft.com/office/drawing/2014/main" id="{96B64A09-254B-4922-AB84-1CAC5CD59839}"/>
              </a:ext>
            </a:extLst>
          </p:cNvPr>
          <p:cNvSpPr/>
          <p:nvPr/>
        </p:nvSpPr>
        <p:spPr>
          <a:xfrm rot="2009741">
            <a:off x="6618184" y="4153416"/>
            <a:ext cx="1636160" cy="484632"/>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prstClr val="white"/>
              </a:solidFill>
              <a:effectLst/>
              <a:uLnTx/>
              <a:uFillTx/>
              <a:latin typeface="Calibri"/>
              <a:ea typeface="+mn-ea"/>
              <a:cs typeface="+mn-cs"/>
            </a:endParaRPr>
          </a:p>
        </p:txBody>
      </p:sp>
      <p:cxnSp>
        <p:nvCxnSpPr>
          <p:cNvPr id="11" name="Straight Arrow Connector 10">
            <a:extLst>
              <a:ext uri="{FF2B5EF4-FFF2-40B4-BE49-F238E27FC236}">
                <a16:creationId xmlns:a16="http://schemas.microsoft.com/office/drawing/2014/main" id="{947B75D5-2C22-4E05-ACEC-352926063C56}"/>
              </a:ext>
            </a:extLst>
          </p:cNvPr>
          <p:cNvCxnSpPr>
            <a:cxnSpLocks/>
          </p:cNvCxnSpPr>
          <p:nvPr/>
        </p:nvCxnSpPr>
        <p:spPr>
          <a:xfrm flipH="1">
            <a:off x="3872328" y="6233242"/>
            <a:ext cx="4140000" cy="0"/>
          </a:xfrm>
          <a:prstGeom prst="straightConnector1">
            <a:avLst/>
          </a:prstGeom>
          <a:noFill/>
          <a:ln w="76200" cap="flat" cmpd="sng" algn="ctr">
            <a:solidFill>
              <a:srgbClr val="4F81BD">
                <a:shade val="95000"/>
                <a:satMod val="105000"/>
              </a:srgbClr>
            </a:solidFill>
            <a:prstDash val="solid"/>
            <a:headEnd type="triangle"/>
            <a:tailEnd type="triangle"/>
          </a:ln>
          <a:effectLst/>
        </p:spPr>
      </p:cxnSp>
      <p:pic>
        <p:nvPicPr>
          <p:cNvPr id="12" name="Picture 11"/>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4129421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9162025" y="0"/>
            <a:ext cx="3029975" cy="2292295"/>
          </a:xfrm>
          <a:prstGeom prst="rect">
            <a:avLst/>
          </a:prstGeom>
        </p:spPr>
      </p:pic>
      <p:sp>
        <p:nvSpPr>
          <p:cNvPr id="10" name="Title 9"/>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amdanynt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endParaRPr lang="en-GB" dirty="0">
              <a:latin typeface="Arial" panose="020B0604020202020204" pitchFamily="34" charset="0"/>
              <a:cs typeface="Arial" panose="020B0604020202020204" pitchFamily="34" charset="0"/>
            </a:endParaRPr>
          </a:p>
        </p:txBody>
      </p:sp>
      <p:sp>
        <p:nvSpPr>
          <p:cNvPr id="11" name="Content Placeholder 10"/>
          <p:cNvSpPr>
            <a:spLocks noGrp="1"/>
          </p:cNvSpPr>
          <p:nvPr>
            <p:ph sz="half" idx="1"/>
          </p:nvPr>
        </p:nvSpPr>
        <p:spPr/>
        <p:txBody>
          <a:bodyPr>
            <a:normAutofit fontScale="85000" lnSpcReduction="10000"/>
          </a:bodyPr>
          <a:lstStyle/>
          <a:p>
            <a:pPr marL="0" lvl="0" indent="0">
              <a:lnSpc>
                <a:spcPct val="100000"/>
              </a:lnSpc>
              <a:spcBef>
                <a:spcPct val="20000"/>
              </a:spcBef>
              <a:buNone/>
            </a:pPr>
            <a:endParaRPr lang="en-GB" sz="1800" b="1"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err="1">
                <a:latin typeface="Arial" panose="020B0604020202020204" pitchFamily="34" charset="0"/>
                <a:cs typeface="Arial" panose="020B0604020202020204" pitchFamily="34" charset="0"/>
              </a:rPr>
              <a:t>Ffactorau</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Cysylltiedig</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gyda</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Chyswllt</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Buddiol</a:t>
            </a:r>
            <a:endParaRPr lang="en-GB" sz="18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Lleoliad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babandod</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Nid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ydy’r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wedi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sefydlu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perthynas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leol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gyda</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pherthnasau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synhwyro</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fod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mabwysiadwyr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sylfaen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ddiogel</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Datblygiad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seicogymdeithasol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iach</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Deallusrwydd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seicogymdeithasol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iach</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Deallusrwydd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meddyliol</a:t>
            </a:r>
            <a:r>
              <a:rPr lang="en-GB" sz="1800" dirty="0">
                <a:latin typeface="Arial" panose="020B0604020202020204" pitchFamily="34" charset="0"/>
                <a:cs typeface="Arial" panose="020B0604020202020204" pitchFamily="34" charset="0"/>
              </a:rPr>
              <a:t> / </a:t>
            </a:r>
            <a:r>
              <a:rPr lang="en-GB" sz="1800" dirty="0" err="1">
                <a:latin typeface="Arial" panose="020B0604020202020204" pitchFamily="34" charset="0"/>
                <a:cs typeface="Arial" panose="020B0604020202020204" pitchFamily="34" charset="0"/>
              </a:rPr>
              <a:t>emosiynol</a:t>
            </a:r>
            <a:r>
              <a:rPr lang="en-GB" sz="1800" dirty="0">
                <a:latin typeface="Arial" panose="020B0604020202020204" pitchFamily="34" charset="0"/>
                <a:cs typeface="Arial" panose="020B0604020202020204" pitchFamily="34" charset="0"/>
              </a:rPr>
              <a:t> da</a:t>
            </a:r>
          </a:p>
          <a:p>
            <a:pPr marL="342900" lvl="0" indent="-342900">
              <a:lnSpc>
                <a:spcPct val="100000"/>
              </a:lnSpc>
              <a:spcBef>
                <a:spcPct val="20000"/>
              </a:spcBef>
            </a:pPr>
            <a:r>
              <a:rPr lang="en-GB" sz="1800" dirty="0">
                <a:latin typeface="Arial" panose="020B0604020202020204" pitchFamily="34" charset="0"/>
                <a:cs typeface="Arial" panose="020B0604020202020204" pitchFamily="34" charset="0"/>
              </a:rPr>
              <a:t>Dim </a:t>
            </a:r>
            <a:r>
              <a:rPr lang="en-GB" sz="1800" dirty="0" err="1">
                <a:latin typeface="Arial" panose="020B0604020202020204" pitchFamily="34" charset="0"/>
                <a:cs typeface="Arial" panose="020B0604020202020204" pitchFamily="34" charset="0"/>
              </a:rPr>
              <a:t>problemau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ymddygiadol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mawr</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Perthynas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gadarnhaol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sefydledig</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neu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berthynas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niwtral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gyda</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pherthynas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endParaRPr lang="en-GB" sz="1800" dirty="0">
              <a:latin typeface="Arial" panose="020B0604020202020204" pitchFamily="34" charset="0"/>
              <a:cs typeface="Arial" panose="020B0604020202020204" pitchFamily="34" charset="0"/>
            </a:endParaRPr>
          </a:p>
        </p:txBody>
      </p:sp>
      <p:sp>
        <p:nvSpPr>
          <p:cNvPr id="12" name="Content Placeholder 11"/>
          <p:cNvSpPr>
            <a:spLocks noGrp="1"/>
          </p:cNvSpPr>
          <p:nvPr>
            <p:ph sz="half" idx="2"/>
          </p:nvPr>
        </p:nvSpPr>
        <p:spPr/>
        <p:txBody>
          <a:bodyPr>
            <a:normAutofit fontScale="85000" lnSpcReduction="10000"/>
          </a:bodyPr>
          <a:lstStyle/>
          <a:p>
            <a:pPr marL="0" lvl="0" indent="0">
              <a:lnSpc>
                <a:spcPct val="100000"/>
              </a:lnSpc>
              <a:spcBef>
                <a:spcPct val="20000"/>
              </a:spcBef>
              <a:buNone/>
            </a:pPr>
            <a:endParaRPr lang="en-GB" sz="1800" b="1"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b="1" dirty="0" err="1">
                <a:latin typeface="Arial" panose="020B0604020202020204" pitchFamily="34" charset="0"/>
                <a:cs typeface="Arial" panose="020B0604020202020204" pitchFamily="34" charset="0"/>
              </a:rPr>
              <a:t>Ffactorau</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Cysylltiedig</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gyda</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chyswllt</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Anodd</a:t>
            </a:r>
            <a:endParaRPr lang="en-GB" sz="18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Ymlyniad</a:t>
            </a:r>
            <a:r>
              <a:rPr lang="en-GB" sz="1800" dirty="0">
                <a:latin typeface="Arial" panose="020B0604020202020204" pitchFamily="34" charset="0"/>
                <a:cs typeface="Arial" panose="020B0604020202020204" pitchFamily="34" charset="0"/>
              </a:rPr>
              <a:t>/</a:t>
            </a:r>
            <a:r>
              <a:rPr lang="en-GB" sz="1800" dirty="0" err="1">
                <a:latin typeface="Arial" panose="020B0604020202020204" pitchFamily="34" charset="0"/>
                <a:cs typeface="Arial" panose="020B0604020202020204" pitchFamily="34" charset="0"/>
              </a:rPr>
              <a:t>lleoliad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ansicr</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Problemau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iechyd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meddwl</a:t>
            </a:r>
            <a:r>
              <a:rPr lang="en-GB" sz="1800" dirty="0">
                <a:latin typeface="Arial" panose="020B0604020202020204" pitchFamily="34" charset="0"/>
                <a:cs typeface="Arial" panose="020B0604020202020204" pitchFamily="34" charset="0"/>
              </a:rPr>
              <a:t> ac </a:t>
            </a:r>
            <a:r>
              <a:rPr lang="en-GB" sz="1800" dirty="0" err="1">
                <a:latin typeface="Arial" panose="020B0604020202020204" pitchFamily="34" charset="0"/>
                <a:cs typeface="Arial" panose="020B0604020202020204" pitchFamily="34" charset="0"/>
              </a:rPr>
              <a:t>ymddygiadol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mawr</a:t>
            </a:r>
            <a:r>
              <a:rPr lang="en-GB" sz="18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800" dirty="0">
                <a:latin typeface="Arial" panose="020B0604020202020204" pitchFamily="34" charset="0"/>
                <a:cs typeface="Arial" panose="020B0604020202020204" pitchFamily="34" charset="0"/>
              </a:rPr>
              <a:t>Mae </a:t>
            </a:r>
            <a:r>
              <a:rPr lang="en-GB" sz="1800" dirty="0" err="1">
                <a:latin typeface="Arial" panose="020B0604020202020204" pitchFamily="34" charset="0"/>
                <a:cs typeface="Arial" panose="020B0604020202020204" pitchFamily="34" charset="0"/>
              </a:rPr>
              <a:t>gan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hŷn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berthynas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broblemus</a:t>
            </a:r>
            <a:r>
              <a:rPr lang="en-GB" sz="1800" dirty="0">
                <a:latin typeface="Arial" panose="020B0604020202020204" pitchFamily="34" charset="0"/>
                <a:cs typeface="Arial" panose="020B0604020202020204" pitchFamily="34" charset="0"/>
              </a:rPr>
              <a:t> / </a:t>
            </a:r>
            <a:r>
              <a:rPr lang="en-GB" sz="1800" dirty="0" err="1">
                <a:latin typeface="Arial" panose="020B0604020202020204" pitchFamily="34" charset="0"/>
                <a:cs typeface="Arial" panose="020B0604020202020204" pitchFamily="34" charset="0"/>
              </a:rPr>
              <a:t>drawmatig</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lleoliad</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Mae’r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profi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trawma</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eto</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drwy’r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cyswllt</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mae’r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profi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hyn</a:t>
            </a:r>
            <a:r>
              <a:rPr lang="en-GB" sz="1800" dirty="0">
                <a:latin typeface="Arial" panose="020B0604020202020204" pitchFamily="34" charset="0"/>
                <a:cs typeface="Arial" panose="020B0604020202020204" pitchFamily="34" charset="0"/>
              </a:rPr>
              <a:t> gad </a:t>
            </a:r>
            <a:r>
              <a:rPr lang="en-GB" sz="1800" dirty="0" err="1">
                <a:latin typeface="Arial" panose="020B0604020202020204" pitchFamily="34" charset="0"/>
                <a:cs typeface="Arial" panose="020B0604020202020204" pitchFamily="34" charset="0"/>
              </a:rPr>
              <a:t>nad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yw’r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mabwysiadwyr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gallu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cadw’n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ddiogel</a:t>
            </a:r>
            <a:r>
              <a:rPr lang="en-GB" sz="18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Nid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yw’r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dymuno</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cael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cyswllt</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endParaRPr lang="en-GB" sz="1800"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800" dirty="0">
                <a:latin typeface="Arial" panose="020B0604020202020204" pitchFamily="34" charset="0"/>
                <a:cs typeface="Arial" panose="020B0604020202020204" pitchFamily="34" charset="0"/>
              </a:rPr>
              <a:t>(</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dod</a:t>
            </a:r>
            <a:r>
              <a:rPr lang="en-GB" sz="1800" dirty="0">
                <a:latin typeface="Arial" panose="020B0604020202020204" pitchFamily="34" charset="0"/>
                <a:cs typeface="Arial" panose="020B0604020202020204" pitchFamily="34" charset="0"/>
              </a:rPr>
              <a:t> o Neil and Howe)</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619210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9162025" y="0"/>
            <a:ext cx="3029975" cy="2292295"/>
          </a:xfrm>
          <a:prstGeom prst="rect">
            <a:avLst/>
          </a:prstGeom>
        </p:spPr>
      </p:pic>
      <p:sp>
        <p:nvSpPr>
          <p:cNvPr id="5" name="Title 4"/>
          <p:cNvSpPr>
            <a:spLocks noGrp="1"/>
          </p:cNvSpPr>
          <p:nvPr>
            <p:ph type="title"/>
          </p:nvPr>
        </p:nvSpPr>
        <p:spPr>
          <a:xfrm>
            <a:off x="838200" y="365125"/>
            <a:ext cx="7822474" cy="1325563"/>
          </a:xfrm>
        </p:spPr>
        <p:txBody>
          <a:bodyPr/>
          <a:lstStyle/>
          <a:p>
            <a:pPr algn="ct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amdanynt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mabwysiadwyr</a:t>
            </a:r>
            <a:endParaRPr lang="en-GB" dirty="0">
              <a:latin typeface="Arial" panose="020B0604020202020204" pitchFamily="34" charset="0"/>
              <a:cs typeface="Arial" panose="020B0604020202020204" pitchFamily="34" charset="0"/>
            </a:endParaRPr>
          </a:p>
        </p:txBody>
      </p:sp>
      <p:sp>
        <p:nvSpPr>
          <p:cNvPr id="6" name="Content Placeholder 5"/>
          <p:cNvSpPr>
            <a:spLocks noGrp="1"/>
          </p:cNvSpPr>
          <p:nvPr>
            <p:ph sz="half" idx="1"/>
          </p:nvPr>
        </p:nvSpPr>
        <p:spPr/>
        <p:txBody>
          <a:bodyPr>
            <a:normAutofit fontScale="85000" lnSpcReduction="10000"/>
          </a:bodyPr>
          <a:lstStyle/>
          <a:p>
            <a:pPr marL="0" lvl="0" indent="0">
              <a:lnSpc>
                <a:spcPct val="100000"/>
              </a:lnSpc>
              <a:spcBef>
                <a:spcPct val="20000"/>
              </a:spcBef>
              <a:buNone/>
            </a:pPr>
            <a:r>
              <a:rPr lang="en-GB" sz="1800" b="1" dirty="0" err="1">
                <a:latin typeface="Arial" panose="020B0604020202020204" pitchFamily="34" charset="0"/>
                <a:cs typeface="Arial" panose="020B0604020202020204" pitchFamily="34" charset="0"/>
              </a:rPr>
              <a:t>Ffactorau</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Cysylltiedig</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gyda</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Chyswllt</a:t>
            </a:r>
            <a:r>
              <a:rPr lang="en-GB" sz="1800" b="1" dirty="0">
                <a:latin typeface="Arial" panose="020B0604020202020204" pitchFamily="34" charset="0"/>
                <a:cs typeface="Arial" panose="020B0604020202020204" pitchFamily="34" charset="0"/>
              </a:rPr>
              <a:t> </a:t>
            </a:r>
            <a:r>
              <a:rPr lang="en-GB" sz="1800" b="1" dirty="0" err="1">
                <a:latin typeface="Arial" panose="020B0604020202020204" pitchFamily="34" charset="0"/>
                <a:cs typeface="Arial" panose="020B0604020202020204" pitchFamily="34" charset="0"/>
              </a:rPr>
              <a:t>Buddiol</a:t>
            </a:r>
            <a:endParaRPr lang="en-GB" sz="18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meddwl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lefel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ddigon</a:t>
            </a:r>
            <a:r>
              <a:rPr lang="en-GB" sz="1800" dirty="0">
                <a:latin typeface="Arial" panose="020B0604020202020204" pitchFamily="34" charset="0"/>
                <a:cs typeface="Arial" panose="020B0604020202020204" pitchFamily="34" charset="0"/>
              </a:rPr>
              <a:t> da o </a:t>
            </a:r>
            <a:r>
              <a:rPr lang="en-GB" sz="1800" dirty="0" err="1">
                <a:latin typeface="Arial" panose="020B0604020202020204" pitchFamily="34" charset="0"/>
                <a:cs typeface="Arial" panose="020B0604020202020204" pitchFamily="34" charset="0"/>
              </a:rPr>
              <a:t>sensitifrwydd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empathi</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meddwl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ystyriol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myfyriol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gonestrwydd</a:t>
            </a:r>
            <a:r>
              <a:rPr lang="en-GB" sz="1800" dirty="0">
                <a:latin typeface="Arial" panose="020B0604020202020204" pitchFamily="34" charset="0"/>
                <a:cs typeface="Arial" panose="020B0604020202020204" pitchFamily="34" charset="0"/>
              </a:rPr>
              <a:t> o ran </a:t>
            </a:r>
            <a:r>
              <a:rPr lang="en-GB" sz="1800" dirty="0" err="1">
                <a:latin typeface="Arial" panose="020B0604020202020204" pitchFamily="34" charset="0"/>
                <a:cs typeface="Arial" panose="020B0604020202020204" pitchFamily="34" charset="0"/>
              </a:rPr>
              <a:t>cyfathrebu</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cydnabod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manteision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datblygiadol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gonestrwydd</a:t>
            </a:r>
            <a:r>
              <a:rPr lang="en-GB" sz="1800" dirty="0">
                <a:latin typeface="Arial" panose="020B0604020202020204" pitchFamily="34" charset="0"/>
                <a:cs typeface="Arial" panose="020B0604020202020204" pitchFamily="34" charset="0"/>
              </a:rPr>
              <a:t> a </a:t>
            </a:r>
            <a:r>
              <a:rPr lang="en-GB" sz="1800" dirty="0" err="1">
                <a:latin typeface="Arial" panose="020B0604020202020204" pitchFamily="34" charset="0"/>
                <a:cs typeface="Arial" panose="020B0604020202020204" pitchFamily="34" charset="0"/>
              </a:rPr>
              <a:t>chyswllt</a:t>
            </a:r>
            <a:r>
              <a:rPr lang="en-GB" sz="1800" dirty="0">
                <a:latin typeface="Arial" panose="020B0604020202020204" pitchFamily="34" charset="0"/>
                <a:cs typeface="Arial" panose="020B0604020202020204" pitchFamily="34" charset="0"/>
              </a:rPr>
              <a:t> – </a:t>
            </a:r>
            <a:r>
              <a:rPr lang="en-GB" sz="1800" dirty="0" err="1">
                <a:latin typeface="Arial" panose="020B0604020202020204" pitchFamily="34" charset="0"/>
                <a:cs typeface="Arial" panose="020B0604020202020204" pitchFamily="34" charset="0"/>
              </a:rPr>
              <a:t>hyd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oed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os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bryderus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hunain</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cydnabod</a:t>
            </a:r>
            <a:r>
              <a:rPr lang="en-GB" sz="1800" dirty="0">
                <a:latin typeface="Arial" panose="020B0604020202020204" pitchFamily="34" charset="0"/>
                <a:cs typeface="Arial" panose="020B0604020202020204" pitchFamily="34" charset="0"/>
              </a:rPr>
              <a:t>, ac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deall</a:t>
            </a:r>
            <a:r>
              <a:rPr lang="en-GB" sz="1800" dirty="0">
                <a:latin typeface="Arial" panose="020B0604020202020204" pitchFamily="34" charset="0"/>
                <a:cs typeface="Arial" panose="020B0604020202020204" pitchFamily="34" charset="0"/>
              </a:rPr>
              <a:t> y </a:t>
            </a:r>
            <a:r>
              <a:rPr lang="en-GB" sz="1800" dirty="0" err="1">
                <a:latin typeface="Arial" panose="020B0604020202020204" pitchFamily="34" charset="0"/>
                <a:cs typeface="Arial" panose="020B0604020202020204" pitchFamily="34" charset="0"/>
              </a:rPr>
              <a:t>bydd</a:t>
            </a:r>
            <a:r>
              <a:rPr lang="en-GB" sz="1800" dirty="0">
                <a:latin typeface="Arial" panose="020B0604020202020204" pitchFamily="34" charset="0"/>
                <a:cs typeface="Arial" panose="020B0604020202020204" pitchFamily="34" charset="0"/>
              </a:rPr>
              <a:t> y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chwilfrydig</a:t>
            </a:r>
            <a:r>
              <a:rPr lang="en-GB" sz="1800" dirty="0">
                <a:latin typeface="Arial" panose="020B0604020202020204" pitchFamily="34" charset="0"/>
                <a:cs typeface="Arial" panose="020B0604020202020204" pitchFamily="34" charset="0"/>
              </a:rPr>
              <a:t> am </a:t>
            </a:r>
            <a:r>
              <a:rPr lang="en-GB" sz="1800" dirty="0" err="1">
                <a:latin typeface="Arial" panose="020B0604020202020204" pitchFamily="34" charset="0"/>
                <a:cs typeface="Arial" panose="020B0604020202020204" pitchFamily="34" charset="0"/>
              </a:rPr>
              <a:t>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cefndir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teulu</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derbyn</a:t>
            </a:r>
            <a:r>
              <a:rPr lang="en-GB" sz="1800" dirty="0">
                <a:latin typeface="Arial" panose="020B0604020202020204" pitchFamily="34" charset="0"/>
                <a:cs typeface="Arial" panose="020B0604020202020204" pitchFamily="34" charset="0"/>
              </a:rPr>
              <a:t> y </a:t>
            </a:r>
            <a:r>
              <a:rPr lang="en-GB" sz="1800" dirty="0" err="1">
                <a:latin typeface="Arial" panose="020B0604020202020204" pitchFamily="34" charset="0"/>
                <a:cs typeface="Arial" panose="020B0604020202020204" pitchFamily="34" charset="0"/>
              </a:rPr>
              <a:t>teulu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r>
              <a:rPr lang="en-GB" sz="1800" dirty="0">
                <a:latin typeface="Arial" panose="020B0604020202020204" pitchFamily="34" charset="0"/>
                <a:cs typeface="Arial" panose="020B0604020202020204" pitchFamily="34" charset="0"/>
              </a:rPr>
              <a:t> ac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gallu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cyflwyno</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safbwynt</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i’r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Cyfleu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agwedd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gadarnhaol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tuag</a:t>
            </a:r>
            <a:r>
              <a:rPr lang="en-GB" sz="1800" dirty="0">
                <a:latin typeface="Arial" panose="020B0604020202020204" pitchFamily="34" charset="0"/>
                <a:cs typeface="Arial" panose="020B0604020202020204" pitchFamily="34" charset="0"/>
              </a:rPr>
              <a:t> at y </a:t>
            </a:r>
            <a:r>
              <a:rPr lang="en-GB" sz="1800" dirty="0" err="1">
                <a:latin typeface="Arial" panose="020B0604020202020204" pitchFamily="34" charset="0"/>
                <a:cs typeface="Arial" panose="020B0604020202020204" pitchFamily="34" charset="0"/>
              </a:rPr>
              <a:t>teulu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gynnwys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cydnabod</a:t>
            </a:r>
            <a:r>
              <a:rPr lang="en-GB" sz="1800" dirty="0">
                <a:latin typeface="Arial" panose="020B0604020202020204" pitchFamily="34" charset="0"/>
                <a:cs typeface="Arial" panose="020B0604020202020204" pitchFamily="34" charset="0"/>
              </a:rPr>
              <a:t> y </a:t>
            </a:r>
            <a:r>
              <a:rPr lang="en-GB" sz="1800" dirty="0" err="1">
                <a:latin typeface="Arial" panose="020B0604020202020204" pitchFamily="34" charset="0"/>
                <a:cs typeface="Arial" panose="020B0604020202020204" pitchFamily="34" charset="0"/>
              </a:rPr>
              <a:t>rhesymau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dros</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leoli’r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plentyn</a:t>
            </a:r>
            <a:r>
              <a:rPr lang="en-GB" sz="1800" dirty="0">
                <a:latin typeface="Arial" panose="020B0604020202020204" pitchFamily="34" charset="0"/>
                <a:cs typeface="Arial" panose="020B0604020202020204" pitchFamily="34" charset="0"/>
              </a:rPr>
              <a:t>.</a:t>
            </a:r>
          </a:p>
        </p:txBody>
      </p:sp>
      <p:sp>
        <p:nvSpPr>
          <p:cNvPr id="7" name="Content Placeholder 6"/>
          <p:cNvSpPr>
            <a:spLocks noGrp="1"/>
          </p:cNvSpPr>
          <p:nvPr>
            <p:ph sz="half" idx="2"/>
          </p:nvPr>
        </p:nvSpPr>
        <p:spPr/>
        <p:txBody>
          <a:bodyPr>
            <a:normAutofit fontScale="85000" lnSpcReduction="10000"/>
          </a:bodyPr>
          <a:lstStyle/>
          <a:p>
            <a:pPr marL="342900" lvl="0" indent="-342900">
              <a:lnSpc>
                <a:spcPct val="100000"/>
              </a:lnSpc>
              <a:spcBef>
                <a:spcPct val="20000"/>
              </a:spcBef>
            </a:pP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Meddwl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sefydlog</a:t>
            </a:r>
            <a:r>
              <a:rPr lang="en-GB" sz="1800" dirty="0">
                <a:latin typeface="Arial" panose="020B0604020202020204" pitchFamily="34" charset="0"/>
                <a:cs typeface="Arial" panose="020B0604020202020204" pitchFamily="34" charset="0"/>
              </a:rPr>
              <a:t> o ran </a:t>
            </a:r>
            <a:r>
              <a:rPr lang="en-GB" sz="1800" dirty="0" err="1">
                <a:latin typeface="Arial" panose="020B0604020202020204" pitchFamily="34" charset="0"/>
                <a:cs typeface="Arial" panose="020B0604020202020204" pitchFamily="34" charset="0"/>
              </a:rPr>
              <a:t>colled</a:t>
            </a:r>
            <a:r>
              <a:rPr lang="en-GB" sz="1800" dirty="0">
                <a:latin typeface="Arial" panose="020B0604020202020204" pitchFamily="34" charset="0"/>
                <a:cs typeface="Arial" panose="020B0604020202020204" pitchFamily="34" charset="0"/>
              </a:rPr>
              <a:t> a </a:t>
            </a:r>
            <a:r>
              <a:rPr lang="en-GB" sz="1800" dirty="0" err="1">
                <a:latin typeface="Arial" panose="020B0604020202020204" pitchFamily="34" charset="0"/>
                <a:cs typeface="Arial" panose="020B0604020202020204" pitchFamily="34" charset="0"/>
              </a:rPr>
              <a:t>neu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gamdriniaeth</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a:latin typeface="Arial" panose="020B0604020202020204" pitchFamily="34" charset="0"/>
                <a:cs typeface="Arial" panose="020B0604020202020204" pitchFamily="34" charset="0"/>
              </a:rPr>
              <a:t>Dull </a:t>
            </a:r>
            <a:r>
              <a:rPr lang="en-GB" sz="1800" dirty="0" err="1">
                <a:latin typeface="Arial" panose="020B0604020202020204" pitchFamily="34" charset="0"/>
                <a:cs typeface="Arial" panose="020B0604020202020204" pitchFamily="34" charset="0"/>
              </a:rPr>
              <a:t>adeiladol</a:t>
            </a:r>
            <a:r>
              <a:rPr lang="en-GB" sz="1800" dirty="0">
                <a:latin typeface="Arial" panose="020B0604020202020204" pitchFamily="34" charset="0"/>
                <a:cs typeface="Arial" panose="020B0604020202020204" pitchFamily="34" charset="0"/>
              </a:rPr>
              <a:t> a </a:t>
            </a:r>
            <a:r>
              <a:rPr lang="en-GB" sz="1800" dirty="0" err="1">
                <a:latin typeface="Arial" panose="020B0604020202020204" pitchFamily="34" charset="0"/>
                <a:cs typeface="Arial" panose="020B0604020202020204" pitchFamily="34" charset="0"/>
              </a:rPr>
              <a:t>chydweithredol</a:t>
            </a:r>
            <a:r>
              <a:rPr lang="en-GB" sz="1800" dirty="0">
                <a:latin typeface="Arial" panose="020B0604020202020204" pitchFamily="34" charset="0"/>
                <a:cs typeface="Arial" panose="020B0604020202020204" pitchFamily="34" charset="0"/>
              </a:rPr>
              <a:t> o </a:t>
            </a:r>
            <a:r>
              <a:rPr lang="en-GB" sz="1800" dirty="0" err="1">
                <a:latin typeface="Arial" panose="020B0604020202020204" pitchFamily="34" charset="0"/>
                <a:cs typeface="Arial" panose="020B0604020202020204" pitchFamily="34" charset="0"/>
              </a:rPr>
              <a:t>ddelio</a:t>
            </a:r>
            <a:r>
              <a:rPr lang="en-GB" sz="1800" dirty="0">
                <a:latin typeface="Arial" panose="020B0604020202020204" pitchFamily="34" charset="0"/>
                <a:cs typeface="Arial" panose="020B0604020202020204" pitchFamily="34" charset="0"/>
              </a:rPr>
              <a:t> â </a:t>
            </a:r>
            <a:r>
              <a:rPr lang="en-GB" sz="1800" dirty="0" err="1">
                <a:latin typeface="Arial" panose="020B0604020202020204" pitchFamily="34" charset="0"/>
                <a:cs typeface="Arial" panose="020B0604020202020204" pitchFamily="34" charset="0"/>
              </a:rPr>
              <a:t>phroblemau</a:t>
            </a:r>
            <a:r>
              <a:rPr lang="en-GB" sz="1800" dirty="0">
                <a:latin typeface="Arial" panose="020B0604020202020204" pitchFamily="34" charset="0"/>
                <a:cs typeface="Arial" panose="020B0604020202020204" pitchFamily="34" charset="0"/>
              </a:rPr>
              <a:t> a </a:t>
            </a:r>
            <a:r>
              <a:rPr lang="en-GB" sz="1800" dirty="0" err="1">
                <a:latin typeface="Arial" panose="020B0604020202020204" pitchFamily="34" charset="0"/>
                <a:cs typeface="Arial" panose="020B0604020202020204" pitchFamily="34" charset="0"/>
              </a:rPr>
              <a:t>gweithio</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gyda’r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teuluoedd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Ymglymiad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cynnar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wrth</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siarad</a:t>
            </a:r>
            <a:r>
              <a:rPr lang="en-GB" sz="1800" dirty="0">
                <a:latin typeface="Arial" panose="020B0604020202020204" pitchFamily="34" charset="0"/>
                <a:cs typeface="Arial" panose="020B0604020202020204" pitchFamily="34" charset="0"/>
              </a:rPr>
              <a:t> am </a:t>
            </a:r>
            <a:r>
              <a:rPr lang="en-GB" sz="1800" dirty="0" err="1">
                <a:latin typeface="Arial" panose="020B0604020202020204" pitchFamily="34" charset="0"/>
                <a:cs typeface="Arial" panose="020B0604020202020204" pitchFamily="34" charset="0"/>
              </a:rPr>
              <a:t>rôl</a:t>
            </a:r>
            <a:r>
              <a:rPr lang="en-GB" sz="1800" dirty="0">
                <a:latin typeface="Arial" panose="020B0604020202020204" pitchFamily="34" charset="0"/>
                <a:cs typeface="Arial" panose="020B0604020202020204" pitchFamily="34" charset="0"/>
              </a:rPr>
              <a:t> y </a:t>
            </a:r>
            <a:r>
              <a:rPr lang="en-GB" sz="1800" dirty="0" err="1">
                <a:latin typeface="Arial" panose="020B0604020202020204" pitchFamily="34" charset="0"/>
                <a:cs typeface="Arial" panose="020B0604020202020204" pitchFamily="34" charset="0"/>
              </a:rPr>
              <a:t>teuluoedd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a’r</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posibilrwydd</a:t>
            </a:r>
            <a:r>
              <a:rPr lang="en-GB" sz="1800" dirty="0">
                <a:latin typeface="Arial" panose="020B0604020202020204" pitchFamily="34" charset="0"/>
                <a:cs typeface="Arial" panose="020B0604020202020204" pitchFamily="34" charset="0"/>
              </a:rPr>
              <a:t> o </a:t>
            </a:r>
            <a:r>
              <a:rPr lang="en-GB" sz="1800" dirty="0" err="1">
                <a:latin typeface="Arial" panose="020B0604020202020204" pitchFamily="34" charset="0"/>
                <a:cs typeface="Arial" panose="020B0604020202020204" pitchFamily="34" charset="0"/>
              </a:rPr>
              <a:t>gyswllt</a:t>
            </a:r>
            <a:r>
              <a:rPr lang="en-GB" sz="18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Ymglymiad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llawn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unrhyw</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gysylltiad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sy’n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digwydd</a:t>
            </a:r>
            <a:endParaRPr lang="en-GB" sz="18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800" dirty="0" err="1">
                <a:latin typeface="Arial" panose="020B0604020202020204" pitchFamily="34" charset="0"/>
                <a:cs typeface="Arial" panose="020B0604020202020204" pitchFamily="34" charset="0"/>
              </a:rPr>
              <a:t>Profiad</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gwirioneddol</a:t>
            </a:r>
            <a:r>
              <a:rPr lang="en-GB" sz="1800" dirty="0">
                <a:latin typeface="Arial" panose="020B0604020202020204" pitchFamily="34" charset="0"/>
                <a:cs typeface="Arial" panose="020B0604020202020204" pitchFamily="34" charset="0"/>
              </a:rPr>
              <a:t> o </a:t>
            </a:r>
            <a:r>
              <a:rPr lang="en-GB" sz="1800" dirty="0" err="1">
                <a:latin typeface="Arial" panose="020B0604020202020204" pitchFamily="34" charset="0"/>
                <a:cs typeface="Arial" panose="020B0604020202020204" pitchFamily="34" charset="0"/>
              </a:rPr>
              <a:t>dderbyn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cyswllt</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teulu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biolegol</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gydag</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empathi</a:t>
            </a:r>
            <a:r>
              <a:rPr lang="en-GB" sz="1800" dirty="0">
                <a:latin typeface="Arial" panose="020B0604020202020204" pitchFamily="34" charset="0"/>
                <a:cs typeface="Arial" panose="020B0604020202020204" pitchFamily="34" charset="0"/>
              </a:rPr>
              <a:t> – </a:t>
            </a:r>
            <a:r>
              <a:rPr lang="en-GB" sz="1800" dirty="0" err="1">
                <a:latin typeface="Arial" panose="020B0604020202020204" pitchFamily="34" charset="0"/>
                <a:cs typeface="Arial" panose="020B0604020202020204" pitchFamily="34" charset="0"/>
              </a:rPr>
              <a:t>mae</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realiti’n</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chwalu</a:t>
            </a:r>
            <a:r>
              <a:rPr lang="en-GB" sz="1800" dirty="0">
                <a:latin typeface="Arial" panose="020B0604020202020204" pitchFamily="34" charset="0"/>
                <a:cs typeface="Arial" panose="020B0604020202020204" pitchFamily="34" charset="0"/>
              </a:rPr>
              <a:t> </a:t>
            </a:r>
            <a:r>
              <a:rPr lang="en-GB" sz="1800" dirty="0" err="1">
                <a:latin typeface="Arial" panose="020B0604020202020204" pitchFamily="34" charset="0"/>
                <a:cs typeface="Arial" panose="020B0604020202020204" pitchFamily="34" charset="0"/>
              </a:rPr>
              <a:t>ofnau</a:t>
            </a:r>
            <a:r>
              <a:rPr lang="en-GB" sz="1800" dirty="0">
                <a:latin typeface="Arial" panose="020B0604020202020204" pitchFamily="34" charset="0"/>
                <a:cs typeface="Arial" panose="020B0604020202020204" pitchFamily="34" charset="0"/>
              </a:rPr>
              <a:t> a </a:t>
            </a:r>
            <a:r>
              <a:rPr lang="en-GB" sz="1800" dirty="0" err="1">
                <a:latin typeface="Arial" panose="020B0604020202020204" pitchFamily="34" charset="0"/>
                <a:cs typeface="Arial" panose="020B0604020202020204" pitchFamily="34" charset="0"/>
              </a:rPr>
              <a:t>ffantasïau</a:t>
            </a:r>
            <a:r>
              <a:rPr lang="en-GB" sz="18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268000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1" y="365125"/>
            <a:ext cx="7757160" cy="1325563"/>
          </a:xfrm>
        </p:spPr>
        <p:txBody>
          <a:bodyPr/>
          <a:lstStyle/>
          <a:p>
            <a:pPr algn="ct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amdanynt</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mabwysiadwyr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fontScale="85000" lnSpcReduction="10000"/>
          </a:bodyPr>
          <a:lstStyle/>
          <a:p>
            <a:pPr marL="0" lvl="0" indent="0">
              <a:lnSpc>
                <a:spcPct val="100000"/>
              </a:lnSpc>
              <a:spcBef>
                <a:spcPct val="20000"/>
              </a:spcBef>
              <a:buNone/>
            </a:pPr>
            <a:r>
              <a:rPr lang="en-GB" sz="2000" b="1" dirty="0" err="1">
                <a:latin typeface="Arial" panose="020B0604020202020204" pitchFamily="34" charset="0"/>
                <a:cs typeface="Arial" panose="020B0604020202020204" pitchFamily="34" charset="0"/>
              </a:rPr>
              <a:t>Ffactorau</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Cysylltiedig</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gyda</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Chyswllt</a:t>
            </a:r>
            <a:r>
              <a:rPr lang="en-GB" sz="2000" b="1" dirty="0">
                <a:latin typeface="Arial" panose="020B0604020202020204" pitchFamily="34" charset="0"/>
                <a:cs typeface="Arial" panose="020B0604020202020204" pitchFamily="34" charset="0"/>
              </a:rPr>
              <a:t> </a:t>
            </a:r>
            <a:r>
              <a:rPr lang="en-GB" sz="2000" b="1" dirty="0" err="1">
                <a:latin typeface="Arial" panose="020B0604020202020204" pitchFamily="34" charset="0"/>
                <a:cs typeface="Arial" panose="020B0604020202020204" pitchFamily="34" charset="0"/>
              </a:rPr>
              <a:t>Anodd</a:t>
            </a:r>
            <a:endParaRPr lang="en-GB" sz="20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Rhieni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newydd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debygol</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fod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bryderus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enwedig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ddechrau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lleoliad</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Lefelau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isel</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sensitifrwydd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empathi</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ati</a:t>
            </a:r>
            <a:endParaRPr lang="en-GB" sz="2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Meddwl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ansefydlog</a:t>
            </a:r>
            <a:r>
              <a:rPr lang="en-GB" sz="2000" dirty="0">
                <a:latin typeface="Arial" panose="020B0604020202020204" pitchFamily="34" charset="0"/>
                <a:cs typeface="Arial" panose="020B0604020202020204" pitchFamily="34" charset="0"/>
              </a:rPr>
              <a:t> o ran </a:t>
            </a:r>
            <a:r>
              <a:rPr lang="en-GB" sz="2000" dirty="0" err="1">
                <a:latin typeface="Arial" panose="020B0604020202020204" pitchFamily="34" charset="0"/>
                <a:cs typeface="Arial" panose="020B0604020202020204" pitchFamily="34" charset="0"/>
              </a:rPr>
              <a:t>colled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ymlyniad</a:t>
            </a:r>
            <a:r>
              <a:rPr lang="en-GB" sz="2000" dirty="0">
                <a:latin typeface="Arial" panose="020B0604020202020204" pitchFamily="34" charset="0"/>
                <a:cs typeface="Arial" panose="020B0604020202020204" pitchFamily="34" charset="0"/>
              </a:rPr>
              <a:t> a/</a:t>
            </a:r>
            <a:r>
              <a:rPr lang="en-GB" sz="2000" dirty="0" err="1">
                <a:latin typeface="Arial" panose="020B0604020202020204" pitchFamily="34" charset="0"/>
                <a:cs typeface="Arial" panose="020B0604020202020204" pitchFamily="34" charset="0"/>
              </a:rPr>
              <a:t>neu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gamdriniaeth</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gofalwr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pryderus</a:t>
            </a:r>
            <a:r>
              <a:rPr lang="en-GB" sz="2000" dirty="0">
                <a:latin typeface="Arial" panose="020B0604020202020204" pitchFamily="34" charset="0"/>
                <a:cs typeface="Arial" panose="020B0604020202020204" pitchFamily="34" charset="0"/>
              </a:rPr>
              <a:t> am </a:t>
            </a:r>
            <a:r>
              <a:rPr lang="en-GB" sz="2000" dirty="0" err="1">
                <a:latin typeface="Arial" panose="020B0604020202020204" pitchFamily="34" charset="0"/>
                <a:cs typeface="Arial" panose="020B0604020202020204" pitchFamily="34" charset="0"/>
              </a:rPr>
              <a:t>beryglon</a:t>
            </a:r>
            <a:r>
              <a:rPr lang="en-GB" sz="2000" dirty="0">
                <a:latin typeface="Arial" panose="020B0604020202020204" pitchFamily="34" charset="0"/>
                <a:cs typeface="Arial" panose="020B0604020202020204" pitchFamily="34" charset="0"/>
              </a:rPr>
              <a:t> –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pryderus</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Mabwysiadwyr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cyd-ystyried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cyswllt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agored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mae</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ganddo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ddiffyg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capasiti</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cydweithredol</a:t>
            </a:r>
            <a:r>
              <a:rPr lang="en-GB" sz="2000" dirty="0">
                <a:latin typeface="Arial" panose="020B0604020202020204" pitchFamily="34" charset="0"/>
                <a:cs typeface="Arial" panose="020B0604020202020204" pitchFamily="34" charset="0"/>
              </a:rPr>
              <a:t>.</a:t>
            </a:r>
          </a:p>
        </p:txBody>
      </p:sp>
      <p:sp>
        <p:nvSpPr>
          <p:cNvPr id="4" name="Content Placeholder 3"/>
          <p:cNvSpPr>
            <a:spLocks noGrp="1"/>
          </p:cNvSpPr>
          <p:nvPr>
            <p:ph sz="half" idx="2"/>
          </p:nvPr>
        </p:nvSpPr>
        <p:spPr/>
        <p:txBody>
          <a:bodyPr>
            <a:normAutofit fontScale="85000" lnSpcReduction="10000"/>
          </a:bodyPr>
          <a:lstStyle/>
          <a:p>
            <a:pPr marL="342900" lvl="0" indent="-342900">
              <a:lnSpc>
                <a:spcPct val="100000"/>
              </a:lnSpc>
              <a:spcBef>
                <a:spcPct val="20000"/>
              </a:spcBef>
            </a:pPr>
            <a:endParaRPr lang="en-GB" sz="2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000" dirty="0" err="1">
                <a:latin typeface="Arial" panose="020B0604020202020204" pitchFamily="34" charset="0"/>
                <a:cs typeface="Arial" panose="020B0604020202020204" pitchFamily="34" charset="0"/>
              </a:rPr>
              <a:t>Nid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yw’r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mabwysiadwyr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rhan</a:t>
            </a:r>
            <a:r>
              <a:rPr lang="en-GB" sz="2000" dirty="0">
                <a:latin typeface="Arial" panose="020B0604020202020204" pitchFamily="34" charset="0"/>
                <a:cs typeface="Arial" panose="020B0604020202020204" pitchFamily="34" charset="0"/>
              </a:rPr>
              <a:t> o </a:t>
            </a:r>
            <a:r>
              <a:rPr lang="en-GB" sz="2000" dirty="0" err="1">
                <a:latin typeface="Arial" panose="020B0604020202020204" pitchFamily="34" charset="0"/>
                <a:cs typeface="Arial" panose="020B0604020202020204" pitchFamily="34" charset="0"/>
              </a:rPr>
              <a:t>drefniadau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cyswllt</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perygl</a:t>
            </a:r>
            <a:r>
              <a:rPr lang="en-GB" sz="2000" dirty="0">
                <a:latin typeface="Arial" panose="020B0604020202020204" pitchFamily="34" charset="0"/>
                <a:cs typeface="Arial" panose="020B0604020202020204" pitchFamily="34" charset="0"/>
              </a:rPr>
              <a:t>: dim </a:t>
            </a:r>
            <a:r>
              <a:rPr lang="en-GB" sz="2000" dirty="0" err="1">
                <a:latin typeface="Arial" panose="020B0604020202020204" pitchFamily="34" charset="0"/>
                <a:cs typeface="Arial" panose="020B0604020202020204" pitchFamily="34" charset="0"/>
              </a:rPr>
              <a:t>gorgyffwrdd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sylfaen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ddiogel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ar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gyfer</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000" dirty="0">
                <a:latin typeface="Arial" panose="020B0604020202020204" pitchFamily="34" charset="0"/>
                <a:cs typeface="Arial" panose="020B0604020202020204" pitchFamily="34" charset="0"/>
              </a:rPr>
              <a:t>Mae </a:t>
            </a:r>
            <a:r>
              <a:rPr lang="en-GB" sz="2000" dirty="0" err="1">
                <a:latin typeface="Arial" panose="020B0604020202020204" pitchFamily="34" charset="0"/>
                <a:cs typeface="Arial" panose="020B0604020202020204" pitchFamily="34" charset="0"/>
              </a:rPr>
              <a:t>mabwysiadwyr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feirniad</a:t>
            </a:r>
            <a:r>
              <a:rPr lang="en-GB" sz="2000" dirty="0">
                <a:latin typeface="Arial" panose="020B0604020202020204" pitchFamily="34" charset="0"/>
                <a:cs typeface="Arial" panose="020B0604020202020204" pitchFamily="34" charset="0"/>
              </a:rPr>
              <a:t> / </a:t>
            </a:r>
            <a:r>
              <a:rPr lang="en-GB" sz="2000" dirty="0" err="1">
                <a:latin typeface="Arial" panose="020B0604020202020204" pitchFamily="34" charset="0"/>
                <a:cs typeface="Arial" panose="020B0604020202020204" pitchFamily="34" charset="0"/>
              </a:rPr>
              <a:t>ddim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derbyn</a:t>
            </a:r>
            <a:r>
              <a:rPr lang="en-GB" sz="2000" dirty="0">
                <a:latin typeface="Arial" panose="020B0604020202020204" pitchFamily="34" charset="0"/>
                <a:cs typeface="Arial" panose="020B0604020202020204" pitchFamily="34" charset="0"/>
              </a:rPr>
              <a:t> / </a:t>
            </a:r>
            <a:r>
              <a:rPr lang="en-GB" sz="2000" dirty="0" err="1">
                <a:latin typeface="Arial" panose="020B0604020202020204" pitchFamily="34" charset="0"/>
                <a:cs typeface="Arial" panose="020B0604020202020204" pitchFamily="34" charset="0"/>
              </a:rPr>
              <a:t>ddim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deall</a:t>
            </a:r>
            <a:r>
              <a:rPr lang="en-GB" sz="2000" dirty="0">
                <a:latin typeface="Arial" panose="020B0604020202020204" pitchFamily="34" charset="0"/>
                <a:cs typeface="Arial" panose="020B0604020202020204" pitchFamily="34" charset="0"/>
              </a:rPr>
              <a:t> y </a:t>
            </a:r>
            <a:r>
              <a:rPr lang="en-GB" sz="2000" dirty="0" err="1">
                <a:latin typeface="Arial" panose="020B0604020202020204" pitchFamily="34" charset="0"/>
                <a:cs typeface="Arial" panose="020B0604020202020204" pitchFamily="34" charset="0"/>
              </a:rPr>
              <a:t>perthynas</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biolegol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perygl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siarad</a:t>
            </a:r>
            <a:r>
              <a:rPr lang="en-GB" sz="2000" dirty="0">
                <a:latin typeface="Arial" panose="020B0604020202020204" pitchFamily="34" charset="0"/>
                <a:cs typeface="Arial" panose="020B0604020202020204" pitchFamily="34" charset="0"/>
              </a:rPr>
              <a:t> ac </a:t>
            </a:r>
            <a:r>
              <a:rPr lang="en-GB" sz="2000" dirty="0" err="1">
                <a:latin typeface="Arial" panose="020B0604020202020204" pitchFamily="34" charset="0"/>
                <a:cs typeface="Arial" panose="020B0604020202020204" pitchFamily="34" charset="0"/>
              </a:rPr>
              <a:t>integreiddio</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deulu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seicolegol</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diffyg</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gonestrwydd</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cyfathrebu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mabwysiadwyr</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plentyn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ddim</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yn</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gallu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cwblhau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tasgau</a:t>
            </a:r>
            <a:r>
              <a:rPr lang="en-GB" sz="2000" dirty="0">
                <a:latin typeface="Arial" panose="020B0604020202020204" pitchFamily="34" charset="0"/>
                <a:cs typeface="Arial" panose="020B0604020202020204" pitchFamily="34" charset="0"/>
              </a:rPr>
              <a:t> </a:t>
            </a:r>
            <a:r>
              <a:rPr lang="en-GB" sz="2000" dirty="0" err="1">
                <a:latin typeface="Arial" panose="020B0604020202020204" pitchFamily="34" charset="0"/>
                <a:cs typeface="Arial" panose="020B0604020202020204" pitchFamily="34" charset="0"/>
              </a:rPr>
              <a:t>datblygiadol</a:t>
            </a:r>
            <a:r>
              <a:rPr lang="en-GB" sz="2000" dirty="0">
                <a:latin typeface="Arial" panose="020B0604020202020204" pitchFamily="34" charset="0"/>
                <a:cs typeface="Arial" panose="020B0604020202020204" pitchFamily="34" charset="0"/>
              </a:rPr>
              <a:t> o ran </a:t>
            </a:r>
            <a:r>
              <a:rPr lang="en-GB" sz="2000" dirty="0" err="1">
                <a:latin typeface="Arial" panose="020B0604020202020204" pitchFamily="34" charset="0"/>
                <a:cs typeface="Arial" panose="020B0604020202020204" pitchFamily="34" charset="0"/>
              </a:rPr>
              <a:t>hunaniaeth</a:t>
            </a:r>
            <a:r>
              <a:rPr lang="en-GB" sz="2000" dirty="0">
                <a:latin typeface="Arial" panose="020B0604020202020204" pitchFamily="34" charset="0"/>
                <a:cs typeface="Arial" panose="020B0604020202020204" pitchFamily="34" charset="0"/>
              </a:rPr>
              <a:t> a </a:t>
            </a:r>
            <a:r>
              <a:rPr lang="en-GB" sz="2000" dirty="0" err="1">
                <a:latin typeface="Arial" panose="020B0604020202020204" pitchFamily="34" charset="0"/>
                <a:cs typeface="Arial" panose="020B0604020202020204" pitchFamily="34" charset="0"/>
              </a:rPr>
              <a:t>cholled</a:t>
            </a:r>
            <a:r>
              <a:rPr lang="en-GB" sz="2000" dirty="0">
                <a:latin typeface="Arial" panose="020B0604020202020204" pitchFamily="34" charset="0"/>
                <a:cs typeface="Arial" panose="020B0604020202020204" pitchFamily="34" charset="0"/>
              </a:rPr>
              <a:t>).</a:t>
            </a:r>
          </a:p>
        </p:txBody>
      </p:sp>
      <p:sp>
        <p:nvSpPr>
          <p:cNvPr id="5" name="Footer Placeholder 4"/>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86770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1352614" y="483365"/>
            <a:ext cx="7809411" cy="1325563"/>
          </a:xfrm>
        </p:spPr>
        <p:txBody>
          <a:bodyPr>
            <a:normAutofit/>
          </a:bodyPr>
          <a:lstStyle/>
          <a:p>
            <a:pPr algn="ctr"/>
            <a:r>
              <a:rPr lang="en-GB" dirty="0" err="1">
                <a:latin typeface="Arial" panose="020B0604020202020204" pitchFamily="34" charset="0"/>
                <a:cs typeface="Arial" panose="020B0604020202020204" pitchFamily="34" charset="0"/>
              </a:rPr>
              <a:t>Fframwaith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Datblygu</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Hyfforddi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Ôl-Mabwysiadu</a:t>
            </a:r>
            <a:r>
              <a:rPr lang="en-GB" dirty="0">
                <a:latin typeface="Arial" panose="020B0604020202020204" pitchFamily="34" charset="0"/>
                <a:cs typeface="Arial" panose="020B0604020202020204" pitchFamily="34" charset="0"/>
              </a:rPr>
              <a:t> y GMC</a:t>
            </a: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deunyddiau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datblygu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ran y </a:t>
            </a:r>
            <a:r>
              <a:rPr lang="en-GB" sz="3000" dirty="0" err="1">
                <a:latin typeface="Arial" panose="020B0604020202020204" pitchFamily="34" charset="0"/>
                <a:cs typeface="Arial" panose="020B0604020202020204" pitchFamily="34" charset="0"/>
              </a:rPr>
              <a:t>Gwasanaeth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Cenedlaethol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gyfer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teuluoedd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mabwysiadol</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diben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ddarparu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adnodd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datblygu</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dysgu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gyfer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mabwysiadwyr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ôl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lleoli</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Gellir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defnyddio’r</a:t>
            </a:r>
            <a:r>
              <a:rPr lang="en-GB" sz="2700" dirty="0">
                <a:latin typeface="Arial" panose="020B0604020202020204" pitchFamily="34" charset="0"/>
                <a:cs typeface="Arial" panose="020B0604020202020204" pitchFamily="34" charset="0"/>
              </a:rPr>
              <a:t> offer </a:t>
            </a:r>
            <a:r>
              <a:rPr lang="en-GB" sz="2700" dirty="0" err="1">
                <a:latin typeface="Arial" panose="020B0604020202020204" pitchFamily="34" charset="0"/>
                <a:cs typeface="Arial" panose="020B0604020202020204" pitchFamily="34" charset="0"/>
              </a:rPr>
              <a:t>hyn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grwpiau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neu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unigolion</a:t>
            </a:r>
            <a:r>
              <a:rPr lang="en-GB" sz="27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a:latin typeface="Arial" panose="020B0604020202020204" pitchFamily="34" charset="0"/>
                <a:cs typeface="Arial" panose="020B0604020202020204" pitchFamily="34" charset="0"/>
              </a:rPr>
              <a:t>Mae </a:t>
            </a:r>
            <a:r>
              <a:rPr lang="en-GB" sz="2700" dirty="0" err="1">
                <a:latin typeface="Arial" panose="020B0604020202020204" pitchFamily="34" charset="0"/>
                <a:cs typeface="Arial" panose="020B0604020202020204" pitchFamily="34" charset="0"/>
              </a:rPr>
              <a:t>llawer</a:t>
            </a:r>
            <a:r>
              <a:rPr lang="en-GB" sz="2700" dirty="0">
                <a:latin typeface="Arial" panose="020B0604020202020204" pitchFamily="34" charset="0"/>
                <a:cs typeface="Arial" panose="020B0604020202020204" pitchFamily="34" charset="0"/>
              </a:rPr>
              <a:t> o </a:t>
            </a:r>
            <a:r>
              <a:rPr lang="en-GB" sz="2700" dirty="0" err="1">
                <a:latin typeface="Arial" panose="020B0604020202020204" pitchFamily="34" charset="0"/>
                <a:cs typeface="Arial" panose="020B0604020202020204" pitchFamily="34" charset="0"/>
              </a:rPr>
              <a:t>wybodaeth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y </a:t>
            </a:r>
            <a:r>
              <a:rPr lang="en-GB" sz="2700" dirty="0" err="1">
                <a:latin typeface="Arial" panose="020B0604020202020204" pitchFamily="34" charset="0"/>
                <a:cs typeface="Arial" panose="020B0604020202020204" pitchFamily="34" charset="0"/>
              </a:rPr>
              <a:t>nodiadau</a:t>
            </a:r>
            <a:r>
              <a:rPr lang="en-GB" sz="2700" dirty="0">
                <a:latin typeface="Arial" panose="020B0604020202020204" pitchFamily="34" charset="0"/>
                <a:cs typeface="Arial" panose="020B0604020202020204" pitchFamily="34" charset="0"/>
              </a:rPr>
              <a:t> o </a:t>
            </a:r>
            <a:r>
              <a:rPr lang="en-GB" sz="2700" dirty="0" err="1">
                <a:latin typeface="Arial" panose="020B0604020202020204" pitchFamily="34" charset="0"/>
                <a:cs typeface="Arial" panose="020B0604020202020204" pitchFamily="34" charset="0"/>
              </a:rPr>
              <a:t>dan</a:t>
            </a:r>
            <a:r>
              <a:rPr lang="en-GB" sz="2700" dirty="0">
                <a:latin typeface="Arial" panose="020B0604020202020204" pitchFamily="34" charset="0"/>
                <a:cs typeface="Arial" panose="020B0604020202020204" pitchFamily="34" charset="0"/>
              </a:rPr>
              <a:t> bob </a:t>
            </a:r>
            <a:r>
              <a:rPr lang="en-GB" sz="2700" dirty="0" err="1">
                <a:latin typeface="Arial" panose="020B0604020202020204" pitchFamily="34" charset="0"/>
                <a:cs typeface="Arial" panose="020B0604020202020204" pitchFamily="34" charset="0"/>
              </a:rPr>
              <a:t>sleid</a:t>
            </a:r>
            <a:r>
              <a:rPr lang="en-GB" sz="2700" dirty="0">
                <a:latin typeface="Arial" panose="020B0604020202020204" pitchFamily="34" charset="0"/>
                <a:cs typeface="Arial" panose="020B0604020202020204" pitchFamily="34" charset="0"/>
              </a:rPr>
              <a:t> felly </a:t>
            </a:r>
            <a:r>
              <a:rPr lang="en-GB" sz="2700" dirty="0" err="1">
                <a:latin typeface="Arial" panose="020B0604020202020204" pitchFamily="34" charset="0"/>
                <a:cs typeface="Arial" panose="020B0604020202020204" pitchFamily="34" charset="0"/>
              </a:rPr>
              <a:t>mae’n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bwysig</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darllen</a:t>
            </a:r>
            <a:r>
              <a:rPr lang="en-GB" sz="2700" dirty="0">
                <a:latin typeface="Arial" panose="020B0604020202020204" pitchFamily="34" charset="0"/>
                <a:cs typeface="Arial" panose="020B0604020202020204" pitchFamily="34" charset="0"/>
              </a:rPr>
              <a:t> y </a:t>
            </a:r>
            <a:r>
              <a:rPr lang="en-GB" sz="2700" dirty="0" err="1">
                <a:latin typeface="Arial" panose="020B0604020202020204" pitchFamily="34" charset="0"/>
                <a:cs typeface="Arial" panose="020B0604020202020204" pitchFamily="34" charset="0"/>
              </a:rPr>
              <a:t>rhain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hefyd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eu</a:t>
            </a:r>
            <a:r>
              <a:rPr lang="en-GB" sz="2700" dirty="0">
                <a:latin typeface="Arial" panose="020B0604020202020204" pitchFamily="34" charset="0"/>
                <a:cs typeface="Arial" panose="020B0604020202020204" pitchFamily="34" charset="0"/>
              </a:rPr>
              <a:t> bod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darparu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gymaint</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mwy</a:t>
            </a:r>
            <a:r>
              <a:rPr lang="en-GB" sz="2700" dirty="0">
                <a:latin typeface="Arial" panose="020B0604020202020204" pitchFamily="34" charset="0"/>
                <a:cs typeface="Arial" panose="020B0604020202020204" pitchFamily="34" charset="0"/>
              </a:rPr>
              <a:t> o </a:t>
            </a:r>
            <a:r>
              <a:rPr lang="en-GB" sz="2700" dirty="0" err="1">
                <a:latin typeface="Arial" panose="020B0604020202020204" pitchFamily="34" charset="0"/>
                <a:cs typeface="Arial" panose="020B0604020202020204" pitchFamily="34" charset="0"/>
              </a:rPr>
              <a:t>wybodaeth</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rhai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syniadau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defnyddiol</a:t>
            </a:r>
            <a:r>
              <a:rPr lang="en-GB" sz="2700" dirty="0">
                <a:latin typeface="Arial" panose="020B0604020202020204" pitchFamily="34" charset="0"/>
                <a:cs typeface="Arial" panose="020B0604020202020204" pitchFamily="34" charset="0"/>
              </a:rPr>
              <a:t> o ran </a:t>
            </a:r>
            <a:r>
              <a:rPr lang="en-GB" sz="2700" dirty="0" err="1">
                <a:latin typeface="Arial" panose="020B0604020202020204" pitchFamily="34" charset="0"/>
                <a:cs typeface="Arial" panose="020B0604020202020204" pitchFamily="34" charset="0"/>
              </a:rPr>
              <a:t>darllen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pellach</a:t>
            </a:r>
            <a:r>
              <a:rPr lang="en-GB" sz="27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04413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48600" cy="1325563"/>
          </a:xfrm>
        </p:spPr>
        <p:txBody>
          <a:bodyPr/>
          <a:lstStyle/>
          <a:p>
            <a:pPr algn="ctr"/>
            <a:r>
              <a:rPr lang="en-GB" dirty="0" err="1">
                <a:latin typeface="Arial" panose="020B0604020202020204" pitchFamily="34" charset="0"/>
                <a:cs typeface="Arial" panose="020B0604020202020204" pitchFamily="34" charset="0"/>
              </a:rPr>
              <a:t>Pethau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amdanynt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p:txBody>
          <a:bodyPr>
            <a:normAutofit fontScale="85000" lnSpcReduction="20000"/>
          </a:bodyPr>
          <a:lstStyle/>
          <a:p>
            <a:pPr marL="0" lvl="0" indent="0">
              <a:lnSpc>
                <a:spcPct val="100000"/>
              </a:lnSpc>
              <a:spcBef>
                <a:spcPct val="20000"/>
              </a:spcBef>
              <a:buNone/>
            </a:pPr>
            <a:endParaRPr lang="en-GB" sz="1500" b="1"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500" b="1" dirty="0" err="1">
                <a:latin typeface="Arial" panose="020B0604020202020204" pitchFamily="34" charset="0"/>
                <a:cs typeface="Arial" panose="020B0604020202020204" pitchFamily="34" charset="0"/>
              </a:rPr>
              <a:t>Ffactorau</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Cysylltiedig</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gyda</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Chyswllt</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Buddiol</a:t>
            </a:r>
            <a:endParaRPr lang="en-GB" sz="15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Nid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yw’r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a:t>
            </a:r>
            <a:r>
              <a:rPr lang="en-GB" sz="1500" dirty="0">
                <a:latin typeface="Arial" panose="020B0604020202020204" pitchFamily="34" charset="0"/>
                <a:cs typeface="Arial" panose="020B0604020202020204" pitchFamily="34" charset="0"/>
              </a:rPr>
              <a:t> bod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brif</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ofalwr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erioed</a:t>
            </a:r>
            <a:endParaRPr lang="en-GB" sz="15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Maen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derbyn</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cefnogi’r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lleoliad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mabwysiadu</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Maen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cadarnhau’r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mabwysiadwyr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rôl</a:t>
            </a:r>
            <a:endParaRPr lang="en-GB" sz="15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Gwaith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adeiladol</a:t>
            </a:r>
            <a:r>
              <a:rPr lang="en-GB" sz="1500" dirty="0">
                <a:latin typeface="Arial" panose="020B0604020202020204" pitchFamily="34" charset="0"/>
                <a:cs typeface="Arial" panose="020B0604020202020204" pitchFamily="34" charset="0"/>
              </a:rPr>
              <a:t> a </a:t>
            </a:r>
            <a:r>
              <a:rPr lang="en-GB" sz="1500" dirty="0" err="1">
                <a:latin typeface="Arial" panose="020B0604020202020204" pitchFamily="34" charset="0"/>
                <a:cs typeface="Arial" panose="020B0604020202020204" pitchFamily="34" charset="0"/>
              </a:rPr>
              <a:t>chydweithredol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gyda’r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mabwysiadwyr</a:t>
            </a:r>
            <a:r>
              <a:rPr lang="en-GB" sz="1500" dirty="0">
                <a:latin typeface="Arial" panose="020B0604020202020204" pitchFamily="34" charset="0"/>
                <a:cs typeface="Arial" panose="020B0604020202020204" pitchFamily="34" charset="0"/>
              </a:rPr>
              <a:t>. Mae </a:t>
            </a:r>
            <a:r>
              <a:rPr lang="en-GB" sz="1500" dirty="0" err="1">
                <a:latin typeface="Arial" panose="020B0604020202020204" pitchFamily="34" charset="0"/>
                <a:cs typeface="Arial" panose="020B0604020202020204" pitchFamily="34" charset="0"/>
              </a:rPr>
              <a:t>rhieni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ildio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rôl</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Maen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ymwneud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â’r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plentyn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mewn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ffordd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nad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dreisgar</a:t>
            </a:r>
            <a:r>
              <a:rPr lang="en-GB" sz="1500" dirty="0">
                <a:latin typeface="Arial" panose="020B0604020202020204" pitchFamily="34" charset="0"/>
                <a:cs typeface="Arial" panose="020B0604020202020204" pitchFamily="34" charset="0"/>
              </a:rPr>
              <a:t>, a </a:t>
            </a:r>
            <a:r>
              <a:rPr lang="en-GB" sz="1500" dirty="0" err="1">
                <a:latin typeface="Arial" panose="020B0604020202020204" pitchFamily="34" charset="0"/>
                <a:cs typeface="Arial" panose="020B0604020202020204" pitchFamily="34" charset="0"/>
              </a:rPr>
              <a:t>chadarnhaol</a:t>
            </a:r>
            <a:r>
              <a:rPr lang="en-GB" sz="1500" dirty="0">
                <a:latin typeface="Arial" panose="020B0604020202020204" pitchFamily="34" charset="0"/>
                <a:cs typeface="Arial" panose="020B0604020202020204" pitchFamily="34" charset="0"/>
              </a:rPr>
              <a:t> o </a:t>
            </a:r>
            <a:r>
              <a:rPr lang="en-GB" sz="1500" dirty="0" err="1">
                <a:latin typeface="Arial" panose="020B0604020202020204" pitchFamily="34" charset="0"/>
                <a:cs typeface="Arial" panose="020B0604020202020204" pitchFamily="34" charset="0"/>
              </a:rPr>
              <a:t>ddewis</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a:latin typeface="Arial" panose="020B0604020202020204" pitchFamily="34" charset="0"/>
                <a:cs typeface="Arial" panose="020B0604020202020204" pitchFamily="34" charset="0"/>
              </a:rPr>
              <a:t>Mae </a:t>
            </a:r>
            <a:r>
              <a:rPr lang="en-GB" sz="1500" dirty="0" err="1">
                <a:latin typeface="Arial" panose="020B0604020202020204" pitchFamily="34" charset="0"/>
                <a:cs typeface="Arial" panose="020B0604020202020204" pitchFamily="34" charset="0"/>
              </a:rPr>
              <a:t>cyswllt</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galluogi’r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weld pa </a:t>
            </a:r>
            <a:r>
              <a:rPr lang="en-GB" sz="1500" dirty="0" err="1">
                <a:latin typeface="Arial" panose="020B0604020202020204" pitchFamily="34" charset="0"/>
                <a:cs typeface="Arial" panose="020B0604020202020204" pitchFamily="34" charset="0"/>
              </a:rPr>
              <a:t>mor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dda</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mae’r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plentyn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symud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flaen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e.e</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lluniau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cyfoes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mae</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hyn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lleihau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pryder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dicter</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euogrwydd</a:t>
            </a:r>
            <a:r>
              <a:rPr lang="en-GB" sz="1500" dirty="0">
                <a:latin typeface="Arial" panose="020B0604020202020204" pitchFamily="34" charset="0"/>
                <a:cs typeface="Arial" panose="020B0604020202020204" pitchFamily="34" charset="0"/>
              </a:rPr>
              <a:t> ac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cadarnhau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fod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ganddyn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nhw</a:t>
            </a:r>
            <a:r>
              <a:rPr lang="en-GB" sz="1500" dirty="0">
                <a:latin typeface="Arial" panose="020B0604020202020204" pitchFamily="34" charset="0"/>
                <a:cs typeface="Arial" panose="020B0604020202020204" pitchFamily="34" charset="0"/>
              </a:rPr>
              <a:t> ran </a:t>
            </a:r>
            <a:r>
              <a:rPr lang="en-GB" sz="1500" dirty="0" err="1">
                <a:latin typeface="Arial" panose="020B0604020202020204" pitchFamily="34" charset="0"/>
                <a:cs typeface="Arial" panose="020B0604020202020204" pitchFamily="34" charset="0"/>
              </a:rPr>
              <a:t>i’w</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chwarae</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eithaf</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rhydd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oes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problemau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personol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arwyddocaol</a:t>
            </a:r>
            <a:r>
              <a:rPr lang="en-GB" sz="1500" dirty="0">
                <a:latin typeface="Arial" panose="020B0604020202020204" pitchFamily="34" charset="0"/>
                <a:cs typeface="Arial" panose="020B0604020202020204" pitchFamily="34" charset="0"/>
              </a:rPr>
              <a:t> a </a:t>
            </a:r>
            <a:r>
              <a:rPr lang="en-GB" sz="1500" dirty="0" err="1">
                <a:latin typeface="Arial" panose="020B0604020202020204" pitchFamily="34" charset="0"/>
                <a:cs typeface="Arial" panose="020B0604020202020204" pitchFamily="34" charset="0"/>
              </a:rPr>
              <a:t>allai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effeithio</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gallu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gynnal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cyswllt</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defnyddiol</a:t>
            </a:r>
            <a:r>
              <a:rPr lang="en-GB" sz="1500" dirty="0">
                <a:latin typeface="Arial" panose="020B0604020202020204" pitchFamily="34" charset="0"/>
                <a:cs typeface="Arial" panose="020B0604020202020204" pitchFamily="34" charset="0"/>
              </a:rPr>
              <a:t>.</a:t>
            </a:r>
          </a:p>
        </p:txBody>
      </p:sp>
      <p:sp>
        <p:nvSpPr>
          <p:cNvPr id="4" name="Content Placeholder 3"/>
          <p:cNvSpPr>
            <a:spLocks noGrp="1"/>
          </p:cNvSpPr>
          <p:nvPr>
            <p:ph sz="half" idx="2"/>
          </p:nvPr>
        </p:nvSpPr>
        <p:spPr/>
        <p:txBody>
          <a:bodyPr>
            <a:normAutofit fontScale="85000" lnSpcReduction="20000"/>
          </a:bodyPr>
          <a:lstStyle/>
          <a:p>
            <a:pPr marL="0" lvl="0" indent="0">
              <a:lnSpc>
                <a:spcPct val="100000"/>
              </a:lnSpc>
              <a:spcBef>
                <a:spcPct val="20000"/>
              </a:spcBef>
              <a:buNone/>
            </a:pPr>
            <a:endParaRPr lang="en-GB" sz="1500" b="1" dirty="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1500" b="1" dirty="0" err="1">
                <a:latin typeface="Arial" panose="020B0604020202020204" pitchFamily="34" charset="0"/>
                <a:cs typeface="Arial" panose="020B0604020202020204" pitchFamily="34" charset="0"/>
              </a:rPr>
              <a:t>Ffactorau</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Cysylltiedig</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gyda</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Chyswllt</a:t>
            </a:r>
            <a:r>
              <a:rPr lang="en-GB" sz="1500" b="1" dirty="0">
                <a:latin typeface="Arial" panose="020B0604020202020204" pitchFamily="34" charset="0"/>
                <a:cs typeface="Arial" panose="020B0604020202020204" pitchFamily="34" charset="0"/>
              </a:rPr>
              <a:t> </a:t>
            </a:r>
            <a:r>
              <a:rPr lang="en-GB" sz="1500" b="1" dirty="0" err="1">
                <a:latin typeface="Arial" panose="020B0604020202020204" pitchFamily="34" charset="0"/>
                <a:cs typeface="Arial" panose="020B0604020202020204" pitchFamily="34" charset="0"/>
              </a:rPr>
              <a:t>Anodd</a:t>
            </a:r>
            <a:endParaRPr lang="en-GB" sz="1500" b="1"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Nid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yw’r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derbyn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nac</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cefnogi’r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mabwysiadu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tanseilio’r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lleoliad</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Mae’r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parhau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fynnu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eu</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rôl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fel</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prif</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ofalwr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gofalwr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cyfiawn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annog</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plentyn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rhag</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caru’r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mabwysiadwyr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perygl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ar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gyfer</a:t>
            </a:r>
            <a:r>
              <a:rPr lang="en-GB" sz="1500" dirty="0">
                <a:latin typeface="Arial" panose="020B0604020202020204" pitchFamily="34" charset="0"/>
                <a:cs typeface="Arial" panose="020B0604020202020204" pitchFamily="34" charset="0"/>
              </a:rPr>
              <a:t> y </a:t>
            </a:r>
            <a:r>
              <a:rPr lang="en-GB" sz="1500" dirty="0" err="1">
                <a:latin typeface="Arial" panose="020B0604020202020204" pitchFamily="34" charset="0"/>
                <a:cs typeface="Arial" panose="020B0604020202020204" pitchFamily="34" charset="0"/>
              </a:rPr>
              <a:t>plentyn</a:t>
            </a:r>
            <a:r>
              <a:rPr lang="en-GB" sz="1500" dirty="0">
                <a:latin typeface="Arial" panose="020B0604020202020204" pitchFamily="34" charset="0"/>
                <a:cs typeface="Arial" panose="020B0604020202020204" pitchFamily="34" charset="0"/>
              </a:rPr>
              <a:t> – </a:t>
            </a:r>
            <a:r>
              <a:rPr lang="en-GB" sz="1500" dirty="0" err="1">
                <a:latin typeface="Arial" panose="020B0604020202020204" pitchFamily="34" charset="0"/>
                <a:cs typeface="Arial" panose="020B0604020202020204" pitchFamily="34" charset="0"/>
              </a:rPr>
              <a:t>teyrngarwch</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rhanedig</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mwy</a:t>
            </a:r>
            <a:r>
              <a:rPr lang="en-GB" sz="1500" dirty="0">
                <a:latin typeface="Arial" panose="020B0604020202020204" pitchFamily="34" charset="0"/>
                <a:cs typeface="Arial" panose="020B0604020202020204" pitchFamily="34" charset="0"/>
              </a:rPr>
              <a:t> o </a:t>
            </a:r>
            <a:r>
              <a:rPr lang="en-GB" sz="1500" dirty="0" err="1">
                <a:latin typeface="Arial" panose="020B0604020202020204" pitchFamily="34" charset="0"/>
                <a:cs typeface="Arial" panose="020B0604020202020204" pitchFamily="34" charset="0"/>
              </a:rPr>
              <a:t>ansicrwydd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diffyg</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bondio</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Mae’r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wedi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camdrin</a:t>
            </a:r>
            <a:r>
              <a:rPr lang="en-GB" sz="1500" dirty="0">
                <a:latin typeface="Arial" panose="020B0604020202020204" pitchFamily="34" charset="0"/>
                <a:cs typeface="Arial" panose="020B0604020202020204" pitchFamily="34" charset="0"/>
              </a:rPr>
              <a:t>/</a:t>
            </a:r>
            <a:r>
              <a:rPr lang="en-GB" sz="1500" dirty="0" err="1">
                <a:latin typeface="Arial" panose="020B0604020202020204" pitchFamily="34" charset="0"/>
                <a:cs typeface="Arial" panose="020B0604020202020204" pitchFamily="34" charset="0"/>
              </a:rPr>
              <a:t>achosi</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trawma</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difrifol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i’r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plentyn</a:t>
            </a:r>
            <a:r>
              <a:rPr lang="en-GB" sz="15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1500" dirty="0" err="1">
                <a:latin typeface="Arial" panose="020B0604020202020204" pitchFamily="34" charset="0"/>
                <a:cs typeface="Arial" panose="020B0604020202020204" pitchFamily="34" charset="0"/>
              </a:rPr>
              <a:t>Perthynas</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biolegol</a:t>
            </a:r>
            <a:r>
              <a:rPr lang="en-GB" sz="1500" dirty="0">
                <a:latin typeface="Arial" panose="020B0604020202020204" pitchFamily="34" charset="0"/>
                <a:cs typeface="Arial" panose="020B0604020202020204" pitchFamily="34" charset="0"/>
              </a:rPr>
              <a:t> o </a:t>
            </a:r>
            <a:r>
              <a:rPr lang="en-GB" sz="1500" dirty="0" err="1">
                <a:latin typeface="Arial" panose="020B0604020202020204" pitchFamily="34" charset="0"/>
                <a:cs typeface="Arial" panose="020B0604020202020204" pitchFamily="34" charset="0"/>
              </a:rPr>
              <a:t>dan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straen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sylweddol</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sy’n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dod</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yn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rhan</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o’r</a:t>
            </a:r>
            <a:r>
              <a:rPr lang="en-GB" sz="1500" dirty="0">
                <a:latin typeface="Arial" panose="020B0604020202020204" pitchFamily="34" charset="0"/>
                <a:cs typeface="Arial" panose="020B0604020202020204" pitchFamily="34" charset="0"/>
              </a:rPr>
              <a:t> </a:t>
            </a:r>
            <a:r>
              <a:rPr lang="en-GB" sz="1500" dirty="0" err="1">
                <a:latin typeface="Arial" panose="020B0604020202020204" pitchFamily="34" charset="0"/>
                <a:cs typeface="Arial" panose="020B0604020202020204" pitchFamily="34" charset="0"/>
              </a:rPr>
              <a:t>cyswllt</a:t>
            </a:r>
            <a:r>
              <a:rPr lang="en-GB" sz="1500" dirty="0">
                <a:latin typeface="Arial" panose="020B0604020202020204" pitchFamily="34" charset="0"/>
                <a:cs typeface="Arial" panose="020B0604020202020204" pitchFamily="34" charset="0"/>
              </a:rPr>
              <a:t>.</a:t>
            </a:r>
          </a:p>
        </p:txBody>
      </p:sp>
      <p:sp>
        <p:nvSpPr>
          <p:cNvPr id="5" name="Footer Placeholder 4"/>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584515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09411" cy="1325563"/>
          </a:xfrm>
        </p:spPr>
        <p:txBody>
          <a:bodyPr/>
          <a:lstStyle/>
          <a:p>
            <a:pPr algn="ctr"/>
            <a:r>
              <a:rPr lang="de-DE" dirty="0">
                <a:latin typeface="Arial" panose="020B0604020202020204" pitchFamily="34" charset="0"/>
                <a:cs typeface="Arial" panose="020B0604020202020204" pitchFamily="34" charset="0"/>
              </a:rPr>
              <a:t>Am beth rydyn ni’n siarad?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GB" dirty="0">
              <a:latin typeface="Arial" panose="020B0604020202020204" pitchFamily="34" charset="0"/>
              <a:cs typeface="Arial" panose="020B0604020202020204" pitchFamily="34" charset="0"/>
            </a:endParaRPr>
          </a:p>
          <a:p>
            <a:pPr marL="0" indent="0">
              <a:buNone/>
            </a:pPr>
            <a:r>
              <a:rPr lang="en-GB" dirty="0" err="1">
                <a:latin typeface="Arial" panose="020B0604020202020204" pitchFamily="34" charset="0"/>
                <a:cs typeface="Arial" panose="020B0604020202020204" pitchFamily="34" charset="0"/>
              </a:rPr>
              <a:t>Cymerwch</a:t>
            </a:r>
            <a:r>
              <a:rPr lang="en-GB" dirty="0">
                <a:latin typeface="Arial" panose="020B0604020202020204" pitchFamily="34" charset="0"/>
                <a:cs typeface="Arial" panose="020B0604020202020204" pitchFamily="34" charset="0"/>
              </a:rPr>
              <a:t> 15 </a:t>
            </a:r>
            <a:r>
              <a:rPr lang="en-GB" dirty="0" err="1">
                <a:latin typeface="Arial" panose="020B0604020202020204" pitchFamily="34" charset="0"/>
                <a:cs typeface="Arial" panose="020B0604020202020204" pitchFamily="34" charset="0"/>
              </a:rPr>
              <a:t>munud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siarad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grwpiau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rhannwch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rywfaint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drafodaeth</a:t>
            </a:r>
            <a:r>
              <a:rPr lang="en-GB"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a:p>
            <a:pPr>
              <a:lnSpc>
                <a:spcPct val="110000"/>
              </a:lnSpc>
            </a:pP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phwy</a:t>
            </a:r>
            <a:r>
              <a:rPr lang="en-GB" dirty="0">
                <a:latin typeface="Arial" panose="020B0604020202020204" pitchFamily="34" charset="0"/>
                <a:cs typeface="Arial" panose="020B0604020202020204" pitchFamily="34" charset="0"/>
              </a:rPr>
              <a:t>?</a:t>
            </a:r>
          </a:p>
          <a:p>
            <a:pPr>
              <a:lnSpc>
                <a:spcPct val="110000"/>
              </a:lnSpc>
            </a:pPr>
            <a:endParaRPr lang="en-GB" dirty="0">
              <a:latin typeface="Arial" panose="020B0604020202020204" pitchFamily="34" charset="0"/>
              <a:cs typeface="Arial" panose="020B0604020202020204" pitchFamily="34" charset="0"/>
            </a:endParaRPr>
          </a:p>
          <a:p>
            <a:pPr>
              <a:lnSpc>
                <a:spcPct val="110000"/>
              </a:lnSpc>
            </a:pP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manteision</a:t>
            </a:r>
            <a:r>
              <a:rPr lang="en-GB" dirty="0">
                <a:latin typeface="Arial" panose="020B0604020202020204" pitchFamily="34" charset="0"/>
                <a:cs typeface="Arial" panose="020B0604020202020204" pitchFamily="34" charset="0"/>
              </a:rPr>
              <a:t>? Beth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pryderon</a:t>
            </a:r>
            <a:r>
              <a:rPr lang="en-GB" dirty="0">
                <a:latin typeface="Arial" panose="020B0604020202020204" pitchFamily="34" charset="0"/>
                <a:cs typeface="Arial" panose="020B0604020202020204" pitchFamily="34" charset="0"/>
              </a:rPr>
              <a:t>?</a:t>
            </a:r>
          </a:p>
          <a:p>
            <a:pPr>
              <a:lnSpc>
                <a:spcPct val="110000"/>
              </a:lnSpc>
            </a:pPr>
            <a:r>
              <a:rPr lang="en-GB" dirty="0" err="1">
                <a:latin typeface="Arial" panose="020B0604020202020204" pitchFamily="34" charset="0"/>
                <a:cs typeface="Arial" panose="020B0604020202020204" pitchFamily="34" charset="0"/>
              </a:rPr>
              <a:t>Cyfarfodydd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uniongyrchol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theuluoedd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ymchwil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Anecdotaidd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gadarnhaol</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485601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Llythyrau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setlo</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42727" y="2292295"/>
            <a:ext cx="9963735" cy="5153397"/>
          </a:xfrm>
        </p:spPr>
        <p:txBody>
          <a:bodyPr>
            <a:noAutofit/>
          </a:bodyPr>
          <a:lstStyle/>
          <a:p>
            <a:pPr marL="342900" lvl="0" indent="-342900">
              <a:lnSpc>
                <a:spcPct val="100000"/>
              </a:lnSpc>
              <a:spcBef>
                <a:spcPct val="20000"/>
              </a:spcBef>
            </a:pPr>
            <a:r>
              <a:rPr lang="en-GB" sz="2400" dirty="0" err="1">
                <a:latin typeface="Arial" panose="020B0604020202020204" pitchFamily="34" charset="0"/>
                <a:cs typeface="Arial" panose="020B0604020202020204" pitchFamily="34" charset="0"/>
              </a:rPr>
              <a:t>Dylai’r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olaf</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gyda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theuluoedd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biolegol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digwydd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ôl</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paru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ond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dechrau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gyflwyniadau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unig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eithriad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yw</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bydd</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Pan </a:t>
            </a:r>
            <a:r>
              <a:rPr lang="en-GB" sz="2400" dirty="0" err="1">
                <a:latin typeface="Arial" panose="020B0604020202020204" pitchFamily="34" charset="0"/>
                <a:cs typeface="Arial" panose="020B0604020202020204" pitchFamily="34" charset="0"/>
              </a:rPr>
              <a:t>fydd</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plentyn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leol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gyda</a:t>
            </a:r>
            <a:r>
              <a:rPr lang="en-GB" sz="2400" dirty="0">
                <a:latin typeface="Arial" panose="020B0604020202020204" pitchFamily="34" charset="0"/>
                <a:cs typeface="Arial" panose="020B0604020202020204" pitchFamily="34" charset="0"/>
              </a:rPr>
              <a:t> chi </a:t>
            </a:r>
            <a:r>
              <a:rPr lang="en-GB" sz="2400" dirty="0" err="1">
                <a:latin typeface="Arial" panose="020B0604020202020204" pitchFamily="34" charset="0"/>
                <a:cs typeface="Arial" panose="020B0604020202020204" pitchFamily="34" charset="0"/>
              </a:rPr>
              <a:t>mae’n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debygol</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bydd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gofyn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chi </a:t>
            </a:r>
            <a:r>
              <a:rPr lang="en-GB" sz="2400" dirty="0" err="1">
                <a:latin typeface="Arial" panose="020B0604020202020204" pitchFamily="34" charset="0"/>
                <a:cs typeface="Arial" panose="020B0604020202020204" pitchFamily="34" charset="0"/>
              </a:rPr>
              <a:t>ysgrifennu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llythyr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setlo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gyfer</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teulu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biolegol</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mwyn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rhoi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rhywfaint</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wybodaeth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teulu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biolegol</a:t>
            </a:r>
            <a:r>
              <a:rPr lang="en-GB" sz="2400" dirty="0">
                <a:latin typeface="Arial" panose="020B0604020202020204" pitchFamily="34" charset="0"/>
                <a:cs typeface="Arial" panose="020B0604020202020204" pitchFamily="34" charset="0"/>
              </a:rPr>
              <a:t> am </a:t>
            </a:r>
            <a:r>
              <a:rPr lang="en-GB" sz="2400" dirty="0" err="1">
                <a:latin typeface="Arial" panose="020B0604020202020204" pitchFamily="34" charset="0"/>
                <a:cs typeface="Arial" panose="020B0604020202020204" pitchFamily="34" charset="0"/>
              </a:rPr>
              <a:t>sut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mae’r</a:t>
            </a:r>
            <a:r>
              <a:rPr lang="en-GB" sz="2400" dirty="0">
                <a:latin typeface="Arial" panose="020B0604020202020204" pitchFamily="34" charset="0"/>
                <a:cs typeface="Arial" panose="020B0604020202020204" pitchFamily="34" charset="0"/>
              </a:rPr>
              <a:t> broses </a:t>
            </a:r>
            <a:r>
              <a:rPr lang="en-GB" sz="2400" dirty="0" err="1">
                <a:latin typeface="Arial" panose="020B0604020202020204" pitchFamily="34" charset="0"/>
                <a:cs typeface="Arial" panose="020B0604020202020204" pitchFamily="34" charset="0"/>
              </a:rPr>
              <a:t>pontio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mynd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plentyn</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Gall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ymddangos</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ofnus</a:t>
            </a:r>
            <a:r>
              <a:rPr lang="en-GB" sz="2400" dirty="0">
                <a:latin typeface="Arial" panose="020B0604020202020204" pitchFamily="34" charset="0"/>
                <a:cs typeface="Arial" panose="020B0604020202020204" pitchFamily="34" charset="0"/>
              </a:rPr>
              <a:t> felly </a:t>
            </a:r>
            <a:r>
              <a:rPr lang="en-GB" sz="2400" dirty="0" err="1">
                <a:latin typeface="Arial" panose="020B0604020202020204" pitchFamily="34" charset="0"/>
                <a:cs typeface="Arial" panose="020B0604020202020204" pitchFamily="34" charset="0"/>
              </a:rPr>
              <a:t>gofynnwch</a:t>
            </a:r>
            <a:r>
              <a:rPr lang="en-GB" sz="2400" dirty="0">
                <a:latin typeface="Arial" panose="020B0604020202020204" pitchFamily="34" charset="0"/>
                <a:cs typeface="Arial" panose="020B0604020202020204" pitchFamily="34" charset="0"/>
              </a:rPr>
              <a:t> am help. Gall </a:t>
            </a:r>
            <a:r>
              <a:rPr lang="en-GB" sz="2400" dirty="0" err="1">
                <a:latin typeface="Arial" panose="020B0604020202020204" pitchFamily="34" charset="0"/>
                <a:cs typeface="Arial" panose="020B0604020202020204" pitchFamily="34" charset="0"/>
              </a:rPr>
              <a:t>eich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gweithiwr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cymdeithasol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roi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syniadau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chi am </a:t>
            </a:r>
            <a:r>
              <a:rPr lang="en-GB" sz="2400" dirty="0" err="1">
                <a:latin typeface="Arial" panose="020B0604020202020204" pitchFamily="34" charset="0"/>
                <a:cs typeface="Arial" panose="020B0604020202020204" pitchFamily="34" charset="0"/>
              </a:rPr>
              <a:t>sut</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dylai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edrych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Gallai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mabwysiadwyr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eraill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hefyd</a:t>
            </a:r>
            <a:r>
              <a:rPr lang="en-GB" sz="24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133167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1271337" y="579571"/>
            <a:ext cx="7783286" cy="1325563"/>
          </a:xfrm>
        </p:spPr>
        <p:txBody>
          <a:bodyPr/>
          <a:lstStyle/>
          <a:p>
            <a:pPr algn="ct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brodyr</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chwiorydd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06900" lvl="0" indent="-342900">
              <a:lnSpc>
                <a:spcPct val="100000"/>
              </a:lnSpc>
              <a:spcBef>
                <a:spcPts val="0"/>
              </a:spcBef>
            </a:pPr>
            <a:endParaRPr lang="en-GB" dirty="0">
              <a:latin typeface="Arial" panose="020B0604020202020204" pitchFamily="34" charset="0"/>
              <a:cs typeface="Arial" panose="020B0604020202020204" pitchFamily="34" charset="0"/>
            </a:endParaRPr>
          </a:p>
          <a:p>
            <a:pPr marL="306900" lvl="0" indent="-342900">
              <a:lnSpc>
                <a:spcPct val="100000"/>
              </a:lnSpc>
              <a:spcBef>
                <a:spcPts val="0"/>
              </a:spcBef>
            </a:pPr>
            <a:r>
              <a:rPr lang="en-GB" dirty="0" err="1">
                <a:latin typeface="Arial" panose="020B0604020202020204" pitchFamily="34" charset="0"/>
                <a:cs typeface="Arial" panose="020B0604020202020204" pitchFamily="34" charset="0"/>
              </a:rPr>
              <a:t>Weithiau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brodyr</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chwiorydd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gwahanu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y system </a:t>
            </a:r>
            <a:r>
              <a:rPr lang="en-GB" dirty="0" err="1">
                <a:latin typeface="Arial" panose="020B0604020202020204" pitchFamily="34" charset="0"/>
                <a:cs typeface="Arial" panose="020B0604020202020204" pitchFamily="34" charset="0"/>
              </a:rPr>
              <a:t>gofal</a:t>
            </a:r>
            <a:r>
              <a:rPr lang="en-GB" dirty="0">
                <a:latin typeface="Arial" panose="020B0604020202020204" pitchFamily="34" charset="0"/>
                <a:cs typeface="Arial" panose="020B0604020202020204" pitchFamily="34" charset="0"/>
              </a:rPr>
              <a:t>.</a:t>
            </a:r>
          </a:p>
          <a:p>
            <a:pPr marL="306900" lvl="0" indent="-342900">
              <a:lnSpc>
                <a:spcPct val="100000"/>
              </a:lnSpc>
              <a:spcBef>
                <a:spcPts val="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ymchwil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awgrymu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fwyaf</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perthynas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brodyr</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chwiorydd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effaith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gadarnhaol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iechyd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Mae </a:t>
            </a:r>
            <a:r>
              <a:rPr lang="en-GB" dirty="0" err="1">
                <a:latin typeface="Arial" panose="020B0604020202020204" pitchFamily="34" charset="0"/>
                <a:cs typeface="Arial" panose="020B0604020202020204" pitchFamily="34" charset="0"/>
              </a:rPr>
              <a:t>hefyd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atgyfnerthu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hunaniaeth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holl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 </a:t>
            </a:r>
            <a:r>
              <a:rPr lang="en-GB" dirty="0" err="1">
                <a:latin typeface="Arial" panose="020B0604020202020204" pitchFamily="34" charset="0"/>
                <a:cs typeface="Arial" panose="020B0604020202020204" pitchFamily="34" charset="0"/>
              </a:rPr>
              <a:t>phobl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ifanc</a:t>
            </a:r>
            <a:r>
              <a:rPr lang="en-GB" dirty="0">
                <a:latin typeface="Arial" panose="020B0604020202020204" pitchFamily="34" charset="0"/>
                <a:cs typeface="Arial" panose="020B0604020202020204" pitchFamily="34" charset="0"/>
              </a:rPr>
              <a:t>.</a:t>
            </a:r>
          </a:p>
          <a:p>
            <a:pPr marL="306900" lvl="0" indent="-342900">
              <a:lnSpc>
                <a:spcPct val="100000"/>
              </a:lnSpc>
              <a:spcBef>
                <a:spcPts val="0"/>
              </a:spcBef>
            </a:pPr>
            <a:r>
              <a:rPr lang="en-GB" dirty="0">
                <a:latin typeface="Arial" panose="020B0604020202020204" pitchFamily="34" charset="0"/>
                <a:cs typeface="Arial" panose="020B0604020202020204" pitchFamily="34" charset="0"/>
              </a:rPr>
              <a:t>Y </a:t>
            </a:r>
            <a:r>
              <a:rPr lang="en-GB" dirty="0" err="1">
                <a:latin typeface="Arial" panose="020B0604020202020204" pitchFamily="34" charset="0"/>
                <a:cs typeface="Arial" panose="020B0604020202020204" pitchFamily="34" charset="0"/>
              </a:rPr>
              <a:t>perthnasau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hiraf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gennym</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rydym</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adnabod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brodyr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chwiorydd</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gyfnod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hirach</a:t>
            </a:r>
            <a:r>
              <a:rPr lang="en-GB" dirty="0">
                <a:latin typeface="Arial" panose="020B0604020202020204" pitchFamily="34" charset="0"/>
                <a:cs typeface="Arial" panose="020B0604020202020204" pitchFamily="34" charset="0"/>
              </a:rPr>
              <a:t> nag </a:t>
            </a:r>
            <a:r>
              <a:rPr lang="en-GB" dirty="0" err="1">
                <a:latin typeface="Arial" panose="020B0604020202020204" pitchFamily="34" charset="0"/>
                <a:cs typeface="Arial" panose="020B0604020202020204" pitchFamily="34" charset="0"/>
              </a:rPr>
              <a:t>unrhyw</a:t>
            </a:r>
            <a:r>
              <a:rPr lang="en-GB" dirty="0">
                <a:latin typeface="Arial" panose="020B0604020202020204" pitchFamily="34" charset="0"/>
                <a:cs typeface="Arial" panose="020B0604020202020204" pitchFamily="34" charset="0"/>
              </a:rPr>
              <a:t> un </a:t>
            </a:r>
            <a:r>
              <a:rPr lang="en-GB" dirty="0" err="1">
                <a:latin typeface="Arial" panose="020B0604020202020204" pitchFamily="34" charset="0"/>
                <a:cs typeface="Arial" panose="020B0604020202020204" pitchFamily="34" charset="0"/>
              </a:rPr>
              <a:t>arall</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6568939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maeth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endParaRPr lang="en-GB"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ymchwil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diweddar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cefnogi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parhau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gofalwyr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ôl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symud</a:t>
            </a:r>
            <a:r>
              <a:rPr lang="en-GB" dirty="0">
                <a:latin typeface="Arial" panose="020B0604020202020204" pitchFamily="34" charset="0"/>
                <a:cs typeface="Arial" panose="020B0604020202020204" pitchFamily="34" charset="0"/>
              </a:rPr>
              <a:t>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teuluoedd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a:latin typeface="Arial" panose="020B0604020202020204" pitchFamily="34" charset="0"/>
                <a:cs typeface="Arial" panose="020B0604020202020204" pitchFamily="34" charset="0"/>
              </a:rPr>
              <a:t>Mae Boswell and </a:t>
            </a:r>
            <a:r>
              <a:rPr lang="en-GB" dirty="0" err="1">
                <a:latin typeface="Arial" panose="020B0604020202020204" pitchFamily="34" charset="0"/>
                <a:cs typeface="Arial" panose="020B0604020202020204" pitchFamily="34" charset="0"/>
              </a:rPr>
              <a:t>Cudmore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awgrymu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ein</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ni’n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chael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anodd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canolbwyntio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ystod</a:t>
            </a:r>
            <a:r>
              <a:rPr lang="en-GB" dirty="0">
                <a:latin typeface="Arial" panose="020B0604020202020204" pitchFamily="34" charset="0"/>
                <a:cs typeface="Arial" panose="020B0604020202020204" pitchFamily="34" charset="0"/>
              </a:rPr>
              <a:t> y broses </a:t>
            </a:r>
            <a:r>
              <a:rPr lang="en-GB" dirty="0" err="1">
                <a:latin typeface="Arial" panose="020B0604020202020204" pitchFamily="34" charset="0"/>
                <a:cs typeface="Arial" panose="020B0604020202020204" pitchFamily="34" charset="0"/>
              </a:rPr>
              <a:t>pontio</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ofal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fabwysiadu</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boenus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ynghlwm</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awgrymu</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gellir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ystyried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diffyg</a:t>
            </a:r>
            <a:r>
              <a:rPr lang="en-GB" dirty="0">
                <a:latin typeface="Arial" panose="020B0604020202020204" pitchFamily="34" charset="0"/>
                <a:cs typeface="Arial" panose="020B0604020202020204" pitchFamily="34" charset="0"/>
              </a:rPr>
              <a:t> plant o ran </a:t>
            </a:r>
            <a:r>
              <a:rPr lang="en-GB" dirty="0" err="1">
                <a:latin typeface="Arial" panose="020B0604020202020204" pitchFamily="34" charset="0"/>
                <a:cs typeface="Arial" panose="020B0604020202020204" pitchFamily="34" charset="0"/>
              </a:rPr>
              <a:t>mynegi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efallai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wir</a:t>
            </a:r>
            <a:r>
              <a:rPr lang="en-GB" dirty="0">
                <a:latin typeface="Arial" panose="020B0604020202020204" pitchFamily="34" charset="0"/>
                <a:cs typeface="Arial" panose="020B0604020202020204" pitchFamily="34" charset="0"/>
              </a:rPr>
              <a:t> bob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ddeunydd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diddorol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i’w</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darllen</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445522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96349" cy="1325563"/>
          </a:xfrm>
        </p:spPr>
        <p:txBody>
          <a:bodyPr/>
          <a:lstStyle/>
          <a:p>
            <a:pPr algn="ctr"/>
            <a:r>
              <a:rPr lang="en-GB" dirty="0" err="1">
                <a:latin typeface="Arial" panose="020B0604020202020204" pitchFamily="34" charset="0"/>
                <a:cs typeface="Arial" panose="020B0604020202020204" pitchFamily="34" charset="0"/>
              </a:rPr>
              <a:t>Peryglon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342900" lvl="0" indent="-342900">
              <a:lnSpc>
                <a:spcPct val="100000"/>
              </a:lnSpc>
              <a:spcBef>
                <a:spcPct val="20000"/>
              </a:spcBef>
            </a:pPr>
            <a:endParaRPr lang="en-GB" sz="27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aml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teuluoedd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ofni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deuluoedd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biolegol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neu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eraill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ddarganfod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lle</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plentyn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byw</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nawr</a:t>
            </a:r>
            <a:r>
              <a:rPr lang="en-GB" sz="27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Os</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yw’n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digwydd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werth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anadlu</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cheisio</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meddwl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drwy</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beth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yw’r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perygl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gwirioneddol</a:t>
            </a:r>
            <a:r>
              <a:rPr lang="en-GB" sz="2700" dirty="0">
                <a:latin typeface="Arial" panose="020B0604020202020204" pitchFamily="34" charset="0"/>
                <a:cs typeface="Arial" panose="020B0604020202020204" pitchFamily="34" charset="0"/>
              </a:rPr>
              <a:t>.</a:t>
            </a:r>
          </a:p>
          <a:p>
            <a:pPr marL="742950" lvl="1" indent="-285750">
              <a:lnSpc>
                <a:spcPct val="100000"/>
              </a:lnSpc>
              <a:spcBef>
                <a:spcPct val="20000"/>
              </a:spcBef>
              <a:buFont typeface="Arial" pitchFamily="34" charset="0"/>
              <a:buChar char="–"/>
            </a:pPr>
            <a:r>
              <a:rPr lang="en-GB" dirty="0" err="1">
                <a:latin typeface="Arial" panose="020B0604020202020204" pitchFamily="34" charset="0"/>
                <a:cs typeface="Arial" panose="020B0604020202020204" pitchFamily="34" charset="0"/>
              </a:rPr>
              <a:t>Oes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tystiolaeth</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rhiant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biolegol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achosi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niwed</a:t>
            </a:r>
            <a:endParaRPr lang="en-GB"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dirty="0">
                <a:latin typeface="Arial" panose="020B0604020202020204" pitchFamily="34" charset="0"/>
                <a:cs typeface="Arial" panose="020B0604020202020204" pitchFamily="34" charset="0"/>
              </a:rPr>
              <a:t>Beth </a:t>
            </a:r>
            <a:r>
              <a:rPr lang="en-GB" dirty="0" err="1">
                <a:latin typeface="Arial" panose="020B0604020202020204" pitchFamily="34" charset="0"/>
                <a:cs typeface="Arial" panose="020B0604020202020204" pitchFamily="34" charset="0"/>
              </a:rPr>
              <a:t>yw’r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perygl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sefydlu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heb</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cynnwys</a:t>
            </a:r>
            <a:r>
              <a:rPr lang="en-GB" dirty="0">
                <a:latin typeface="Arial" panose="020B0604020202020204" pitchFamily="34" charset="0"/>
                <a:cs typeface="Arial" panose="020B0604020202020204" pitchFamily="34" charset="0"/>
              </a:rPr>
              <a:t> chi –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angen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beryglon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emosiynol</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ymarferol</a:t>
            </a:r>
            <a:r>
              <a:rPr lang="en-GB"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Nodwch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rhywun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eich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rhwydwaith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cefnogi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siarad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drwy</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bethau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gyda</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nhw</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gofyn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tîm</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cefnogi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mabwysiadu</a:t>
            </a:r>
            <a:r>
              <a:rPr lang="en-GB" sz="2700" dirty="0">
                <a:latin typeface="Arial" panose="020B0604020202020204" pitchFamily="34" charset="0"/>
                <a:cs typeface="Arial" panose="020B0604020202020204" pitchFamily="34" charset="0"/>
              </a:rPr>
              <a:t> am help</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42691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Anghenion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amser</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27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700" dirty="0">
                <a:latin typeface="Arial" panose="020B0604020202020204" pitchFamily="34" charset="0"/>
                <a:cs typeface="Arial" panose="020B0604020202020204" pitchFamily="34" charset="0"/>
              </a:rPr>
              <a:t>Mae </a:t>
            </a:r>
            <a:r>
              <a:rPr lang="en-GB" sz="2700" dirty="0" err="1">
                <a:latin typeface="Arial" panose="020B0604020202020204" pitchFamily="34" charset="0"/>
                <a:cs typeface="Arial" panose="020B0604020202020204" pitchFamily="34" charset="0"/>
              </a:rPr>
              <a:t>cyswllt</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parhau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fod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broblem</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blant</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pobl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ifanc</a:t>
            </a:r>
            <a:r>
              <a:rPr lang="en-GB" sz="2700" dirty="0">
                <a:latin typeface="Arial" panose="020B0604020202020204" pitchFamily="34" charset="0"/>
                <a:cs typeface="Arial" panose="020B0604020202020204" pitchFamily="34" charset="0"/>
              </a:rPr>
              <a:t> ac </a:t>
            </a:r>
            <a:r>
              <a:rPr lang="en-GB" sz="2700" dirty="0" err="1">
                <a:latin typeface="Arial" panose="020B0604020202020204" pitchFamily="34" charset="0"/>
                <a:cs typeface="Arial" panose="020B0604020202020204" pitchFamily="34" charset="0"/>
              </a:rPr>
              <a:t>oedolion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wedi’u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mabwysiadu</a:t>
            </a:r>
            <a:r>
              <a:rPr lang="en-GB" sz="27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P’un</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ydych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chi’n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ystyried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gadarnhaol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neu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gyda</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phryder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nid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yw’n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mynd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ffwrdd</a:t>
            </a:r>
            <a:r>
              <a:rPr lang="en-GB" sz="2700" dirty="0">
                <a:latin typeface="Arial" panose="020B0604020202020204" pitchFamily="34" charset="0"/>
                <a:cs typeface="Arial" panose="020B0604020202020204" pitchFamily="34" charset="0"/>
              </a:rPr>
              <a:t>! </a:t>
            </a:r>
          </a:p>
          <a:p>
            <a:pPr marL="342900" lvl="0" indent="-342900">
              <a:lnSpc>
                <a:spcPct val="100000"/>
              </a:lnSpc>
              <a:spcBef>
                <a:spcPct val="20000"/>
              </a:spcBef>
            </a:pPr>
            <a:r>
              <a:rPr lang="en-GB" sz="2700" dirty="0">
                <a:latin typeface="Arial" panose="020B0604020202020204" pitchFamily="34" charset="0"/>
                <a:cs typeface="Arial" panose="020B0604020202020204" pitchFamily="34" charset="0"/>
              </a:rPr>
              <a:t>Mae </a:t>
            </a:r>
            <a:r>
              <a:rPr lang="en-GB" sz="2700" dirty="0" err="1">
                <a:latin typeface="Arial" panose="020B0604020202020204" pitchFamily="34" charset="0"/>
                <a:cs typeface="Arial" panose="020B0604020202020204" pitchFamily="34" charset="0"/>
              </a:rPr>
              <a:t>pobl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wedi’u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mabwysiadu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glir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iawn</a:t>
            </a:r>
            <a:r>
              <a:rPr lang="en-GB" sz="2700" dirty="0">
                <a:latin typeface="Arial" panose="020B0604020202020204" pitchFamily="34" charset="0"/>
                <a:cs typeface="Arial" panose="020B0604020202020204" pitchFamily="34" charset="0"/>
              </a:rPr>
              <a:t> bod </a:t>
            </a:r>
            <a:r>
              <a:rPr lang="en-GB" sz="2700" dirty="0" err="1">
                <a:latin typeface="Arial" panose="020B0604020202020204" pitchFamily="34" charset="0"/>
                <a:cs typeface="Arial" panose="020B0604020202020204" pitchFamily="34" charset="0"/>
              </a:rPr>
              <a:t>cyswllt</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gyda</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theulu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biolegol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brodyr</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chwiorydd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biolegol</a:t>
            </a:r>
            <a:r>
              <a:rPr lang="en-GB" sz="2700" dirty="0">
                <a:latin typeface="Arial" panose="020B0604020202020204" pitchFamily="34" charset="0"/>
                <a:cs typeface="Arial" panose="020B0604020202020204" pitchFamily="34" charset="0"/>
              </a:rPr>
              <a:t> a </a:t>
            </a:r>
            <a:r>
              <a:rPr lang="en-GB" sz="2700" dirty="0" err="1">
                <a:latin typeface="Arial" panose="020B0604020202020204" pitchFamily="34" charset="0"/>
                <a:cs typeface="Arial" panose="020B0604020202020204" pitchFamily="34" charset="0"/>
              </a:rPr>
              <a:t>chyn-ofalwyr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gallu</a:t>
            </a:r>
            <a:r>
              <a:rPr lang="en-GB" sz="2700" dirty="0">
                <a:latin typeface="Arial" panose="020B0604020202020204" pitchFamily="34" charset="0"/>
                <a:cs typeface="Arial" panose="020B0604020202020204" pitchFamily="34" charset="0"/>
              </a:rPr>
              <a:t> bod </a:t>
            </a:r>
            <a:r>
              <a:rPr lang="en-GB" sz="2700" dirty="0" err="1">
                <a:latin typeface="Arial" panose="020B0604020202020204" pitchFamily="34" charset="0"/>
                <a:cs typeface="Arial" panose="020B0604020202020204" pitchFamily="34" charset="0"/>
              </a:rPr>
              <a:t>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rhan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hanfodol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o’u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hunaniaeth</a:t>
            </a:r>
            <a:r>
              <a:rPr lang="en-GB" sz="27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700" dirty="0" err="1">
                <a:latin typeface="Arial" panose="020B0604020202020204" pitchFamily="34" charset="0"/>
                <a:cs typeface="Arial" panose="020B0604020202020204" pitchFamily="34" charset="0"/>
              </a:rPr>
              <a:t>Er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mwyn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cefnogi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eu</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datblygiad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emosiynol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iach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mae</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felly’n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rhywbeth</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sydd</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angen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cynllunio</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ei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gyfer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a’i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werthfawrogi</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gan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roddwyr</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gofal</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sy’n</a:t>
            </a:r>
            <a:r>
              <a:rPr lang="en-GB" sz="2700" dirty="0">
                <a:latin typeface="Arial" panose="020B0604020202020204" pitchFamily="34" charset="0"/>
                <a:cs typeface="Arial" panose="020B0604020202020204" pitchFamily="34" charset="0"/>
              </a:rPr>
              <a:t> </a:t>
            </a:r>
            <a:r>
              <a:rPr lang="en-GB" sz="2700" dirty="0" err="1">
                <a:latin typeface="Arial" panose="020B0604020202020204" pitchFamily="34" charset="0"/>
                <a:cs typeface="Arial" panose="020B0604020202020204" pitchFamily="34" charset="0"/>
              </a:rPr>
              <a:t>oedolion</a:t>
            </a:r>
            <a:r>
              <a:rPr lang="en-GB" sz="27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911723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err="1">
                <a:latin typeface="Arial" panose="020B0604020202020204" pitchFamily="34" charset="0"/>
                <a:cs typeface="Arial" panose="020B0604020202020204" pitchFamily="34" charset="0"/>
              </a:rPr>
              <a:t>Crynodeb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drefniadau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cyswllt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sicrhau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plentyn</a:t>
            </a:r>
            <a:endParaRPr lang="en-GB" sz="30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teimlo’n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ddiogel</a:t>
            </a:r>
            <a:endParaRPr lang="en-GB" sz="26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cael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ei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amddiffyn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rhag</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pryder</a:t>
            </a:r>
            <a:endParaRPr lang="en-GB" sz="2600" dirty="0">
              <a:latin typeface="Arial" panose="020B0604020202020204" pitchFamily="34" charset="0"/>
              <a:cs typeface="Arial" panose="020B0604020202020204" pitchFamily="34" charset="0"/>
            </a:endParaRPr>
          </a:p>
          <a:p>
            <a:pPr marL="742950" lvl="1" indent="-285750">
              <a:lnSpc>
                <a:spcPct val="100000"/>
              </a:lnSpc>
              <a:spcBef>
                <a:spcPct val="20000"/>
              </a:spcBef>
              <a:buFont typeface="Arial" pitchFamily="34" charset="0"/>
              <a:buChar char="–"/>
            </a:pPr>
            <a:r>
              <a:rPr lang="en-GB" sz="2600" dirty="0" err="1">
                <a:latin typeface="Arial" panose="020B0604020202020204" pitchFamily="34" charset="0"/>
                <a:cs typeface="Arial" panose="020B0604020202020204" pitchFamily="34" charset="0"/>
              </a:rPr>
              <a:t>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cael</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ei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gefnogi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ddelio</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gydag</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ansicrwydd</a:t>
            </a:r>
            <a:r>
              <a:rPr lang="en-GB" sz="2600" dirty="0">
                <a:latin typeface="Arial" panose="020B0604020202020204" pitchFamily="34" charset="0"/>
                <a:cs typeface="Arial" panose="020B0604020202020204" pitchFamily="34" charset="0"/>
              </a:rPr>
              <a:t> a </a:t>
            </a:r>
            <a:r>
              <a:rPr lang="en-GB" sz="2600" dirty="0" err="1">
                <a:latin typeface="Arial" panose="020B0604020202020204" pitchFamily="34" charset="0"/>
                <a:cs typeface="Arial" panose="020B0604020202020204" pitchFamily="34" charset="0"/>
              </a:rPr>
              <a:t>phroblemau</a:t>
            </a:r>
            <a:r>
              <a:rPr lang="en-GB" sz="2600" dirty="0">
                <a:latin typeface="Arial" panose="020B0604020202020204" pitchFamily="34" charset="0"/>
                <a:cs typeface="Arial" panose="020B0604020202020204" pitchFamily="34" charset="0"/>
              </a:rPr>
              <a:t> a </a:t>
            </a:r>
            <a:r>
              <a:rPr lang="en-GB" sz="2600" dirty="0" err="1">
                <a:latin typeface="Arial" panose="020B0604020202020204" pitchFamily="34" charset="0"/>
                <a:cs typeface="Arial" panose="020B0604020202020204" pitchFamily="34" charset="0"/>
              </a:rPr>
              <a:t>allai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godi</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iddyn</a:t>
            </a:r>
            <a:r>
              <a:rPr lang="en-GB" sz="2600" dirty="0">
                <a:latin typeface="Arial" panose="020B0604020202020204" pitchFamily="34" charset="0"/>
                <a:cs typeface="Arial" panose="020B0604020202020204" pitchFamily="34" charset="0"/>
              </a:rPr>
              <a:t> </a:t>
            </a:r>
            <a:r>
              <a:rPr lang="en-GB" sz="2600" dirty="0" err="1">
                <a:latin typeface="Arial" panose="020B0604020202020204" pitchFamily="34" charset="0"/>
                <a:cs typeface="Arial" panose="020B0604020202020204" pitchFamily="34" charset="0"/>
              </a:rPr>
              <a:t>nhw</a:t>
            </a:r>
            <a:r>
              <a:rPr lang="en-GB" sz="2600" dirty="0">
                <a:latin typeface="Arial" panose="020B0604020202020204" pitchFamily="34" charset="0"/>
                <a:cs typeface="Arial" panose="020B0604020202020204" pitchFamily="34" charset="0"/>
              </a:rPr>
              <a:t>.</a:t>
            </a:r>
          </a:p>
          <a:p>
            <a:pPr marL="457200" lvl="1" indent="0">
              <a:lnSpc>
                <a:spcPct val="100000"/>
              </a:lnSpc>
              <a:spcBef>
                <a:spcPct val="20000"/>
              </a:spcBef>
              <a:buNone/>
            </a:pPr>
            <a:endParaRPr lang="en-GB" sz="26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a:latin typeface="Arial" panose="020B0604020202020204" pitchFamily="34" charset="0"/>
                <a:cs typeface="Arial" panose="020B0604020202020204" pitchFamily="34" charset="0"/>
              </a:rPr>
              <a:t>Mae </a:t>
            </a:r>
            <a:r>
              <a:rPr lang="en-GB" sz="3000" dirty="0" err="1">
                <a:latin typeface="Arial" panose="020B0604020202020204" pitchFamily="34" charset="0"/>
                <a:cs typeface="Arial" panose="020B0604020202020204" pitchFamily="34" charset="0"/>
              </a:rPr>
              <a:t>trefniadau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mynd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afael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â’r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allai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bygwth</a:t>
            </a:r>
            <a:r>
              <a:rPr lang="en-GB" sz="3000" dirty="0">
                <a:latin typeface="Arial" panose="020B0604020202020204" pitchFamily="34" charset="0"/>
                <a:cs typeface="Arial" panose="020B0604020202020204" pitchFamily="34" charset="0"/>
              </a:rPr>
              <a:t> a/</a:t>
            </a:r>
            <a:r>
              <a:rPr lang="en-GB" sz="3000" dirty="0" err="1">
                <a:latin typeface="Arial" panose="020B0604020202020204" pitchFamily="34" charset="0"/>
                <a:cs typeface="Arial" panose="020B0604020202020204" pitchFamily="34" charset="0"/>
              </a:rPr>
              <a:t>neu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ddatblygu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diogelwch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gyfer</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plentyn</a:t>
            </a:r>
            <a:endParaRPr lang="en-GB" sz="3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559779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r>
              <a:rPr lang="en-GB" dirty="0">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p:txBody>
          <a:bodyPr>
            <a:normAutofit fontScale="92500" lnSpcReduction="20000"/>
          </a:bodyPr>
          <a:lstStyle/>
          <a:p>
            <a:pPr marL="0" lvl="0" indent="0">
              <a:lnSpc>
                <a:spcPct val="100000"/>
              </a:lnSpc>
              <a:spcBef>
                <a:spcPct val="20000"/>
              </a:spcBef>
              <a:buNone/>
            </a:pPr>
            <a:endParaRPr lang="en-GB" sz="32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Mae’r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cwrs</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hwn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yn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rhan</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gyfres</a:t>
            </a:r>
            <a:r>
              <a:rPr lang="en-GB" sz="3200" dirty="0">
                <a:latin typeface="Arial" panose="020B0604020202020204" pitchFamily="34" charset="0"/>
                <a:cs typeface="Arial" panose="020B0604020202020204" pitchFamily="34" charset="0"/>
              </a:rPr>
              <a:t> a </a:t>
            </a:r>
            <a:r>
              <a:rPr lang="en-GB" sz="3200" dirty="0" err="1">
                <a:latin typeface="Arial" panose="020B0604020202020204" pitchFamily="34" charset="0"/>
                <a:cs typeface="Arial" panose="020B0604020202020204" pitchFamily="34" charset="0"/>
              </a:rPr>
              <a:t>ddatblygwyd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mabwysiadwyr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ôl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iddynt</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gael</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eu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cymeradwyo</a:t>
            </a:r>
            <a:r>
              <a:rPr lang="en-GB" sz="32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Gellir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dod</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hyd</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i’r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rhain</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ar</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wefan</a:t>
            </a:r>
            <a:r>
              <a:rPr lang="en-GB" sz="3200" dirty="0">
                <a:latin typeface="Arial" panose="020B0604020202020204" pitchFamily="34" charset="0"/>
                <a:cs typeface="Arial" panose="020B0604020202020204" pitchFamily="34" charset="0"/>
              </a:rPr>
              <a:t> y </a:t>
            </a:r>
            <a:r>
              <a:rPr lang="en-GB" sz="3200" dirty="0" err="1">
                <a:latin typeface="Arial" panose="020B0604020202020204" pitchFamily="34" charset="0"/>
                <a:cs typeface="Arial" panose="020B0604020202020204" pitchFamily="34" charset="0"/>
              </a:rPr>
              <a:t>Gwasanaeth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Cenedlaethol</a:t>
            </a:r>
            <a:r>
              <a:rPr lang="en-GB" sz="32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200" dirty="0" err="1">
                <a:latin typeface="Arial" panose="020B0604020202020204" pitchFamily="34" charset="0"/>
                <a:cs typeface="Arial" panose="020B0604020202020204" pitchFamily="34" charset="0"/>
              </a:rPr>
              <a:t>Siaradwch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gyda’ch</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tîm</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cefnogi</a:t>
            </a:r>
            <a:r>
              <a:rPr lang="en-GB" sz="3200" dirty="0">
                <a:latin typeface="Arial" panose="020B0604020202020204" pitchFamily="34" charset="0"/>
                <a:cs typeface="Arial" panose="020B0604020202020204" pitchFamily="34" charset="0"/>
              </a:rPr>
              <a:t> </a:t>
            </a:r>
            <a:r>
              <a:rPr lang="en-GB" sz="3200" dirty="0" err="1">
                <a:latin typeface="Arial" panose="020B0604020202020204" pitchFamily="34" charset="0"/>
                <a:cs typeface="Arial" panose="020B0604020202020204" pitchFamily="34" charset="0"/>
              </a:rPr>
              <a:t>mabwysiadu</a:t>
            </a:r>
            <a:r>
              <a:rPr lang="en-GB" sz="3200" dirty="0">
                <a:latin typeface="Arial" panose="020B0604020202020204" pitchFamily="34" charset="0"/>
                <a:cs typeface="Arial" panose="020B0604020202020204" pitchFamily="34" charset="0"/>
              </a:rPr>
              <a:t> am </a:t>
            </a:r>
            <a:r>
              <a:rPr lang="en-GB" sz="3200" dirty="0" err="1">
                <a:latin typeface="Arial" panose="020B0604020202020204" pitchFamily="34" charset="0"/>
                <a:cs typeface="Arial" panose="020B0604020202020204" pitchFamily="34" charset="0"/>
              </a:rPr>
              <a:t>ragor</a:t>
            </a:r>
            <a:r>
              <a:rPr lang="en-GB" sz="3200" dirty="0">
                <a:latin typeface="Arial" panose="020B0604020202020204" pitchFamily="34" charset="0"/>
                <a:cs typeface="Arial" panose="020B0604020202020204" pitchFamily="34" charset="0"/>
              </a:rPr>
              <a:t> o </a:t>
            </a:r>
            <a:r>
              <a:rPr lang="en-GB" sz="3200" dirty="0" err="1">
                <a:latin typeface="Arial" panose="020B0604020202020204" pitchFamily="34" charset="0"/>
                <a:cs typeface="Arial" panose="020B0604020202020204" pitchFamily="34" charset="0"/>
              </a:rPr>
              <a:t>wybodaeth</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07936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1417928" y="583451"/>
            <a:ext cx="7744097" cy="1325563"/>
          </a:xfrm>
        </p:spPr>
        <p:txBody>
          <a:bodyPr>
            <a:noAutofit/>
          </a:bodyPr>
          <a:lstStyle/>
          <a:p>
            <a:pPr algn="ctr"/>
            <a:r>
              <a:rPr lang="en-GB" sz="4000" dirty="0">
                <a:latin typeface="Arial" panose="020B0604020202020204" pitchFamily="34" charset="0"/>
                <a:cs typeface="Arial" panose="020B0604020202020204" pitchFamily="34" charset="0"/>
              </a:rPr>
              <a:t>Y </a:t>
            </a:r>
            <a:r>
              <a:rPr lang="en-GB" sz="4000" dirty="0" err="1">
                <a:latin typeface="Arial" panose="020B0604020202020204" pitchFamily="34" charset="0"/>
                <a:cs typeface="Arial" panose="020B0604020202020204" pitchFamily="34" charset="0"/>
              </a:rPr>
              <a:t>pethau</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cyntaf</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i</a:t>
            </a:r>
            <a:r>
              <a:rPr lang="en-GB" sz="40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ddechrau</a:t>
            </a:r>
            <a:r>
              <a:rPr lang="en-GB" sz="4000" dirty="0">
                <a:latin typeface="Arial" panose="020B0604020202020204" pitchFamily="34" charset="0"/>
                <a:cs typeface="Arial" panose="020B0604020202020204" pitchFamily="34" charset="0"/>
              </a:rPr>
              <a:t>….</a:t>
            </a:r>
            <a:r>
              <a:rPr lang="en-GB" sz="4000" dirty="0" err="1">
                <a:latin typeface="Arial" panose="020B0604020202020204" pitchFamily="34" charset="0"/>
                <a:cs typeface="Arial" panose="020B0604020202020204" pitchFamily="34" charset="0"/>
              </a:rPr>
              <a:t>beth</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ydy</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ystyr</a:t>
            </a:r>
            <a:r>
              <a:rPr lang="en-GB" sz="4000" dirty="0">
                <a:latin typeface="Arial" panose="020B0604020202020204" pitchFamily="34" charset="0"/>
                <a:cs typeface="Arial" panose="020B0604020202020204" pitchFamily="34" charset="0"/>
              </a:rPr>
              <a:t> </a:t>
            </a:r>
            <a:r>
              <a:rPr lang="en-GB" sz="4000" dirty="0" err="1">
                <a:latin typeface="Arial" panose="020B0604020202020204" pitchFamily="34" charset="0"/>
                <a:cs typeface="Arial" panose="020B0604020202020204" pitchFamily="34" charset="0"/>
              </a:rPr>
              <a:t>cywsllt</a:t>
            </a:r>
            <a:r>
              <a:rPr lang="en-GB" sz="40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92500" lnSpcReduction="10000"/>
          </a:bodyPr>
          <a:lstStyle/>
          <a:p>
            <a:endParaRPr lang="en-GB" sz="3600" dirty="0">
              <a:latin typeface="Arial" panose="020B0604020202020204" pitchFamily="34" charset="0"/>
              <a:cs typeface="Arial" panose="020B0604020202020204" pitchFamily="34" charset="0"/>
            </a:endParaRPr>
          </a:p>
          <a:p>
            <a:r>
              <a:rPr lang="en-GB" sz="3600" dirty="0" err="1">
                <a:latin typeface="Arial" panose="020B0604020202020204" pitchFamily="34" charset="0"/>
                <a:cs typeface="Arial" panose="020B0604020202020204" pitchFamily="34" charset="0"/>
              </a:rPr>
              <a:t>Cyswllt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yw’r</a:t>
            </a:r>
            <a:r>
              <a:rPr lang="en-GB" sz="3600" dirty="0">
                <a:latin typeface="Arial" panose="020B0604020202020204" pitchFamily="34" charset="0"/>
                <a:cs typeface="Arial" panose="020B0604020202020204" pitchFamily="34" charset="0"/>
              </a:rPr>
              <a:t> term a </a:t>
            </a:r>
            <a:r>
              <a:rPr lang="en-GB" sz="3600" dirty="0" err="1">
                <a:latin typeface="Arial" panose="020B0604020202020204" pitchFamily="34" charset="0"/>
                <a:cs typeface="Arial" panose="020B0604020202020204" pitchFamily="34" charset="0"/>
              </a:rPr>
              <a:t>ddefnyddir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ddisgrifio</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sut</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plentyn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cadw</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mewn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cysylltiad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gyda</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phobl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o’u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gorffennol</a:t>
            </a:r>
            <a:r>
              <a:rPr lang="en-GB" sz="3600" dirty="0">
                <a:latin typeface="Arial" panose="020B0604020202020204" pitchFamily="34" charset="0"/>
                <a:cs typeface="Arial" panose="020B0604020202020204" pitchFamily="34" charset="0"/>
              </a:rPr>
              <a:t>.</a:t>
            </a:r>
          </a:p>
          <a:p>
            <a:r>
              <a:rPr lang="en-GB" sz="3600" dirty="0" err="1">
                <a:latin typeface="Arial" panose="020B0604020202020204" pitchFamily="34" charset="0"/>
                <a:cs typeface="Arial" panose="020B0604020202020204" pitchFamily="34" charset="0"/>
              </a:rPr>
              <a:t>Gallai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hyn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gynnwys</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brodyr</a:t>
            </a:r>
            <a:r>
              <a:rPr lang="en-GB" sz="3600" dirty="0">
                <a:latin typeface="Arial" panose="020B0604020202020204" pitchFamily="34" charset="0"/>
                <a:cs typeface="Arial" panose="020B0604020202020204" pitchFamily="34" charset="0"/>
              </a:rPr>
              <a:t> a </a:t>
            </a:r>
            <a:r>
              <a:rPr lang="en-GB" sz="3600" dirty="0" err="1">
                <a:latin typeface="Arial" panose="020B0604020202020204" pitchFamily="34" charset="0"/>
                <a:cs typeface="Arial" panose="020B0604020202020204" pitchFamily="34" charset="0"/>
              </a:rPr>
              <a:t>chwiorydd</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rhieni</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biolegol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neu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berthnasau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biolegol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eraill</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cyn</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ofalwyr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maeth</a:t>
            </a:r>
            <a:r>
              <a:rPr lang="en-GB" sz="3600" dirty="0">
                <a:latin typeface="Arial" panose="020B0604020202020204" pitchFamily="34" charset="0"/>
                <a:cs typeface="Arial" panose="020B0604020202020204" pitchFamily="34" charset="0"/>
              </a:rPr>
              <a:t>, hen </a:t>
            </a:r>
            <a:r>
              <a:rPr lang="en-GB" sz="3600" dirty="0" err="1">
                <a:latin typeface="Arial" panose="020B0604020202020204" pitchFamily="34" charset="0"/>
                <a:cs typeface="Arial" panose="020B0604020202020204" pitchFamily="34" charset="0"/>
              </a:rPr>
              <a:t>ffrindiau</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er</a:t>
            </a:r>
            <a:r>
              <a:rPr lang="en-GB" sz="3600" dirty="0">
                <a:latin typeface="Arial" panose="020B0604020202020204" pitchFamily="34" charset="0"/>
                <a:cs typeface="Arial" panose="020B0604020202020204" pitchFamily="34" charset="0"/>
              </a:rPr>
              <a:t> </a:t>
            </a:r>
            <a:r>
              <a:rPr lang="en-GB" sz="3600" dirty="0" err="1">
                <a:latin typeface="Arial" panose="020B0604020202020204" pitchFamily="34" charset="0"/>
                <a:cs typeface="Arial" panose="020B0604020202020204" pitchFamily="34" charset="0"/>
              </a:rPr>
              <a:t>enghraifft</a:t>
            </a:r>
            <a:r>
              <a:rPr lang="en-GB" sz="36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3662305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31034" cy="1325563"/>
          </a:xfrm>
        </p:spPr>
        <p:txBody>
          <a:bodyPr/>
          <a:lstStyle/>
          <a:p>
            <a:pPr algn="ct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digwydd</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a:xfrm>
            <a:off x="2083885" y="1540189"/>
            <a:ext cx="8915400" cy="3777622"/>
          </a:xfrm>
        </p:spPr>
        <p:txBody>
          <a:bodyPr>
            <a:noAutofit/>
          </a:bodyPr>
          <a:lstStyle/>
          <a:p>
            <a:pPr marL="342900" lvl="0" indent="-342900">
              <a:lnSpc>
                <a:spcPct val="100000"/>
              </a:lnSpc>
              <a:spcBef>
                <a:spcPct val="20000"/>
              </a:spcBef>
            </a:pPr>
            <a:endParaRPr lang="en-GB" sz="24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Gall </a:t>
            </a:r>
            <a:r>
              <a:rPr lang="en-GB" sz="2400" dirty="0" err="1">
                <a:latin typeface="Arial" panose="020B0604020202020204" pitchFamily="34" charset="0"/>
                <a:cs typeface="Arial" panose="020B0604020202020204" pitchFamily="34" charset="0"/>
              </a:rPr>
              <a:t>cyswllt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ddigwydd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mewn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ffyrdd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gwahanol</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rhai</a:t>
            </a:r>
            <a:r>
              <a:rPr lang="en-GB" sz="2400" dirty="0">
                <a:latin typeface="Arial" panose="020B0604020202020204" pitchFamily="34" charset="0"/>
                <a:cs typeface="Arial" panose="020B0604020202020204" pitchFamily="34" charset="0"/>
              </a:rPr>
              <a:t> plant a </a:t>
            </a:r>
            <a:r>
              <a:rPr lang="en-GB" sz="2400" dirty="0" err="1">
                <a:latin typeface="Arial" panose="020B0604020202020204" pitchFamily="34" charset="0"/>
                <a:cs typeface="Arial" panose="020B0604020202020204" pitchFamily="34" charset="0"/>
              </a:rPr>
              <a:t>phobl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ifanc</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elwir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uniongyrchol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cyfarfod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pobl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wyneb</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wyneb</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neu’n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siarad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dros</a:t>
            </a:r>
            <a:r>
              <a:rPr lang="en-GB" sz="2400" dirty="0">
                <a:latin typeface="Arial" panose="020B0604020202020204" pitchFamily="34" charset="0"/>
                <a:cs typeface="Arial" panose="020B0604020202020204" pitchFamily="34" charset="0"/>
              </a:rPr>
              <a:t> Skype </a:t>
            </a:r>
            <a:r>
              <a:rPr lang="en-GB" sz="2400" dirty="0" err="1">
                <a:latin typeface="Arial" panose="020B0604020202020204" pitchFamily="34" charset="0"/>
                <a:cs typeface="Arial" panose="020B0604020202020204" pitchFamily="34" charset="0"/>
              </a:rPr>
              <a:t>neu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ffôn</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eraill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anuniongyrchol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Gallai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drwy</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lythyrau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cyfnewid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uniongyrchol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drwy’r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elwir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Wasanaeth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Blwch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Llythyrau</a:t>
            </a:r>
            <a:r>
              <a:rPr lang="en-GB" sz="24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Gwasanaeth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Blwch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Llythyrau’n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cael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redeg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awdurdod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lleol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hanfod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gyfeiriad</a:t>
            </a:r>
            <a:r>
              <a:rPr lang="en-GB" sz="2400" dirty="0">
                <a:latin typeface="Arial" panose="020B0604020202020204" pitchFamily="34" charset="0"/>
                <a:cs typeface="Arial" panose="020B0604020202020204" pitchFamily="34" charset="0"/>
              </a:rPr>
              <a:t> post </a:t>
            </a:r>
            <a:r>
              <a:rPr lang="en-GB" sz="2400" dirty="0" err="1">
                <a:latin typeface="Arial" panose="020B0604020202020204" pitchFamily="34" charset="0"/>
                <a:cs typeface="Arial" panose="020B0604020202020204" pitchFamily="34" charset="0"/>
              </a:rPr>
              <a:t>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mwyn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anfon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pethau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a:t>
            </a:r>
            <a:r>
              <a:rPr lang="en-GB" sz="2400" dirty="0">
                <a:latin typeface="Arial" panose="020B0604020202020204" pitchFamily="34" charset="0"/>
                <a:cs typeface="Arial" panose="020B0604020202020204" pitchFamily="34" charset="0"/>
              </a:rPr>
              <a:t> – </a:t>
            </a:r>
            <a:r>
              <a:rPr lang="en-GB" sz="2400" dirty="0" err="1">
                <a:latin typeface="Arial" panose="020B0604020202020204" pitchFamily="34" charset="0"/>
                <a:cs typeface="Arial" panose="020B0604020202020204" pitchFamily="34" charset="0"/>
              </a:rPr>
              <a:t>derbyn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llythyrau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hanfon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ymlaen</a:t>
            </a:r>
            <a:r>
              <a:rPr lang="en-GB" sz="24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pic>
        <p:nvPicPr>
          <p:cNvPr id="5" name="Picture 4"/>
          <p:cNvPicPr>
            <a:picLocks noChangeAspect="1"/>
          </p:cNvPicPr>
          <p:nvPr/>
        </p:nvPicPr>
        <p:blipFill>
          <a:blip r:embed="rId2"/>
          <a:stretch>
            <a:fillRect/>
          </a:stretch>
        </p:blipFill>
        <p:spPr>
          <a:xfrm>
            <a:off x="9162025" y="0"/>
            <a:ext cx="3029975" cy="2292295"/>
          </a:xfrm>
          <a:prstGeom prst="rect">
            <a:avLst/>
          </a:prstGeom>
        </p:spPr>
      </p:pic>
    </p:spTree>
    <p:extLst>
      <p:ext uri="{BB962C8B-B14F-4D97-AF65-F5344CB8AC3E}">
        <p14:creationId xmlns:p14="http://schemas.microsoft.com/office/powerpoint/2010/main" val="1750560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31034" cy="1325563"/>
          </a:xfrm>
        </p:spPr>
        <p:txBody>
          <a:bodyPr/>
          <a:lstStyle/>
          <a:p>
            <a:pPr algn="ctr"/>
            <a:r>
              <a:rPr lang="en-GB" dirty="0">
                <a:latin typeface="Arial" panose="020B0604020202020204" pitchFamily="34" charset="0"/>
                <a:cs typeface="Arial" panose="020B0604020202020204" pitchFamily="34" charset="0"/>
              </a:rPr>
              <a:t>Felly… </a:t>
            </a:r>
          </a:p>
        </p:txBody>
      </p:sp>
      <p:sp>
        <p:nvSpPr>
          <p:cNvPr id="3" name="Content Placeholder 2"/>
          <p:cNvSpPr>
            <a:spLocks noGrp="1"/>
          </p:cNvSpPr>
          <p:nvPr>
            <p:ph idx="1"/>
          </p:nvPr>
        </p:nvSpPr>
        <p:spPr/>
        <p:txBody>
          <a:bodyPr>
            <a:normAutofit fontScale="92500" lnSpcReduction="20000"/>
          </a:bodyPr>
          <a:lstStyle/>
          <a:p>
            <a:pPr marL="171450" lvl="0" indent="-171450">
              <a:lnSpc>
                <a:spcPct val="100000"/>
              </a:lnSpc>
              <a:spcBef>
                <a:spcPct val="20000"/>
              </a:spcBef>
            </a:pPr>
            <a:endParaRPr lang="en-GB" sz="2400" dirty="0">
              <a:latin typeface="Arial" panose="020B0604020202020204" pitchFamily="34" charset="0"/>
              <a:cs typeface="Arial" panose="020B0604020202020204" pitchFamily="34" charset="0"/>
            </a:endParaRPr>
          </a:p>
          <a:p>
            <a:pPr marL="171450" lvl="0" indent="-17145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ymchwil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dangos</a:t>
            </a:r>
            <a:r>
              <a:rPr lang="en-GB" sz="2400" dirty="0">
                <a:latin typeface="Arial" panose="020B0604020202020204" pitchFamily="34" charset="0"/>
                <a:cs typeface="Arial" panose="020B0604020202020204" pitchFamily="34" charset="0"/>
              </a:rPr>
              <a:t> bod y </a:t>
            </a:r>
            <a:r>
              <a:rPr lang="en-GB" sz="2400" dirty="0" err="1">
                <a:latin typeface="Arial" panose="020B0604020202020204" pitchFamily="34" charset="0"/>
                <a:cs typeface="Arial" panose="020B0604020202020204" pitchFamily="34" charset="0"/>
              </a:rPr>
              <a:t>rhan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fwyaf</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bobl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tyfu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fel</a:t>
            </a:r>
            <a:r>
              <a:rPr lang="en-GB" sz="2400" dirty="0">
                <a:latin typeface="Arial" panose="020B0604020202020204" pitchFamily="34" charset="0"/>
                <a:cs typeface="Arial" panose="020B0604020202020204" pitchFamily="34" charset="0"/>
              </a:rPr>
              <a:t> plant </a:t>
            </a:r>
            <a:r>
              <a:rPr lang="en-GB" sz="2400" dirty="0" err="1">
                <a:latin typeface="Arial" panose="020B0604020202020204" pitchFamily="34" charset="0"/>
                <a:cs typeface="Arial" panose="020B0604020202020204" pitchFamily="34" charset="0"/>
              </a:rPr>
              <a:t>mabwysiedig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glir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rhan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fwyaf</a:t>
            </a:r>
            <a:r>
              <a:rPr lang="en-GB" sz="2400" dirty="0">
                <a:latin typeface="Arial" panose="020B0604020202020204" pitchFamily="34" charset="0"/>
                <a:cs typeface="Arial" panose="020B0604020202020204" pitchFamily="34" charset="0"/>
              </a:rPr>
              <a:t> o </a:t>
            </a:r>
            <a:r>
              <a:rPr lang="en-GB" sz="2400" dirty="0" err="1">
                <a:latin typeface="Arial" panose="020B0604020202020204" pitchFamily="34" charset="0"/>
                <a:cs typeface="Arial" panose="020B0604020202020204" pitchFamily="34" charset="0"/>
              </a:rPr>
              <a:t>achosion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neu</a:t>
            </a:r>
            <a:r>
              <a:rPr lang="en-GB" sz="2400" dirty="0">
                <a:latin typeface="Arial" panose="020B0604020202020204" pitchFamily="34" charset="0"/>
                <a:cs typeface="Arial" panose="020B0604020202020204" pitchFamily="34" charset="0"/>
              </a:rPr>
              <a:t> y </a:t>
            </a:r>
            <a:r>
              <a:rPr lang="en-GB" sz="2400" dirty="0" err="1">
                <a:latin typeface="Arial" panose="020B0604020202020204" pitchFamily="34" charset="0"/>
                <a:cs typeface="Arial" panose="020B0604020202020204" pitchFamily="34" charset="0"/>
              </a:rPr>
              <a:t>byddai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cyswllt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bod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fuddiol</a:t>
            </a:r>
            <a:r>
              <a:rPr lang="en-GB" sz="2400" dirty="0">
                <a:latin typeface="Arial" panose="020B0604020202020204" pitchFamily="34" charset="0"/>
                <a:cs typeface="Arial" panose="020B0604020202020204" pitchFamily="34" charset="0"/>
              </a:rPr>
              <a:t> ac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cynorthwyo</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gyda</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datblygu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hunaniaeth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datblygiad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emosiynol</a:t>
            </a:r>
            <a:r>
              <a:rPr lang="en-GB" sz="2400" dirty="0">
                <a:latin typeface="Arial" panose="020B0604020202020204" pitchFamily="34" charset="0"/>
                <a:cs typeface="Arial" panose="020B0604020202020204" pitchFamily="34" charset="0"/>
              </a:rPr>
              <a:t>.</a:t>
            </a:r>
          </a:p>
          <a:p>
            <a:pPr marL="171450" lvl="0" indent="-171450">
              <a:lnSpc>
                <a:spcPct val="100000"/>
              </a:lnSpc>
              <a:spcBef>
                <a:spcPct val="20000"/>
              </a:spcBef>
            </a:pPr>
            <a:r>
              <a:rPr lang="en-GB" sz="2400" dirty="0">
                <a:latin typeface="Arial" panose="020B0604020202020204" pitchFamily="34" charset="0"/>
                <a:cs typeface="Arial" panose="020B0604020202020204" pitchFamily="34" charset="0"/>
              </a:rPr>
              <a:t>Mae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oherwydd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fod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pobl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deimlo</a:t>
            </a:r>
            <a:r>
              <a:rPr lang="en-GB" sz="2400" dirty="0">
                <a:latin typeface="Arial" panose="020B0604020202020204" pitchFamily="34" charset="0"/>
                <a:cs typeface="Arial" panose="020B0604020202020204" pitchFamily="34" charset="0"/>
              </a:rPr>
              <a:t> bod </a:t>
            </a:r>
            <a:r>
              <a:rPr lang="en-GB" sz="2400" dirty="0" err="1">
                <a:latin typeface="Arial" panose="020B0604020202020204" pitchFamily="34" charset="0"/>
                <a:cs typeface="Arial" panose="020B0604020202020204" pitchFamily="34" charset="0"/>
              </a:rPr>
              <a:t>eu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teulu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biolegol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teulu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mabwysiedig</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rhannau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derbyniol</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hunaniaeth</a:t>
            </a:r>
            <a:r>
              <a:rPr lang="en-GB" sz="2400" dirty="0">
                <a:latin typeface="Arial" panose="020B0604020202020204" pitchFamily="34" charset="0"/>
                <a:cs typeface="Arial" panose="020B0604020202020204" pitchFamily="34" charset="0"/>
              </a:rPr>
              <a:t>.</a:t>
            </a:r>
          </a:p>
          <a:p>
            <a:pPr marL="171450" lvl="0" indent="-171450">
              <a:lnSpc>
                <a:spcPct val="100000"/>
              </a:lnSpc>
              <a:spcBef>
                <a:spcPct val="20000"/>
              </a:spcBef>
            </a:pPr>
            <a:r>
              <a:rPr lang="en-GB" sz="2400" dirty="0">
                <a:latin typeface="Arial" panose="020B0604020202020204" pitchFamily="34" charset="0"/>
                <a:cs typeface="Arial" panose="020B0604020202020204" pitchFamily="34" charset="0"/>
              </a:rPr>
              <a:t>Mae bod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agored</a:t>
            </a:r>
            <a:r>
              <a:rPr lang="en-GB" sz="2400" dirty="0">
                <a:latin typeface="Arial" panose="020B0604020202020204" pitchFamily="34" charset="0"/>
                <a:cs typeface="Arial" panose="020B0604020202020204" pitchFamily="34" charset="0"/>
              </a:rPr>
              <a:t> am y </a:t>
            </a:r>
            <a:r>
              <a:rPr lang="en-GB" sz="2400" dirty="0" err="1">
                <a:latin typeface="Arial" panose="020B0604020202020204" pitchFamily="34" charset="0"/>
                <a:cs typeface="Arial" panose="020B0604020202020204" pitchFamily="34" charset="0"/>
              </a:rPr>
              <a:t>pethau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helpu</a:t>
            </a:r>
            <a:r>
              <a:rPr lang="en-GB" sz="2400" dirty="0">
                <a:latin typeface="Arial" panose="020B0604020202020204" pitchFamily="34" charset="0"/>
                <a:cs typeface="Arial" panose="020B0604020202020204" pitchFamily="34" charset="0"/>
              </a:rPr>
              <a:t> plant </a:t>
            </a:r>
            <a:r>
              <a:rPr lang="en-GB" sz="2400" dirty="0" err="1">
                <a:latin typeface="Arial" panose="020B0604020202020204" pitchFamily="34" charset="0"/>
                <a:cs typeface="Arial" panose="020B0604020202020204" pitchFamily="34" charset="0"/>
              </a:rPr>
              <a:t>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brosesu’r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wedi</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digwydd</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iddyn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nhw</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mwyn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iddynt</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allu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datblygu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naratif</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adeiladol</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therapiwtig</a:t>
            </a:r>
            <a:r>
              <a:rPr lang="en-GB" sz="2400" dirty="0">
                <a:latin typeface="Arial" panose="020B0604020202020204" pitchFamily="34" charset="0"/>
                <a:cs typeface="Arial" panose="020B0604020202020204" pitchFamily="34" charset="0"/>
              </a:rPr>
              <a:t> am y </a:t>
            </a:r>
            <a:r>
              <a:rPr lang="en-GB" sz="2400" dirty="0" err="1">
                <a:latin typeface="Arial" panose="020B0604020202020204" pitchFamily="34" charset="0"/>
                <a:cs typeface="Arial" panose="020B0604020202020204" pitchFamily="34" charset="0"/>
              </a:rPr>
              <a:t>gorffennol</a:t>
            </a:r>
            <a:r>
              <a:rPr lang="en-GB" sz="2400" dirty="0">
                <a:latin typeface="Arial" panose="020B0604020202020204" pitchFamily="34" charset="0"/>
                <a:cs typeface="Arial" panose="020B0604020202020204" pitchFamily="34" charset="0"/>
              </a:rPr>
              <a:t> - </a:t>
            </a:r>
          </a:p>
          <a:p>
            <a:pPr marL="171450" lvl="0" indent="-171450">
              <a:lnSpc>
                <a:spcPct val="100000"/>
              </a:lnSpc>
              <a:spcBef>
                <a:spcPct val="20000"/>
              </a:spcBef>
            </a:pPr>
            <a:r>
              <a:rPr lang="en-GB" sz="2400" dirty="0" err="1">
                <a:latin typeface="Arial" panose="020B0604020202020204" pitchFamily="34" charset="0"/>
                <a:cs typeface="Arial" panose="020B0604020202020204" pitchFamily="34" charset="0"/>
              </a:rPr>
              <a:t>Mae’n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rhan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o’u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taith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bywyd</a:t>
            </a:r>
            <a:r>
              <a:rPr lang="en-GB" sz="2400" dirty="0">
                <a:latin typeface="Arial" panose="020B0604020202020204" pitchFamily="34" charset="0"/>
                <a:cs typeface="Arial" panose="020B0604020202020204" pitchFamily="34" charset="0"/>
              </a:rPr>
              <a:t> felly </a:t>
            </a:r>
            <a:r>
              <a:rPr lang="en-GB" sz="2400" dirty="0" err="1">
                <a:latin typeface="Arial" panose="020B0604020202020204" pitchFamily="34" charset="0"/>
                <a:cs typeface="Arial" panose="020B0604020202020204" pitchFamily="34" charset="0"/>
              </a:rPr>
              <a:t>dylech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edrych</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ar</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bethau</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sy’n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ymwneud</a:t>
            </a:r>
            <a:r>
              <a:rPr lang="en-GB" sz="2400" dirty="0">
                <a:latin typeface="Arial" panose="020B0604020202020204" pitchFamily="34" charset="0"/>
                <a:cs typeface="Arial" panose="020B0604020202020204" pitchFamily="34" charset="0"/>
              </a:rPr>
              <a:t> â </a:t>
            </a:r>
            <a:r>
              <a:rPr lang="en-GB" sz="2400" dirty="0" err="1">
                <a:latin typeface="Arial" panose="020B0604020202020204" pitchFamily="34" charset="0"/>
                <a:cs typeface="Arial" panose="020B0604020202020204" pitchFamily="34" charset="0"/>
              </a:rPr>
              <a:t>hyn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hefyd</a:t>
            </a:r>
            <a:r>
              <a:rPr lang="en-GB" sz="2400" dirty="0">
                <a:latin typeface="Arial" panose="020B0604020202020204" pitchFamily="34" charset="0"/>
                <a:cs typeface="Arial" panose="020B0604020202020204" pitchFamily="34" charset="0"/>
              </a:rPr>
              <a:t>.</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30007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Pam </a:t>
            </a:r>
            <a:r>
              <a:rPr lang="en-GB" dirty="0" err="1">
                <a:latin typeface="Arial" panose="020B0604020202020204" pitchFamily="34" charset="0"/>
                <a:cs typeface="Arial" panose="020B0604020202020204" pitchFamily="34" charset="0"/>
              </a:rPr>
              <a:t>meddwl</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gyswllt</a:t>
            </a:r>
            <a:r>
              <a:rPr lang="en-GB"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fontScale="85000" lnSpcReduction="20000"/>
          </a:bodyPr>
          <a:lstStyle/>
          <a:p>
            <a:pPr marL="342900" lvl="0" indent="-342900">
              <a:lnSpc>
                <a:spcPct val="100000"/>
              </a:lnSpc>
              <a:spcBef>
                <a:spcPct val="20000"/>
              </a:spcBef>
            </a:pP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Oherwydd</a:t>
            </a:r>
            <a:r>
              <a:rPr lang="en-GB" sz="3000" dirty="0">
                <a:latin typeface="Arial" panose="020B0604020202020204" pitchFamily="34" charset="0"/>
                <a:cs typeface="Arial" panose="020B0604020202020204" pitchFamily="34" charset="0"/>
              </a:rPr>
              <a:t>…</a:t>
            </a:r>
            <a:r>
              <a:rPr lang="en-GB" sz="3000" dirty="0" err="1">
                <a:latin typeface="Arial" panose="020B0604020202020204" pitchFamily="34" charset="0"/>
                <a:cs typeface="Arial" panose="020B0604020202020204" pitchFamily="34" charset="0"/>
              </a:rPr>
              <a:t>os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ydych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chi’n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dechrau</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ddealltwriaeth</a:t>
            </a:r>
            <a:r>
              <a:rPr lang="en-GB" sz="3000" dirty="0">
                <a:latin typeface="Arial" panose="020B0604020202020204" pitchFamily="34" charset="0"/>
                <a:cs typeface="Arial" panose="020B0604020202020204" pitchFamily="34" charset="0"/>
              </a:rPr>
              <a:t> am pam </a:t>
            </a:r>
            <a:r>
              <a:rPr lang="en-GB" sz="3000" dirty="0" err="1">
                <a:latin typeface="Arial" panose="020B0604020202020204" pitchFamily="34" charset="0"/>
                <a:cs typeface="Arial" panose="020B0604020202020204" pitchFamily="34" charset="0"/>
              </a:rPr>
              <a:t>fod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cyswllt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helpu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datblygiad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plentyn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mae’n</a:t>
            </a:r>
            <a:r>
              <a:rPr lang="en-GB" sz="3000" dirty="0">
                <a:latin typeface="Arial" panose="020B0604020202020204" pitchFamily="34" charset="0"/>
                <a:cs typeface="Arial" panose="020B0604020202020204" pitchFamily="34" charset="0"/>
              </a:rPr>
              <a:t> haws </a:t>
            </a:r>
            <a:r>
              <a:rPr lang="en-GB" sz="3000" dirty="0" err="1">
                <a:latin typeface="Arial" panose="020B0604020202020204" pitchFamily="34" charset="0"/>
                <a:cs typeface="Arial" panose="020B0604020202020204" pitchFamily="34" charset="0"/>
              </a:rPr>
              <a:t>cymhwyso’r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syniadau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unrhyw</a:t>
            </a:r>
            <a:r>
              <a:rPr lang="en-GB" sz="3000" dirty="0">
                <a:latin typeface="Arial" panose="020B0604020202020204" pitchFamily="34" charset="0"/>
                <a:cs typeface="Arial" panose="020B0604020202020204" pitchFamily="34" charset="0"/>
              </a:rPr>
              <a:t> rai </a:t>
            </a:r>
            <a:r>
              <a:rPr lang="en-GB" sz="3000" dirty="0" err="1">
                <a:latin typeface="Arial" panose="020B0604020202020204" pitchFamily="34" charset="0"/>
                <a:cs typeface="Arial" panose="020B0604020202020204" pitchFamily="34" charset="0"/>
              </a:rPr>
              <a:t>o’r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bobl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sydd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wedi</a:t>
            </a:r>
            <a:r>
              <a:rPr lang="en-GB" sz="3000" dirty="0">
                <a:latin typeface="Arial" panose="020B0604020202020204" pitchFamily="34" charset="0"/>
                <a:cs typeface="Arial" panose="020B0604020202020204" pitchFamily="34" charset="0"/>
              </a:rPr>
              <a:t> bod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arwyddocaol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orffennol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eich</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plentyn</a:t>
            </a:r>
            <a:r>
              <a:rPr lang="en-GB" sz="3000" dirty="0">
                <a:latin typeface="Arial" panose="020B0604020202020204" pitchFamily="34" charset="0"/>
                <a:cs typeface="Arial" panose="020B0604020202020204" pitchFamily="34" charset="0"/>
              </a:rPr>
              <a:t>.</a:t>
            </a: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dull </a:t>
            </a:r>
            <a:r>
              <a:rPr lang="en-GB" sz="3000" dirty="0" err="1">
                <a:latin typeface="Arial" panose="020B0604020202020204" pitchFamily="34" charset="0"/>
                <a:cs typeface="Arial" panose="020B0604020202020204" pitchFamily="34" charset="0"/>
              </a:rPr>
              <a:t>hwn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ddefnyddiol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oherwydd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mae</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pob</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plentyn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unigryw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ogystal</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â’u</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hanghenion</a:t>
            </a:r>
            <a:r>
              <a:rPr lang="en-GB" sz="3000" dirty="0">
                <a:latin typeface="Arial" panose="020B0604020202020204" pitchFamily="34" charset="0"/>
                <a:cs typeface="Arial" panose="020B0604020202020204" pitchFamily="34" charset="0"/>
              </a:rPr>
              <a:t> o ran </a:t>
            </a:r>
            <a:r>
              <a:rPr lang="en-GB" sz="3000" dirty="0" err="1">
                <a:latin typeface="Arial" panose="020B0604020202020204" pitchFamily="34" charset="0"/>
                <a:cs typeface="Arial" panose="020B0604020202020204" pitchFamily="34" charset="0"/>
              </a:rPr>
              <a:t>cyswllt</a:t>
            </a:r>
            <a:endParaRPr lang="en-GB" sz="3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3000" dirty="0" err="1">
                <a:latin typeface="Arial" panose="020B0604020202020204" pitchFamily="34" charset="0"/>
                <a:cs typeface="Arial" panose="020B0604020202020204" pitchFamily="34" charset="0"/>
              </a:rPr>
              <a:t>Bydd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pwy</a:t>
            </a:r>
            <a:r>
              <a:rPr lang="en-GB" sz="3000" dirty="0">
                <a:latin typeface="Arial" panose="020B0604020202020204" pitchFamily="34" charset="0"/>
                <a:cs typeface="Arial" panose="020B0604020202020204" pitchFamily="34" charset="0"/>
              </a:rPr>
              <a:t> a </a:t>
            </a:r>
            <a:r>
              <a:rPr lang="en-GB" sz="3000" dirty="0" err="1">
                <a:latin typeface="Arial" panose="020B0604020202020204" pitchFamily="34" charset="0"/>
                <a:cs typeface="Arial" panose="020B0604020202020204" pitchFamily="34" charset="0"/>
              </a:rPr>
              <a:t>sut</a:t>
            </a:r>
            <a:r>
              <a:rPr lang="en-GB" sz="3000" dirty="0">
                <a:latin typeface="Arial" panose="020B0604020202020204" pitchFamily="34" charset="0"/>
                <a:cs typeface="Arial" panose="020B0604020202020204" pitchFamily="34" charset="0"/>
              </a:rPr>
              <a:t> y </a:t>
            </a:r>
            <a:r>
              <a:rPr lang="en-GB" sz="3000" dirty="0" err="1">
                <a:latin typeface="Arial" panose="020B0604020202020204" pitchFamily="34" charset="0"/>
                <a:cs typeface="Arial" panose="020B0604020202020204" pitchFamily="34" charset="0"/>
              </a:rPr>
              <a:t>gwneir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cyswllt</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unigryw</a:t>
            </a:r>
            <a:r>
              <a:rPr lang="en-GB" sz="3000" dirty="0">
                <a:latin typeface="Arial" panose="020B0604020202020204" pitchFamily="34" charset="0"/>
                <a:cs typeface="Arial" panose="020B0604020202020204" pitchFamily="34" charset="0"/>
              </a:rPr>
              <a:t> ac </a:t>
            </a:r>
            <a:r>
              <a:rPr lang="en-GB" sz="3000" dirty="0" err="1">
                <a:latin typeface="Arial" panose="020B0604020202020204" pitchFamily="34" charset="0"/>
                <a:cs typeface="Arial" panose="020B0604020202020204" pitchFamily="34" charset="0"/>
              </a:rPr>
              <a:t>mae’r</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hyn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maen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nhw</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ei</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angen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yn</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debygol</a:t>
            </a:r>
            <a:r>
              <a:rPr lang="en-GB" sz="3000" dirty="0">
                <a:latin typeface="Arial" panose="020B0604020202020204" pitchFamily="34" charset="0"/>
                <a:cs typeface="Arial" panose="020B0604020202020204" pitchFamily="34" charset="0"/>
              </a:rPr>
              <a:t> o </a:t>
            </a:r>
            <a:r>
              <a:rPr lang="en-GB" sz="3000" dirty="0" err="1">
                <a:latin typeface="Arial" panose="020B0604020202020204" pitchFamily="34" charset="0"/>
                <a:cs typeface="Arial" panose="020B0604020202020204" pitchFamily="34" charset="0"/>
              </a:rPr>
              <a:t>newid</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dros</a:t>
            </a:r>
            <a:r>
              <a:rPr lang="en-GB" sz="3000" dirty="0">
                <a:latin typeface="Arial" panose="020B0604020202020204" pitchFamily="34" charset="0"/>
                <a:cs typeface="Arial" panose="020B0604020202020204" pitchFamily="34" charset="0"/>
              </a:rPr>
              <a:t> </a:t>
            </a:r>
            <a:r>
              <a:rPr lang="en-GB" sz="3000" dirty="0" err="1">
                <a:latin typeface="Arial" panose="020B0604020202020204" pitchFamily="34" charset="0"/>
                <a:cs typeface="Arial" panose="020B0604020202020204" pitchFamily="34" charset="0"/>
              </a:rPr>
              <a:t>amser</a:t>
            </a:r>
            <a:r>
              <a:rPr lang="en-GB" sz="30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418763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Teimladau</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941511" y="1613442"/>
            <a:ext cx="8915400" cy="3777622"/>
          </a:xfrm>
        </p:spPr>
        <p:txBody>
          <a:bodyPr>
            <a:noAutofit/>
          </a:bodyPr>
          <a:lstStyle/>
          <a:p>
            <a:endParaRPr lang="en-GB" sz="3200" dirty="0">
              <a:latin typeface="Arial" panose="020B0604020202020204" pitchFamily="34" charset="0"/>
              <a:cs typeface="Arial" panose="020B0604020202020204" pitchFamily="34" charset="0"/>
            </a:endParaRPr>
          </a:p>
          <a:p>
            <a:r>
              <a:rPr lang="en-GB" sz="2800" dirty="0" err="1">
                <a:latin typeface="Arial" panose="020B0604020202020204" pitchFamily="34" charset="0"/>
                <a:cs typeface="Arial" panose="020B0604020202020204" pitchFamily="34" charset="0"/>
              </a:rPr>
              <a:t>Os</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oes</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gennych</a:t>
            </a:r>
            <a:r>
              <a:rPr lang="en-GB" sz="2800" dirty="0">
                <a:latin typeface="Arial" panose="020B0604020202020204" pitchFamily="34" charset="0"/>
                <a:cs typeface="Arial" panose="020B0604020202020204" pitchFamily="34" charset="0"/>
              </a:rPr>
              <a:t> chi </a:t>
            </a:r>
            <a:r>
              <a:rPr lang="en-GB" sz="2800" dirty="0" err="1">
                <a:latin typeface="Arial" panose="020B0604020202020204" pitchFamily="34" charset="0"/>
                <a:cs typeface="Arial" panose="020B0604020202020204" pitchFamily="34" charset="0"/>
              </a:rPr>
              <a:t>gefnogaeth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dda</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eich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hun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gallwch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roi</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sylfaen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ddiogel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i’ch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plentyn</a:t>
            </a:r>
            <a:r>
              <a:rPr lang="en-GB" sz="2800" dirty="0">
                <a:latin typeface="Arial" panose="020B0604020202020204" pitchFamily="34" charset="0"/>
                <a:cs typeface="Arial" panose="020B0604020202020204" pitchFamily="34" charset="0"/>
              </a:rPr>
              <a:t>. Ac </a:t>
            </a:r>
            <a:r>
              <a:rPr lang="en-GB" sz="2800" dirty="0" err="1">
                <a:latin typeface="Arial" panose="020B0604020202020204" pitchFamily="34" charset="0"/>
                <a:cs typeface="Arial" panose="020B0604020202020204" pitchFamily="34" charset="0"/>
              </a:rPr>
              <a:t>os</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ydych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chi’n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teimlo’n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ddiogel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byddan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nhw’n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gallu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archwilio</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eu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teimladau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a’u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meddyliau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well a </a:t>
            </a:r>
            <a:r>
              <a:rPr lang="en-GB" sz="2800" dirty="0" err="1">
                <a:latin typeface="Arial" panose="020B0604020202020204" pitchFamily="34" charset="0"/>
                <a:cs typeface="Arial" panose="020B0604020202020204" pitchFamily="34" charset="0"/>
              </a:rPr>
              <a:t>dod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i</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delerau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gyda’u</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hunaniaeth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fel</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oedolyn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mabwysiedig</a:t>
            </a:r>
            <a:r>
              <a:rPr lang="en-GB" sz="2800" dirty="0">
                <a:latin typeface="Arial" panose="020B0604020202020204" pitchFamily="34" charset="0"/>
                <a:cs typeface="Arial" panose="020B0604020202020204" pitchFamily="34" charset="0"/>
              </a:rPr>
              <a:t>.</a:t>
            </a:r>
          </a:p>
          <a:p>
            <a:r>
              <a:rPr lang="en-GB" sz="2800" dirty="0" err="1">
                <a:latin typeface="Arial" panose="020B0604020202020204" pitchFamily="34" charset="0"/>
                <a:cs typeface="Arial" panose="020B0604020202020204" pitchFamily="34" charset="0"/>
              </a:rPr>
              <a:t>Dewch</a:t>
            </a:r>
            <a:r>
              <a:rPr lang="en-GB" sz="2800" dirty="0">
                <a:latin typeface="Arial" panose="020B0604020202020204" pitchFamily="34" charset="0"/>
                <a:cs typeface="Arial" panose="020B0604020202020204" pitchFamily="34" charset="0"/>
              </a:rPr>
              <a:t> o </a:t>
            </a:r>
            <a:r>
              <a:rPr lang="en-GB" sz="2800" dirty="0" err="1">
                <a:latin typeface="Arial" panose="020B0604020202020204" pitchFamily="34" charset="0"/>
                <a:cs typeface="Arial" panose="020B0604020202020204" pitchFamily="34" charset="0"/>
              </a:rPr>
              <a:t>hyd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i</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rywun</a:t>
            </a:r>
            <a:r>
              <a:rPr lang="en-GB" sz="2800" dirty="0">
                <a:latin typeface="Arial" panose="020B0604020202020204" pitchFamily="34" charset="0"/>
                <a:cs typeface="Arial" panose="020B0604020202020204" pitchFamily="34" charset="0"/>
              </a:rPr>
              <a:t> y </a:t>
            </a:r>
            <a:r>
              <a:rPr lang="en-GB" sz="2800" dirty="0" err="1">
                <a:latin typeface="Arial" panose="020B0604020202020204" pitchFamily="34" charset="0"/>
                <a:cs typeface="Arial" panose="020B0604020202020204" pitchFamily="34" charset="0"/>
              </a:rPr>
              <a:t>gallwch</a:t>
            </a:r>
            <a:r>
              <a:rPr lang="en-GB" sz="2800" dirty="0">
                <a:latin typeface="Arial" panose="020B0604020202020204" pitchFamily="34" charset="0"/>
                <a:cs typeface="Arial" panose="020B0604020202020204" pitchFamily="34" charset="0"/>
              </a:rPr>
              <a:t> chi </a:t>
            </a:r>
            <a:r>
              <a:rPr lang="en-GB" sz="2800" dirty="0" err="1">
                <a:latin typeface="Arial" panose="020B0604020202020204" pitchFamily="34" charset="0"/>
                <a:cs typeface="Arial" panose="020B0604020202020204" pitchFamily="34" charset="0"/>
              </a:rPr>
              <a:t>siarad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gyda</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nhw</a:t>
            </a:r>
            <a:r>
              <a:rPr lang="en-GB" sz="2800" dirty="0">
                <a:latin typeface="Arial" panose="020B0604020202020204" pitchFamily="34" charset="0"/>
                <a:cs typeface="Arial" panose="020B0604020202020204" pitchFamily="34" charset="0"/>
              </a:rPr>
              <a:t> am y </a:t>
            </a:r>
            <a:r>
              <a:rPr lang="en-GB" sz="2800" dirty="0" err="1">
                <a:latin typeface="Arial" panose="020B0604020202020204" pitchFamily="34" charset="0"/>
                <a:cs typeface="Arial" panose="020B0604020202020204" pitchFamily="34" charset="0"/>
              </a:rPr>
              <a:t>ffordd</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rydych</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chi’n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teimlo</a:t>
            </a:r>
            <a:r>
              <a:rPr lang="en-GB" sz="2800" dirty="0">
                <a:latin typeface="Arial" panose="020B0604020202020204" pitchFamily="34" charset="0"/>
                <a:cs typeface="Arial" panose="020B0604020202020204" pitchFamily="34" charset="0"/>
              </a:rPr>
              <a:t>…</a:t>
            </a:r>
            <a:r>
              <a:rPr lang="en-GB" sz="2800" dirty="0" err="1">
                <a:latin typeface="Arial" panose="020B0604020202020204" pitchFamily="34" charset="0"/>
                <a:cs typeface="Arial" panose="020B0604020202020204" pitchFamily="34" charset="0"/>
              </a:rPr>
              <a:t>mae’n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iawn</a:t>
            </a:r>
            <a:r>
              <a:rPr lang="en-GB" sz="2800" dirty="0">
                <a:latin typeface="Arial" panose="020B0604020202020204" pitchFamily="34" charset="0"/>
                <a:cs typeface="Arial" panose="020B0604020202020204" pitchFamily="34" charset="0"/>
              </a:rPr>
              <a:t>, ac </a:t>
            </a:r>
            <a:r>
              <a:rPr lang="en-GB" sz="2800" dirty="0" err="1">
                <a:latin typeface="Arial" panose="020B0604020202020204" pitchFamily="34" charset="0"/>
                <a:cs typeface="Arial" panose="020B0604020202020204" pitchFamily="34" charset="0"/>
              </a:rPr>
              <a:t>yn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gwbl</a:t>
            </a:r>
            <a:r>
              <a:rPr lang="en-GB" sz="2800" dirty="0">
                <a:latin typeface="Arial" panose="020B0604020202020204" pitchFamily="34" charset="0"/>
                <a:cs typeface="Arial" panose="020B0604020202020204" pitchFamily="34" charset="0"/>
              </a:rPr>
              <a:t> normal, </a:t>
            </a:r>
            <a:r>
              <a:rPr lang="en-GB" sz="2800" dirty="0" err="1">
                <a:latin typeface="Arial" panose="020B0604020202020204" pitchFamily="34" charset="0"/>
                <a:cs typeface="Arial" panose="020B0604020202020204" pitchFamily="34" charset="0"/>
              </a:rPr>
              <a:t>i</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deimlo’n</a:t>
            </a:r>
            <a:r>
              <a:rPr lang="en-GB" sz="2800" dirty="0">
                <a:latin typeface="Arial" panose="020B0604020202020204" pitchFamily="34" charset="0"/>
                <a:cs typeface="Arial" panose="020B0604020202020204" pitchFamily="34" charset="0"/>
              </a:rPr>
              <a:t> </a:t>
            </a:r>
            <a:r>
              <a:rPr lang="en-GB" sz="2800" dirty="0" err="1">
                <a:latin typeface="Arial" panose="020B0604020202020204" pitchFamily="34" charset="0"/>
                <a:cs typeface="Arial" panose="020B0604020202020204" pitchFamily="34" charset="0"/>
              </a:rPr>
              <a:t>gymysglyd</a:t>
            </a:r>
            <a:r>
              <a:rPr lang="en-GB" sz="2800"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866420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44097" cy="1325563"/>
          </a:xfrm>
        </p:spPr>
        <p:txBody>
          <a:bodyPr/>
          <a:lstStyle/>
          <a:p>
            <a:pPr algn="ctr"/>
            <a:r>
              <a:rPr lang="en-GB" dirty="0" err="1">
                <a:latin typeface="Arial" panose="020B0604020202020204" pitchFamily="34" charset="0"/>
                <a:cs typeface="Arial" panose="020B0604020202020204" pitchFamily="34" charset="0"/>
              </a:rPr>
              <a:t>Effaith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teulu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Gall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sbarduno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pob</a:t>
            </a:r>
            <a:r>
              <a:rPr lang="en-GB" dirty="0">
                <a:latin typeface="Arial" panose="020B0604020202020204" pitchFamily="34" charset="0"/>
                <a:cs typeface="Arial" panose="020B0604020202020204" pitchFamily="34" charset="0"/>
              </a:rPr>
              <a:t> math o </a:t>
            </a:r>
            <a:r>
              <a:rPr lang="en-GB" dirty="0" err="1">
                <a:latin typeface="Arial" panose="020B0604020202020204" pitchFamily="34" charset="0"/>
                <a:cs typeface="Arial" panose="020B0604020202020204" pitchFamily="34" charset="0"/>
              </a:rPr>
              <a:t>deimladau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cwestiynau</a:t>
            </a:r>
            <a:r>
              <a:rPr lang="en-GB" dirty="0">
                <a:latin typeface="Arial" panose="020B0604020202020204" pitchFamily="34" charset="0"/>
                <a:cs typeface="Arial" panose="020B0604020202020204" pitchFamily="34" charset="0"/>
              </a:rPr>
              <a:t> ac </a:t>
            </a:r>
            <a:r>
              <a:rPr lang="en-GB" dirty="0" err="1">
                <a:latin typeface="Arial" panose="020B0604020202020204" pitchFamily="34" charset="0"/>
                <a:cs typeface="Arial" panose="020B0604020202020204" pitchFamily="34" charset="0"/>
              </a:rPr>
              <a:t>anniogelwch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gyfer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ogystal</a:t>
            </a:r>
            <a:r>
              <a:rPr lang="en-GB" dirty="0">
                <a:latin typeface="Arial" panose="020B0604020202020204" pitchFamily="34" charset="0"/>
                <a:cs typeface="Arial" panose="020B0604020202020204" pitchFamily="34" charset="0"/>
              </a:rPr>
              <a:t> ag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chi </a:t>
            </a:r>
            <a:r>
              <a:rPr lang="en-GB" dirty="0" err="1">
                <a:latin typeface="Arial" panose="020B0604020202020204" pitchFamily="34" charset="0"/>
                <a:cs typeface="Arial" panose="020B0604020202020204" pitchFamily="34" charset="0"/>
              </a:rPr>
              <a:t>fel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rhieni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mabwysiadol</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Mae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arwyddocaol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iawn</a:t>
            </a:r>
            <a:r>
              <a:rPr lang="en-GB" dirty="0">
                <a:latin typeface="Arial" panose="020B0604020202020204" pitchFamily="34" charset="0"/>
                <a:cs typeface="Arial" panose="020B0604020202020204" pitchFamily="34" charset="0"/>
              </a:rPr>
              <a:t> o ran </a:t>
            </a:r>
            <a:r>
              <a:rPr lang="en-GB" dirty="0" err="1">
                <a:latin typeface="Arial" panose="020B0604020202020204" pitchFamily="34" charset="0"/>
                <a:cs typeface="Arial" panose="020B0604020202020204" pitchFamily="34" charset="0"/>
              </a:rPr>
              <a:t>sut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rheoli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ddigyffro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fwy</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tebygol</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allu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defnyddio’r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cyswllt</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helpu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adeiladol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Meddyliwch</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bwy</a:t>
            </a:r>
            <a:r>
              <a:rPr lang="en-GB" dirty="0">
                <a:latin typeface="Arial" panose="020B0604020202020204" pitchFamily="34" charset="0"/>
                <a:cs typeface="Arial" panose="020B0604020202020204" pitchFamily="34" charset="0"/>
              </a:rPr>
              <a:t> y </a:t>
            </a:r>
            <a:r>
              <a:rPr lang="en-GB" dirty="0" err="1">
                <a:latin typeface="Arial" panose="020B0604020202020204" pitchFamily="34" charset="0"/>
                <a:cs typeface="Arial" panose="020B0604020202020204" pitchFamily="34" charset="0"/>
              </a:rPr>
              <a:t>gallwch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siarad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nhw</a:t>
            </a:r>
            <a:r>
              <a:rPr lang="en-GB" dirty="0">
                <a:latin typeface="Arial" panose="020B0604020202020204" pitchFamily="34" charset="0"/>
                <a:cs typeface="Arial" panose="020B0604020202020204" pitchFamily="34" charset="0"/>
              </a:rPr>
              <a:t> am y </a:t>
            </a:r>
            <a:r>
              <a:rPr lang="en-GB" dirty="0" err="1">
                <a:latin typeface="Arial" panose="020B0604020202020204" pitchFamily="34" charset="0"/>
                <a:cs typeface="Arial" panose="020B0604020202020204" pitchFamily="34" charset="0"/>
              </a:rPr>
              <a:t>ffordd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rydych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chi’n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teimlo</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1273274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83286" cy="1325563"/>
          </a:xfrm>
        </p:spPr>
        <p:txBody>
          <a:bodyPr/>
          <a:lstStyle/>
          <a:p>
            <a:pPr algn="ctr"/>
            <a:r>
              <a:rPr lang="en-GB" dirty="0" err="1">
                <a:latin typeface="Arial" panose="020B0604020202020204" pitchFamily="34" charset="0"/>
                <a:cs typeface="Arial" panose="020B0604020202020204" pitchFamily="34" charset="0"/>
              </a:rPr>
              <a:t>Gonestrwydd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Gall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agored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mabwysiadu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bobl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gorffennol</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ymddangos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ofnus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ddechrau</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byddwch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ddewr</a:t>
            </a:r>
            <a:r>
              <a:rPr lang="en-GB" dirty="0">
                <a:latin typeface="Arial" panose="020B0604020202020204" pitchFamily="34" charset="0"/>
                <a:cs typeface="Arial" panose="020B0604020202020204" pitchFamily="34" charset="0"/>
              </a:rPr>
              <a:t>…</a:t>
            </a:r>
            <a:r>
              <a:rPr lang="en-GB" dirty="0" err="1">
                <a:latin typeface="Arial" panose="020B0604020202020204" pitchFamily="34" charset="0"/>
                <a:cs typeface="Arial" panose="020B0604020202020204" pitchFamily="34" charset="0"/>
              </a:rPr>
              <a:t>mae’r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rhan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fwyaf</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fabwysiadwyr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dweud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gwneud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hi’n</a:t>
            </a:r>
            <a:r>
              <a:rPr lang="en-GB" dirty="0">
                <a:latin typeface="Arial" panose="020B0604020202020204" pitchFamily="34" charset="0"/>
                <a:cs typeface="Arial" panose="020B0604020202020204" pitchFamily="34" charset="0"/>
              </a:rPr>
              <a:t> haws.</a:t>
            </a:r>
          </a:p>
          <a:p>
            <a:r>
              <a:rPr lang="en-GB" dirty="0" err="1">
                <a:latin typeface="Arial" panose="020B0604020202020204" pitchFamily="34" charset="0"/>
                <a:cs typeface="Arial" panose="020B0604020202020204" pitchFamily="34" charset="0"/>
              </a:rPr>
              <a:t>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nad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gonestrwydd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a:t>
            </a:r>
            <a:r>
              <a:rPr lang="en-GB" dirty="0">
                <a:latin typeface="Arial" panose="020B0604020202020204" pitchFamily="34" charset="0"/>
                <a:cs typeface="Arial" panose="020B0604020202020204" pitchFamily="34" charset="0"/>
              </a:rPr>
              <a:t> gall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deimlo</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bod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unig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gyda’u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teimladau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safbwyntiau</a:t>
            </a:r>
            <a:r>
              <a:rPr lang="en-GB" dirty="0">
                <a:latin typeface="Arial" panose="020B0604020202020204" pitchFamily="34" charset="0"/>
                <a:cs typeface="Arial" panose="020B0604020202020204" pitchFamily="34" charset="0"/>
              </a:rPr>
              <a:t> am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gorffennol</a:t>
            </a:r>
            <a:r>
              <a:rPr lang="en-GB" dirty="0">
                <a:latin typeface="Arial" panose="020B0604020202020204" pitchFamily="34" charset="0"/>
                <a:cs typeface="Arial" panose="020B0604020202020204" pitchFamily="34" charset="0"/>
              </a:rPr>
              <a:t>.</a:t>
            </a:r>
          </a:p>
          <a:p>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cwestiynau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newid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dros</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amser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e.e</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bydd</a:t>
            </a:r>
            <a:r>
              <a:rPr lang="en-GB" dirty="0">
                <a:latin typeface="Arial" panose="020B0604020202020204" pitchFamily="34" charset="0"/>
                <a:cs typeface="Arial" panose="020B0604020202020204" pitchFamily="34" charset="0"/>
              </a:rPr>
              <a:t> plant </a:t>
            </a:r>
            <a:r>
              <a:rPr lang="en-GB" dirty="0" err="1">
                <a:latin typeface="Arial" panose="020B0604020202020204" pitchFamily="34" charset="0"/>
                <a:cs typeface="Arial" panose="020B0604020202020204" pitchFamily="34" charset="0"/>
              </a:rPr>
              <a:t>pedair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blwydd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derbyn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esboniadau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mewn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telerau</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eithaf</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cadarn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ond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gallai</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eich</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plentyn</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pedair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ar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ddeg</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mlwydd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oed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fod</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eisiau</a:t>
            </a:r>
            <a:r>
              <a:rPr lang="en-GB" dirty="0">
                <a:latin typeface="Arial" panose="020B0604020202020204" pitchFamily="34" charset="0"/>
                <a:cs typeface="Arial" panose="020B0604020202020204" pitchFamily="34" charset="0"/>
              </a:rPr>
              <a:t> math </a:t>
            </a:r>
            <a:r>
              <a:rPr lang="en-GB" dirty="0" err="1">
                <a:latin typeface="Arial" panose="020B0604020202020204" pitchFamily="34" charset="0"/>
                <a:cs typeface="Arial" panose="020B0604020202020204" pitchFamily="34" charset="0"/>
              </a:rPr>
              <a:t>gwahanol</a:t>
            </a:r>
            <a:r>
              <a:rPr lang="en-GB" dirty="0">
                <a:latin typeface="Arial" panose="020B0604020202020204" pitchFamily="34" charset="0"/>
                <a:cs typeface="Arial" panose="020B0604020202020204" pitchFamily="34" charset="0"/>
              </a:rPr>
              <a:t> o </a:t>
            </a:r>
            <a:r>
              <a:rPr lang="en-GB" dirty="0" err="1">
                <a:latin typeface="Arial" panose="020B0604020202020204" pitchFamily="34" charset="0"/>
                <a:cs typeface="Arial" panose="020B0604020202020204" pitchFamily="34" charset="0"/>
              </a:rPr>
              <a:t>wybodaeth</a:t>
            </a:r>
            <a:r>
              <a:rPr lang="en-GB" dirty="0">
                <a:latin typeface="Arial" panose="020B0604020202020204" pitchFamily="34" charset="0"/>
                <a:cs typeface="Arial" panose="020B0604020202020204" pitchFamily="34" charset="0"/>
              </a:rPr>
              <a:t>.</a:t>
            </a:r>
          </a:p>
        </p:txBody>
      </p:sp>
      <p:sp>
        <p:nvSpPr>
          <p:cNvPr id="4" name="Footer Placeholder 3"/>
          <p:cNvSpPr>
            <a:spLocks noGrp="1"/>
          </p:cNvSpPr>
          <p:nvPr>
            <p:ph type="ftr" sz="quarter" idx="11"/>
          </p:nvPr>
        </p:nvSpPr>
        <p:spPr/>
        <p:txBody>
          <a:bodyPr/>
          <a:lstStyle/>
          <a:p>
            <a:r>
              <a:rPr lang="en-GB"/>
              <a:t>Achieving More Together / Cyflawni Mwy Gyda'n Gilydd</a:t>
            </a:r>
          </a:p>
        </p:txBody>
      </p:sp>
    </p:spTree>
    <p:extLst>
      <p:ext uri="{BB962C8B-B14F-4D97-AF65-F5344CB8AC3E}">
        <p14:creationId xmlns:p14="http://schemas.microsoft.com/office/powerpoint/2010/main" val="2021269657"/>
      </p:ext>
    </p:extLst>
  </p:cSld>
  <p:clrMapOvr>
    <a:masterClrMapping/>
  </p:clrMapOvr>
</p:sld>
</file>

<file path=ppt/theme/theme1.xml><?xml version="1.0" encoding="utf-8"?>
<a:theme xmlns:a="http://schemas.openxmlformats.org/drawingml/2006/main" name="Wisp">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403</TotalTime>
  <Words>6330</Words>
  <Application>Microsoft Office PowerPoint</Application>
  <PresentationFormat>Widescreen</PresentationFormat>
  <Paragraphs>377</Paragraphs>
  <Slides>28</Slides>
  <Notes>13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Wisp</vt:lpstr>
      <vt:lpstr>PowerPoint Presentation</vt:lpstr>
      <vt:lpstr>Fframwaith Datblygu a Hyfforddi Ôl-Mabwysiadu y GMC</vt:lpstr>
      <vt:lpstr>Y pethau cyntaf i ddechrau….beth ydy ystyr cywsllt?</vt:lpstr>
      <vt:lpstr>Sut mae’n digwydd?</vt:lpstr>
      <vt:lpstr>Felly… </vt:lpstr>
      <vt:lpstr>Pam meddwl am gyswllt?</vt:lpstr>
      <vt:lpstr>Teimladau</vt:lpstr>
      <vt:lpstr>Effaith ar y teulu mabwysiadol</vt:lpstr>
      <vt:lpstr>Gonestrwydd</vt:lpstr>
      <vt:lpstr>Peryglon</vt:lpstr>
      <vt:lpstr>Cyswllt mewn byd cysylltiedig</vt:lpstr>
      <vt:lpstr>Gwneud penderfyniadau am gyswllt</vt:lpstr>
      <vt:lpstr>Gwneud y cynllun cyswllt</vt:lpstr>
      <vt:lpstr>Eich rôl</vt:lpstr>
      <vt:lpstr>Gwneud penderfyniadau</vt:lpstr>
      <vt:lpstr>Fframwaith i’ch helpu i feddwl am gyswllt (yn dod o Schofield and Beek, CoramBAAF, 2018)</vt:lpstr>
      <vt:lpstr>Pethau i feddwl amdanynt: eich plentyn</vt:lpstr>
      <vt:lpstr>Pethau i feddwl amdanynt: y mabwysiadwyr</vt:lpstr>
      <vt:lpstr>Pethau i feddwl amdanynt: y mabwysiadwyr</vt:lpstr>
      <vt:lpstr>Pethau i feddwl amdanynt: teulu biolegol</vt:lpstr>
      <vt:lpstr>Am beth rydyn ni’n siarad?</vt:lpstr>
      <vt:lpstr>Llythyrau setlo</vt:lpstr>
      <vt:lpstr>Cyswllt gyda brodyr a chwiorydd</vt:lpstr>
      <vt:lpstr>Cyswllt gyda gofalwyr maeth</vt:lpstr>
      <vt:lpstr>Peryglon</vt:lpstr>
      <vt:lpstr>Anghenion dros amser</vt:lpstr>
      <vt:lpstr>Crynodeb</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Samantha Frith-Jones</cp:lastModifiedBy>
  <cp:revision>57</cp:revision>
  <dcterms:created xsi:type="dcterms:W3CDTF">2020-04-23T09:46:07Z</dcterms:created>
  <dcterms:modified xsi:type="dcterms:W3CDTF">2024-12-24T08:06:15Z</dcterms:modified>
</cp:coreProperties>
</file>