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BC682-5BEF-445F-AA4A-22D64FF563B6}" v="2" dt="2024-10-28T17:17:06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7007" autoAdjust="0"/>
  </p:normalViewPr>
  <p:slideViewPr>
    <p:cSldViewPr snapToGrid="0">
      <p:cViewPr varScale="1">
        <p:scale>
          <a:sx n="123" d="100"/>
          <a:sy n="123" d="100"/>
        </p:scale>
        <p:origin x="17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571D-34FE-4FAE-A12A-547D1BE71C44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DC22-F622-44EA-8F1E-4178DF55D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5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Gall y </a:t>
            </a:r>
            <a:r>
              <a:rPr lang="en-GB" dirty="0" err="1"/>
              <a:t>cyrsiau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weithwyr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gynulleidfa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mabwysiadwyr</a:t>
            </a:r>
            <a:r>
              <a:rPr lang="en-GB" dirty="0"/>
              <a:t>,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teuluoedd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Rydym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ceisio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ddigonol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hunan-ddysgwyr</a:t>
            </a:r>
            <a:r>
              <a:rPr lang="en-GB" dirty="0"/>
              <a:t> </a:t>
            </a:r>
            <a:r>
              <a:rPr lang="en-GB" dirty="0" err="1"/>
              <a:t>hynny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arno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pen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hunain</a:t>
            </a:r>
            <a:r>
              <a:rPr lang="en-GB" dirty="0"/>
              <a:t>.  </a:t>
            </a:r>
            <a:r>
              <a:rPr lang="en-GB" dirty="0" err="1"/>
              <a:t>Fodd</a:t>
            </a:r>
            <a:r>
              <a:rPr lang="en-GB" dirty="0"/>
              <a:t> </a:t>
            </a:r>
            <a:r>
              <a:rPr lang="en-GB" dirty="0" err="1"/>
              <a:t>bynnag</a:t>
            </a:r>
            <a:r>
              <a:rPr lang="en-GB" dirty="0"/>
              <a:t>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yw'n</a:t>
            </a:r>
            <a:r>
              <a:rPr lang="en-GB" dirty="0"/>
              <a:t> </a:t>
            </a:r>
            <a:r>
              <a:rPr lang="en-GB" dirty="0" err="1"/>
              <a:t>ymddangos</a:t>
            </a:r>
            <a:r>
              <a:rPr lang="en-GB" dirty="0"/>
              <a:t> bod y </a:t>
            </a:r>
            <a:r>
              <a:rPr lang="en-GB" dirty="0" err="1"/>
              <a:t>deunydd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</a:t>
            </a:r>
            <a:r>
              <a:rPr lang="en-GB" dirty="0" err="1"/>
              <a:t>digon</a:t>
            </a:r>
            <a:r>
              <a:rPr lang="en-GB" dirty="0"/>
              <a:t> o </a:t>
            </a:r>
            <a:r>
              <a:rPr lang="en-GB" dirty="0" err="1"/>
              <a:t>wybodaeth</a:t>
            </a:r>
            <a:r>
              <a:rPr lang="en-GB" dirty="0"/>
              <a:t>, </a:t>
            </a:r>
            <a:r>
              <a:rPr lang="en-GB" dirty="0" err="1"/>
              <a:t>gofynnwch</a:t>
            </a:r>
            <a:r>
              <a:rPr lang="en-GB" dirty="0"/>
              <a:t> </a:t>
            </a:r>
            <a:r>
              <a:rPr lang="en-GB" dirty="0" err="1"/>
              <a:t>i'ch</a:t>
            </a:r>
            <a:r>
              <a:rPr lang="en-GB" dirty="0"/>
              <a:t> </a:t>
            </a:r>
            <a:r>
              <a:rPr lang="en-GB" dirty="0" err="1"/>
              <a:t>tîm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am </a:t>
            </a:r>
            <a:r>
              <a:rPr lang="en-GB" dirty="0" err="1"/>
              <a:t>rywfaint</a:t>
            </a:r>
            <a:r>
              <a:rPr lang="en-GB" dirty="0"/>
              <a:t> o help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fynd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afael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problemau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natur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cwrs</a:t>
            </a:r>
            <a:r>
              <a:rPr lang="en-GB" dirty="0"/>
              <a:t> </a:t>
            </a:r>
            <a:r>
              <a:rPr lang="en-GB" dirty="0" err="1"/>
              <a:t>byr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ymdrin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cyfan</a:t>
            </a:r>
            <a:r>
              <a:rPr lang="en-GB" dirty="0"/>
              <a:t>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wybod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bwnc</a:t>
            </a:r>
            <a:r>
              <a:rPr lang="en-GB" dirty="0"/>
              <a:t>. 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cyrsiau</a:t>
            </a:r>
            <a:r>
              <a:rPr lang="en-GB" dirty="0"/>
              <a:t> </a:t>
            </a:r>
            <a:r>
              <a:rPr lang="en-GB" dirty="0" err="1"/>
              <a:t>wedi'u</a:t>
            </a:r>
            <a:r>
              <a:rPr lang="en-GB" dirty="0"/>
              <a:t> </a:t>
            </a:r>
            <a:r>
              <a:rPr lang="en-GB" dirty="0" err="1"/>
              <a:t>datblygu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weithwyr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</a:t>
            </a:r>
            <a:r>
              <a:rPr lang="en-GB" dirty="0" err="1"/>
              <a:t>profiadol</a:t>
            </a:r>
            <a:r>
              <a:rPr lang="en-GB" dirty="0"/>
              <a:t> a </a:t>
            </a:r>
            <a:r>
              <a:rPr lang="en-GB" dirty="0" err="1"/>
              <a:t>mabwysiadwyr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cyfuno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syniadau</a:t>
            </a:r>
            <a:r>
              <a:rPr lang="en-GB" dirty="0"/>
              <a:t> am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a </a:t>
            </a:r>
            <a:r>
              <a:rPr lang="en-GB" dirty="0" err="1"/>
              <a:t>allai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.  </a:t>
            </a:r>
            <a:r>
              <a:rPr lang="en-GB" dirty="0" err="1"/>
              <a:t>Maeƒ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wybod</a:t>
            </a:r>
            <a:r>
              <a:rPr lang="en-GB" dirty="0"/>
              <a:t> bob </a:t>
            </a:r>
            <a:r>
              <a:rPr lang="en-GB" dirty="0" err="1"/>
              <a:t>amser</a:t>
            </a:r>
            <a:r>
              <a:rPr lang="en-GB" dirty="0"/>
              <a:t>, a </a:t>
            </a:r>
            <a:r>
              <a:rPr lang="en-GB" dirty="0" err="1"/>
              <a:t>rhai</a:t>
            </a:r>
            <a:r>
              <a:rPr lang="en-GB" dirty="0"/>
              <a:t> </a:t>
            </a:r>
            <a:r>
              <a:rPr lang="en-GB" dirty="0" err="1"/>
              <a:t>awduron</a:t>
            </a:r>
            <a:r>
              <a:rPr lang="en-GB" dirty="0"/>
              <a:t> a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ymddangos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chi, </a:t>
            </a:r>
            <a:r>
              <a:rPr lang="en-GB" dirty="0" err="1"/>
              <a:t>eraill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llai</a:t>
            </a:r>
            <a:r>
              <a:rPr lang="en-GB" dirty="0"/>
              <a:t> felly.</a:t>
            </a:r>
          </a:p>
          <a:p>
            <a:r>
              <a:rPr lang="en-GB" dirty="0" err="1"/>
              <a:t>Rhowch</a:t>
            </a:r>
            <a:r>
              <a:rPr lang="en-GB" dirty="0"/>
              <a:t> </a:t>
            </a:r>
            <a:r>
              <a:rPr lang="en-GB" dirty="0" err="1"/>
              <a:t>gynnig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ffyrdd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o </a:t>
            </a:r>
            <a:r>
              <a:rPr lang="en-GB" dirty="0" err="1"/>
              <a:t>feddwl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yw'n</a:t>
            </a:r>
            <a:r>
              <a:rPr lang="en-GB" dirty="0"/>
              <a:t> </a:t>
            </a:r>
            <a:r>
              <a:rPr lang="en-GB" dirty="0" err="1"/>
              <a:t>ddefnyddiol</a:t>
            </a:r>
            <a:r>
              <a:rPr lang="en-GB" dirty="0"/>
              <a:t>, </a:t>
            </a:r>
            <a:r>
              <a:rPr lang="en-GB" dirty="0" err="1"/>
              <a:t>gofynnwch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 am </a:t>
            </a:r>
            <a:r>
              <a:rPr lang="en-GB" dirty="0" err="1"/>
              <a:t>syniadau</a:t>
            </a:r>
            <a:r>
              <a:rPr lang="en-GB" dirty="0"/>
              <a:t> a </a:t>
            </a:r>
            <a:r>
              <a:rPr lang="en-GB" dirty="0" err="1"/>
              <a:t>chyrsiau</a:t>
            </a:r>
            <a:r>
              <a:rPr lang="en-GB" dirty="0"/>
              <a:t> </a:t>
            </a:r>
            <a:r>
              <a:rPr lang="en-GB" dirty="0" err="1"/>
              <a:t>hyfforddi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, </a:t>
            </a:r>
            <a:r>
              <a:rPr lang="en-GB" dirty="0" err="1"/>
              <a:t>llyfrau</a:t>
            </a:r>
            <a:r>
              <a:rPr lang="en-GB" dirty="0"/>
              <a:t> ac </a:t>
            </a:r>
            <a:r>
              <a:rPr lang="en-GB" dirty="0" err="1"/>
              <a:t>ati</a:t>
            </a:r>
            <a:r>
              <a:rPr lang="en-GB" dirty="0"/>
              <a:t> – </a:t>
            </a:r>
            <a:r>
              <a:rPr lang="en-GB" dirty="0" err="1"/>
              <a:t>ffrindiau</a:t>
            </a:r>
            <a:r>
              <a:rPr lang="en-GB" dirty="0"/>
              <a:t>, </a:t>
            </a:r>
            <a:r>
              <a:rPr lang="en-GB" dirty="0" err="1"/>
              <a:t>cydweithwyr</a:t>
            </a:r>
            <a:r>
              <a:rPr lang="en-GB" dirty="0"/>
              <a:t>, </a:t>
            </a:r>
            <a:r>
              <a:rPr lang="en-GB" dirty="0" err="1"/>
              <a:t>mabwysiadwyr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, </a:t>
            </a:r>
            <a:r>
              <a:rPr lang="en-GB" dirty="0" err="1"/>
              <a:t>llinellau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,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. 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ddarllen</a:t>
            </a:r>
            <a:r>
              <a:rPr lang="en-GB" dirty="0"/>
              <a:t> o </a:t>
            </a:r>
            <a:r>
              <a:rPr lang="en-GB" dirty="0" err="1"/>
              <a:t>gwmpas</a:t>
            </a:r>
            <a:r>
              <a:rPr lang="en-GB" dirty="0"/>
              <a:t> </a:t>
            </a:r>
            <a:r>
              <a:rPr lang="en-GB" dirty="0" err="1"/>
              <a:t>byddwch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draws </a:t>
            </a:r>
            <a:r>
              <a:rPr lang="en-GB" dirty="0" err="1"/>
              <a:t>rhywun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siarad</a:t>
            </a:r>
            <a:r>
              <a:rPr lang="en-GB" dirty="0"/>
              <a:t> </a:t>
            </a:r>
            <a:r>
              <a:rPr lang="en-GB" dirty="0" err="1"/>
              <a:t>â'ch</a:t>
            </a:r>
            <a:r>
              <a:rPr lang="en-GB" dirty="0"/>
              <a:t> </a:t>
            </a:r>
            <a:r>
              <a:rPr lang="en-GB" dirty="0" err="1"/>
              <a:t>profiad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chi’n</a:t>
            </a:r>
            <a:r>
              <a:rPr lang="en-GB" dirty="0"/>
              <a:t> </a:t>
            </a:r>
            <a:r>
              <a:rPr lang="en-GB" dirty="0" err="1"/>
              <a:t>cyflwyno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cwrs</a:t>
            </a:r>
            <a:r>
              <a:rPr lang="en-GB" dirty="0"/>
              <a:t>, </a:t>
            </a:r>
            <a:r>
              <a:rPr lang="en-GB" dirty="0" err="1"/>
              <a:t>ystyriwch</a:t>
            </a:r>
            <a:r>
              <a:rPr lang="en-GB" dirty="0"/>
              <a:t> y </a:t>
            </a:r>
            <a:r>
              <a:rPr lang="en-GB" dirty="0" err="1"/>
              <a:t>canlynol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ddefnyddio</a:t>
            </a:r>
            <a:r>
              <a:rPr lang="en-GB" dirty="0"/>
              <a:t> GEMAU TORRI’R IÂ </a:t>
            </a:r>
          </a:p>
          <a:p>
            <a:r>
              <a:rPr lang="en-GB" dirty="0"/>
              <a:t>- </a:t>
            </a:r>
            <a:r>
              <a:rPr lang="en-GB" dirty="0" err="1"/>
              <a:t>sut</a:t>
            </a:r>
            <a:r>
              <a:rPr lang="en-GB" dirty="0"/>
              <a:t> y </a:t>
            </a:r>
            <a:r>
              <a:rPr lang="en-GB" dirty="0" err="1"/>
              <a:t>byddwch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delio</a:t>
            </a:r>
            <a:r>
              <a:rPr lang="en-GB" dirty="0"/>
              <a:t> â CHYFLWYNIADAU (</a:t>
            </a:r>
            <a:r>
              <a:rPr lang="en-GB" dirty="0" err="1"/>
              <a:t>cyflwyno</a:t>
            </a:r>
            <a:r>
              <a:rPr lang="en-GB" dirty="0"/>
              <a:t> chi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hun</a:t>
            </a:r>
            <a:r>
              <a:rPr lang="en-GB" dirty="0"/>
              <a:t> a </a:t>
            </a:r>
            <a:r>
              <a:rPr lang="en-GB" dirty="0" err="1"/>
              <a:t>chyfranogwyr</a:t>
            </a:r>
            <a:r>
              <a:rPr lang="en-GB" dirty="0"/>
              <a:t>) - </a:t>
            </a:r>
            <a:r>
              <a:rPr lang="en-GB" dirty="0" err="1"/>
              <a:t>ee</a:t>
            </a:r>
            <a:r>
              <a:rPr lang="en-GB" dirty="0"/>
              <a:t>. o </a:t>
            </a:r>
            <a:r>
              <a:rPr lang="en-GB" dirty="0" err="1"/>
              <a:t>amgylch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ystafell</a:t>
            </a:r>
            <a:r>
              <a:rPr lang="en-GB" dirty="0"/>
              <a:t>, </a:t>
            </a:r>
            <a:r>
              <a:rPr lang="en-GB" dirty="0" err="1"/>
              <a:t>cyflwyno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gilydd</a:t>
            </a:r>
            <a:r>
              <a:rPr lang="en-GB" dirty="0"/>
              <a:t>, </a:t>
            </a:r>
            <a:r>
              <a:rPr lang="en-GB" dirty="0" err="1"/>
              <a:t>dangos</a:t>
            </a:r>
            <a:r>
              <a:rPr lang="en-GB" dirty="0"/>
              <a:t> </a:t>
            </a:r>
            <a:r>
              <a:rPr lang="en-GB" dirty="0" err="1"/>
              <a:t>dwylo</a:t>
            </a:r>
            <a:endParaRPr lang="en-GB" dirty="0"/>
          </a:p>
          <a:p>
            <a:r>
              <a:rPr lang="en-GB" dirty="0"/>
              <a:t>- A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cwblhau</a:t>
            </a:r>
            <a:r>
              <a:rPr lang="en-GB" dirty="0"/>
              <a:t> COFRESTR</a:t>
            </a:r>
          </a:p>
          <a:p>
            <a:r>
              <a:rPr lang="en-GB" dirty="0"/>
              <a:t>- A </a:t>
            </a:r>
            <a:r>
              <a:rPr lang="en-GB" dirty="0" err="1"/>
              <a:t>fyddwch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defnyddio</a:t>
            </a:r>
            <a:r>
              <a:rPr lang="en-GB" dirty="0"/>
              <a:t> BATHODYNNAU</a:t>
            </a:r>
          </a:p>
          <a:p>
            <a:r>
              <a:rPr lang="en-GB" dirty="0"/>
              <a:t>CADW TŶ/RHEOLAU SYLFAENOL (</a:t>
            </a:r>
            <a:r>
              <a:rPr lang="en-GB" dirty="0" err="1"/>
              <a:t>ee</a:t>
            </a:r>
            <a:r>
              <a:rPr lang="en-GB" dirty="0"/>
              <a:t>. </a:t>
            </a:r>
            <a:r>
              <a:rPr lang="en-GB" dirty="0" err="1"/>
              <a:t>dril</a:t>
            </a:r>
            <a:r>
              <a:rPr lang="en-GB" dirty="0"/>
              <a:t> </a:t>
            </a:r>
            <a:r>
              <a:rPr lang="en-GB" dirty="0" err="1"/>
              <a:t>tân</a:t>
            </a:r>
            <a:r>
              <a:rPr lang="en-GB" dirty="0"/>
              <a:t>, </a:t>
            </a:r>
            <a:r>
              <a:rPr lang="en-GB" dirty="0" err="1"/>
              <a:t>allanfa</a:t>
            </a:r>
            <a:r>
              <a:rPr lang="en-GB" dirty="0"/>
              <a:t> </a:t>
            </a:r>
            <a:r>
              <a:rPr lang="en-GB" dirty="0" err="1"/>
              <a:t>dân</a:t>
            </a:r>
            <a:r>
              <a:rPr lang="en-GB" dirty="0"/>
              <a:t>, </a:t>
            </a:r>
            <a:r>
              <a:rPr lang="en-GB" dirty="0" err="1"/>
              <a:t>lluniaeth</a:t>
            </a:r>
            <a:r>
              <a:rPr lang="en-GB" dirty="0"/>
              <a:t>, </a:t>
            </a:r>
            <a:r>
              <a:rPr lang="en-GB" dirty="0" err="1"/>
              <a:t>parcio</a:t>
            </a:r>
            <a:r>
              <a:rPr lang="en-GB" dirty="0"/>
              <a:t>, </a:t>
            </a:r>
            <a:r>
              <a:rPr lang="en-GB" dirty="0" err="1"/>
              <a:t>ffonau</a:t>
            </a:r>
            <a:r>
              <a:rPr lang="en-GB" dirty="0"/>
              <a:t> </a:t>
            </a:r>
            <a:r>
              <a:rPr lang="en-GB" dirty="0" err="1"/>
              <a:t>symudol</a:t>
            </a:r>
            <a:r>
              <a:rPr lang="en-GB" dirty="0"/>
              <a:t>, </a:t>
            </a:r>
            <a:r>
              <a:rPr lang="en-GB" dirty="0" err="1"/>
              <a:t>cyfrinachedd</a:t>
            </a:r>
            <a:r>
              <a:rPr lang="en-GB" dirty="0"/>
              <a:t>, </a:t>
            </a:r>
            <a:r>
              <a:rPr lang="en-GB" dirty="0" err="1"/>
              <a:t>diogelu</a:t>
            </a:r>
            <a:r>
              <a:rPr lang="en-GB" dirty="0"/>
              <a:t>, </a:t>
            </a:r>
            <a:r>
              <a:rPr lang="en-GB" dirty="0" err="1"/>
              <a:t>gadael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bawb</a:t>
            </a:r>
            <a:r>
              <a:rPr lang="en-GB" dirty="0"/>
              <a:t> </a:t>
            </a:r>
            <a:r>
              <a:rPr lang="en-GB" dirty="0" err="1"/>
              <a:t>siarad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bawb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hawl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barn, </a:t>
            </a:r>
            <a:r>
              <a:rPr lang="en-GB" dirty="0" err="1"/>
              <a:t>cadw</a:t>
            </a:r>
            <a:r>
              <a:rPr lang="en-GB" dirty="0"/>
              <a:t> </a:t>
            </a:r>
            <a:r>
              <a:rPr lang="en-GB" dirty="0" err="1"/>
              <a:t>amser</a:t>
            </a:r>
            <a:r>
              <a:rPr lang="en-GB" dirty="0"/>
              <a:t>, </a:t>
            </a:r>
            <a:r>
              <a:rPr lang="en-GB" dirty="0" err="1"/>
              <a:t>cyfleoedd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ofyn</a:t>
            </a:r>
            <a:r>
              <a:rPr lang="en-GB" dirty="0"/>
              <a:t> </a:t>
            </a:r>
            <a:r>
              <a:rPr lang="en-GB" dirty="0" err="1"/>
              <a:t>cwestiynau</a:t>
            </a:r>
            <a:r>
              <a:rPr lang="en-GB" dirty="0"/>
              <a:t>/</a:t>
            </a:r>
            <a:r>
              <a:rPr lang="en-GB" dirty="0" err="1"/>
              <a:t>trafod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Trefniadau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lle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cyfranogwr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dechrau</a:t>
            </a:r>
            <a:r>
              <a:rPr lang="en-GB" dirty="0"/>
              <a:t> </a:t>
            </a:r>
            <a:r>
              <a:rPr lang="en-GB" dirty="0" err="1"/>
              <a:t>ymddwyn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OFIDUS </a:t>
            </a:r>
            <a:r>
              <a:rPr lang="en-GB" dirty="0" err="1"/>
              <a:t>neu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iddo</a:t>
            </a:r>
            <a:r>
              <a:rPr lang="en-GB" dirty="0"/>
              <a:t> </a:t>
            </a:r>
            <a:r>
              <a:rPr lang="en-GB" dirty="0" err="1"/>
              <a:t>adael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ystafell</a:t>
            </a:r>
            <a:r>
              <a:rPr lang="en-GB" dirty="0"/>
              <a:t> </a:t>
            </a:r>
            <a:r>
              <a:rPr lang="en-GB" dirty="0" err="1"/>
              <a:t>hyfforddi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yw'n</a:t>
            </a:r>
            <a:r>
              <a:rPr lang="en-GB" dirty="0"/>
              <a:t> </a:t>
            </a:r>
            <a:r>
              <a:rPr lang="en-GB" dirty="0" err="1"/>
              <a:t>teimlo</a:t>
            </a:r>
            <a:r>
              <a:rPr lang="en-GB" dirty="0"/>
              <a:t> bod y </a:t>
            </a:r>
            <a:r>
              <a:rPr lang="en-GB" dirty="0" err="1"/>
              <a:t>pwnc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un </a:t>
            </a:r>
            <a:r>
              <a:rPr lang="en-GB" dirty="0" err="1"/>
              <a:t>emosiynol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sail un </a:t>
            </a:r>
            <a:r>
              <a:rPr lang="en-GB" dirty="0" err="1"/>
              <a:t>i</a:t>
            </a:r>
            <a:r>
              <a:rPr lang="en-GB" dirty="0"/>
              <a:t> un, </a:t>
            </a:r>
            <a:r>
              <a:rPr lang="en-GB" dirty="0" err="1"/>
              <a:t>ystyriwch</a:t>
            </a:r>
            <a:r>
              <a:rPr lang="en-GB" dirty="0"/>
              <a:t> y </a:t>
            </a:r>
            <a:r>
              <a:rPr lang="en-GB" dirty="0" err="1"/>
              <a:t>canlynol</a:t>
            </a:r>
            <a:endParaRPr lang="en-GB" dirty="0"/>
          </a:p>
          <a:p>
            <a:r>
              <a:rPr lang="en-GB" dirty="0"/>
              <a:t>RHEOLAU SYLFAENOL (</a:t>
            </a:r>
            <a:r>
              <a:rPr lang="en-GB" dirty="0" err="1"/>
              <a:t>ee</a:t>
            </a:r>
            <a:r>
              <a:rPr lang="en-GB" dirty="0"/>
              <a:t>. </a:t>
            </a:r>
            <a:r>
              <a:rPr lang="en-GB" dirty="0" err="1"/>
              <a:t>cyfrinachedd</a:t>
            </a:r>
            <a:r>
              <a:rPr lang="en-GB" dirty="0"/>
              <a:t>, </a:t>
            </a:r>
            <a:r>
              <a:rPr lang="en-GB" dirty="0" err="1"/>
              <a:t>diogelu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bawb</a:t>
            </a:r>
            <a:r>
              <a:rPr lang="en-GB" dirty="0"/>
              <a:t> </a:t>
            </a:r>
            <a:r>
              <a:rPr lang="en-GB" dirty="0" err="1"/>
              <a:t>hawl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barn, </a:t>
            </a:r>
            <a:r>
              <a:rPr lang="en-GB" dirty="0" err="1"/>
              <a:t>cadw</a:t>
            </a:r>
            <a:r>
              <a:rPr lang="en-GB" dirty="0"/>
              <a:t> </a:t>
            </a:r>
            <a:r>
              <a:rPr lang="en-GB" dirty="0" err="1"/>
              <a:t>amser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Esboniwch</a:t>
            </a:r>
            <a:r>
              <a:rPr lang="en-GB" dirty="0"/>
              <a:t> y </a:t>
            </a:r>
            <a:r>
              <a:rPr lang="en-GB" dirty="0" err="1"/>
              <a:t>cwrs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nghyd-destun</a:t>
            </a:r>
            <a:r>
              <a:rPr lang="en-GB" dirty="0"/>
              <a:t> y </a:t>
            </a:r>
            <a:r>
              <a:rPr lang="en-GB" dirty="0" err="1"/>
              <a:t>cyrsiau</a:t>
            </a:r>
            <a:r>
              <a:rPr lang="en-GB" dirty="0"/>
              <a:t> 2 </a:t>
            </a:r>
            <a:r>
              <a:rPr lang="en-GB" dirty="0" err="1"/>
              <a:t>awr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ystafell</a:t>
            </a:r>
            <a:r>
              <a:rPr lang="en-GB" dirty="0"/>
              <a:t> </a:t>
            </a:r>
            <a:r>
              <a:rPr lang="en-GB" dirty="0" err="1"/>
              <a:t>hyfforddi</a:t>
            </a:r>
            <a:r>
              <a:rPr lang="en-GB" dirty="0"/>
              <a:t> </a:t>
            </a:r>
            <a:r>
              <a:rPr lang="en-GB" dirty="0" err="1"/>
              <a:t>ar-lein</a:t>
            </a:r>
            <a:r>
              <a:rPr lang="en-GB" dirty="0"/>
              <a:t> y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a </a:t>
            </a:r>
            <a:r>
              <a:rPr lang="en-GB" dirty="0" err="1"/>
              <a:t>hyfforddiant</a:t>
            </a:r>
            <a:r>
              <a:rPr lang="en-GB" dirty="0"/>
              <a:t>/</a:t>
            </a:r>
            <a:r>
              <a:rPr lang="en-GB" dirty="0" err="1"/>
              <a:t>cymorth</a:t>
            </a:r>
            <a:r>
              <a:rPr lang="en-GB" dirty="0"/>
              <a:t> </a:t>
            </a:r>
            <a:r>
              <a:rPr lang="en-GB" dirty="0" err="1"/>
              <a:t>ehangach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teuluoedd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mabwysiadu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28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Mae fframwaith cyfreithiol o amgylch lleoli plentyn i'w fabwysiadu sy'n nodi'r gofyniad am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yr adolygiadau a'r amserlen ar gyfer eu cynnal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amlder ymweld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rôl yr IRO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Mewn ymgais i fod yn fwy anffurfiol, mae adolygiadau fel arfer yn cael eu cynnal yng nghartrefi </a:t>
            </a:r>
            <a:r>
              <a:rPr kumimoji="0" lang="cy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mabwysiadwyr</a:t>
            </a: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Os oes rhesymau penodol pam nad ydych chi’n credu y byddai hyn o gymorth, trafodwch ef gyda'ch gweithiwr cymdeithasol.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oes gan eich plentyn anghenion iechyd a/neu addysgol penodol yna bydd y gweithiwr cymdeithasol yn gwahodd y bobl berthnasol i sicrhau y gellir datrys unrhyw faterion.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Efallai y byddai'n ddefnyddiol cyfeirio at rôl diogelu yn yr adolygiad - mae safonau IRO bellach yn gofyn am gronoleg o ddigwyddiadau arwyddocaol i'r plentyn, ers cael eu lleoli, gan gynnwys unrhyw niwed y gallai'r plentyn fod wedi'i ddioddef, sut bynnag mae wedi’i achosi, ac anghenion cymorth parhaus y plentyn a’r darpar </a:t>
            </a:r>
            <a:r>
              <a:rPr kumimoji="0" lang="cy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fabwysiadwyr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59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 pwrpas ymweliad y gweithwyr cymdeithasol yn ddeublyg.  Fel yr holl broses, maen nhw’n ymweld i wirio bod y plentyn yn ddiogel a bod ei anghenion yn cael eu diwallu. Mae'r gyfraith yn nodi bod dyletswydd ar yr awdurdod lleol i sicrhau bod hyn yn wir.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Ochr yn ochr â hyn, mae ymweliadau yn sicrhau eich bod chi a'r plentyn yn cael cefnogaeth trwy'r cyfnod pontio o gartref y gofalwyr maeth i'r teulu mabwysiadol; ond hefyd wrth i berthnasoedd hirach ddatblygu.   Y nod yw cyflawni cynllun y plentyn h.y. ei fod yn byw'n barhaol gyda theulu mabwysiadol.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Yr hyn rydyn ni'n ei wybod yw y gall y cyfnod hwn weithiau fod yn haws i rai pobl nag i eraill.  Mae'n iawn os nad yw pethau'n berffaith - mae angen help a chefnogaeth ar lawer o bobl ar hyd y ffordd.  Mae yna lawer o ffactorau y mae'n rhaid meddwl amdanynt, er enghraifft, sut mae pob aelod o'ch teulu yn ei wneud?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8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Mae’r rhif cyfresol yn cael ei roi ar eich ffurflen gais a bydd pob cyfathrebiad â'r llys yn defnyddio'r rhif hwn yn lle enwau.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91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 rheol, bydd eich gweithiwr cymdeithasol yn mynychu'r gwrandawiad cyfarwyddiadau cyntaf, ochr yn ochr â gweithiwr cymdeithasol y plentyn a chynrychiolwyr cyfreithiol perthnasol.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Yn y gwrandawiad cyfarwyddiadau cyntaf rhoddir 6 wythnos i'r gweithwyr cymdeithasol gyflwyno Adroddiad Atodiad A.  Bydd yn cael ei gwblhau gan weithiwr cymdeithasol y plentyn, ar y cyd â'ch gweithiwr cymdeithasol mabwysiadu.  Mae'n cynnwys gwybodaeth am y canlynol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cefndir y plentyn a'r broses cynllunio gofal.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amdanoch chi a'ch proses gymeradwyo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lleoliad y plentyn gyda chi a sut maen nhw wedi ymgartrefu.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cynlluniau ar gyfer cyswllt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cynllun cymorth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Mae’n arfer da i chi weld hwn cyn ei gyflwyno i'r llys - gofynnwch hyd yn oed os nad yw hyn yn cael ei awgrymu.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Nid yw’r Adroddiad Atodiad A yn cael ei roi fel mater o drefn i rieni biolegol.  Os ydyn nhw'n herio llunio'r Gorchymyn Mabwysiadu </a:t>
            </a:r>
            <a:r>
              <a:rPr kumimoji="0" lang="cy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gallant</a:t>
            </a: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ofyn am gopi.  Yn yr achos hwn, rhoddir copi wedi'i olygu iddynt a bydd eich manylion adnabod wedi'i dynnu ohono.  Bydd pobl yn siarad am ‘ail-olygu’ gwybodaeth - gofynnwch os ydych chi’n ddryslyd neu’n bryderus!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29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bydd unrhyw beth fel hyn yn digwydd bydd eich gweithiwr cymdeithasol yn eich cefnogi.  Sicrhewch fod cyfathrebu da a’ch bod chi’n cael cefnogaeth dda.   Fe'ch cynghorir i gael eich cynrychiolaeth gyfreithiol eich hun.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Bydd Gwarcheidwad y Plant yn cynrychioli'r plentyn ac fel rhan o'u gwaith byddant yn dod i'ch gweld.  Byddwch yn cael cyfle i fynegi eich barn.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84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 gan lysoedd drefniadau diogelwch ar waith i sicrhau na ellir eich adnabod.  Er enghraifft efallai y bydd i chi fynd i mewn i adeilad y llys trwy ddrws gwahanol, neu ar amser gwahanol. Nid ydynt yn galw unrhyw enwau yn yr ardaloedd aros, defnyddir y rhif cyfresol yn lle enwau ar yr holl ddogfennaeth.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Byddwch yn gwybod ymlaen llaw a oes disgwyl i chi fod yn bresennol a bydd eich gweithiwr cymdeithasol yn gwneud y trefniadau gyda chi. Mae'n anghyffredin gofyn i chi siarad fel rhan o'r gwrandawiad gan fod cwestiynau ac atebion i gyd yn cael eu rhoi trwy'r cynrychiolwyr cyfreithiol.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56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Byddwch yn cael eich gwahodd i'r gwrandawiad dathlu ynghyd â'r plentyn/plant.  Dylai gweithwyr cymdeithasol eich helpu chi i baratoi'r plant fel eu bod nhw'n deall beth sy'n digwydd a’u bod nhw’n gallu mynegi unrhyw deimladau pryderus.  Gallwch ddod ag aelodau o'r teulu hefyd.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Mae'r barnwr/ynad yn hoffi paratoi ar gyfer y gwrandawiadau hyn hefyd.  Maen nhw'n gwneud pob ymdrech i'w wneud yn brofiad anffurfiol a dymunol i'r plentyn/plant a chi.  Gellir tynnu lluniau (defnyddiol ar gyfer gwaith Taith Bywyd!) ac weithiau bydd y barnwr yn cymryd rhan yn hyn hefyd.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Mae'r gwrandawiad ei hun yn fyr iawn gan fod yr holl waith eisoes wedi'i wneud - dim ond datganiad o'r drefn ffurfiol ydyw.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60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dyddiau hyn mae disgwyl y bydd angen cefnogaeth arnoch chi neu neu'r plentyn ar ryw adeg.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 gan yr Awdurdod Lleol sy'n lleoli’r plentyn ddyletswydd gyfreithiol i asesu anghenion gofal a chymorth y plentyn ar wahanol gamau, fel y nodir uchod.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 ôl paru, mae gan yr awdurdod lleol sydd wedi lleoli’r plentyn a'r gwasanaeth mabwysiadu gyfrifoldeb cyfreithiol i asesu anghenion gofal a chymorth y plentyn, a'ch un chi.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blynedd ar ôl gwneud y Gorchymyn Mabwysiadu, bydd unrhyw geisiadau am gymorth mabwysiadu yn cael eu gwneud i'r awdurdod lleol y byddwch chi'n preswylio ynddo.  O dan Ddeddf Gwasanaethau Cymdeithasol a Llesiant Cymru 2014, lle mae'r awdurdod lleol wedi nodi angen yn ei broses asesu, mae'n ddyletswydd arnyn nhw i ddiwallu'r angen hwnnw.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ydych chi eisiau gwybodaeth am gymorth mabwysiadu gallwch gysylltu â’r canlynol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Eich asiantaeth fabwysiadu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Llinellau Cymorth fel </a:t>
            </a:r>
            <a:r>
              <a:rPr kumimoji="0" lang="cy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Adoption</a:t>
            </a: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UK ac AFA Cymru.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Eich awdurdod lleol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Gwasanaeth Mabwysiadu Cenedlaethol www.adoptcymru.com/adoption-support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 gwybodaeth hefyd yn ‘Y Fframwaith Cyfreithiol ar gyfer Mabwysiadu - Canllaw'r Darpar </a:t>
            </a:r>
            <a:r>
              <a:rPr kumimoji="0" lang="cy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Fabwysiadwr</a:t>
            </a: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2017, (Gwasanaethau Mabwysiadu Cenedlaethol, www.adoptcymru.com/publications)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36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Edrychwch ar hyn ar y cyd â'r modiwl ar Cyswllt yn y gyfres hon gan fod y ddwy sleid hyn yn amlinellu hanfodion y broses gyfreithiol.  Nid yw cyswllt anuniongyrchol, o’r enw ‘Cyswllt Blwch Post’ yn cael ei gwmpasu yn y cwrs hwn - edrychwch ar draws y modiwl Cyswllt.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 arfer mae cynllun ar gyfer cyswllt wyneb yn wyneb terfynol rhwng y plentyn a'r teulu biolegol cyn i'r plentyn gwrdd â chi.  Mewn rhai achosion mae ‘mabwysiadau agored’ ac yn y sefyllfaoedd hyn, mae cyswllt uniongyrchol yn parhau.  Byddwch yn rhan o'r cynlluniau hyn os yw'n cael ei ystyried ar gyfer eich plentyn/plant.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Cofiwch - gallwch chi bob amser drafod y materion hyn gyda phobl os ydych chi'n ansicr am unrhyw beth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7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credwch nad yw'r trefniadau'n parhau i ddiwallu anghenion eich plentyn, mae gennych hawl i'w newid os nad oes gorchmynion ffurfiol ar waith.  Fodd bynnag, fel egwyddor gyffredinol, mae'n dda parchu'r partïon eraill dan sylw a gall yr Asiantaeth Fabwysiadu gynnig helpu trwy gynnig adolygu'r cynllun.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4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sleidiau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bwyntiau</a:t>
            </a:r>
            <a:r>
              <a:rPr lang="en-GB" dirty="0"/>
              <a:t> a </a:t>
            </a:r>
            <a:r>
              <a:rPr lang="en-GB" dirty="0" err="1"/>
              <a:t>gymerwyd</a:t>
            </a:r>
            <a:r>
              <a:rPr lang="en-GB" dirty="0"/>
              <a:t> o </a:t>
            </a:r>
            <a:r>
              <a:rPr lang="en-GB" dirty="0" err="1"/>
              <a:t>Ganllaw</a:t>
            </a:r>
            <a:r>
              <a:rPr lang="en-GB" dirty="0"/>
              <a:t> </a:t>
            </a:r>
            <a:r>
              <a:rPr lang="en-GB" dirty="0" err="1"/>
              <a:t>cyfreithiol</a:t>
            </a:r>
            <a:r>
              <a:rPr lang="en-GB" dirty="0"/>
              <a:t> y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Mabwysiadwyr</a:t>
            </a:r>
            <a:r>
              <a:rPr lang="en-GB" dirty="0"/>
              <a:t>.</a:t>
            </a:r>
          </a:p>
          <a:p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ddefnyddio'r</a:t>
            </a:r>
            <a:r>
              <a:rPr lang="en-GB" dirty="0"/>
              <a:t> </a:t>
            </a:r>
            <a:r>
              <a:rPr lang="en-GB" dirty="0" err="1"/>
              <a:t>sleidiau</a:t>
            </a:r>
            <a:r>
              <a:rPr lang="en-GB" dirty="0"/>
              <a:t> </a:t>
            </a:r>
            <a:r>
              <a:rPr lang="en-GB" dirty="0" err="1"/>
              <a:t>byddem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argymell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darllen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cyd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canllaw</a:t>
            </a:r>
            <a:r>
              <a:rPr lang="en-GB" dirty="0"/>
              <a:t> </a:t>
            </a:r>
            <a:r>
              <a:rPr lang="en-GB" dirty="0" err="1"/>
              <a:t>hwnnw</a:t>
            </a:r>
            <a:r>
              <a:rPr lang="en-GB" dirty="0"/>
              <a:t>.</a:t>
            </a:r>
          </a:p>
          <a:p>
            <a:r>
              <a:rPr lang="en-GB" dirty="0" err="1"/>
              <a:t>Gallwch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</a:t>
            </a:r>
            <a:r>
              <a:rPr lang="en-GB" dirty="0" err="1"/>
              <a:t>ddod</a:t>
            </a:r>
            <a:r>
              <a:rPr lang="en-GB" dirty="0"/>
              <a:t> o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ddiweddariadau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faterion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ymwneud</a:t>
            </a:r>
            <a:r>
              <a:rPr lang="en-GB" dirty="0"/>
              <a:t> â </a:t>
            </a:r>
            <a:r>
              <a:rPr lang="en-GB" dirty="0" err="1"/>
              <a:t>deddfwriaeth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</a:t>
            </a:r>
            <a:r>
              <a:rPr lang="en-GB" dirty="0" err="1"/>
              <a:t>maeth</a:t>
            </a:r>
            <a:r>
              <a:rPr lang="en-GB" dirty="0"/>
              <a:t>, </a:t>
            </a:r>
            <a:r>
              <a:rPr lang="en-GB" dirty="0" err="1"/>
              <a:t>mabwysiadu</a:t>
            </a:r>
            <a:r>
              <a:rPr lang="en-GB" dirty="0"/>
              <a:t> a </a:t>
            </a:r>
            <a:r>
              <a:rPr lang="en-GB" dirty="0" err="1"/>
              <a:t>chynllunio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afacymru.org.uk </a:t>
            </a:r>
            <a:r>
              <a:rPr lang="en-GB" dirty="0" err="1"/>
              <a:t>gwneud</a:t>
            </a:r>
            <a:r>
              <a:rPr lang="en-GB" dirty="0"/>
              <a:t> hon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ddolen</a:t>
            </a:r>
            <a:r>
              <a:rPr lang="en-GB" dirty="0"/>
              <a:t> hyper</a:t>
            </a:r>
          </a:p>
          <a:p>
            <a:r>
              <a:rPr lang="en-GB" dirty="0"/>
              <a:t>Mae </a:t>
            </a:r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</a:t>
            </a:r>
            <a:r>
              <a:rPr lang="en-GB" dirty="0" err="1"/>
              <a:t>linellau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a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mynediad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gyngor</a:t>
            </a:r>
            <a:r>
              <a:rPr lang="en-GB" dirty="0"/>
              <a:t> </a:t>
            </a:r>
            <a:r>
              <a:rPr lang="en-GB" dirty="0" err="1"/>
              <a:t>cyfreithiol</a:t>
            </a:r>
            <a:endParaRPr lang="en-GB" dirty="0"/>
          </a:p>
          <a:p>
            <a:r>
              <a:rPr lang="en-GB" dirty="0"/>
              <a:t>Mae </a:t>
            </a:r>
            <a:r>
              <a:rPr lang="en-GB" dirty="0" err="1"/>
              <a:t>gan</a:t>
            </a:r>
            <a:r>
              <a:rPr lang="en-GB" dirty="0"/>
              <a:t> AFA </a:t>
            </a:r>
            <a:r>
              <a:rPr lang="en-GB" dirty="0" err="1"/>
              <a:t>Cymru</a:t>
            </a:r>
            <a:r>
              <a:rPr lang="en-GB" dirty="0"/>
              <a:t> </a:t>
            </a:r>
            <a:r>
              <a:rPr lang="en-GB" dirty="0" err="1"/>
              <a:t>linell</a:t>
            </a:r>
            <a:r>
              <a:rPr lang="en-GB" dirty="0"/>
              <a:t> </a:t>
            </a:r>
            <a:r>
              <a:rPr lang="en-GB" dirty="0" err="1"/>
              <a:t>gyngor</a:t>
            </a:r>
            <a:r>
              <a:rPr lang="en-GB" dirty="0"/>
              <a:t> a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am </a:t>
            </a:r>
            <a:r>
              <a:rPr lang="en-GB" dirty="0" err="1"/>
              <a:t>faterion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a </a:t>
            </a:r>
            <a:r>
              <a:rPr lang="en-GB" dirty="0" err="1"/>
              <a:t>chynllunio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gynnwys</a:t>
            </a:r>
            <a:r>
              <a:rPr lang="en-GB" dirty="0"/>
              <a:t> </a:t>
            </a:r>
            <a:r>
              <a:rPr lang="en-GB" dirty="0" err="1"/>
              <a:t>materion</a:t>
            </a:r>
            <a:r>
              <a:rPr lang="en-GB" dirty="0"/>
              <a:t> </a:t>
            </a:r>
            <a:r>
              <a:rPr lang="en-GB" dirty="0" err="1"/>
              <a:t>cyfreithiol</a:t>
            </a:r>
            <a:r>
              <a:rPr lang="en-GB" dirty="0"/>
              <a:t>. </a:t>
            </a:r>
            <a:r>
              <a:rPr lang="en-GB" dirty="0" err="1"/>
              <a:t>nodi’r</a:t>
            </a:r>
            <a:r>
              <a:rPr lang="en-GB" dirty="0"/>
              <a:t> </a:t>
            </a:r>
            <a:r>
              <a:rPr lang="en-GB" dirty="0" err="1"/>
              <a:t>rhif</a:t>
            </a:r>
            <a:endParaRPr lang="en-GB" dirty="0"/>
          </a:p>
          <a:p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ogystal</a:t>
            </a:r>
            <a:r>
              <a:rPr lang="en-GB" dirty="0"/>
              <a:t> </a:t>
            </a:r>
            <a:r>
              <a:rPr lang="en-GB" dirty="0" err="1"/>
              <a:t>â'i</a:t>
            </a:r>
            <a:r>
              <a:rPr lang="en-GB" dirty="0"/>
              <a:t> </a:t>
            </a:r>
            <a:r>
              <a:rPr lang="en-GB" dirty="0" err="1"/>
              <a:t>linell</a:t>
            </a:r>
            <a:r>
              <a:rPr lang="en-GB" dirty="0"/>
              <a:t>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ffrwd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AUK </a:t>
            </a:r>
            <a:r>
              <a:rPr lang="en-GB" dirty="0" err="1"/>
              <a:t>linell</a:t>
            </a:r>
            <a:r>
              <a:rPr lang="en-GB" dirty="0"/>
              <a:t>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gyfreithiol</a:t>
            </a:r>
            <a:r>
              <a:rPr lang="en-GB" dirty="0"/>
              <a:t> </a:t>
            </a:r>
            <a:r>
              <a:rPr lang="en-GB" dirty="0" err="1"/>
              <a:t>genedlaethol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aelodau</a:t>
            </a:r>
            <a:r>
              <a:rPr lang="en-GB" dirty="0"/>
              <a:t>.  </a:t>
            </a:r>
            <a:r>
              <a:rPr lang="en-GB" dirty="0" err="1"/>
              <a:t>Gallwch</a:t>
            </a:r>
            <a:r>
              <a:rPr lang="en-GB" dirty="0"/>
              <a:t> </a:t>
            </a:r>
            <a:r>
              <a:rPr lang="en-GB" dirty="0" err="1"/>
              <a:t>gyrchu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wefan</a:t>
            </a:r>
            <a:r>
              <a:rPr lang="en-GB" dirty="0"/>
              <a:t> AUK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Llinell</a:t>
            </a:r>
            <a:r>
              <a:rPr lang="en-GB" dirty="0"/>
              <a:t>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Nodi’r</a:t>
            </a:r>
            <a:r>
              <a:rPr lang="en-GB" dirty="0"/>
              <a:t> </a:t>
            </a:r>
            <a:r>
              <a:rPr lang="en-GB" dirty="0" err="1"/>
              <a:t>rhif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6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Mae'r</a:t>
            </a:r>
            <a:r>
              <a:rPr lang="en-GB" dirty="0"/>
              <a:t> term “</a:t>
            </a:r>
            <a:r>
              <a:rPr lang="en-GB" dirty="0" err="1"/>
              <a:t>uwch</a:t>
            </a:r>
            <a:r>
              <a:rPr lang="en-GB" dirty="0"/>
              <a:t> </a:t>
            </a:r>
            <a:r>
              <a:rPr lang="en-GB" dirty="0" err="1"/>
              <a:t>bartner</a:t>
            </a:r>
            <a:r>
              <a:rPr lang="en-GB" dirty="0"/>
              <a:t>”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derm</a:t>
            </a:r>
            <a:r>
              <a:rPr lang="en-GB" dirty="0"/>
              <a:t> </a:t>
            </a:r>
            <a:r>
              <a:rPr lang="en-GB" dirty="0" err="1"/>
              <a:t>byr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y </a:t>
            </a:r>
            <a:r>
              <a:rPr lang="en-GB" dirty="0" err="1"/>
              <a:t>darpariaethau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Neddf</a:t>
            </a:r>
            <a:r>
              <a:rPr lang="en-GB" dirty="0"/>
              <a:t> Plant 1989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nodi</a:t>
            </a:r>
            <a:r>
              <a:rPr lang="en-GB" dirty="0"/>
              <a:t> bod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awdurdod</a:t>
            </a:r>
            <a:r>
              <a:rPr lang="en-GB" dirty="0"/>
              <a:t> </a:t>
            </a:r>
            <a:r>
              <a:rPr lang="en-GB" dirty="0" err="1"/>
              <a:t>lleol</a:t>
            </a:r>
            <a:r>
              <a:rPr lang="en-GB" dirty="0"/>
              <a:t> y </a:t>
            </a:r>
            <a:r>
              <a:rPr lang="en-GB" dirty="0" err="1"/>
              <a:t>pŵer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bennu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raddau</a:t>
            </a:r>
            <a:r>
              <a:rPr lang="en-GB" dirty="0"/>
              <a:t> y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rhiant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arfer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PR, </a:t>
            </a:r>
            <a:r>
              <a:rPr lang="en-GB" dirty="0" err="1"/>
              <a:t>ond</a:t>
            </a:r>
            <a:r>
              <a:rPr lang="en-GB" dirty="0"/>
              <a:t> dim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diogelu</a:t>
            </a:r>
            <a:r>
              <a:rPr lang="en-GB" dirty="0"/>
              <a:t> </a:t>
            </a:r>
            <a:r>
              <a:rPr lang="en-GB" dirty="0" err="1"/>
              <a:t>neu</a:t>
            </a:r>
            <a:r>
              <a:rPr lang="en-GB" dirty="0"/>
              <a:t> </a:t>
            </a:r>
            <a:r>
              <a:rPr lang="en-GB" dirty="0" err="1"/>
              <a:t>hyrwyddo</a:t>
            </a:r>
            <a:r>
              <a:rPr lang="en-GB" dirty="0"/>
              <a:t> </a:t>
            </a:r>
            <a:r>
              <a:rPr lang="en-GB" dirty="0" err="1"/>
              <a:t>lles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(33(3))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10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AA - </a:t>
            </a:r>
            <a:r>
              <a:rPr lang="en-GB" dirty="0" err="1"/>
              <a:t>Asiantaeth</a:t>
            </a:r>
            <a:r>
              <a:rPr lang="en-GB" dirty="0"/>
              <a:t> </a:t>
            </a:r>
            <a:r>
              <a:rPr lang="en-GB" dirty="0" err="1"/>
              <a:t>Fabwysiadu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78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/>
              <a:t>Gallech gael trafodaeth grŵp ynglŷn â sut mae'r materion hyn wedi cael eu datrys ar gyfer gwahanol deuluoedd.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3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/>
              <a:t>Bydd yr Asiantaeth Fabwysiadu yn rhoi cyngor i chi ynghylch beth yw’r materion ar gyfer y plentyn/plant penodol rydych chi'n eu mabwysiadu. </a:t>
            </a:r>
          </a:p>
          <a:p>
            <a:endParaRPr lang="cy-GB" dirty="0"/>
          </a:p>
          <a:p>
            <a:r>
              <a:rPr lang="cy-GB" dirty="0"/>
              <a:t>Mae newid enw cyntaf plentyn yn fater o bwys o ran adnabod plentyn ac mae angen ei ystyried yn ofalus iawn o ran y goblygiadau tymor hir i'r plentyn. </a:t>
            </a:r>
          </a:p>
          <a:p>
            <a:r>
              <a:rPr lang="cy-GB" dirty="0"/>
              <a:t> </a:t>
            </a:r>
          </a:p>
          <a:p>
            <a:r>
              <a:rPr lang="cy-GB" dirty="0"/>
              <a:t>Bydd eich Asiantaeth Fabwysiadu hefyd yn rhoi cyngor penodol i chi ynglŷn â chofrestru'ch plentyn/plant gyda meddygfa ac ysgol </a:t>
            </a:r>
          </a:p>
          <a:p>
            <a:endParaRPr lang="cy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84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Unwaith</a:t>
            </a:r>
            <a:r>
              <a:rPr lang="en-GB" dirty="0"/>
              <a:t> </a:t>
            </a:r>
            <a:r>
              <a:rPr lang="en-GB" dirty="0" err="1"/>
              <a:t>eto</a:t>
            </a:r>
            <a:r>
              <a:rPr lang="en-GB" dirty="0"/>
              <a:t>,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Asiantaeth</a:t>
            </a:r>
            <a:r>
              <a:rPr lang="en-GB" dirty="0"/>
              <a:t> </a:t>
            </a:r>
            <a:r>
              <a:rPr lang="en-GB" dirty="0" err="1"/>
              <a:t>Fabwysiadu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cyngor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ynghylch</a:t>
            </a:r>
            <a:r>
              <a:rPr lang="en-GB" dirty="0"/>
              <a:t> y </a:t>
            </a:r>
            <a:r>
              <a:rPr lang="en-GB" dirty="0" err="1"/>
              <a:t>materion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/plant </a:t>
            </a:r>
            <a:r>
              <a:rPr lang="en-GB" dirty="0" err="1"/>
              <a:t>penodol</a:t>
            </a:r>
            <a:r>
              <a:rPr lang="en-GB" dirty="0"/>
              <a:t> </a:t>
            </a:r>
            <a:r>
              <a:rPr lang="en-GB" dirty="0" err="1"/>
              <a:t>rydych</a:t>
            </a:r>
            <a:r>
              <a:rPr lang="en-GB" dirty="0"/>
              <a:t>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Pan </a:t>
            </a:r>
            <a:r>
              <a:rPr lang="en-GB" dirty="0" err="1"/>
              <a:t>fyddwch</a:t>
            </a:r>
            <a:r>
              <a:rPr lang="en-GB" dirty="0"/>
              <a:t> </a:t>
            </a:r>
            <a:r>
              <a:rPr lang="en-GB" dirty="0" err="1"/>
              <a:t>chi’n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cais</a:t>
            </a:r>
            <a:r>
              <a:rPr lang="en-GB" dirty="0"/>
              <a:t> am y </a:t>
            </a:r>
            <a:r>
              <a:rPr lang="en-GB" dirty="0" err="1"/>
              <a:t>Gorchymyn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pen draw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mabwysiedig</a:t>
            </a:r>
            <a:r>
              <a:rPr lang="en-GB" dirty="0"/>
              <a:t> </a:t>
            </a:r>
            <a:r>
              <a:rPr lang="en-GB" dirty="0" err="1"/>
              <a:t>llawn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- </a:t>
            </a:r>
            <a:r>
              <a:rPr lang="en-GB" dirty="0" err="1"/>
              <a:t>gwnewch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siŵr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sillafu'n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!  Mae </a:t>
            </a:r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enghreifftiau</a:t>
            </a:r>
            <a:r>
              <a:rPr lang="en-GB" dirty="0"/>
              <a:t> o </a:t>
            </a:r>
            <a:r>
              <a:rPr lang="en-GB" dirty="0" err="1"/>
              <a:t>ble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wirio</a:t>
            </a:r>
            <a:r>
              <a:rPr lang="en-GB" dirty="0"/>
              <a:t> ac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anodd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hynny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unioni</a:t>
            </a:r>
            <a:r>
              <a:rPr lang="en-GB" dirty="0"/>
              <a:t> </a:t>
            </a:r>
            <a:r>
              <a:rPr lang="en-GB" dirty="0" err="1"/>
              <a:t>camgymeriad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8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Gellir</a:t>
            </a:r>
            <a:r>
              <a:rPr lang="en-GB" dirty="0"/>
              <a:t> </a:t>
            </a:r>
            <a:r>
              <a:rPr lang="en-GB" dirty="0" err="1"/>
              <a:t>gweld</a:t>
            </a:r>
            <a:r>
              <a:rPr lang="en-GB" dirty="0"/>
              <a:t> y </a:t>
            </a:r>
            <a:r>
              <a:rPr lang="en-GB" dirty="0" err="1"/>
              <a:t>Canllawiau</a:t>
            </a:r>
            <a:r>
              <a:rPr lang="en-GB" dirty="0"/>
              <a:t> </a:t>
            </a:r>
            <a:r>
              <a:rPr lang="en-GB" dirty="0" err="1"/>
              <a:t>Safonau</a:t>
            </a:r>
            <a:r>
              <a:rPr lang="en-GB" dirty="0"/>
              <a:t> ac </a:t>
            </a:r>
            <a:r>
              <a:rPr lang="en-GB" dirty="0" err="1"/>
              <a:t>Ymarfer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IROs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wefan</a:t>
            </a:r>
            <a:r>
              <a:rPr lang="en-GB" dirty="0"/>
              <a:t> AFA </a:t>
            </a:r>
            <a:r>
              <a:rPr lang="en-GB" dirty="0" err="1"/>
              <a:t>Cymru</a:t>
            </a:r>
            <a:r>
              <a:rPr lang="en-GB" dirty="0"/>
              <a:t> www.afacymru.org.</a:t>
            </a:r>
          </a:p>
          <a:p>
            <a:endParaRPr lang="en-GB" dirty="0"/>
          </a:p>
          <a:p>
            <a:r>
              <a:rPr lang="en-GB" dirty="0"/>
              <a:t>Mae IROs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weithwyr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cyflogi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awdurdod</a:t>
            </a:r>
            <a:r>
              <a:rPr lang="en-GB" dirty="0"/>
              <a:t> </a:t>
            </a:r>
            <a:r>
              <a:rPr lang="en-GB" dirty="0" err="1"/>
              <a:t>lleol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adolygu'r</a:t>
            </a:r>
            <a:r>
              <a:rPr lang="en-GB" dirty="0"/>
              <a:t> </a:t>
            </a:r>
            <a:r>
              <a:rPr lang="en-GB" dirty="0" err="1"/>
              <a:t>cynllun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.  </a:t>
            </a:r>
            <a:r>
              <a:rPr lang="en-GB" dirty="0" err="1"/>
              <a:t>Byddant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parhau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ymwneud</a:t>
            </a:r>
            <a:r>
              <a:rPr lang="en-GB" dirty="0"/>
              <a:t> </a:t>
            </a:r>
            <a:r>
              <a:rPr lang="en-GB" dirty="0" err="1"/>
              <a:t>â’r</a:t>
            </a:r>
            <a:r>
              <a:rPr lang="en-GB" dirty="0"/>
              <a:t> </a:t>
            </a:r>
            <a:r>
              <a:rPr lang="en-GB" dirty="0" err="1"/>
              <a:t>achos</a:t>
            </a:r>
            <a:r>
              <a:rPr lang="en-GB" dirty="0"/>
              <a:t> </a:t>
            </a:r>
            <a:r>
              <a:rPr lang="en-GB" dirty="0" err="1"/>
              <a:t>nes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y </a:t>
            </a:r>
            <a:r>
              <a:rPr lang="en-GB" dirty="0" err="1"/>
              <a:t>gorchymyn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.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 o </a:t>
            </a:r>
            <a:r>
              <a:rPr lang="en-GB" dirty="0" err="1"/>
              <a:t>achosion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IRO </a:t>
            </a:r>
            <a:r>
              <a:rPr lang="en-GB" dirty="0" err="1"/>
              <a:t>wedi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o </a:t>
            </a:r>
            <a:r>
              <a:rPr lang="en-GB" dirty="0" err="1"/>
              <a:t>achos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gydol</a:t>
            </a:r>
            <a:r>
              <a:rPr lang="en-GB" dirty="0"/>
              <a:t> y broses </a:t>
            </a:r>
            <a:r>
              <a:rPr lang="en-GB" dirty="0" err="1"/>
              <a:t>cynllunio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bwysig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chi, y </a:t>
            </a:r>
            <a:r>
              <a:rPr lang="en-GB" dirty="0" err="1"/>
              <a:t>rhiant</a:t>
            </a:r>
            <a:r>
              <a:rPr lang="en-GB" dirty="0"/>
              <a:t>/</a:t>
            </a:r>
            <a:r>
              <a:rPr lang="en-GB" dirty="0" err="1"/>
              <a:t>rhieni</a:t>
            </a:r>
            <a:r>
              <a:rPr lang="en-GB" dirty="0"/>
              <a:t> </a:t>
            </a:r>
            <a:r>
              <a:rPr lang="en-GB" dirty="0" err="1"/>
              <a:t>mabwysiadol</a:t>
            </a:r>
            <a:r>
              <a:rPr lang="en-GB" dirty="0"/>
              <a:t>, </a:t>
            </a:r>
            <a:r>
              <a:rPr lang="en-GB" dirty="0" err="1"/>
              <a:t>gymryd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weithredol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broses.  </a:t>
            </a:r>
            <a:r>
              <a:rPr lang="en-GB" dirty="0" err="1"/>
              <a:t>Peidiwch</a:t>
            </a:r>
            <a:r>
              <a:rPr lang="en-GB" dirty="0"/>
              <a:t> â bod </a:t>
            </a:r>
            <a:r>
              <a:rPr lang="en-GB" dirty="0" err="1"/>
              <a:t>ofn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</a:t>
            </a:r>
            <a:r>
              <a:rPr lang="en-GB" dirty="0" err="1"/>
              <a:t>cwestiynau</a:t>
            </a:r>
            <a:r>
              <a:rPr lang="en-GB" dirty="0"/>
              <a:t> am y </a:t>
            </a:r>
            <a:r>
              <a:rPr lang="en-GB" dirty="0" err="1"/>
              <a:t>cynllun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chael</a:t>
            </a:r>
            <a:r>
              <a:rPr lang="en-GB" dirty="0"/>
              <a:t>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egluro</a:t>
            </a:r>
            <a:r>
              <a:rPr lang="en-GB" dirty="0"/>
              <a:t> </a:t>
            </a:r>
            <a:r>
              <a:rPr lang="en-GB" dirty="0" err="1"/>
              <a:t>acronymau</a:t>
            </a:r>
            <a:r>
              <a:rPr lang="en-GB" dirty="0"/>
              <a:t> ac </a:t>
            </a:r>
            <a:r>
              <a:rPr lang="en-GB" dirty="0" err="1"/>
              <a:t>ati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6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Gall y </a:t>
            </a:r>
            <a:r>
              <a:rPr lang="en-GB" dirty="0" err="1"/>
              <a:t>syniad</a:t>
            </a:r>
            <a:r>
              <a:rPr lang="en-GB" dirty="0"/>
              <a:t> y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adolygiad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p’un</a:t>
            </a:r>
            <a:r>
              <a:rPr lang="en-GB" dirty="0"/>
              <a:t> a </a:t>
            </a:r>
            <a:r>
              <a:rPr lang="en-GB" dirty="0" err="1"/>
              <a:t>ddylai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leoli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fabwysiadu</a:t>
            </a:r>
            <a:r>
              <a:rPr lang="en-GB" dirty="0"/>
              <a:t> o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swnio</a:t>
            </a:r>
            <a:r>
              <a:rPr lang="en-GB" dirty="0"/>
              <a:t> </a:t>
            </a:r>
            <a:r>
              <a:rPr lang="en-GB" dirty="0" err="1"/>
              <a:t>ychydig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frawychus</a:t>
            </a:r>
            <a:r>
              <a:rPr lang="en-GB" dirty="0"/>
              <a:t>. 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IRO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</a:t>
            </a:r>
            <a:r>
              <a:rPr lang="en-GB" dirty="0" err="1"/>
              <a:t>cwestiynau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pethau'n</a:t>
            </a:r>
            <a:r>
              <a:rPr lang="en-GB" dirty="0"/>
              <a:t> </a:t>
            </a:r>
            <a:r>
              <a:rPr lang="en-GB" dirty="0" err="1"/>
              <a:t>mynd</a:t>
            </a:r>
            <a:r>
              <a:rPr lang="en-GB" dirty="0"/>
              <a:t>, </a:t>
            </a:r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ymgartrefu</a:t>
            </a:r>
            <a:r>
              <a:rPr lang="en-GB" dirty="0"/>
              <a:t>, </a:t>
            </a:r>
            <a:r>
              <a:rPr lang="en-GB" dirty="0" err="1"/>
              <a:t>p'un</a:t>
            </a:r>
            <a:r>
              <a:rPr lang="en-GB" dirty="0"/>
              <a:t> a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wedi'i</a:t>
            </a:r>
            <a:r>
              <a:rPr lang="en-GB" dirty="0"/>
              <a:t> </a:t>
            </a:r>
            <a:r>
              <a:rPr lang="en-GB" dirty="0" err="1"/>
              <a:t>gofrestru</a:t>
            </a:r>
            <a:r>
              <a:rPr lang="en-GB" dirty="0"/>
              <a:t> </a:t>
            </a:r>
            <a:r>
              <a:rPr lang="en-GB" dirty="0" err="1"/>
              <a:t>gyda'r</a:t>
            </a:r>
            <a:r>
              <a:rPr lang="en-GB" dirty="0"/>
              <a:t> </a:t>
            </a:r>
            <a:r>
              <a:rPr lang="en-GB" dirty="0" err="1"/>
              <a:t>meddyg</a:t>
            </a:r>
            <a:r>
              <a:rPr lang="en-GB" dirty="0"/>
              <a:t> </a:t>
            </a:r>
            <a:r>
              <a:rPr lang="en-GB" dirty="0" err="1"/>
              <a:t>teulu</a:t>
            </a:r>
            <a:r>
              <a:rPr lang="en-GB" dirty="0"/>
              <a:t> ac </a:t>
            </a:r>
            <a:r>
              <a:rPr lang="en-GB" dirty="0" err="1"/>
              <a:t>ati</a:t>
            </a:r>
            <a:r>
              <a:rPr lang="en-GB" dirty="0"/>
              <a:t>.  Mae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bob </a:t>
            </a:r>
            <a:r>
              <a:rPr lang="en-GB" dirty="0" err="1"/>
              <a:t>plentyn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chi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ymgartrefu</a:t>
            </a:r>
            <a:r>
              <a:rPr lang="en-GB" dirty="0"/>
              <a:t> </a:t>
            </a:r>
            <a:r>
              <a:rPr lang="en-GB" dirty="0" err="1"/>
              <a:t>gyda'ch</a:t>
            </a:r>
            <a:r>
              <a:rPr lang="en-GB" dirty="0"/>
              <a:t> </a:t>
            </a:r>
            <a:r>
              <a:rPr lang="en-GB" dirty="0" err="1"/>
              <a:t>gilydd</a:t>
            </a:r>
            <a:r>
              <a:rPr lang="en-GB" dirty="0"/>
              <a:t> ac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anghenion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Gwasanaeth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datblygu</a:t>
            </a:r>
            <a:r>
              <a:rPr lang="en-GB" dirty="0"/>
              <a:t> dull o </a:t>
            </a:r>
            <a:r>
              <a:rPr lang="en-GB" dirty="0" err="1"/>
              <a:t>Waith</a:t>
            </a:r>
            <a:r>
              <a:rPr lang="en-GB" dirty="0"/>
              <a:t> </a:t>
            </a:r>
            <a:r>
              <a:rPr lang="en-GB" dirty="0" err="1"/>
              <a:t>Taith</a:t>
            </a:r>
            <a:r>
              <a:rPr lang="en-GB" dirty="0"/>
              <a:t> </a:t>
            </a:r>
            <a:r>
              <a:rPr lang="en-GB" dirty="0" err="1"/>
              <a:t>Bywyd</a:t>
            </a:r>
            <a:r>
              <a:rPr lang="en-GB" dirty="0"/>
              <a:t> a </a:t>
            </a:r>
            <a:r>
              <a:rPr lang="en-GB" dirty="0" err="1"/>
              <a:t>ddylai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chi, y </a:t>
            </a:r>
            <a:r>
              <a:rPr lang="en-GB" dirty="0" err="1"/>
              <a:t>teulu</a:t>
            </a:r>
            <a:r>
              <a:rPr lang="en-GB" dirty="0"/>
              <a:t> </a:t>
            </a:r>
            <a:r>
              <a:rPr lang="en-GB" dirty="0" err="1"/>
              <a:t>mabwysiadol</a:t>
            </a:r>
            <a:r>
              <a:rPr lang="en-GB" dirty="0"/>
              <a:t>,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wraidd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am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gallwch</a:t>
            </a:r>
            <a:endParaRPr lang="en-GB" dirty="0"/>
          </a:p>
          <a:p>
            <a:r>
              <a:rPr lang="en-GB" dirty="0" err="1"/>
              <a:t>Ofyn</a:t>
            </a:r>
            <a:r>
              <a:rPr lang="en-GB" dirty="0"/>
              <a:t> </a:t>
            </a:r>
            <a:r>
              <a:rPr lang="en-GB" dirty="0" err="1"/>
              <a:t>i'ch</a:t>
            </a:r>
            <a:r>
              <a:rPr lang="en-GB" dirty="0"/>
              <a:t> </a:t>
            </a:r>
            <a:r>
              <a:rPr lang="en-GB" dirty="0" err="1"/>
              <a:t>asiantaeth</a:t>
            </a:r>
            <a:r>
              <a:rPr lang="en-GB" dirty="0"/>
              <a:t> </a:t>
            </a:r>
            <a:r>
              <a:rPr lang="en-GB" dirty="0" err="1"/>
              <a:t>fabwysiadu</a:t>
            </a:r>
            <a:endParaRPr lang="en-GB" dirty="0"/>
          </a:p>
          <a:p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modiwl</a:t>
            </a:r>
            <a:r>
              <a:rPr lang="en-GB" dirty="0"/>
              <a:t> </a:t>
            </a:r>
            <a:r>
              <a:rPr lang="en-GB" dirty="0" err="1"/>
              <a:t>Gwaith</a:t>
            </a:r>
            <a:r>
              <a:rPr lang="en-GB" dirty="0"/>
              <a:t> </a:t>
            </a:r>
            <a:r>
              <a:rPr lang="en-GB" dirty="0" err="1"/>
              <a:t>Taith</a:t>
            </a:r>
            <a:r>
              <a:rPr lang="en-GB" dirty="0"/>
              <a:t> </a:t>
            </a:r>
            <a:r>
              <a:rPr lang="en-GB" dirty="0" err="1"/>
              <a:t>Bywyd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gyfres</a:t>
            </a:r>
            <a:r>
              <a:rPr lang="en-GB" dirty="0"/>
              <a:t> hon</a:t>
            </a:r>
          </a:p>
          <a:p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Pecyn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</a:t>
            </a:r>
            <a:r>
              <a:rPr lang="en-GB" dirty="0" err="1"/>
              <a:t>Gwaith</a:t>
            </a:r>
            <a:r>
              <a:rPr lang="en-GB" dirty="0"/>
              <a:t> </a:t>
            </a:r>
            <a:r>
              <a:rPr lang="en-GB" dirty="0" err="1"/>
              <a:t>Taith</a:t>
            </a:r>
            <a:r>
              <a:rPr lang="en-GB" dirty="0"/>
              <a:t> </a:t>
            </a:r>
            <a:r>
              <a:rPr lang="en-GB" dirty="0" err="1"/>
              <a:t>Bywyd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wefan</a:t>
            </a:r>
            <a:r>
              <a:rPr lang="en-GB" dirty="0"/>
              <a:t> NAS -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adran</a:t>
            </a:r>
            <a:r>
              <a:rPr lang="en-GB" dirty="0"/>
              <a:t> </a:t>
            </a:r>
            <a:r>
              <a:rPr lang="en-GB" dirty="0" err="1"/>
              <a:t>benodol</a:t>
            </a:r>
            <a:r>
              <a:rPr lang="en-GB" dirty="0"/>
              <a:t> </a:t>
            </a:r>
            <a:r>
              <a:rPr lang="en-GB" dirty="0" err="1"/>
              <a:t>yno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mabwysiadwyr</a:t>
            </a:r>
            <a:endParaRPr lang="en-GB" dirty="0"/>
          </a:p>
          <a:p>
            <a:r>
              <a:rPr lang="en-GB" dirty="0" err="1"/>
              <a:t>Ffonio</a:t>
            </a:r>
            <a:r>
              <a:rPr lang="en-GB" dirty="0"/>
              <a:t> </a:t>
            </a:r>
            <a:r>
              <a:rPr lang="en-GB" dirty="0" err="1"/>
              <a:t>llinellau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AUK ac AFA</a:t>
            </a:r>
          </a:p>
          <a:p>
            <a:endParaRPr lang="en-GB" dirty="0"/>
          </a:p>
          <a:p>
            <a:r>
              <a:rPr lang="en-GB" dirty="0" err="1"/>
              <a:t>Cyswllt</a:t>
            </a:r>
            <a:r>
              <a:rPr lang="en-GB" dirty="0"/>
              <a:t> - un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materion</a:t>
            </a:r>
            <a:r>
              <a:rPr lang="en-GB" dirty="0"/>
              <a:t> a </a:t>
            </a:r>
            <a:r>
              <a:rPr lang="en-GB" dirty="0" err="1"/>
              <a:t>godwyd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fabwysiadwyr</a:t>
            </a:r>
            <a:r>
              <a:rPr lang="en-GB" dirty="0"/>
              <a:t>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ddod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deunyddiau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at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gilydd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y </a:t>
            </a:r>
            <a:r>
              <a:rPr lang="en-GB" dirty="0" err="1"/>
              <a:t>gofynnwyd</a:t>
            </a:r>
            <a:r>
              <a:rPr lang="en-GB" dirty="0"/>
              <a:t> </a:t>
            </a:r>
            <a:r>
              <a:rPr lang="en-GB" dirty="0" err="1"/>
              <a:t>iddynt</a:t>
            </a:r>
            <a:r>
              <a:rPr lang="en-GB" dirty="0"/>
              <a:t> </a:t>
            </a:r>
            <a:r>
              <a:rPr lang="en-GB" dirty="0" err="1"/>
              <a:t>weithiau</a:t>
            </a:r>
            <a:r>
              <a:rPr lang="en-GB" dirty="0"/>
              <a:t> </a:t>
            </a:r>
            <a:r>
              <a:rPr lang="en-GB" dirty="0" err="1"/>
              <a:t>gytuno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gynlluniau</a:t>
            </a:r>
            <a:r>
              <a:rPr lang="en-GB" dirty="0"/>
              <a:t> </a:t>
            </a:r>
            <a:r>
              <a:rPr lang="en-GB" dirty="0" err="1"/>
              <a:t>cyswllt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adolygiadau</a:t>
            </a:r>
            <a:r>
              <a:rPr lang="en-GB" dirty="0"/>
              <a:t> ac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ydynt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deall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harwyddocâd</a:t>
            </a:r>
            <a:r>
              <a:rPr lang="en-GB" dirty="0"/>
              <a:t>, </a:t>
            </a:r>
            <a:r>
              <a:rPr lang="en-GB" dirty="0" err="1"/>
              <a:t>na'r</a:t>
            </a:r>
            <a:r>
              <a:rPr lang="en-GB" dirty="0"/>
              <a:t> </a:t>
            </a:r>
            <a:r>
              <a:rPr lang="en-GB" dirty="0" err="1"/>
              <a:t>materion</a:t>
            </a:r>
            <a:r>
              <a:rPr lang="en-GB" dirty="0"/>
              <a:t> </a:t>
            </a:r>
            <a:r>
              <a:rPr lang="en-GB" dirty="0" err="1"/>
              <a:t>perthnasol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/plant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gwirionedd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/>
              <a:t>Mae </a:t>
            </a:r>
            <a:r>
              <a:rPr lang="en-GB" dirty="0" err="1"/>
              <a:t>rhieni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siarad</a:t>
            </a:r>
            <a:r>
              <a:rPr lang="en-GB" dirty="0"/>
              <a:t> am y </a:t>
            </a:r>
            <a:r>
              <a:rPr lang="en-GB" dirty="0" err="1"/>
              <a:t>ffaith</a:t>
            </a:r>
            <a:r>
              <a:rPr lang="en-GB" dirty="0"/>
              <a:t> y gall y </a:t>
            </a:r>
            <a:r>
              <a:rPr lang="en-GB" dirty="0" err="1"/>
              <a:t>cyfan</a:t>
            </a:r>
            <a:r>
              <a:rPr lang="en-GB" dirty="0"/>
              <a:t> </a:t>
            </a:r>
            <a:r>
              <a:rPr lang="en-GB" dirty="0" err="1"/>
              <a:t>deimlo’n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pwynt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, y </a:t>
            </a:r>
            <a:r>
              <a:rPr lang="en-GB" dirty="0" err="1"/>
              <a:t>gallwch</a:t>
            </a:r>
            <a:r>
              <a:rPr lang="en-GB" dirty="0"/>
              <a:t> chi </a:t>
            </a:r>
            <a:r>
              <a:rPr lang="en-GB" dirty="0" err="1"/>
              <a:t>deimlo</a:t>
            </a:r>
            <a:r>
              <a:rPr lang="en-GB" dirty="0"/>
              <a:t> </a:t>
            </a:r>
            <a:r>
              <a:rPr lang="en-GB" dirty="0" err="1"/>
              <a:t>ychydig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ddi-rym</a:t>
            </a:r>
            <a:r>
              <a:rPr lang="en-GB" dirty="0"/>
              <a:t> </a:t>
            </a:r>
            <a:r>
              <a:rPr lang="en-GB" dirty="0" err="1"/>
              <a:t>oherwydd</a:t>
            </a:r>
            <a:r>
              <a:rPr lang="en-GB" dirty="0"/>
              <a:t> y broses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teimlad</a:t>
            </a:r>
            <a:r>
              <a:rPr lang="en-GB" dirty="0"/>
              <a:t>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dal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asesu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raddau</a:t>
            </a:r>
            <a:r>
              <a:rPr lang="en-GB" dirty="0"/>
              <a:t> (“</a:t>
            </a:r>
            <a:r>
              <a:rPr lang="en-GB" dirty="0" err="1"/>
              <a:t>ydy’r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ymgartrefu’n</a:t>
            </a:r>
            <a:r>
              <a:rPr lang="en-GB" dirty="0"/>
              <a:t> </a:t>
            </a:r>
            <a:r>
              <a:rPr lang="en-GB" dirty="0" err="1"/>
              <a:t>dda</a:t>
            </a:r>
            <a:r>
              <a:rPr lang="en-GB" dirty="0"/>
              <a:t>?”) gall </a:t>
            </a:r>
            <a:r>
              <a:rPr lang="en-GB" dirty="0" err="1"/>
              <a:t>deimlo'n</a:t>
            </a:r>
            <a:r>
              <a:rPr lang="en-GB" dirty="0"/>
              <a:t> </a:t>
            </a:r>
            <a:r>
              <a:rPr lang="en-GB" dirty="0" err="1"/>
              <a:t>anodd</a:t>
            </a:r>
            <a:r>
              <a:rPr lang="en-GB" dirty="0"/>
              <a:t> </a:t>
            </a:r>
            <a:r>
              <a:rPr lang="en-GB" dirty="0" err="1"/>
              <a:t>mynegi</a:t>
            </a:r>
            <a:r>
              <a:rPr lang="en-GB" dirty="0"/>
              <a:t> </a:t>
            </a:r>
            <a:r>
              <a:rPr lang="en-GB" dirty="0" err="1"/>
              <a:t>ansicrwydd</a:t>
            </a:r>
            <a:r>
              <a:rPr lang="en-GB" dirty="0"/>
              <a:t> </a:t>
            </a:r>
            <a:r>
              <a:rPr lang="en-GB" dirty="0" err="1"/>
              <a:t>ynghylch</a:t>
            </a:r>
            <a:r>
              <a:rPr lang="en-GB" dirty="0"/>
              <a:t> </a:t>
            </a:r>
            <a:r>
              <a:rPr lang="en-GB" dirty="0" err="1"/>
              <a:t>cynlluniau</a:t>
            </a:r>
            <a:r>
              <a:rPr lang="en-GB" dirty="0"/>
              <a:t> </a:t>
            </a:r>
            <a:r>
              <a:rPr lang="en-GB" dirty="0" err="1"/>
              <a:t>neu</a:t>
            </a:r>
            <a:r>
              <a:rPr lang="en-GB" dirty="0"/>
              <a:t> </a:t>
            </a:r>
            <a:r>
              <a:rPr lang="en-GB" dirty="0" err="1"/>
              <a:t>anghytuno</a:t>
            </a:r>
            <a:r>
              <a:rPr lang="en-GB" dirty="0"/>
              <a:t> â </a:t>
            </a:r>
            <a:r>
              <a:rPr lang="en-GB" dirty="0" err="1"/>
              <a:t>nhw</a:t>
            </a:r>
            <a:r>
              <a:rPr lang="en-GB" dirty="0"/>
              <a:t>.  </a:t>
            </a:r>
            <a:r>
              <a:rPr lang="en-GB" dirty="0" err="1"/>
              <a:t>Efallai</a:t>
            </a:r>
            <a:r>
              <a:rPr lang="en-GB" dirty="0"/>
              <a:t> y </a:t>
            </a:r>
            <a:r>
              <a:rPr lang="en-GB" dirty="0" err="1"/>
              <a:t>byddwch</a:t>
            </a:r>
            <a:r>
              <a:rPr lang="en-GB" dirty="0"/>
              <a:t>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teimlo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gytuno</a:t>
            </a:r>
            <a:r>
              <a:rPr lang="en-GB" dirty="0"/>
              <a:t> â </a:t>
            </a:r>
            <a:r>
              <a:rPr lang="en-GB" dirty="0" err="1"/>
              <a:t>phawb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rhain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benderfyniadau</a:t>
            </a:r>
            <a:r>
              <a:rPr lang="en-GB" dirty="0"/>
              <a:t> </a:t>
            </a:r>
            <a:r>
              <a:rPr lang="en-GB" dirty="0" err="1"/>
              <a:t>pwysig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-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cwrs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esbonio</a:t>
            </a:r>
            <a:r>
              <a:rPr lang="en-GB" dirty="0"/>
              <a:t> pam,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lawer</a:t>
            </a:r>
            <a:r>
              <a:rPr lang="en-GB" dirty="0"/>
              <a:t> o </a:t>
            </a:r>
            <a:r>
              <a:rPr lang="en-GB" dirty="0" err="1"/>
              <a:t>blant</a:t>
            </a:r>
            <a:r>
              <a:rPr lang="en-GB" dirty="0"/>
              <a:t> a </a:t>
            </a:r>
            <a:r>
              <a:rPr lang="en-GB" dirty="0" err="1"/>
              <a:t>phobl</a:t>
            </a:r>
            <a:r>
              <a:rPr lang="en-GB" dirty="0"/>
              <a:t> </a:t>
            </a:r>
            <a:r>
              <a:rPr lang="en-GB" dirty="0" err="1"/>
              <a:t>ifanc</a:t>
            </a:r>
            <a:r>
              <a:rPr lang="en-GB" dirty="0"/>
              <a:t>,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rhyw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o </a:t>
            </a:r>
            <a:r>
              <a:rPr lang="en-GB" dirty="0" err="1"/>
              <a:t>gyswllt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syniad</a:t>
            </a:r>
            <a:r>
              <a:rPr lang="en-GB" dirty="0"/>
              <a:t> da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ddeall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hunaniaeth</a:t>
            </a:r>
            <a:r>
              <a:rPr lang="en-GB" dirty="0"/>
              <a:t> ac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ffurfio</a:t>
            </a:r>
            <a:r>
              <a:rPr lang="en-GB" dirty="0"/>
              <a:t> </a:t>
            </a:r>
            <a:r>
              <a:rPr lang="en-GB" dirty="0" err="1"/>
              <a:t>naratif</a:t>
            </a:r>
            <a:r>
              <a:rPr lang="en-GB" dirty="0"/>
              <a:t> </a:t>
            </a:r>
            <a:r>
              <a:rPr lang="en-GB" dirty="0" err="1"/>
              <a:t>ynghylch</a:t>
            </a:r>
            <a:r>
              <a:rPr lang="en-GB" dirty="0"/>
              <a:t> pam </a:t>
            </a:r>
            <a:r>
              <a:rPr lang="en-GB" dirty="0" err="1"/>
              <a:t>eu</a:t>
            </a:r>
            <a:r>
              <a:rPr lang="en-GB" dirty="0"/>
              <a:t> bod </a:t>
            </a:r>
            <a:r>
              <a:rPr lang="en-GB" dirty="0" err="1"/>
              <a:t>nhw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mabwysiadu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Efallai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teimlo'n</a:t>
            </a:r>
            <a:r>
              <a:rPr lang="en-GB" dirty="0"/>
              <a:t> </a:t>
            </a:r>
            <a:r>
              <a:rPr lang="en-GB" dirty="0" err="1"/>
              <a:t>bryderus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am y </a:t>
            </a:r>
            <a:r>
              <a:rPr lang="en-GB" dirty="0" err="1"/>
              <a:t>syniad</a:t>
            </a:r>
            <a:r>
              <a:rPr lang="en-GB" dirty="0"/>
              <a:t> o </a:t>
            </a:r>
            <a:r>
              <a:rPr lang="en-GB" dirty="0" err="1"/>
              <a:t>gyswllt</a:t>
            </a:r>
            <a:r>
              <a:rPr lang="en-GB" dirty="0"/>
              <a:t>,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bwysig</a:t>
            </a:r>
            <a:r>
              <a:rPr lang="en-GB" dirty="0"/>
              <a:t> bod </a:t>
            </a:r>
            <a:r>
              <a:rPr lang="en-GB" dirty="0" err="1"/>
              <a:t>penderfyniadau'n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sail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orau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nawr</a:t>
            </a:r>
            <a:r>
              <a:rPr lang="en-GB" dirty="0"/>
              <a:t>, ac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dyfodol</a:t>
            </a:r>
            <a:r>
              <a:rPr lang="en-GB" dirty="0"/>
              <a:t>, ac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oherwydd</a:t>
            </a:r>
            <a:r>
              <a:rPr lang="en-GB" dirty="0"/>
              <a:t> bod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oedolion</a:t>
            </a:r>
            <a:r>
              <a:rPr lang="en-GB" dirty="0"/>
              <a:t> o </a:t>
            </a:r>
            <a:r>
              <a:rPr lang="en-GB" dirty="0" err="1"/>
              <a:t>amgylch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bryderus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Gwnewch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siŵr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archwilio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llawn</a:t>
            </a:r>
            <a:r>
              <a:rPr lang="en-GB" dirty="0"/>
              <a:t> </a:t>
            </a:r>
            <a:r>
              <a:rPr lang="en-GB" dirty="0" err="1"/>
              <a:t>gyda'ch</a:t>
            </a:r>
            <a:r>
              <a:rPr lang="en-GB" dirty="0"/>
              <a:t> </a:t>
            </a:r>
            <a:r>
              <a:rPr lang="en-GB" dirty="0" err="1"/>
              <a:t>gweithiwr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</a:t>
            </a:r>
            <a:r>
              <a:rPr lang="en-GB" dirty="0" err="1"/>
              <a:t>cyn</a:t>
            </a:r>
            <a:r>
              <a:rPr lang="en-GB" dirty="0"/>
              <a:t> y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adolygu</a:t>
            </a:r>
            <a:r>
              <a:rPr lang="en-GB" dirty="0"/>
              <a:t>. 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</a:t>
            </a:r>
            <a:r>
              <a:rPr lang="en-GB" dirty="0" err="1"/>
              <a:t>dweud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bod </a:t>
            </a:r>
            <a:r>
              <a:rPr lang="en-GB" dirty="0" err="1"/>
              <a:t>chi'n</a:t>
            </a:r>
            <a:r>
              <a:rPr lang="en-GB" dirty="0"/>
              <a:t> </a:t>
            </a:r>
            <a:r>
              <a:rPr lang="en-GB" dirty="0" err="1"/>
              <a:t>bryderus</a:t>
            </a:r>
            <a:r>
              <a:rPr lang="en-GB" dirty="0"/>
              <a:t>,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ceisiwch</a:t>
            </a:r>
            <a:r>
              <a:rPr lang="en-GB" dirty="0"/>
              <a:t> </a:t>
            </a:r>
            <a:r>
              <a:rPr lang="en-GB" dirty="0" err="1"/>
              <a:t>ddefnyddio'r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cefnogi</a:t>
            </a:r>
            <a:r>
              <a:rPr lang="en-GB" dirty="0"/>
              <a:t> chi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feddwl</a:t>
            </a:r>
            <a:r>
              <a:rPr lang="en-GB" dirty="0"/>
              <a:t> am </a:t>
            </a:r>
            <a:r>
              <a:rPr lang="en-GB" dirty="0" err="1"/>
              <a:t>bethau</a:t>
            </a:r>
            <a:r>
              <a:rPr lang="en-GB" dirty="0"/>
              <a:t> o </a:t>
            </a:r>
            <a:r>
              <a:rPr lang="en-GB" dirty="0" err="1"/>
              <a:t>safbwynt</a:t>
            </a:r>
            <a:r>
              <a:rPr lang="en-GB" dirty="0"/>
              <a:t> y </a:t>
            </a:r>
            <a:r>
              <a:rPr lang="en-GB" dirty="0" err="1"/>
              <a:t>plentyn</a:t>
            </a:r>
            <a:r>
              <a:rPr lang="en-GB" dirty="0"/>
              <a:t>.  Gall </a:t>
            </a:r>
            <a:r>
              <a:rPr lang="en-GB" dirty="0" err="1"/>
              <a:t>fod</a:t>
            </a:r>
            <a:r>
              <a:rPr lang="en-GB" dirty="0"/>
              <a:t> o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siarad</a:t>
            </a:r>
            <a:r>
              <a:rPr lang="en-GB" dirty="0"/>
              <a:t> am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pryderon</a:t>
            </a:r>
            <a:r>
              <a:rPr lang="en-GB" dirty="0"/>
              <a:t> am </a:t>
            </a:r>
            <a:r>
              <a:rPr lang="en-GB" dirty="0" err="1"/>
              <a:t>drefniadau</a:t>
            </a:r>
            <a:r>
              <a:rPr lang="en-GB" dirty="0"/>
              <a:t> </a:t>
            </a:r>
            <a:r>
              <a:rPr lang="en-GB" dirty="0" err="1"/>
              <a:t>arfaethedig</a:t>
            </a:r>
            <a:r>
              <a:rPr lang="en-GB" dirty="0"/>
              <a:t>, a </a:t>
            </a:r>
            <a:r>
              <a:rPr lang="en-GB" dirty="0" err="1"/>
              <a:t>buddion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drefniadau</a:t>
            </a:r>
            <a:r>
              <a:rPr lang="en-GB" dirty="0"/>
              <a:t> </a:t>
            </a:r>
            <a:r>
              <a:rPr lang="en-GB" dirty="0" err="1"/>
              <a:t>arfaethedig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DC22-F622-44EA-8F1E-4178DF55D7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3BAD-B324-4F92-AB2A-D1C91D858C98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3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9365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74444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8888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22346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8180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8A9-223E-42D3-9A34-1399C22DB5F7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96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3A5A-1500-42FB-8B8B-29404D7F76A5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5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69B4-C881-4501-9FA4-5BAB34B4F170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DFEF-D12F-4397-B8DE-0EF8A1400350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50A9-5FB2-4CAC-88A9-D8A7778E1B6E}" type="datetime1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EF8-8BB1-4208-87AA-213224F34F7A}" type="datetime1">
              <a:rPr lang="en-GB" smtClean="0"/>
              <a:t>24/12/2024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9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0C23-8FB9-497C-87BF-305A22A27AB7}" type="datetime1">
              <a:rPr lang="en-GB" smtClean="0"/>
              <a:t>24/12/2024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477E-ACAA-4D33-87BD-E6E1638542B3}" type="datetime1">
              <a:rPr lang="en-GB" smtClean="0"/>
              <a:t>24/12/2024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6DB3-95CA-4C18-B705-89658A5F2E62}" type="datetime1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7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AB36-188F-49CE-B43D-598E0A07D0ED}" type="datetime1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3AF3-A9B5-46AF-A1F3-2CE79431FE0E}" type="datetime1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Achieving More Together / Cyflawni Mwy Gyda'n Gilydd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B4C5C4-21AA-465A-AE8A-3EDEA25EC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4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 descr="C:\Users\c000707\AppData\Local\Microsoft\Windows\Temporary Internet Files\Content.Outlook\04K933QQ\Small logo 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6000" y="540000"/>
            <a:ext cx="6608752" cy="43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1993" y="5256000"/>
            <a:ext cx="11227053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</a:rPr>
              <a:t>Achieving More Together /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Cyflawni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Mwy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Gyda’n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</a:rPr>
              <a:t>Gilydd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604A7B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8583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13914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adolygiadau’n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edrych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ddylai’r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gynorthwyo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Taith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trefniadau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presennol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ac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ddylent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barhau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trefniadau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ac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ddylent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barhau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hailasesu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Trefniadau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64384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2474" cy="1325563"/>
          </a:xfrm>
        </p:spPr>
        <p:txBody>
          <a:bodyPr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cynhelir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adolygiadau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adolygiad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Bob 6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ben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Cynhelir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adolygiadau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cartref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Pwy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mynychu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Gweithiwr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/plant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gweithiwr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gweithiwr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cefnogi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Rhywun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48600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Ymweliadau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weithiwr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/plant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cynhelir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ymweliadau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leiaf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ddechrau’r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leiaf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adolygiad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(o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adolygiad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benderfynu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adolygiad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amlder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dibynnu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cynllun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lefel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gymorth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58370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0223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Dychmygwch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fanteisio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eithaf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adolygiadau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ymweliadau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phrofiad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rhannwch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adolygiadau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ymweliadau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3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35537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orchymyn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ddarganfod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digwydd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rhanbarth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chi –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gwnaed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gorchmynion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Cedwir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cyfrinachedd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gyhoeddi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rhif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cyfresol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enwau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0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83286" cy="1325563"/>
          </a:xfrm>
        </p:spPr>
        <p:txBody>
          <a:bodyPr/>
          <a:lstStyle/>
          <a:p>
            <a:pPr algn="ctr"/>
            <a:r>
              <a:rPr lang="nn-N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sydd angen i chi ei ffeilio: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ffurflen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gais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A58,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ynghyd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thri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chopi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Ffi’r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(£170.00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Copi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ardystiedig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dystysgrif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(au)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geni’r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/plant – a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ddarperir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GC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Copi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ardystiedig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Copi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ardystiedig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o’ch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tystysgrif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priodas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bartneriaeth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sifil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yw’n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Cadwch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gopïau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chi’ch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anfonwch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ddiogel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5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35537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digwydd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dyddiad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gwrandawiad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cyfarwyddo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fynychu’r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gwrandawiad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cyfarwyddo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gwrandawiad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pawb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gwybod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popeth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ffeilio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Adroddiad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Atodiad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56702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09411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all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ddigwydd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weithiau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am ‘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absenoldeb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caniatâd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wrthwynebu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brofi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amgylchiadau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penderfynu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fudd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allu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gwrthwynebu’r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caniatau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absenoldeb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banig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Byddai’n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brofi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fudd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pennaf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iddo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rhwystr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uchel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355767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09411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gwrandawiad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terfynol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rhybudd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gallant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droi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fyny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trefniadau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gilydd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barnwyr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hapus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beidio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hoffi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yno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/plant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mynychu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barnwr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caniatâd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beidio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mynychu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864174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5716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gwrandawiad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dathlu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ymweliad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digwydd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tua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chyflwynwyd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apêl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anarferol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gwybod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digwydd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llys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barnwr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ynadon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wnaeth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anffurfiol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neu’n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ffurfiol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dibynnu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barnwr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dda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lluniau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148502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2474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Fframwaith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Ôl-Mabwysiadu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GMC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deunyddiau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ran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Cenedlaethol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teuluoedd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diben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offer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unigolion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felly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darllen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gymaint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darllen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pellach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192891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26977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Gwasanaethau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cynllun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lunio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CAR/B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cyfnod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paru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hawl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asesiad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adeg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mlwydd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arwydd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gryfder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gwendid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geisio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fwyaf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deuluoedd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mabwysiadol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ryw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adeg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4236009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83286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Teuluoedd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Mabwysiadol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dro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orchymyn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ddyletswydd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rhesymol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debygol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rheolaidd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parhau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aml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chynllun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roi’r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cyflwyniadau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annhebygol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41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35537" cy="1325563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ôl y Gorchymyn Mabwysiadu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cynllun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cynllun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mabwysiadol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cytuno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ddidwyll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cynllun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hwnnw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Cofiwch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cyfrif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i’ch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/plant am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gweithredoedd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blynyddoedd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trefniadau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ydynt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fudd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yna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hysbysu’r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ysgrifenedig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o’ch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rhesymau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roi’r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cytunwyd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arno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48403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96349" cy="1325563"/>
          </a:xfrm>
        </p:spPr>
        <p:txBody>
          <a:bodyPr/>
          <a:lstStyle/>
          <a:p>
            <a:r>
              <a:rPr lang="en-GB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cwrs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gyfres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ddatblygwyd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Cenedlaethol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gefnogi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mabwysiadwyr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cymeradwyo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wefan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Cenedlaethol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Siaradwch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gyda’ch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tîm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cefnogi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ragor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8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48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cwrs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Erbyn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diwedd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gobeithio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 system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ymweld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orchymyn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0196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74726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CYFRIFOLDEB RHIANT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o? ‘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dyletswyddau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pŵer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cyfrifoldebau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awdurdod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riant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gyfraith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eiddo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 (s3(1)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Deddf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Plant 1989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â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Chyfrifoldeb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/plant?</a:t>
            </a:r>
          </a:p>
          <a:p>
            <a:pPr>
              <a:buFontTx/>
              <a:buChar char="-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Tan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achosion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mam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thad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ai’n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dystysgrif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wnaed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dro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gofal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awdurdod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awdurdod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bartner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6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35537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 SYDD GAN GYFRIFOLDEB RHIANT?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wneir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lleoli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chi: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bartner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), chi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GB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Pwy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penderfynu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gaiff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cytundeb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rhyngoch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Asiantaeth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Fabwysiadu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ohono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wneir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baech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100" dirty="0" err="1">
                <a:latin typeface="Arial" panose="020B0604020202020204" pitchFamily="34" charset="0"/>
                <a:cs typeface="Arial" panose="020B0604020202020204" pitchFamily="34" charset="0"/>
              </a:rPr>
              <a:t>biolegol</a:t>
            </a:r>
            <a:endParaRPr lang="en-GB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297969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74726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chyn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cytundeb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Cyfrifoldeb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Rhiant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Dyma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faterion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cyffredin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datrys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Torri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gwallt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feddygfa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Llawdriniaeth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chynllunio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(e.g.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tonsilectomi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cyfenw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gweler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Llawdriniaeth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difrifol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feithrin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parasetamol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babanod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triniaeth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homeopathig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Atgyfeirio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at CAMHS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700" i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191841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87789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enwau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Before the adoption  order: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First names: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Only if outside the bounds of reasonableness or it provides a security risk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Surnames: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May NOT be changed before adoption order made without the consent of all those with PR or an order of the court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6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83286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enwau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ôll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Enwau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enwau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cyntaf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chanol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gyfreithlon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cofiwch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hunaniaeth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ac y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gyfrifol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pederfyniadau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wnewch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Cyfenwau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Byddant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i’ch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chi pan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wneir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025" y="0"/>
            <a:ext cx="3029975" cy="2292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44097" cy="1325563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ymweld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cyfarfodydd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cadeirio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swyddog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annibynnol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(IRO)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gyfrifol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gwneir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gorchymyn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mabwysiadu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IRO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pawb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gyfrifol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penderfyniad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bod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fethiannau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dwyn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reolwr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benodol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oedi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penderfyniadau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torri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dynol</a:t>
            </a: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7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Achieving More Together / Cyflawni Mwy Gyda'n Gilydd</a:t>
            </a:r>
          </a:p>
        </p:txBody>
      </p:sp>
    </p:spTree>
    <p:extLst>
      <p:ext uri="{BB962C8B-B14F-4D97-AF65-F5344CB8AC3E}">
        <p14:creationId xmlns:p14="http://schemas.microsoft.com/office/powerpoint/2010/main" val="3610193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4388</Words>
  <Application>Microsoft Office PowerPoint</Application>
  <PresentationFormat>Widescreen</PresentationFormat>
  <Paragraphs>329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PowerPoint Presentation</vt:lpstr>
      <vt:lpstr>Fframwaith Datblygu a Hyfforddi Ôl-Mabwysiadu y GMC</vt:lpstr>
      <vt:lpstr>Am beth mae’r cwrs hwn?</vt:lpstr>
      <vt:lpstr>CYFRIFOLDEB RHIANT</vt:lpstr>
      <vt:lpstr>PWY SYDD GAN GYFRIFOLDEB RHIANT?</vt:lpstr>
      <vt:lpstr>Ymarfer Cyfrifoldeb Rhiant </vt:lpstr>
      <vt:lpstr>Newid enwau</vt:lpstr>
      <vt:lpstr>Newid enwau: ar ôll gorchymyn mabwysiadu</vt:lpstr>
      <vt:lpstr>Adolygu ac ymweld unwaith y bydd y plentyn wedi’i leoli</vt:lpstr>
      <vt:lpstr>Beth mae adolygiadau’n edrych arnynt?</vt:lpstr>
      <vt:lpstr>Pa mor aml y cynhelir adolygiadau?</vt:lpstr>
      <vt:lpstr>Ymweliadau</vt:lpstr>
      <vt:lpstr>TRAFODAETH</vt:lpstr>
      <vt:lpstr>Gwneud y cais am orchymyn mabwysiadu</vt:lpstr>
      <vt:lpstr>Beth sydd angen i chi ei ffeilio:</vt:lpstr>
      <vt:lpstr>Beth sy’n digwydd nesaf</vt:lpstr>
      <vt:lpstr>Beth all ddigwydd weithiau</vt:lpstr>
      <vt:lpstr>Y gwrandawiad mabwysiadu terfynol</vt:lpstr>
      <vt:lpstr>Y gwrandawiad dathlu (neu ‘ymweliad mabwysiadu’)</vt:lpstr>
      <vt:lpstr>Gwasanaethau Cymorth Mabwysiadu</vt:lpstr>
      <vt:lpstr>Cyswllt ar gyfer Teuluoedd Mabwysiadol</vt:lpstr>
      <vt:lpstr>Ar ôl y Gorchymyn Mabwysiadu</vt:lpstr>
      <vt:lpstr>  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Helena</dc:creator>
  <cp:lastModifiedBy>Samantha Frith-Jones</cp:lastModifiedBy>
  <cp:revision>54</cp:revision>
  <dcterms:created xsi:type="dcterms:W3CDTF">2020-04-23T09:46:07Z</dcterms:created>
  <dcterms:modified xsi:type="dcterms:W3CDTF">2024-12-24T08:05:59Z</dcterms:modified>
</cp:coreProperties>
</file>