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227BB2-90B7-4180-9D62-F79BBC71D986}" v="14" dt="2024-10-28T17:14:15.2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7737" autoAdjust="0"/>
  </p:normalViewPr>
  <p:slideViewPr>
    <p:cSldViewPr snapToGrid="0">
      <p:cViewPr varScale="1">
        <p:scale>
          <a:sx n="124" d="100"/>
          <a:sy n="124" d="100"/>
        </p:scale>
        <p:origin x="170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C9561F-BD03-4FCC-81F4-15C1D6BEE665}" type="doc">
      <dgm:prSet loTypeId="urn:microsoft.com/office/officeart/2009/3/layout/DescendingProcess" loCatId="process" qsTypeId="urn:microsoft.com/office/officeart/2005/8/quickstyle/simple1" qsCatId="simple" csTypeId="urn:microsoft.com/office/officeart/2005/8/colors/accent1_2" csCatId="accent1" phldr="1"/>
      <dgm:spPr/>
    </dgm:pt>
    <dgm:pt modelId="{BB12AAED-4F4B-41C7-B9E2-7FCE9865FAC2}">
      <dgm:prSet phldrT="[Text]" custT="1"/>
      <dgm:spPr/>
      <dgm:t>
        <a:bodyPr anchor="t"/>
        <a:lstStyle/>
        <a:p>
          <a:r>
            <a:rPr lang="en-GB" sz="2000" b="1" i="0" baseline="0" dirty="0" err="1">
              <a:solidFill>
                <a:schemeClr val="tx1"/>
              </a:solidFill>
              <a:latin typeface="Arial" panose="020B0604020202020204" pitchFamily="34" charset="0"/>
              <a:cs typeface="Arial" panose="020B0604020202020204" pitchFamily="34" charset="0"/>
            </a:rPr>
            <a:t>Asesiad</a:t>
          </a:r>
          <a:endParaRPr lang="en-GB" sz="2000" b="1" i="0" dirty="0">
            <a:solidFill>
              <a:schemeClr val="tx1"/>
            </a:solidFill>
            <a:latin typeface="Arial" panose="020B0604020202020204" pitchFamily="34" charset="0"/>
            <a:cs typeface="Arial" panose="020B0604020202020204" pitchFamily="34" charset="0"/>
          </a:endParaRPr>
        </a:p>
      </dgm:t>
    </dgm:pt>
    <dgm:pt modelId="{69A6D15C-6A65-4337-87B8-BF98AD383253}" type="parTrans" cxnId="{48D5E475-5D64-4B6A-9852-5601E10BA783}">
      <dgm:prSet/>
      <dgm:spPr/>
      <dgm:t>
        <a:bodyPr/>
        <a:lstStyle/>
        <a:p>
          <a:endParaRPr lang="en-GB"/>
        </a:p>
      </dgm:t>
    </dgm:pt>
    <dgm:pt modelId="{67237E0D-2F10-406D-9DEF-43B50B78BD1D}" type="sibTrans" cxnId="{48D5E475-5D64-4B6A-9852-5601E10BA783}">
      <dgm:prSet/>
      <dgm:spPr/>
      <dgm:t>
        <a:bodyPr/>
        <a:lstStyle/>
        <a:p>
          <a:endParaRPr lang="en-GB"/>
        </a:p>
      </dgm:t>
    </dgm:pt>
    <dgm:pt modelId="{E22430DB-8EED-48F3-A35C-70D318FC95FF}">
      <dgm:prSet phldrT="[Text]" custT="1"/>
      <dgm:spPr/>
      <dgm:t>
        <a:bodyPr/>
        <a:lstStyle/>
        <a:p>
          <a:r>
            <a:rPr lang="en-GB" sz="2000" b="1" dirty="0">
              <a:latin typeface="Comic Sans MS" panose="030F0702030302020204" pitchFamily="66" charset="0"/>
            </a:rPr>
            <a:t> </a:t>
          </a:r>
          <a:r>
            <a:rPr lang="en-GB" sz="2000" b="1" i="0" dirty="0" err="1">
              <a:solidFill>
                <a:schemeClr val="tx1"/>
              </a:solidFill>
              <a:latin typeface="Arial" panose="020B0604020202020204" pitchFamily="34" charset="0"/>
              <a:cs typeface="Arial" panose="020B0604020202020204" pitchFamily="34" charset="0"/>
            </a:rPr>
            <a:t>Cymeradwyo</a:t>
          </a:r>
          <a:endParaRPr lang="en-GB" sz="2000" b="1" i="0" dirty="0">
            <a:solidFill>
              <a:schemeClr val="tx1"/>
            </a:solidFill>
            <a:latin typeface="Arial" panose="020B0604020202020204" pitchFamily="34" charset="0"/>
            <a:cs typeface="Arial" panose="020B0604020202020204" pitchFamily="34" charset="0"/>
          </a:endParaRPr>
        </a:p>
      </dgm:t>
    </dgm:pt>
    <dgm:pt modelId="{285CCA45-40B4-47B7-9474-8541F433AD79}" type="parTrans" cxnId="{ED8653B9-0F30-49A5-87B2-465B6106EE4B}">
      <dgm:prSet/>
      <dgm:spPr/>
      <dgm:t>
        <a:bodyPr/>
        <a:lstStyle/>
        <a:p>
          <a:endParaRPr lang="en-GB"/>
        </a:p>
      </dgm:t>
    </dgm:pt>
    <dgm:pt modelId="{530DA141-BECF-4C77-91C5-B1F24EC0FFF6}" type="sibTrans" cxnId="{ED8653B9-0F30-49A5-87B2-465B6106EE4B}">
      <dgm:prSet/>
      <dgm:spPr/>
      <dgm:t>
        <a:bodyPr/>
        <a:lstStyle/>
        <a:p>
          <a:endParaRPr lang="en-GB"/>
        </a:p>
      </dgm:t>
    </dgm:pt>
    <dgm:pt modelId="{2E250A42-C76F-4588-BE9A-0E73665FE921}">
      <dgm:prSet phldrT="[Text]" custT="1"/>
      <dgm:spPr/>
      <dgm:t>
        <a:bodyPr/>
        <a:lstStyle/>
        <a:p>
          <a:pPr algn="ctr"/>
          <a:r>
            <a:rPr lang="en-GB" sz="1800" b="1" i="0" dirty="0" err="1">
              <a:solidFill>
                <a:schemeClr val="tx1"/>
              </a:solidFill>
              <a:latin typeface="Arial" panose="020B0604020202020204" pitchFamily="34" charset="0"/>
              <a:cs typeface="Arial" panose="020B0604020202020204" pitchFamily="34" charset="0"/>
            </a:rPr>
            <a:t>Paru</a:t>
          </a:r>
          <a:r>
            <a:rPr lang="en-GB" sz="1800" b="1" i="1" dirty="0">
              <a:solidFill>
                <a:srgbClr val="002060"/>
              </a:solidFill>
              <a:latin typeface="Comic Sans MS" panose="030F0702030302020204" pitchFamily="66" charset="0"/>
            </a:rPr>
            <a:t> </a:t>
          </a:r>
        </a:p>
      </dgm:t>
    </dgm:pt>
    <dgm:pt modelId="{6DF6CA2D-1BC3-4945-A6B4-0996F0407682}" type="parTrans" cxnId="{E0468D47-7635-4321-9F46-939E6B69E6B0}">
      <dgm:prSet/>
      <dgm:spPr/>
      <dgm:t>
        <a:bodyPr/>
        <a:lstStyle/>
        <a:p>
          <a:endParaRPr lang="en-GB"/>
        </a:p>
      </dgm:t>
    </dgm:pt>
    <dgm:pt modelId="{BFED5E51-3C71-48FE-80C6-EA6C4317C6EE}" type="sibTrans" cxnId="{E0468D47-7635-4321-9F46-939E6B69E6B0}">
      <dgm:prSet/>
      <dgm:spPr/>
      <dgm:t>
        <a:bodyPr/>
        <a:lstStyle/>
        <a:p>
          <a:endParaRPr lang="en-GB"/>
        </a:p>
      </dgm:t>
    </dgm:pt>
    <dgm:pt modelId="{47DB4D9C-7872-4513-BBD5-93532F3FB5C9}">
      <dgm:prSet phldrT="[Text]" custT="1"/>
      <dgm:spPr/>
      <dgm:t>
        <a:bodyPr/>
        <a:lstStyle/>
        <a:p>
          <a:r>
            <a:rPr lang="en-GB" sz="2000" b="1" i="0" dirty="0" err="1">
              <a:solidFill>
                <a:schemeClr val="tx1"/>
              </a:solidFill>
              <a:latin typeface="Arial" panose="020B0604020202020204" pitchFamily="34" charset="0"/>
              <a:cs typeface="Arial" panose="020B0604020202020204" pitchFamily="34" charset="0"/>
            </a:rPr>
            <a:t>Cyflwyniadau</a:t>
          </a:r>
          <a:endParaRPr lang="en-GB" sz="2000" b="1" i="0" dirty="0">
            <a:solidFill>
              <a:schemeClr val="tx1"/>
            </a:solidFill>
            <a:latin typeface="Arial" panose="020B0604020202020204" pitchFamily="34" charset="0"/>
            <a:cs typeface="Arial" panose="020B0604020202020204" pitchFamily="34" charset="0"/>
          </a:endParaRPr>
        </a:p>
      </dgm:t>
    </dgm:pt>
    <dgm:pt modelId="{7EF13FAD-0411-49AE-A162-294B6A4AA229}" type="parTrans" cxnId="{8C3ECE43-DB08-4C7A-B08C-BB057560C8C2}">
      <dgm:prSet/>
      <dgm:spPr/>
      <dgm:t>
        <a:bodyPr/>
        <a:lstStyle/>
        <a:p>
          <a:endParaRPr lang="en-GB"/>
        </a:p>
      </dgm:t>
    </dgm:pt>
    <dgm:pt modelId="{32F779EA-F7EB-4977-B17F-8C1828EE7FC9}" type="sibTrans" cxnId="{8C3ECE43-DB08-4C7A-B08C-BB057560C8C2}">
      <dgm:prSet/>
      <dgm:spPr/>
      <dgm:t>
        <a:bodyPr/>
        <a:lstStyle/>
        <a:p>
          <a:endParaRPr lang="en-GB"/>
        </a:p>
      </dgm:t>
    </dgm:pt>
    <dgm:pt modelId="{74516AAC-263A-4A88-8613-D52D06E5FFE9}">
      <dgm:prSet phldrT="[Text]" custT="1"/>
      <dgm:spPr/>
      <dgm:t>
        <a:bodyPr/>
        <a:lstStyle/>
        <a:p>
          <a:pPr algn="ctr"/>
          <a:r>
            <a:rPr lang="en-GB" sz="2000" b="1" i="0" dirty="0" err="1">
              <a:solidFill>
                <a:schemeClr val="tx1"/>
              </a:solidFill>
              <a:latin typeface="Arial" panose="020B0604020202020204" pitchFamily="34" charset="0"/>
              <a:cs typeface="Arial" panose="020B0604020202020204" pitchFamily="34" charset="0"/>
            </a:rPr>
            <a:t>Plentyn</a:t>
          </a:r>
          <a:r>
            <a:rPr lang="en-GB" sz="2000" b="1" i="0" dirty="0">
              <a:solidFill>
                <a:schemeClr val="tx1"/>
              </a:solidFill>
              <a:latin typeface="Arial" panose="020B0604020202020204" pitchFamily="34" charset="0"/>
              <a:cs typeface="Arial" panose="020B0604020202020204" pitchFamily="34" charset="0"/>
            </a:rPr>
            <a:t> </a:t>
          </a:r>
          <a:r>
            <a:rPr lang="en-GB" sz="2000" b="1" i="0" dirty="0" err="1">
              <a:solidFill>
                <a:schemeClr val="tx1"/>
              </a:solidFill>
              <a:latin typeface="Arial" panose="020B0604020202020204" pitchFamily="34" charset="0"/>
              <a:cs typeface="Arial" panose="020B0604020202020204" pitchFamily="34" charset="0"/>
            </a:rPr>
            <a:t>yn</a:t>
          </a:r>
          <a:r>
            <a:rPr lang="en-GB" sz="2000" b="1" i="0" dirty="0">
              <a:solidFill>
                <a:schemeClr val="tx1"/>
              </a:solidFill>
              <a:latin typeface="Arial" panose="020B0604020202020204" pitchFamily="34" charset="0"/>
              <a:cs typeface="Arial" panose="020B0604020202020204" pitchFamily="34" charset="0"/>
            </a:rPr>
            <a:t> </a:t>
          </a:r>
          <a:r>
            <a:rPr lang="en-GB" sz="2000" b="1" i="0" dirty="0" err="1">
              <a:solidFill>
                <a:schemeClr val="tx1"/>
              </a:solidFill>
              <a:latin typeface="Arial" panose="020B0604020202020204" pitchFamily="34" charset="0"/>
              <a:cs typeface="Arial" panose="020B0604020202020204" pitchFamily="34" charset="0"/>
            </a:rPr>
            <a:t>symud</a:t>
          </a:r>
          <a:r>
            <a:rPr lang="en-GB" sz="2000" b="1" i="0" dirty="0">
              <a:solidFill>
                <a:schemeClr val="tx1"/>
              </a:solidFill>
              <a:latin typeface="Arial" panose="020B0604020202020204" pitchFamily="34" charset="0"/>
              <a:cs typeface="Arial" panose="020B0604020202020204" pitchFamily="34" charset="0"/>
            </a:rPr>
            <a:t> </a:t>
          </a:r>
          <a:r>
            <a:rPr lang="en-GB" sz="2000" b="1" i="0" dirty="0" err="1">
              <a:solidFill>
                <a:schemeClr val="tx1"/>
              </a:solidFill>
              <a:latin typeface="Arial" panose="020B0604020202020204" pitchFamily="34" charset="0"/>
              <a:cs typeface="Arial" panose="020B0604020202020204" pitchFamily="34" charset="0"/>
            </a:rPr>
            <a:t>i</a:t>
          </a:r>
          <a:r>
            <a:rPr lang="en-GB" sz="2000" b="1" i="0" dirty="0">
              <a:solidFill>
                <a:schemeClr val="tx1"/>
              </a:solidFill>
              <a:latin typeface="Arial" panose="020B0604020202020204" pitchFamily="34" charset="0"/>
              <a:cs typeface="Arial" panose="020B0604020202020204" pitchFamily="34" charset="0"/>
            </a:rPr>
            <a:t> </a:t>
          </a:r>
          <a:r>
            <a:rPr lang="en-GB" sz="2000" b="1" i="0" dirty="0" err="1">
              <a:solidFill>
                <a:schemeClr val="tx1"/>
              </a:solidFill>
              <a:latin typeface="Arial" panose="020B0604020202020204" pitchFamily="34" charset="0"/>
              <a:cs typeface="Arial" panose="020B0604020202020204" pitchFamily="34" charset="0"/>
            </a:rPr>
            <a:t>mewn</a:t>
          </a:r>
          <a:endParaRPr lang="en-GB" sz="2000" b="1" i="0" dirty="0">
            <a:solidFill>
              <a:schemeClr val="tx1"/>
            </a:solidFill>
            <a:latin typeface="Arial" panose="020B0604020202020204" pitchFamily="34" charset="0"/>
            <a:cs typeface="Arial" panose="020B0604020202020204" pitchFamily="34" charset="0"/>
          </a:endParaRPr>
        </a:p>
      </dgm:t>
    </dgm:pt>
    <dgm:pt modelId="{0E3743C5-1262-4D30-BCEE-F96388E3E6E4}" type="parTrans" cxnId="{75825D20-AFEE-4F01-A07F-7D294E95DCA2}">
      <dgm:prSet/>
      <dgm:spPr/>
      <dgm:t>
        <a:bodyPr/>
        <a:lstStyle/>
        <a:p>
          <a:endParaRPr lang="en-GB"/>
        </a:p>
      </dgm:t>
    </dgm:pt>
    <dgm:pt modelId="{2A9F521E-3CB8-4B04-8562-1F92DAF91EB9}" type="sibTrans" cxnId="{75825D20-AFEE-4F01-A07F-7D294E95DCA2}">
      <dgm:prSet/>
      <dgm:spPr/>
      <dgm:t>
        <a:bodyPr/>
        <a:lstStyle/>
        <a:p>
          <a:endParaRPr lang="en-GB"/>
        </a:p>
      </dgm:t>
    </dgm:pt>
    <dgm:pt modelId="{E7FA3A4B-510D-4383-AC1B-568A56D54C89}">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2000" b="1" i="0" dirty="0" err="1">
              <a:solidFill>
                <a:schemeClr val="tx1"/>
              </a:solidFill>
              <a:latin typeface="Arial" panose="020B0604020202020204" pitchFamily="34" charset="0"/>
              <a:cs typeface="Arial" panose="020B0604020202020204" pitchFamily="34" charset="0"/>
            </a:rPr>
            <a:t>Gorchymyn</a:t>
          </a:r>
          <a:r>
            <a:rPr lang="en-GB" sz="2000" b="1" i="0" dirty="0">
              <a:solidFill>
                <a:schemeClr val="tx1"/>
              </a:solidFill>
              <a:latin typeface="Arial" panose="020B0604020202020204" pitchFamily="34" charset="0"/>
              <a:cs typeface="Arial" panose="020B0604020202020204" pitchFamily="34" charset="0"/>
            </a:rPr>
            <a:t> </a:t>
          </a:r>
          <a:r>
            <a:rPr lang="en-GB" sz="2000" b="1" i="0" dirty="0" err="1">
              <a:solidFill>
                <a:schemeClr val="tx1"/>
              </a:solidFill>
              <a:latin typeface="Arial" panose="020B0604020202020204" pitchFamily="34" charset="0"/>
              <a:cs typeface="Arial" panose="020B0604020202020204" pitchFamily="34" charset="0"/>
            </a:rPr>
            <a:t>Mabwysiadu</a:t>
          </a:r>
          <a:endParaRPr lang="en-GB" sz="2000" b="1" i="0" dirty="0">
            <a:solidFill>
              <a:schemeClr val="tx1"/>
            </a:solidFill>
            <a:latin typeface="Arial" panose="020B0604020202020204" pitchFamily="34" charset="0"/>
            <a:cs typeface="Arial" panose="020B0604020202020204" pitchFamily="34" charset="0"/>
          </a:endParaRPr>
        </a:p>
      </dgm:t>
    </dgm:pt>
    <dgm:pt modelId="{5A04E985-F281-4550-9727-9040693CC34E}" type="parTrans" cxnId="{8F1A8769-B68D-416C-9F73-C9B0A75285D8}">
      <dgm:prSet/>
      <dgm:spPr/>
      <dgm:t>
        <a:bodyPr/>
        <a:lstStyle/>
        <a:p>
          <a:endParaRPr lang="en-GB"/>
        </a:p>
      </dgm:t>
    </dgm:pt>
    <dgm:pt modelId="{211B9062-B451-4B74-B3D2-6235DFFA807D}" type="sibTrans" cxnId="{8F1A8769-B68D-416C-9F73-C9B0A75285D8}">
      <dgm:prSet/>
      <dgm:spPr/>
      <dgm:t>
        <a:bodyPr/>
        <a:lstStyle/>
        <a:p>
          <a:endParaRPr lang="en-GB"/>
        </a:p>
      </dgm:t>
    </dgm:pt>
    <dgm:pt modelId="{76F6215A-1607-4CB7-AFEE-8278F9D38D3D}" type="pres">
      <dgm:prSet presAssocID="{4CC9561F-BD03-4FCC-81F4-15C1D6BEE665}" presName="Name0" presStyleCnt="0">
        <dgm:presLayoutVars>
          <dgm:chMax val="7"/>
          <dgm:chPref val="5"/>
        </dgm:presLayoutVars>
      </dgm:prSet>
      <dgm:spPr/>
    </dgm:pt>
    <dgm:pt modelId="{388AD1BE-8103-4E67-B0D5-68B1D09717EB}" type="pres">
      <dgm:prSet presAssocID="{4CC9561F-BD03-4FCC-81F4-15C1D6BEE665}" presName="arrowNode" presStyleLbl="node1" presStyleIdx="0" presStyleCnt="1" custAng="0" custLinFactNeighborX="1920" custLinFactNeighborY="-17"/>
      <dgm:spPr>
        <a:solidFill>
          <a:srgbClr val="92D050"/>
        </a:solidFill>
      </dgm:spPr>
    </dgm:pt>
    <dgm:pt modelId="{877B1D27-EFB7-4232-BEE0-4DB92DA3EB5B}" type="pres">
      <dgm:prSet presAssocID="{BB12AAED-4F4B-41C7-B9E2-7FCE9865FAC2}" presName="txNode1" presStyleLbl="revTx" presStyleIdx="0" presStyleCnt="6" custAng="0" custLinFactNeighborX="-43849" custLinFactNeighborY="77562">
        <dgm:presLayoutVars>
          <dgm:bulletEnabled val="1"/>
        </dgm:presLayoutVars>
      </dgm:prSet>
      <dgm:spPr/>
    </dgm:pt>
    <dgm:pt modelId="{CD66277E-7D23-47D6-A408-7A5ED9C7798D}" type="pres">
      <dgm:prSet presAssocID="{E22430DB-8EED-48F3-A35C-70D318FC95FF}" presName="txNode2" presStyleLbl="revTx" presStyleIdx="1" presStyleCnt="6" custFlipHor="1" custScaleX="122582" custLinFactNeighborX="-27363" custLinFactNeighborY="-34786">
        <dgm:presLayoutVars>
          <dgm:bulletEnabled val="1"/>
        </dgm:presLayoutVars>
      </dgm:prSet>
      <dgm:spPr/>
    </dgm:pt>
    <dgm:pt modelId="{966D2233-3BAA-487F-9FAE-A26DD117C632}" type="pres">
      <dgm:prSet presAssocID="{530DA141-BECF-4C77-91C5-B1F24EC0FFF6}" presName="dotNode2" presStyleCnt="0"/>
      <dgm:spPr/>
    </dgm:pt>
    <dgm:pt modelId="{E4B5A156-74DD-4CD5-8635-5D4705242247}" type="pres">
      <dgm:prSet presAssocID="{530DA141-BECF-4C77-91C5-B1F24EC0FFF6}" presName="dotRepeatNode" presStyleLbl="fgShp" presStyleIdx="0" presStyleCnt="4"/>
      <dgm:spPr/>
    </dgm:pt>
    <dgm:pt modelId="{8E17E3F6-CC9E-4867-A4FD-E9CE364F26A4}" type="pres">
      <dgm:prSet presAssocID="{2E250A42-C76F-4588-BE9A-0E73665FE921}" presName="txNode3" presStyleLbl="revTx" presStyleIdx="2" presStyleCnt="6" custScaleX="55514" custLinFactNeighborX="43677" custLinFactNeighborY="-1567">
        <dgm:presLayoutVars>
          <dgm:bulletEnabled val="1"/>
        </dgm:presLayoutVars>
      </dgm:prSet>
      <dgm:spPr/>
    </dgm:pt>
    <dgm:pt modelId="{BE196FDF-2B84-4399-9776-A46C8DA96E11}" type="pres">
      <dgm:prSet presAssocID="{BFED5E51-3C71-48FE-80C6-EA6C4317C6EE}" presName="dotNode3" presStyleCnt="0"/>
      <dgm:spPr/>
    </dgm:pt>
    <dgm:pt modelId="{0690EE04-C456-4C48-B88B-91AD3611665A}" type="pres">
      <dgm:prSet presAssocID="{BFED5E51-3C71-48FE-80C6-EA6C4317C6EE}" presName="dotRepeatNode" presStyleLbl="fgShp" presStyleIdx="1" presStyleCnt="4"/>
      <dgm:spPr/>
    </dgm:pt>
    <dgm:pt modelId="{EC902337-5146-4483-99C4-531B009E0415}" type="pres">
      <dgm:prSet presAssocID="{47DB4D9C-7872-4513-BBD5-93532F3FB5C9}" presName="txNode4" presStyleLbl="revTx" presStyleIdx="3" presStyleCnt="6" custScaleX="141654" custLinFactNeighborX="3724" custLinFactNeighborY="-4949">
        <dgm:presLayoutVars>
          <dgm:bulletEnabled val="1"/>
        </dgm:presLayoutVars>
      </dgm:prSet>
      <dgm:spPr/>
    </dgm:pt>
    <dgm:pt modelId="{7ABE7F9F-3420-4846-8B69-D7C44E1FAAEA}" type="pres">
      <dgm:prSet presAssocID="{32F779EA-F7EB-4977-B17F-8C1828EE7FC9}" presName="dotNode4" presStyleCnt="0"/>
      <dgm:spPr/>
    </dgm:pt>
    <dgm:pt modelId="{E3D74C82-FF6D-4337-9A48-C60A1AC53767}" type="pres">
      <dgm:prSet presAssocID="{32F779EA-F7EB-4977-B17F-8C1828EE7FC9}" presName="dotRepeatNode" presStyleLbl="fgShp" presStyleIdx="2" presStyleCnt="4"/>
      <dgm:spPr/>
    </dgm:pt>
    <dgm:pt modelId="{8298F916-F74A-433E-9818-1EF7D85E7675}" type="pres">
      <dgm:prSet presAssocID="{74516AAC-263A-4A88-8613-D52D06E5FFE9}" presName="txNode5" presStyleLbl="revTx" presStyleIdx="4" presStyleCnt="6" custScaleX="134196" custLinFactNeighborX="-76" custLinFactNeighborY="28389">
        <dgm:presLayoutVars>
          <dgm:bulletEnabled val="1"/>
        </dgm:presLayoutVars>
      </dgm:prSet>
      <dgm:spPr/>
    </dgm:pt>
    <dgm:pt modelId="{475F59EE-7209-46ED-89CA-63B2DC3D0961}" type="pres">
      <dgm:prSet presAssocID="{2A9F521E-3CB8-4B04-8562-1F92DAF91EB9}" presName="dotNode5" presStyleCnt="0"/>
      <dgm:spPr/>
    </dgm:pt>
    <dgm:pt modelId="{2738B710-5F64-4624-89C6-A42F3FDD8CD9}" type="pres">
      <dgm:prSet presAssocID="{2A9F521E-3CB8-4B04-8562-1F92DAF91EB9}" presName="dotRepeatNode" presStyleLbl="fgShp" presStyleIdx="3" presStyleCnt="4"/>
      <dgm:spPr/>
    </dgm:pt>
    <dgm:pt modelId="{345C12EC-5DDC-4392-8C55-88D09B8E5B04}" type="pres">
      <dgm:prSet presAssocID="{E7FA3A4B-510D-4383-AC1B-568A56D54C89}" presName="txNode6" presStyleLbl="revTx" presStyleIdx="5" presStyleCnt="6">
        <dgm:presLayoutVars>
          <dgm:bulletEnabled val="1"/>
        </dgm:presLayoutVars>
      </dgm:prSet>
      <dgm:spPr/>
    </dgm:pt>
  </dgm:ptLst>
  <dgm:cxnLst>
    <dgm:cxn modelId="{365A8B02-3A62-4EB2-BC57-6B9F9ED2FE1B}" type="presOf" srcId="{E22430DB-8EED-48F3-A35C-70D318FC95FF}" destId="{CD66277E-7D23-47D6-A408-7A5ED9C7798D}" srcOrd="0" destOrd="0" presId="urn:microsoft.com/office/officeart/2009/3/layout/DescendingProcess"/>
    <dgm:cxn modelId="{75825D20-AFEE-4F01-A07F-7D294E95DCA2}" srcId="{4CC9561F-BD03-4FCC-81F4-15C1D6BEE665}" destId="{74516AAC-263A-4A88-8613-D52D06E5FFE9}" srcOrd="4" destOrd="0" parTransId="{0E3743C5-1262-4D30-BCEE-F96388E3E6E4}" sibTransId="{2A9F521E-3CB8-4B04-8562-1F92DAF91EB9}"/>
    <dgm:cxn modelId="{2BB1A13A-F167-4AA2-A390-AE6EF5F90F13}" type="presOf" srcId="{74516AAC-263A-4A88-8613-D52D06E5FFE9}" destId="{8298F916-F74A-433E-9818-1EF7D85E7675}" srcOrd="0" destOrd="0" presId="urn:microsoft.com/office/officeart/2009/3/layout/DescendingProcess"/>
    <dgm:cxn modelId="{5CAFC843-75B3-4EC1-8D3F-7B4E7188BDC2}" type="presOf" srcId="{E7FA3A4B-510D-4383-AC1B-568A56D54C89}" destId="{345C12EC-5DDC-4392-8C55-88D09B8E5B04}" srcOrd="0" destOrd="0" presId="urn:microsoft.com/office/officeart/2009/3/layout/DescendingProcess"/>
    <dgm:cxn modelId="{8C3ECE43-DB08-4C7A-B08C-BB057560C8C2}" srcId="{4CC9561F-BD03-4FCC-81F4-15C1D6BEE665}" destId="{47DB4D9C-7872-4513-BBD5-93532F3FB5C9}" srcOrd="3" destOrd="0" parTransId="{7EF13FAD-0411-49AE-A162-294B6A4AA229}" sibTransId="{32F779EA-F7EB-4977-B17F-8C1828EE7FC9}"/>
    <dgm:cxn modelId="{1680D043-AA35-425C-B264-446523CB7632}" type="presOf" srcId="{BFED5E51-3C71-48FE-80C6-EA6C4317C6EE}" destId="{0690EE04-C456-4C48-B88B-91AD3611665A}" srcOrd="0" destOrd="0" presId="urn:microsoft.com/office/officeart/2009/3/layout/DescendingProcess"/>
    <dgm:cxn modelId="{E0468D47-7635-4321-9F46-939E6B69E6B0}" srcId="{4CC9561F-BD03-4FCC-81F4-15C1D6BEE665}" destId="{2E250A42-C76F-4588-BE9A-0E73665FE921}" srcOrd="2" destOrd="0" parTransId="{6DF6CA2D-1BC3-4945-A6B4-0996F0407682}" sibTransId="{BFED5E51-3C71-48FE-80C6-EA6C4317C6EE}"/>
    <dgm:cxn modelId="{0F396069-CAEB-4313-B6D6-0DDFCA20C845}" type="presOf" srcId="{BB12AAED-4F4B-41C7-B9E2-7FCE9865FAC2}" destId="{877B1D27-EFB7-4232-BEE0-4DB92DA3EB5B}" srcOrd="0" destOrd="0" presId="urn:microsoft.com/office/officeart/2009/3/layout/DescendingProcess"/>
    <dgm:cxn modelId="{8F1A8769-B68D-416C-9F73-C9B0A75285D8}" srcId="{4CC9561F-BD03-4FCC-81F4-15C1D6BEE665}" destId="{E7FA3A4B-510D-4383-AC1B-568A56D54C89}" srcOrd="5" destOrd="0" parTransId="{5A04E985-F281-4550-9727-9040693CC34E}" sibTransId="{211B9062-B451-4B74-B3D2-6235DFFA807D}"/>
    <dgm:cxn modelId="{15BACF6E-44F9-42AD-8DFB-3D77EEA08439}" type="presOf" srcId="{32F779EA-F7EB-4977-B17F-8C1828EE7FC9}" destId="{E3D74C82-FF6D-4337-9A48-C60A1AC53767}" srcOrd="0" destOrd="0" presId="urn:microsoft.com/office/officeart/2009/3/layout/DescendingProcess"/>
    <dgm:cxn modelId="{32B3E570-C7D3-4630-BC15-874341DB82A3}" type="presOf" srcId="{2A9F521E-3CB8-4B04-8562-1F92DAF91EB9}" destId="{2738B710-5F64-4624-89C6-A42F3FDD8CD9}" srcOrd="0" destOrd="0" presId="urn:microsoft.com/office/officeart/2009/3/layout/DescendingProcess"/>
    <dgm:cxn modelId="{48D5E475-5D64-4B6A-9852-5601E10BA783}" srcId="{4CC9561F-BD03-4FCC-81F4-15C1D6BEE665}" destId="{BB12AAED-4F4B-41C7-B9E2-7FCE9865FAC2}" srcOrd="0" destOrd="0" parTransId="{69A6D15C-6A65-4337-87B8-BF98AD383253}" sibTransId="{67237E0D-2F10-406D-9DEF-43B50B78BD1D}"/>
    <dgm:cxn modelId="{3F51EFB7-D1EE-4DE0-B0A3-0D5C2D89C1E5}" type="presOf" srcId="{47DB4D9C-7872-4513-BBD5-93532F3FB5C9}" destId="{EC902337-5146-4483-99C4-531B009E0415}" srcOrd="0" destOrd="0" presId="urn:microsoft.com/office/officeart/2009/3/layout/DescendingProcess"/>
    <dgm:cxn modelId="{ED8653B9-0F30-49A5-87B2-465B6106EE4B}" srcId="{4CC9561F-BD03-4FCC-81F4-15C1D6BEE665}" destId="{E22430DB-8EED-48F3-A35C-70D318FC95FF}" srcOrd="1" destOrd="0" parTransId="{285CCA45-40B4-47B7-9474-8541F433AD79}" sibTransId="{530DA141-BECF-4C77-91C5-B1F24EC0FFF6}"/>
    <dgm:cxn modelId="{E5FAC3D7-E0D3-473C-B076-01B63DC3D347}" type="presOf" srcId="{2E250A42-C76F-4588-BE9A-0E73665FE921}" destId="{8E17E3F6-CC9E-4867-A4FD-E9CE364F26A4}" srcOrd="0" destOrd="0" presId="urn:microsoft.com/office/officeart/2009/3/layout/DescendingProcess"/>
    <dgm:cxn modelId="{6B42F2E8-63CA-4FCC-9C35-A0441E696825}" type="presOf" srcId="{4CC9561F-BD03-4FCC-81F4-15C1D6BEE665}" destId="{76F6215A-1607-4CB7-AFEE-8278F9D38D3D}" srcOrd="0" destOrd="0" presId="urn:microsoft.com/office/officeart/2009/3/layout/DescendingProcess"/>
    <dgm:cxn modelId="{BABAADFD-FC57-411D-A702-5DB872CBE3B5}" type="presOf" srcId="{530DA141-BECF-4C77-91C5-B1F24EC0FFF6}" destId="{E4B5A156-74DD-4CD5-8635-5D4705242247}" srcOrd="0" destOrd="0" presId="urn:microsoft.com/office/officeart/2009/3/layout/DescendingProcess"/>
    <dgm:cxn modelId="{FB36156F-465A-4502-9073-4FBEC27AC79A}" type="presParOf" srcId="{76F6215A-1607-4CB7-AFEE-8278F9D38D3D}" destId="{388AD1BE-8103-4E67-B0D5-68B1D09717EB}" srcOrd="0" destOrd="0" presId="urn:microsoft.com/office/officeart/2009/3/layout/DescendingProcess"/>
    <dgm:cxn modelId="{6790E486-19FD-45CD-914A-E7DF1D0733A9}" type="presParOf" srcId="{76F6215A-1607-4CB7-AFEE-8278F9D38D3D}" destId="{877B1D27-EFB7-4232-BEE0-4DB92DA3EB5B}" srcOrd="1" destOrd="0" presId="urn:microsoft.com/office/officeart/2009/3/layout/DescendingProcess"/>
    <dgm:cxn modelId="{BCE75B8C-2065-4C7B-9B13-C1A31F28911C}" type="presParOf" srcId="{76F6215A-1607-4CB7-AFEE-8278F9D38D3D}" destId="{CD66277E-7D23-47D6-A408-7A5ED9C7798D}" srcOrd="2" destOrd="0" presId="urn:microsoft.com/office/officeart/2009/3/layout/DescendingProcess"/>
    <dgm:cxn modelId="{69B3F59C-D604-42E5-8B91-D744DD909E8B}" type="presParOf" srcId="{76F6215A-1607-4CB7-AFEE-8278F9D38D3D}" destId="{966D2233-3BAA-487F-9FAE-A26DD117C632}" srcOrd="3" destOrd="0" presId="urn:microsoft.com/office/officeart/2009/3/layout/DescendingProcess"/>
    <dgm:cxn modelId="{7728BB5E-A3C6-4C60-9B8D-05913E5A4355}" type="presParOf" srcId="{966D2233-3BAA-487F-9FAE-A26DD117C632}" destId="{E4B5A156-74DD-4CD5-8635-5D4705242247}" srcOrd="0" destOrd="0" presId="urn:microsoft.com/office/officeart/2009/3/layout/DescendingProcess"/>
    <dgm:cxn modelId="{D6E00538-3A41-4122-864C-76B74FB67D7F}" type="presParOf" srcId="{76F6215A-1607-4CB7-AFEE-8278F9D38D3D}" destId="{8E17E3F6-CC9E-4867-A4FD-E9CE364F26A4}" srcOrd="4" destOrd="0" presId="urn:microsoft.com/office/officeart/2009/3/layout/DescendingProcess"/>
    <dgm:cxn modelId="{7C3B923B-E198-4552-9CDA-3E93CADB3732}" type="presParOf" srcId="{76F6215A-1607-4CB7-AFEE-8278F9D38D3D}" destId="{BE196FDF-2B84-4399-9776-A46C8DA96E11}" srcOrd="5" destOrd="0" presId="urn:microsoft.com/office/officeart/2009/3/layout/DescendingProcess"/>
    <dgm:cxn modelId="{EA6249CC-4409-4520-ABA9-3DF3D7FD6C0B}" type="presParOf" srcId="{BE196FDF-2B84-4399-9776-A46C8DA96E11}" destId="{0690EE04-C456-4C48-B88B-91AD3611665A}" srcOrd="0" destOrd="0" presId="urn:microsoft.com/office/officeart/2009/3/layout/DescendingProcess"/>
    <dgm:cxn modelId="{CC26CB30-1378-4EF9-BA07-6877FAD508F3}" type="presParOf" srcId="{76F6215A-1607-4CB7-AFEE-8278F9D38D3D}" destId="{EC902337-5146-4483-99C4-531B009E0415}" srcOrd="6" destOrd="0" presId="urn:microsoft.com/office/officeart/2009/3/layout/DescendingProcess"/>
    <dgm:cxn modelId="{8D3A72A1-26FE-4A84-96A6-FDB471A4FD2C}" type="presParOf" srcId="{76F6215A-1607-4CB7-AFEE-8278F9D38D3D}" destId="{7ABE7F9F-3420-4846-8B69-D7C44E1FAAEA}" srcOrd="7" destOrd="0" presId="urn:microsoft.com/office/officeart/2009/3/layout/DescendingProcess"/>
    <dgm:cxn modelId="{1225FB00-7A1A-4F27-A6A4-8FB322149BBF}" type="presParOf" srcId="{7ABE7F9F-3420-4846-8B69-D7C44E1FAAEA}" destId="{E3D74C82-FF6D-4337-9A48-C60A1AC53767}" srcOrd="0" destOrd="0" presId="urn:microsoft.com/office/officeart/2009/3/layout/DescendingProcess"/>
    <dgm:cxn modelId="{22FA33AD-0885-4A79-A693-5C760DDAF293}" type="presParOf" srcId="{76F6215A-1607-4CB7-AFEE-8278F9D38D3D}" destId="{8298F916-F74A-433E-9818-1EF7D85E7675}" srcOrd="8" destOrd="0" presId="urn:microsoft.com/office/officeart/2009/3/layout/DescendingProcess"/>
    <dgm:cxn modelId="{E2AE0B97-0E0A-4F41-86A6-7487855B1EEE}" type="presParOf" srcId="{76F6215A-1607-4CB7-AFEE-8278F9D38D3D}" destId="{475F59EE-7209-46ED-89CA-63B2DC3D0961}" srcOrd="9" destOrd="0" presId="urn:microsoft.com/office/officeart/2009/3/layout/DescendingProcess"/>
    <dgm:cxn modelId="{4E3F3CC6-239D-4E9F-BE59-707466F98A68}" type="presParOf" srcId="{475F59EE-7209-46ED-89CA-63B2DC3D0961}" destId="{2738B710-5F64-4624-89C6-A42F3FDD8CD9}" srcOrd="0" destOrd="0" presId="urn:microsoft.com/office/officeart/2009/3/layout/DescendingProcess"/>
    <dgm:cxn modelId="{A68E839C-8B05-436A-ACFF-50EF68D9DA9B}" type="presParOf" srcId="{76F6215A-1607-4CB7-AFEE-8278F9D38D3D}" destId="{345C12EC-5DDC-4392-8C55-88D09B8E5B04}" srcOrd="10" destOrd="0" presId="urn:microsoft.com/office/officeart/2009/3/layout/Descending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8AD1BE-8103-4E67-B0D5-68B1D09717EB}">
      <dsp:nvSpPr>
        <dsp:cNvPr id="0" name=""/>
        <dsp:cNvSpPr/>
      </dsp:nvSpPr>
      <dsp:spPr>
        <a:xfrm rot="4396374">
          <a:off x="2485714" y="772375"/>
          <a:ext cx="3350686" cy="2336686"/>
        </a:xfrm>
        <a:prstGeom prst="swooshArrow">
          <a:avLst>
            <a:gd name="adj1" fmla="val 16310"/>
            <a:gd name="adj2" fmla="val 31370"/>
          </a:avLst>
        </a:prstGeom>
        <a:solidFill>
          <a:srgbClr val="92D05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B5A156-74DD-4CD5-8635-5D4705242247}">
      <dsp:nvSpPr>
        <dsp:cNvPr id="0" name=""/>
        <dsp:cNvSpPr/>
      </dsp:nvSpPr>
      <dsp:spPr>
        <a:xfrm>
          <a:off x="3566266" y="1002963"/>
          <a:ext cx="84615" cy="84615"/>
        </a:xfrm>
        <a:prstGeom prst="ellipse">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90EE04-C456-4C48-B88B-91AD3611665A}">
      <dsp:nvSpPr>
        <dsp:cNvPr id="0" name=""/>
        <dsp:cNvSpPr/>
      </dsp:nvSpPr>
      <dsp:spPr>
        <a:xfrm>
          <a:off x="4044032" y="1369759"/>
          <a:ext cx="84615" cy="84615"/>
        </a:xfrm>
        <a:prstGeom prst="ellipse">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3D74C82-FF6D-4337-9A48-C60A1AC53767}">
      <dsp:nvSpPr>
        <dsp:cNvPr id="0" name=""/>
        <dsp:cNvSpPr/>
      </dsp:nvSpPr>
      <dsp:spPr>
        <a:xfrm>
          <a:off x="4473552" y="1799046"/>
          <a:ext cx="84615" cy="84615"/>
        </a:xfrm>
        <a:prstGeom prst="ellipse">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7B1D27-EFB7-4232-BEE0-4DB92DA3EB5B}">
      <dsp:nvSpPr>
        <dsp:cNvPr id="0" name=""/>
        <dsp:cNvSpPr/>
      </dsp:nvSpPr>
      <dsp:spPr>
        <a:xfrm>
          <a:off x="1506910" y="481683"/>
          <a:ext cx="1579744" cy="621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GB" sz="2000" b="1" i="0" kern="1200" baseline="0" dirty="0" err="1">
              <a:solidFill>
                <a:schemeClr val="tx1"/>
              </a:solidFill>
              <a:latin typeface="Arial" panose="020B0604020202020204" pitchFamily="34" charset="0"/>
              <a:cs typeface="Arial" panose="020B0604020202020204" pitchFamily="34" charset="0"/>
            </a:rPr>
            <a:t>Asesiad</a:t>
          </a:r>
          <a:endParaRPr lang="en-GB" sz="2000" b="1" i="0" kern="1200" dirty="0">
            <a:solidFill>
              <a:schemeClr val="tx1"/>
            </a:solidFill>
            <a:latin typeface="Arial" panose="020B0604020202020204" pitchFamily="34" charset="0"/>
            <a:cs typeface="Arial" panose="020B0604020202020204" pitchFamily="34" charset="0"/>
          </a:endParaRPr>
        </a:p>
      </dsp:txBody>
      <dsp:txXfrm>
        <a:off x="1506910" y="481683"/>
        <a:ext cx="1579744" cy="621029"/>
      </dsp:txXfrm>
    </dsp:sp>
    <dsp:sp modelId="{CD66277E-7D23-47D6-A408-7A5ED9C7798D}">
      <dsp:nvSpPr>
        <dsp:cNvPr id="0" name=""/>
        <dsp:cNvSpPr/>
      </dsp:nvSpPr>
      <dsp:spPr>
        <a:xfrm flipH="1">
          <a:off x="3213223" y="518724"/>
          <a:ext cx="2878555" cy="621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l" defTabSz="889000">
            <a:lnSpc>
              <a:spcPct val="90000"/>
            </a:lnSpc>
            <a:spcBef>
              <a:spcPct val="0"/>
            </a:spcBef>
            <a:spcAft>
              <a:spcPct val="35000"/>
            </a:spcAft>
            <a:buNone/>
          </a:pPr>
          <a:r>
            <a:rPr lang="en-GB" sz="2000" b="1" kern="1200" dirty="0">
              <a:latin typeface="Comic Sans MS" panose="030F0702030302020204" pitchFamily="66" charset="0"/>
            </a:rPr>
            <a:t> </a:t>
          </a:r>
          <a:r>
            <a:rPr lang="en-GB" sz="2000" b="1" i="0" kern="1200" dirty="0" err="1">
              <a:solidFill>
                <a:schemeClr val="tx1"/>
              </a:solidFill>
              <a:latin typeface="Arial" panose="020B0604020202020204" pitchFamily="34" charset="0"/>
              <a:cs typeface="Arial" panose="020B0604020202020204" pitchFamily="34" charset="0"/>
            </a:rPr>
            <a:t>Cymeradwyo</a:t>
          </a:r>
          <a:endParaRPr lang="en-GB" sz="2000" b="1" i="0" kern="1200" dirty="0">
            <a:solidFill>
              <a:schemeClr val="tx1"/>
            </a:solidFill>
            <a:latin typeface="Arial" panose="020B0604020202020204" pitchFamily="34" charset="0"/>
            <a:cs typeface="Arial" panose="020B0604020202020204" pitchFamily="34" charset="0"/>
          </a:endParaRPr>
        </a:p>
      </dsp:txBody>
      <dsp:txXfrm>
        <a:off x="3213223" y="518724"/>
        <a:ext cx="2878555" cy="621029"/>
      </dsp:txXfrm>
    </dsp:sp>
    <dsp:sp modelId="{8E17E3F6-CC9E-4867-A4FD-E9CE364F26A4}">
      <dsp:nvSpPr>
        <dsp:cNvPr id="0" name=""/>
        <dsp:cNvSpPr/>
      </dsp:nvSpPr>
      <dsp:spPr>
        <a:xfrm>
          <a:off x="3240980" y="1091820"/>
          <a:ext cx="876979" cy="621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b="1" i="0" kern="1200" dirty="0" err="1">
              <a:solidFill>
                <a:schemeClr val="tx1"/>
              </a:solidFill>
              <a:latin typeface="Arial" panose="020B0604020202020204" pitchFamily="34" charset="0"/>
              <a:cs typeface="Arial" panose="020B0604020202020204" pitchFamily="34" charset="0"/>
            </a:rPr>
            <a:t>Paru</a:t>
          </a:r>
          <a:r>
            <a:rPr lang="en-GB" sz="1800" b="1" i="1" kern="1200" dirty="0">
              <a:solidFill>
                <a:srgbClr val="002060"/>
              </a:solidFill>
              <a:latin typeface="Comic Sans MS" panose="030F0702030302020204" pitchFamily="66" charset="0"/>
            </a:rPr>
            <a:t> </a:t>
          </a:r>
        </a:p>
      </dsp:txBody>
      <dsp:txXfrm>
        <a:off x="3240980" y="1091820"/>
        <a:ext cx="876979" cy="621029"/>
      </dsp:txXfrm>
    </dsp:sp>
    <dsp:sp modelId="{2738B710-5F64-4624-89C6-A42F3FDD8CD9}">
      <dsp:nvSpPr>
        <dsp:cNvPr id="0" name=""/>
        <dsp:cNvSpPr/>
      </dsp:nvSpPr>
      <dsp:spPr>
        <a:xfrm>
          <a:off x="4784377" y="2271416"/>
          <a:ext cx="84615" cy="84615"/>
        </a:xfrm>
        <a:prstGeom prst="ellipse">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902337-5146-4483-99C4-531B009E0415}">
      <dsp:nvSpPr>
        <dsp:cNvPr id="0" name=""/>
        <dsp:cNvSpPr/>
      </dsp:nvSpPr>
      <dsp:spPr>
        <a:xfrm>
          <a:off x="4619264" y="1500103"/>
          <a:ext cx="2237771" cy="621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l" defTabSz="889000">
            <a:lnSpc>
              <a:spcPct val="90000"/>
            </a:lnSpc>
            <a:spcBef>
              <a:spcPct val="0"/>
            </a:spcBef>
            <a:spcAft>
              <a:spcPct val="35000"/>
            </a:spcAft>
            <a:buNone/>
          </a:pPr>
          <a:r>
            <a:rPr lang="en-GB" sz="2000" b="1" i="0" kern="1200" dirty="0" err="1">
              <a:solidFill>
                <a:schemeClr val="tx1"/>
              </a:solidFill>
              <a:latin typeface="Arial" panose="020B0604020202020204" pitchFamily="34" charset="0"/>
              <a:cs typeface="Arial" panose="020B0604020202020204" pitchFamily="34" charset="0"/>
            </a:rPr>
            <a:t>Cyflwyniadau</a:t>
          </a:r>
          <a:endParaRPr lang="en-GB" sz="2000" b="1" i="0" kern="1200" dirty="0">
            <a:solidFill>
              <a:schemeClr val="tx1"/>
            </a:solidFill>
            <a:latin typeface="Arial" panose="020B0604020202020204" pitchFamily="34" charset="0"/>
            <a:cs typeface="Arial" panose="020B0604020202020204" pitchFamily="34" charset="0"/>
          </a:endParaRPr>
        </a:p>
      </dsp:txBody>
      <dsp:txXfrm>
        <a:off x="4619264" y="1500103"/>
        <a:ext cx="2237771" cy="621029"/>
      </dsp:txXfrm>
    </dsp:sp>
    <dsp:sp modelId="{8298F916-F74A-433E-9818-1EF7D85E7675}">
      <dsp:nvSpPr>
        <dsp:cNvPr id="0" name=""/>
        <dsp:cNvSpPr/>
      </dsp:nvSpPr>
      <dsp:spPr>
        <a:xfrm>
          <a:off x="1796320" y="2179513"/>
          <a:ext cx="3151283" cy="621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GB" sz="2000" b="1" i="0" kern="1200" dirty="0" err="1">
              <a:solidFill>
                <a:schemeClr val="tx1"/>
              </a:solidFill>
              <a:latin typeface="Arial" panose="020B0604020202020204" pitchFamily="34" charset="0"/>
              <a:cs typeface="Arial" panose="020B0604020202020204" pitchFamily="34" charset="0"/>
            </a:rPr>
            <a:t>Plentyn</a:t>
          </a:r>
          <a:r>
            <a:rPr lang="en-GB" sz="2000" b="1" i="0" kern="1200" dirty="0">
              <a:solidFill>
                <a:schemeClr val="tx1"/>
              </a:solidFill>
              <a:latin typeface="Arial" panose="020B0604020202020204" pitchFamily="34" charset="0"/>
              <a:cs typeface="Arial" panose="020B0604020202020204" pitchFamily="34" charset="0"/>
            </a:rPr>
            <a:t> </a:t>
          </a:r>
          <a:r>
            <a:rPr lang="en-GB" sz="2000" b="1" i="0" kern="1200" dirty="0" err="1">
              <a:solidFill>
                <a:schemeClr val="tx1"/>
              </a:solidFill>
              <a:latin typeface="Arial" panose="020B0604020202020204" pitchFamily="34" charset="0"/>
              <a:cs typeface="Arial" panose="020B0604020202020204" pitchFamily="34" charset="0"/>
            </a:rPr>
            <a:t>yn</a:t>
          </a:r>
          <a:r>
            <a:rPr lang="en-GB" sz="2000" b="1" i="0" kern="1200" dirty="0">
              <a:solidFill>
                <a:schemeClr val="tx1"/>
              </a:solidFill>
              <a:latin typeface="Arial" panose="020B0604020202020204" pitchFamily="34" charset="0"/>
              <a:cs typeface="Arial" panose="020B0604020202020204" pitchFamily="34" charset="0"/>
            </a:rPr>
            <a:t> </a:t>
          </a:r>
          <a:r>
            <a:rPr lang="en-GB" sz="2000" b="1" i="0" kern="1200" dirty="0" err="1">
              <a:solidFill>
                <a:schemeClr val="tx1"/>
              </a:solidFill>
              <a:latin typeface="Arial" panose="020B0604020202020204" pitchFamily="34" charset="0"/>
              <a:cs typeface="Arial" panose="020B0604020202020204" pitchFamily="34" charset="0"/>
            </a:rPr>
            <a:t>symud</a:t>
          </a:r>
          <a:r>
            <a:rPr lang="en-GB" sz="2000" b="1" i="0" kern="1200" dirty="0">
              <a:solidFill>
                <a:schemeClr val="tx1"/>
              </a:solidFill>
              <a:latin typeface="Arial" panose="020B0604020202020204" pitchFamily="34" charset="0"/>
              <a:cs typeface="Arial" panose="020B0604020202020204" pitchFamily="34" charset="0"/>
            </a:rPr>
            <a:t> </a:t>
          </a:r>
          <a:r>
            <a:rPr lang="en-GB" sz="2000" b="1" i="0" kern="1200" dirty="0" err="1">
              <a:solidFill>
                <a:schemeClr val="tx1"/>
              </a:solidFill>
              <a:latin typeface="Arial" panose="020B0604020202020204" pitchFamily="34" charset="0"/>
              <a:cs typeface="Arial" panose="020B0604020202020204" pitchFamily="34" charset="0"/>
            </a:rPr>
            <a:t>i</a:t>
          </a:r>
          <a:r>
            <a:rPr lang="en-GB" sz="2000" b="1" i="0" kern="1200" dirty="0">
              <a:solidFill>
                <a:schemeClr val="tx1"/>
              </a:solidFill>
              <a:latin typeface="Arial" panose="020B0604020202020204" pitchFamily="34" charset="0"/>
              <a:cs typeface="Arial" panose="020B0604020202020204" pitchFamily="34" charset="0"/>
            </a:rPr>
            <a:t> </a:t>
          </a:r>
          <a:r>
            <a:rPr lang="en-GB" sz="2000" b="1" i="0" kern="1200" dirty="0" err="1">
              <a:solidFill>
                <a:schemeClr val="tx1"/>
              </a:solidFill>
              <a:latin typeface="Arial" panose="020B0604020202020204" pitchFamily="34" charset="0"/>
              <a:cs typeface="Arial" panose="020B0604020202020204" pitchFamily="34" charset="0"/>
            </a:rPr>
            <a:t>mewn</a:t>
          </a:r>
          <a:endParaRPr lang="en-GB" sz="2000" b="1" i="0" kern="1200" dirty="0">
            <a:solidFill>
              <a:schemeClr val="tx1"/>
            </a:solidFill>
            <a:latin typeface="Arial" panose="020B0604020202020204" pitchFamily="34" charset="0"/>
            <a:cs typeface="Arial" panose="020B0604020202020204" pitchFamily="34" charset="0"/>
          </a:endParaRPr>
        </a:p>
      </dsp:txBody>
      <dsp:txXfrm>
        <a:off x="1796320" y="2179513"/>
        <a:ext cx="3151283" cy="621029"/>
      </dsp:txXfrm>
    </dsp:sp>
    <dsp:sp modelId="{345C12EC-5DDC-4392-8C55-88D09B8E5B04}">
      <dsp:nvSpPr>
        <dsp:cNvPr id="0" name=""/>
        <dsp:cNvSpPr/>
      </dsp:nvSpPr>
      <dsp:spPr>
        <a:xfrm>
          <a:off x="4334402" y="3260407"/>
          <a:ext cx="2134790" cy="621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i="0" kern="1200" dirty="0" err="1">
              <a:solidFill>
                <a:schemeClr val="tx1"/>
              </a:solidFill>
              <a:latin typeface="Arial" panose="020B0604020202020204" pitchFamily="34" charset="0"/>
              <a:cs typeface="Arial" panose="020B0604020202020204" pitchFamily="34" charset="0"/>
            </a:rPr>
            <a:t>Gorchymyn</a:t>
          </a:r>
          <a:r>
            <a:rPr lang="en-GB" sz="2000" b="1" i="0" kern="1200" dirty="0">
              <a:solidFill>
                <a:schemeClr val="tx1"/>
              </a:solidFill>
              <a:latin typeface="Arial" panose="020B0604020202020204" pitchFamily="34" charset="0"/>
              <a:cs typeface="Arial" panose="020B0604020202020204" pitchFamily="34" charset="0"/>
            </a:rPr>
            <a:t> </a:t>
          </a:r>
          <a:r>
            <a:rPr lang="en-GB" sz="2000" b="1" i="0" kern="1200" dirty="0" err="1">
              <a:solidFill>
                <a:schemeClr val="tx1"/>
              </a:solidFill>
              <a:latin typeface="Arial" panose="020B0604020202020204" pitchFamily="34" charset="0"/>
              <a:cs typeface="Arial" panose="020B0604020202020204" pitchFamily="34" charset="0"/>
            </a:rPr>
            <a:t>Mabwysiadu</a:t>
          </a:r>
          <a:endParaRPr lang="en-GB" sz="2000" b="1" i="0" kern="1200" dirty="0">
            <a:solidFill>
              <a:schemeClr val="tx1"/>
            </a:solidFill>
            <a:latin typeface="Arial" panose="020B0604020202020204" pitchFamily="34" charset="0"/>
            <a:cs typeface="Arial" panose="020B0604020202020204" pitchFamily="34" charset="0"/>
          </a:endParaRPr>
        </a:p>
      </dsp:txBody>
      <dsp:txXfrm>
        <a:off x="4334402" y="3260407"/>
        <a:ext cx="2134790" cy="621029"/>
      </dsp:txXfrm>
    </dsp:sp>
  </dsp:spTree>
</dsp:drawing>
</file>

<file path=ppt/diagrams/layout1.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85571D-34FE-4FAE-A12A-547D1BE71C44}" type="datetimeFigureOut">
              <a:rPr lang="en-GB" smtClean="0"/>
              <a:t>24/12/2024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37DC22-F622-44EA-8F1E-4178DF55D77F}" type="slidenum">
              <a:rPr lang="en-GB" smtClean="0"/>
              <a:t>‹#›</a:t>
            </a:fld>
            <a:endParaRPr lang="en-GB"/>
          </a:p>
        </p:txBody>
      </p:sp>
    </p:spTree>
    <p:extLst>
      <p:ext uri="{BB962C8B-B14F-4D97-AF65-F5344CB8AC3E}">
        <p14:creationId xmlns:p14="http://schemas.microsoft.com/office/powerpoint/2010/main" val="2696655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Os</a:t>
            </a:r>
            <a:r>
              <a:rPr lang="en-GB" dirty="0"/>
              <a:t> </a:t>
            </a:r>
            <a:r>
              <a:rPr lang="en-GB" dirty="0" err="1"/>
              <a:t>ydych</a:t>
            </a:r>
            <a:r>
              <a:rPr lang="en-GB" dirty="0"/>
              <a:t> </a:t>
            </a:r>
            <a:r>
              <a:rPr lang="en-GB" dirty="0" err="1"/>
              <a:t>chi'n</a:t>
            </a:r>
            <a:r>
              <a:rPr lang="en-GB" dirty="0"/>
              <a:t> </a:t>
            </a:r>
            <a:r>
              <a:rPr lang="en-GB" dirty="0" err="1"/>
              <a:t>darllen</a:t>
            </a:r>
            <a:r>
              <a:rPr lang="en-GB" dirty="0"/>
              <a:t> </a:t>
            </a:r>
            <a:r>
              <a:rPr lang="en-GB" dirty="0" err="1"/>
              <a:t>hwn</a:t>
            </a:r>
            <a:r>
              <a:rPr lang="en-GB" dirty="0"/>
              <a:t> </a:t>
            </a:r>
            <a:r>
              <a:rPr lang="en-GB" dirty="0" err="1"/>
              <a:t>o'r</a:t>
            </a:r>
            <a:r>
              <a:rPr lang="en-GB" dirty="0"/>
              <a:t> </a:t>
            </a:r>
            <a:r>
              <a:rPr lang="en-GB" dirty="0" err="1"/>
              <a:t>wefan</a:t>
            </a:r>
            <a:r>
              <a:rPr lang="en-GB" dirty="0"/>
              <a:t>, </a:t>
            </a:r>
            <a:r>
              <a:rPr lang="en-GB" dirty="0" err="1"/>
              <a:t>mae</a:t>
            </a:r>
            <a:r>
              <a:rPr lang="en-GB" dirty="0"/>
              <a:t> </a:t>
            </a:r>
            <a:r>
              <a:rPr lang="en-GB" dirty="0" err="1"/>
              <a:t>hwn</a:t>
            </a:r>
            <a:r>
              <a:rPr lang="en-GB" dirty="0"/>
              <a:t> </a:t>
            </a:r>
            <a:r>
              <a:rPr lang="en-GB" dirty="0" err="1"/>
              <a:t>yn</a:t>
            </a:r>
            <a:r>
              <a:rPr lang="en-GB" dirty="0"/>
              <a:t> un o </a:t>
            </a:r>
            <a:r>
              <a:rPr lang="en-GB" dirty="0" err="1"/>
              <a:t>grŵp</a:t>
            </a:r>
            <a:r>
              <a:rPr lang="en-GB" dirty="0"/>
              <a:t> o 12 </a:t>
            </a:r>
            <a:r>
              <a:rPr lang="en-GB" dirty="0" err="1"/>
              <a:t>cwrs</a:t>
            </a:r>
            <a:r>
              <a:rPr lang="en-GB" dirty="0"/>
              <a:t> </a:t>
            </a:r>
            <a:r>
              <a:rPr lang="en-GB" dirty="0" err="1"/>
              <a:t>sydd</a:t>
            </a:r>
            <a:r>
              <a:rPr lang="en-GB" dirty="0"/>
              <a:t> </a:t>
            </a:r>
            <a:r>
              <a:rPr lang="en-GB" dirty="0" err="1"/>
              <a:t>â'r</a:t>
            </a:r>
            <a:r>
              <a:rPr lang="en-GB" dirty="0"/>
              <a:t> nod o </a:t>
            </a:r>
            <a:r>
              <a:rPr lang="en-GB" dirty="0" err="1"/>
              <a:t>adeiladu</a:t>
            </a:r>
            <a:r>
              <a:rPr lang="en-GB" dirty="0"/>
              <a:t> </a:t>
            </a:r>
            <a:r>
              <a:rPr lang="en-GB" dirty="0" err="1"/>
              <a:t>gwybodaeth</a:t>
            </a:r>
            <a:r>
              <a:rPr lang="en-GB" dirty="0"/>
              <a:t> a </a:t>
            </a:r>
            <a:r>
              <a:rPr lang="en-GB" dirty="0" err="1"/>
              <a:t>sgiliau</a:t>
            </a:r>
            <a:r>
              <a:rPr lang="en-GB" dirty="0"/>
              <a:t> </a:t>
            </a:r>
            <a:r>
              <a:rPr lang="en-GB" dirty="0" err="1"/>
              <a:t>rhieni</a:t>
            </a:r>
            <a:r>
              <a:rPr lang="en-GB" dirty="0"/>
              <a:t> </a:t>
            </a:r>
            <a:r>
              <a:rPr lang="en-GB" dirty="0" err="1"/>
              <a:t>sy’n</a:t>
            </a:r>
            <a:r>
              <a:rPr lang="en-GB" dirty="0"/>
              <a:t> </a:t>
            </a:r>
            <a:r>
              <a:rPr lang="en-GB" dirty="0" err="1"/>
              <a:t>mabwysiadu</a:t>
            </a:r>
            <a:r>
              <a:rPr lang="en-GB" dirty="0"/>
              <a:t> </a:t>
            </a:r>
            <a:r>
              <a:rPr lang="en-GB" dirty="0" err="1"/>
              <a:t>a'u</a:t>
            </a:r>
            <a:r>
              <a:rPr lang="en-GB" dirty="0"/>
              <a:t> </a:t>
            </a:r>
            <a:r>
              <a:rPr lang="en-GB" dirty="0" err="1"/>
              <a:t>teuluoedd</a:t>
            </a:r>
            <a:r>
              <a:rPr lang="en-GB" dirty="0"/>
              <a:t> </a:t>
            </a:r>
            <a:r>
              <a:rPr lang="en-GB" dirty="0" err="1"/>
              <a:t>a'u</a:t>
            </a:r>
            <a:r>
              <a:rPr lang="en-GB" dirty="0"/>
              <a:t> </a:t>
            </a:r>
            <a:r>
              <a:rPr lang="en-GB" dirty="0" err="1"/>
              <a:t>ffrindiau</a:t>
            </a:r>
            <a:r>
              <a:rPr lang="en-GB" dirty="0"/>
              <a:t>. </a:t>
            </a:r>
            <a:r>
              <a:rPr lang="en-GB" dirty="0" err="1"/>
              <a:t>Mae'r</a:t>
            </a:r>
            <a:r>
              <a:rPr lang="en-GB" dirty="0"/>
              <a:t> </a:t>
            </a:r>
            <a:r>
              <a:rPr lang="en-GB" dirty="0" err="1"/>
              <a:t>uned</a:t>
            </a:r>
            <a:r>
              <a:rPr lang="en-GB" dirty="0"/>
              <a:t> hon </a:t>
            </a:r>
            <a:r>
              <a:rPr lang="en-GB" dirty="0" err="1"/>
              <a:t>yn</a:t>
            </a:r>
            <a:r>
              <a:rPr lang="en-GB" dirty="0"/>
              <a:t> </a:t>
            </a:r>
            <a:r>
              <a:rPr lang="en-GB" dirty="0" err="1"/>
              <a:t>Sesiwn</a:t>
            </a:r>
            <a:r>
              <a:rPr lang="en-GB" dirty="0"/>
              <a:t> </a:t>
            </a:r>
            <a:r>
              <a:rPr lang="en-GB" dirty="0" err="1"/>
              <a:t>i</a:t>
            </a:r>
            <a:r>
              <a:rPr lang="en-GB" dirty="0"/>
              <a:t> </a:t>
            </a:r>
            <a:r>
              <a:rPr lang="en-GB" dirty="0" err="1"/>
              <a:t>Aelodau</a:t>
            </a:r>
            <a:r>
              <a:rPr lang="en-GB" dirty="0"/>
              <a:t> </a:t>
            </a:r>
            <a:r>
              <a:rPr lang="en-GB" dirty="0" err="1"/>
              <a:t>Teulu</a:t>
            </a:r>
            <a:r>
              <a:rPr lang="en-GB" dirty="0"/>
              <a:t> a </a:t>
            </a:r>
            <a:r>
              <a:rPr lang="en-GB" dirty="0" err="1"/>
              <a:t>Ffrindiau</a:t>
            </a:r>
            <a:r>
              <a:rPr lang="en-GB" dirty="0"/>
              <a:t> </a:t>
            </a:r>
            <a:r>
              <a:rPr lang="en-GB" dirty="0" err="1"/>
              <a:t>er</a:t>
            </a:r>
            <a:r>
              <a:rPr lang="en-GB" dirty="0"/>
              <a:t> </a:t>
            </a:r>
            <a:r>
              <a:rPr lang="en-GB" dirty="0" err="1"/>
              <a:t>mwyn</a:t>
            </a:r>
            <a:r>
              <a:rPr lang="en-GB" dirty="0"/>
              <a:t> </a:t>
            </a:r>
            <a:r>
              <a:rPr lang="en-GB" dirty="0" err="1"/>
              <a:t>eu</a:t>
            </a:r>
            <a:r>
              <a:rPr lang="en-GB" dirty="0"/>
              <a:t> </a:t>
            </a:r>
            <a:r>
              <a:rPr lang="en-GB" dirty="0" err="1"/>
              <a:t>helpu</a:t>
            </a:r>
            <a:r>
              <a:rPr lang="en-GB" dirty="0"/>
              <a:t> </a:t>
            </a:r>
            <a:r>
              <a:rPr lang="en-GB" dirty="0" err="1"/>
              <a:t>i</a:t>
            </a:r>
            <a:r>
              <a:rPr lang="en-GB" dirty="0"/>
              <a:t> </a:t>
            </a:r>
            <a:r>
              <a:rPr lang="en-GB" dirty="0" err="1"/>
              <a:t>deimlo'n</a:t>
            </a:r>
            <a:r>
              <a:rPr lang="en-GB" dirty="0"/>
              <a:t> </a:t>
            </a:r>
            <a:r>
              <a:rPr lang="en-GB" dirty="0" err="1"/>
              <a:t>barod</a:t>
            </a:r>
            <a:r>
              <a:rPr lang="en-GB" dirty="0"/>
              <a:t> a </a:t>
            </a:r>
            <a:r>
              <a:rPr lang="en-GB" dirty="0" err="1"/>
              <a:t>theimlo</a:t>
            </a:r>
            <a:r>
              <a:rPr lang="en-GB" dirty="0"/>
              <a:t> bod </a:t>
            </a:r>
            <a:r>
              <a:rPr lang="en-GB" dirty="0" err="1"/>
              <a:t>ganddyn</a:t>
            </a:r>
            <a:r>
              <a:rPr lang="en-GB" dirty="0"/>
              <a:t> </a:t>
            </a:r>
            <a:r>
              <a:rPr lang="en-GB" dirty="0" err="1"/>
              <a:t>nhw</a:t>
            </a:r>
            <a:r>
              <a:rPr lang="en-GB" dirty="0"/>
              <a:t> </a:t>
            </a:r>
            <a:r>
              <a:rPr lang="en-GB" dirty="0" err="1"/>
              <a:t>gefnogaeth</a:t>
            </a:r>
            <a:r>
              <a:rPr lang="en-GB" dirty="0"/>
              <a:t> pan </a:t>
            </a:r>
            <a:r>
              <a:rPr lang="en-GB" dirty="0" err="1"/>
              <a:t>fydd</a:t>
            </a:r>
            <a:r>
              <a:rPr lang="en-GB" dirty="0"/>
              <a:t> </a:t>
            </a:r>
            <a:r>
              <a:rPr lang="en-GB" dirty="0" err="1"/>
              <a:t>rhywun</a:t>
            </a:r>
            <a:r>
              <a:rPr lang="en-GB" dirty="0"/>
              <a:t> </a:t>
            </a:r>
            <a:r>
              <a:rPr lang="en-GB" dirty="0" err="1"/>
              <a:t>maen</a:t>
            </a:r>
            <a:r>
              <a:rPr lang="en-GB" dirty="0"/>
              <a:t> </a:t>
            </a:r>
            <a:r>
              <a:rPr lang="en-GB" dirty="0" err="1"/>
              <a:t>nhw'n</a:t>
            </a:r>
            <a:r>
              <a:rPr lang="en-GB" dirty="0"/>
              <a:t> </a:t>
            </a:r>
            <a:r>
              <a:rPr lang="en-GB" dirty="0" err="1"/>
              <a:t>ei</a:t>
            </a:r>
            <a:r>
              <a:rPr lang="en-GB" dirty="0"/>
              <a:t> </a:t>
            </a:r>
            <a:r>
              <a:rPr lang="en-GB" dirty="0" err="1"/>
              <a:t>adnabod</a:t>
            </a:r>
            <a:r>
              <a:rPr lang="en-GB" dirty="0"/>
              <a:t> </a:t>
            </a:r>
            <a:r>
              <a:rPr lang="en-GB" dirty="0" err="1"/>
              <a:t>wedi</a:t>
            </a:r>
            <a:r>
              <a:rPr lang="en-GB" dirty="0"/>
              <a:t> </a:t>
            </a:r>
            <a:r>
              <a:rPr lang="en-GB" dirty="0" err="1"/>
              <a:t>mabwysiadu</a:t>
            </a:r>
            <a:r>
              <a:rPr lang="en-GB" dirty="0"/>
              <a:t> </a:t>
            </a:r>
            <a:r>
              <a:rPr lang="en-GB" dirty="0" err="1"/>
              <a:t>plentyn</a:t>
            </a:r>
            <a:r>
              <a:rPr lang="en-GB" dirty="0"/>
              <a:t>.  </a:t>
            </a:r>
            <a:r>
              <a:rPr lang="en-GB" dirty="0" err="1"/>
              <a:t>Bydd</a:t>
            </a:r>
            <a:r>
              <a:rPr lang="en-GB" dirty="0"/>
              <a:t> </a:t>
            </a:r>
            <a:r>
              <a:rPr lang="en-GB" dirty="0" err="1"/>
              <a:t>yn</a:t>
            </a:r>
            <a:r>
              <a:rPr lang="en-GB" dirty="0"/>
              <a:t> </a:t>
            </a:r>
            <a:r>
              <a:rPr lang="en-GB" dirty="0" err="1"/>
              <a:t>ddefnyddiol</a:t>
            </a:r>
            <a:r>
              <a:rPr lang="en-GB" dirty="0"/>
              <a:t> </a:t>
            </a:r>
            <a:r>
              <a:rPr lang="en-GB" dirty="0" err="1"/>
              <a:t>edrych</a:t>
            </a:r>
            <a:r>
              <a:rPr lang="en-GB" dirty="0"/>
              <a:t> </a:t>
            </a:r>
            <a:r>
              <a:rPr lang="en-GB" dirty="0" err="1"/>
              <a:t>ar</a:t>
            </a:r>
            <a:r>
              <a:rPr lang="en-GB" dirty="0"/>
              <a:t> y </a:t>
            </a:r>
            <a:r>
              <a:rPr lang="en-GB" dirty="0" err="1"/>
              <a:t>cwrs</a:t>
            </a:r>
            <a:r>
              <a:rPr lang="en-GB" dirty="0"/>
              <a:t> </a:t>
            </a:r>
            <a:r>
              <a:rPr lang="en-GB" dirty="0" err="1"/>
              <a:t>hwn</a:t>
            </a:r>
            <a:r>
              <a:rPr lang="en-GB" dirty="0"/>
              <a:t> </a:t>
            </a:r>
            <a:r>
              <a:rPr lang="en-GB" dirty="0" err="1"/>
              <a:t>ar</a:t>
            </a:r>
            <a:r>
              <a:rPr lang="en-GB" dirty="0"/>
              <a:t> y </a:t>
            </a:r>
            <a:r>
              <a:rPr lang="en-GB" dirty="0" err="1"/>
              <a:t>cyd</a:t>
            </a:r>
            <a:r>
              <a:rPr lang="en-GB" dirty="0"/>
              <a:t> â </a:t>
            </a:r>
            <a:r>
              <a:rPr lang="en-GB" dirty="0" err="1"/>
              <a:t>chyrsiau</a:t>
            </a:r>
            <a:r>
              <a:rPr lang="en-GB" dirty="0"/>
              <a:t> </a:t>
            </a:r>
            <a:r>
              <a:rPr lang="en-GB" dirty="0" err="1"/>
              <a:t>eraill</a:t>
            </a:r>
            <a:r>
              <a:rPr lang="en-GB" dirty="0"/>
              <a:t> </a:t>
            </a:r>
            <a:r>
              <a:rPr lang="en-GB" dirty="0" err="1"/>
              <a:t>yn</a:t>
            </a:r>
            <a:r>
              <a:rPr lang="en-GB" dirty="0"/>
              <a:t> y </a:t>
            </a:r>
            <a:r>
              <a:rPr lang="en-GB" dirty="0" err="1"/>
              <a:t>gyfres</a:t>
            </a:r>
            <a:r>
              <a:rPr lang="en-GB" dirty="0"/>
              <a:t>.  </a:t>
            </a:r>
            <a:r>
              <a:rPr lang="en-GB" dirty="0" err="1"/>
              <a:t>Awgrymir</a:t>
            </a:r>
            <a:r>
              <a:rPr lang="en-GB" dirty="0"/>
              <a:t> bod </a:t>
            </a:r>
            <a:r>
              <a:rPr lang="en-GB" dirty="0" err="1"/>
              <a:t>mabwysiadwyr</a:t>
            </a:r>
            <a:r>
              <a:rPr lang="en-GB" dirty="0"/>
              <a:t> </a:t>
            </a:r>
            <a:r>
              <a:rPr lang="en-GB" dirty="0" err="1"/>
              <a:t>yn</a:t>
            </a:r>
            <a:r>
              <a:rPr lang="en-GB" dirty="0"/>
              <a:t> </a:t>
            </a:r>
            <a:r>
              <a:rPr lang="en-GB" dirty="0" err="1"/>
              <a:t>edrych</a:t>
            </a:r>
            <a:r>
              <a:rPr lang="en-GB" dirty="0"/>
              <a:t> </a:t>
            </a:r>
            <a:r>
              <a:rPr lang="en-GB" dirty="0" err="1"/>
              <a:t>ar</a:t>
            </a:r>
            <a:r>
              <a:rPr lang="en-GB" dirty="0"/>
              <a:t> y </a:t>
            </a:r>
            <a:r>
              <a:rPr lang="en-GB" dirty="0" err="1"/>
              <a:t>cyrsiau</a:t>
            </a:r>
            <a:r>
              <a:rPr lang="en-GB" dirty="0"/>
              <a:t> </a:t>
            </a:r>
            <a:r>
              <a:rPr lang="en-GB" dirty="0" err="1"/>
              <a:t>ar</a:t>
            </a:r>
            <a:r>
              <a:rPr lang="en-GB" dirty="0"/>
              <a:t> </a:t>
            </a:r>
            <a:r>
              <a:rPr lang="en-GB" dirty="0" err="1"/>
              <a:t>Ymlyniad</a:t>
            </a:r>
            <a:r>
              <a:rPr lang="en-GB" dirty="0"/>
              <a:t> a </a:t>
            </a:r>
            <a:r>
              <a:rPr lang="en-GB" dirty="0" err="1"/>
              <a:t>Datblygiad</a:t>
            </a:r>
            <a:r>
              <a:rPr lang="en-GB" dirty="0"/>
              <a:t> Plant </a:t>
            </a:r>
            <a:r>
              <a:rPr lang="en-GB" dirty="0" err="1"/>
              <a:t>yn</a:t>
            </a:r>
            <a:r>
              <a:rPr lang="en-GB" dirty="0"/>
              <a:t> </a:t>
            </a:r>
            <a:r>
              <a:rPr lang="en-GB" dirty="0" err="1"/>
              <a:t>gyntaf</a:t>
            </a:r>
            <a:r>
              <a:rPr lang="en-GB" dirty="0"/>
              <a:t> </a:t>
            </a:r>
            <a:r>
              <a:rPr lang="en-GB" dirty="0" err="1"/>
              <a:t>gan</a:t>
            </a:r>
            <a:r>
              <a:rPr lang="en-GB" dirty="0"/>
              <a:t> </a:t>
            </a:r>
            <a:r>
              <a:rPr lang="en-GB" dirty="0" err="1"/>
              <a:t>eu</a:t>
            </a:r>
            <a:r>
              <a:rPr lang="en-GB" dirty="0"/>
              <a:t> bod </a:t>
            </a:r>
            <a:r>
              <a:rPr lang="en-GB" dirty="0" err="1"/>
              <a:t>yn</a:t>
            </a:r>
            <a:r>
              <a:rPr lang="en-GB" dirty="0"/>
              <a:t> sail </a:t>
            </a:r>
            <a:r>
              <a:rPr lang="en-GB" dirty="0" err="1"/>
              <a:t>i</a:t>
            </a:r>
            <a:r>
              <a:rPr lang="en-GB" dirty="0"/>
              <a:t> </a:t>
            </a:r>
            <a:r>
              <a:rPr lang="en-GB" dirty="0" err="1"/>
              <a:t>lawer</a:t>
            </a:r>
            <a:r>
              <a:rPr lang="en-GB" dirty="0"/>
              <a:t> </a:t>
            </a:r>
            <a:r>
              <a:rPr lang="en-GB" dirty="0" err="1"/>
              <a:t>o'r</a:t>
            </a:r>
            <a:r>
              <a:rPr lang="en-GB" dirty="0"/>
              <a:t> </a:t>
            </a:r>
            <a:r>
              <a:rPr lang="en-GB" dirty="0" err="1"/>
              <a:t>materion</a:t>
            </a:r>
            <a:r>
              <a:rPr lang="en-GB" dirty="0"/>
              <a:t> </a:t>
            </a:r>
            <a:r>
              <a:rPr lang="en-GB" dirty="0" err="1"/>
              <a:t>sy’n</a:t>
            </a:r>
            <a:r>
              <a:rPr lang="en-GB" dirty="0"/>
              <a:t> </a:t>
            </a:r>
            <a:r>
              <a:rPr lang="en-GB" dirty="0" err="1"/>
              <a:t>cael</a:t>
            </a:r>
            <a:r>
              <a:rPr lang="en-GB" dirty="0"/>
              <a:t> </a:t>
            </a:r>
            <a:r>
              <a:rPr lang="en-GB" dirty="0" err="1"/>
              <a:t>eu</a:t>
            </a:r>
            <a:r>
              <a:rPr lang="en-GB" dirty="0"/>
              <a:t> </a:t>
            </a:r>
            <a:r>
              <a:rPr lang="en-GB" dirty="0" err="1"/>
              <a:t>trafod</a:t>
            </a:r>
            <a:r>
              <a:rPr lang="en-GB" dirty="0"/>
              <a:t> </a:t>
            </a:r>
            <a:r>
              <a:rPr lang="en-GB" dirty="0" err="1"/>
              <a:t>mewn</a:t>
            </a:r>
            <a:r>
              <a:rPr lang="en-GB" dirty="0"/>
              <a:t> </a:t>
            </a:r>
            <a:r>
              <a:rPr lang="en-GB" dirty="0" err="1"/>
              <a:t>cyrsiau</a:t>
            </a:r>
            <a:r>
              <a:rPr lang="en-GB" dirty="0"/>
              <a:t> </a:t>
            </a:r>
            <a:r>
              <a:rPr lang="en-GB" dirty="0" err="1"/>
              <a:t>dilynol</a:t>
            </a:r>
            <a:r>
              <a:rPr lang="en-GB" dirty="0"/>
              <a:t>.  </a:t>
            </a:r>
            <a:r>
              <a:rPr lang="en-GB" dirty="0" err="1"/>
              <a:t>Cyfeirir</a:t>
            </a:r>
            <a:r>
              <a:rPr lang="en-GB" dirty="0"/>
              <a:t> at y </a:t>
            </a:r>
            <a:r>
              <a:rPr lang="en-GB" dirty="0" err="1"/>
              <a:t>cyrsiau</a:t>
            </a:r>
            <a:r>
              <a:rPr lang="en-GB" dirty="0"/>
              <a:t> </a:t>
            </a:r>
            <a:r>
              <a:rPr lang="en-GB" dirty="0" err="1"/>
              <a:t>hyn</a:t>
            </a:r>
            <a:r>
              <a:rPr lang="en-GB" dirty="0"/>
              <a:t> </a:t>
            </a:r>
            <a:r>
              <a:rPr lang="en-GB" dirty="0" err="1"/>
              <a:t>ar</a:t>
            </a:r>
            <a:r>
              <a:rPr lang="en-GB" dirty="0"/>
              <a:t> </a:t>
            </a:r>
            <a:r>
              <a:rPr lang="en-GB" dirty="0" err="1"/>
              <a:t>bwyntiau</a:t>
            </a:r>
            <a:r>
              <a:rPr lang="en-GB" dirty="0"/>
              <a:t> </a:t>
            </a:r>
            <a:r>
              <a:rPr lang="en-GB" dirty="0" err="1"/>
              <a:t>perthnasol</a:t>
            </a:r>
            <a:r>
              <a:rPr lang="en-GB" dirty="0"/>
              <a:t> </a:t>
            </a:r>
            <a:r>
              <a:rPr lang="en-GB" dirty="0" err="1"/>
              <a:t>yn</a:t>
            </a:r>
            <a:r>
              <a:rPr lang="en-GB" dirty="0"/>
              <a:t> y </a:t>
            </a:r>
            <a:r>
              <a:rPr lang="en-GB" dirty="0" err="1"/>
              <a:t>cyflwyniad</a:t>
            </a:r>
            <a:r>
              <a:rPr lang="en-GB" dirty="0"/>
              <a:t> </a:t>
            </a:r>
            <a:r>
              <a:rPr lang="en-GB" dirty="0" err="1"/>
              <a:t>hwn</a:t>
            </a:r>
            <a:r>
              <a:rPr lang="en-GB" dirty="0"/>
              <a:t> </a:t>
            </a:r>
            <a:r>
              <a:rPr lang="en-GB" dirty="0" err="1"/>
              <a:t>gan</a:t>
            </a:r>
            <a:r>
              <a:rPr lang="en-GB" dirty="0"/>
              <a:t> </a:t>
            </a:r>
            <a:r>
              <a:rPr lang="en-GB" dirty="0" err="1"/>
              <a:t>eu</a:t>
            </a:r>
            <a:r>
              <a:rPr lang="en-GB" dirty="0"/>
              <a:t> bod </a:t>
            </a:r>
            <a:r>
              <a:rPr lang="en-GB" dirty="0" err="1"/>
              <a:t>yn</a:t>
            </a:r>
            <a:r>
              <a:rPr lang="en-GB" dirty="0"/>
              <a:t> </a:t>
            </a:r>
            <a:r>
              <a:rPr lang="en-GB" dirty="0" err="1"/>
              <a:t>rhoi</a:t>
            </a:r>
            <a:r>
              <a:rPr lang="en-GB" dirty="0"/>
              <a:t> </a:t>
            </a:r>
            <a:r>
              <a:rPr lang="en-GB" dirty="0" err="1"/>
              <a:t>llawer</a:t>
            </a:r>
            <a:r>
              <a:rPr lang="en-GB" dirty="0"/>
              <a:t> </a:t>
            </a:r>
            <a:r>
              <a:rPr lang="en-GB" dirty="0" err="1"/>
              <a:t>mwy</a:t>
            </a:r>
            <a:r>
              <a:rPr lang="en-GB" dirty="0"/>
              <a:t> o </a:t>
            </a:r>
            <a:r>
              <a:rPr lang="en-GB" dirty="0" err="1"/>
              <a:t>fanylion</a:t>
            </a:r>
            <a:r>
              <a:rPr lang="en-GB" dirty="0"/>
              <a:t> am rai </a:t>
            </a:r>
            <a:r>
              <a:rPr lang="en-GB" dirty="0" err="1"/>
              <a:t>o'r</a:t>
            </a:r>
            <a:r>
              <a:rPr lang="en-GB" dirty="0"/>
              <a:t> </a:t>
            </a:r>
            <a:r>
              <a:rPr lang="en-GB" dirty="0" err="1"/>
              <a:t>materion</a:t>
            </a:r>
            <a:r>
              <a:rPr lang="en-GB" dirty="0"/>
              <a:t> </a:t>
            </a:r>
            <a:r>
              <a:rPr lang="en-GB" dirty="0" err="1"/>
              <a:t>sy’n</a:t>
            </a:r>
            <a:r>
              <a:rPr lang="en-GB" dirty="0"/>
              <a:t> </a:t>
            </a:r>
            <a:r>
              <a:rPr lang="en-GB" dirty="0" err="1"/>
              <a:t>cael</a:t>
            </a:r>
            <a:r>
              <a:rPr lang="en-GB" dirty="0"/>
              <a:t> </a:t>
            </a:r>
            <a:r>
              <a:rPr lang="en-GB" dirty="0" err="1"/>
              <a:t>eu</a:t>
            </a:r>
            <a:r>
              <a:rPr lang="en-GB" dirty="0"/>
              <a:t> </a:t>
            </a:r>
            <a:r>
              <a:rPr lang="en-GB" dirty="0" err="1"/>
              <a:t>crybwyll</a:t>
            </a:r>
            <a:r>
              <a:rPr lang="en-GB" dirty="0"/>
              <a:t> </a:t>
            </a:r>
            <a:r>
              <a:rPr lang="en-GB" dirty="0" err="1"/>
              <a:t>yma</a:t>
            </a:r>
            <a:r>
              <a:rPr lang="en-GB" dirty="0"/>
              <a:t>.  </a:t>
            </a:r>
          </a:p>
          <a:p>
            <a:r>
              <a:rPr lang="en-GB" dirty="0"/>
              <a:t> </a:t>
            </a:r>
          </a:p>
          <a:p>
            <a:r>
              <a:rPr lang="en-GB" dirty="0" err="1"/>
              <a:t>Argymhellir</a:t>
            </a:r>
            <a:r>
              <a:rPr lang="en-GB" dirty="0"/>
              <a:t> </a:t>
            </a:r>
            <a:r>
              <a:rPr lang="en-GB" dirty="0" err="1"/>
              <a:t>eich</a:t>
            </a:r>
            <a:r>
              <a:rPr lang="en-GB" dirty="0"/>
              <a:t> bod </a:t>
            </a:r>
            <a:r>
              <a:rPr lang="en-GB" dirty="0" err="1"/>
              <a:t>hefyd</a:t>
            </a:r>
            <a:r>
              <a:rPr lang="en-GB" dirty="0"/>
              <a:t> </a:t>
            </a:r>
            <a:r>
              <a:rPr lang="en-GB" dirty="0" err="1"/>
              <a:t>yn</a:t>
            </a:r>
            <a:r>
              <a:rPr lang="en-GB" dirty="0"/>
              <a:t> </a:t>
            </a:r>
            <a:r>
              <a:rPr lang="en-GB" dirty="0" err="1"/>
              <a:t>edrych</a:t>
            </a:r>
            <a:r>
              <a:rPr lang="en-GB" dirty="0"/>
              <a:t> </a:t>
            </a:r>
            <a:r>
              <a:rPr lang="en-GB" dirty="0" err="1"/>
              <a:t>ar</a:t>
            </a:r>
            <a:r>
              <a:rPr lang="en-GB" dirty="0"/>
              <a:t> y </a:t>
            </a:r>
            <a:r>
              <a:rPr lang="en-GB" dirty="0" err="1"/>
              <a:t>cyrsiau</a:t>
            </a:r>
            <a:r>
              <a:rPr lang="en-GB" dirty="0"/>
              <a:t> </a:t>
            </a:r>
            <a:r>
              <a:rPr lang="en-GB" dirty="0" err="1"/>
              <a:t>Datblygiad</a:t>
            </a:r>
            <a:r>
              <a:rPr lang="en-GB" dirty="0"/>
              <a:t> Plant </a:t>
            </a:r>
            <a:r>
              <a:rPr lang="en-GB" dirty="0" err="1"/>
              <a:t>a'r</a:t>
            </a:r>
            <a:r>
              <a:rPr lang="en-GB" dirty="0"/>
              <a:t> </a:t>
            </a:r>
            <a:r>
              <a:rPr lang="en-GB" dirty="0" err="1"/>
              <a:t>Cyrsiau</a:t>
            </a:r>
            <a:r>
              <a:rPr lang="en-GB" dirty="0"/>
              <a:t> </a:t>
            </a:r>
            <a:r>
              <a:rPr lang="en-GB" dirty="0" err="1"/>
              <a:t>Ymlyniad</a:t>
            </a:r>
            <a:r>
              <a:rPr lang="en-GB" dirty="0"/>
              <a:t> </a:t>
            </a:r>
            <a:r>
              <a:rPr lang="en-GB" dirty="0" err="1"/>
              <a:t>yn</a:t>
            </a:r>
            <a:r>
              <a:rPr lang="en-GB" dirty="0"/>
              <a:t> </a:t>
            </a:r>
            <a:r>
              <a:rPr lang="en-GB" dirty="0" err="1"/>
              <a:t>gyntaf</a:t>
            </a:r>
            <a:r>
              <a:rPr lang="en-GB" dirty="0"/>
              <a:t> </a:t>
            </a:r>
            <a:r>
              <a:rPr lang="en-GB" dirty="0" err="1"/>
              <a:t>gan</a:t>
            </a:r>
            <a:r>
              <a:rPr lang="en-GB" dirty="0"/>
              <a:t> </a:t>
            </a:r>
            <a:r>
              <a:rPr lang="en-GB" dirty="0" err="1"/>
              <a:t>fod</a:t>
            </a:r>
            <a:r>
              <a:rPr lang="en-GB" dirty="0"/>
              <a:t> y </a:t>
            </a:r>
            <a:r>
              <a:rPr lang="en-GB" dirty="0" err="1"/>
              <a:t>wybodaeth</a:t>
            </a:r>
            <a:r>
              <a:rPr lang="en-GB" dirty="0"/>
              <a:t> </a:t>
            </a:r>
            <a:r>
              <a:rPr lang="en-GB" dirty="0" err="1"/>
              <a:t>ynddyn</a:t>
            </a:r>
            <a:r>
              <a:rPr lang="en-GB" dirty="0"/>
              <a:t> </a:t>
            </a:r>
            <a:r>
              <a:rPr lang="en-GB" dirty="0" err="1"/>
              <a:t>nhw</a:t>
            </a:r>
            <a:r>
              <a:rPr lang="en-GB" dirty="0"/>
              <a:t> </a:t>
            </a:r>
            <a:r>
              <a:rPr lang="en-GB" dirty="0" err="1"/>
              <a:t>yn</a:t>
            </a:r>
            <a:r>
              <a:rPr lang="en-GB" dirty="0"/>
              <a:t> sail </a:t>
            </a:r>
            <a:r>
              <a:rPr lang="en-GB" dirty="0" err="1"/>
              <a:t>i'r</a:t>
            </a:r>
            <a:r>
              <a:rPr lang="en-GB" dirty="0"/>
              <a:t> dull </a:t>
            </a:r>
            <a:r>
              <a:rPr lang="en-GB" dirty="0" err="1"/>
              <a:t>hwn</a:t>
            </a:r>
            <a:r>
              <a:rPr lang="en-GB" dirty="0"/>
              <a:t> o </a:t>
            </a:r>
            <a:r>
              <a:rPr lang="en-GB" dirty="0" err="1"/>
              <a:t>Waith</a:t>
            </a:r>
            <a:r>
              <a:rPr lang="en-GB" dirty="0"/>
              <a:t> </a:t>
            </a:r>
            <a:r>
              <a:rPr lang="en-GB" dirty="0" err="1"/>
              <a:t>Taith</a:t>
            </a:r>
            <a:r>
              <a:rPr lang="en-GB" dirty="0"/>
              <a:t> </a:t>
            </a:r>
            <a:r>
              <a:rPr lang="en-GB" dirty="0" err="1"/>
              <a:t>Bywyd</a:t>
            </a:r>
            <a:r>
              <a:rPr lang="en-GB" dirty="0"/>
              <a:t> </a:t>
            </a:r>
            <a:r>
              <a:rPr lang="en-GB" dirty="0" err="1"/>
              <a:t>rydyn</a:t>
            </a:r>
            <a:r>
              <a:rPr lang="en-GB" dirty="0"/>
              <a:t> </a:t>
            </a:r>
            <a:r>
              <a:rPr lang="en-GB" dirty="0" err="1"/>
              <a:t>ni’n</a:t>
            </a:r>
            <a:r>
              <a:rPr lang="en-GB" dirty="0"/>
              <a:t> </a:t>
            </a:r>
            <a:r>
              <a:rPr lang="en-GB" dirty="0" err="1"/>
              <a:t>cyfeirio</a:t>
            </a:r>
            <a:r>
              <a:rPr lang="en-GB" dirty="0"/>
              <a:t> </a:t>
            </a:r>
            <a:r>
              <a:rPr lang="en-GB" dirty="0" err="1"/>
              <a:t>atyn</a:t>
            </a:r>
            <a:r>
              <a:rPr lang="en-GB" dirty="0"/>
              <a:t> </a:t>
            </a:r>
            <a:r>
              <a:rPr lang="en-GB" dirty="0" err="1"/>
              <a:t>nhw</a:t>
            </a:r>
            <a:r>
              <a:rPr lang="en-GB" dirty="0"/>
              <a:t> </a:t>
            </a:r>
            <a:r>
              <a:rPr lang="en-GB" dirty="0" err="1"/>
              <a:t>yn</a:t>
            </a:r>
            <a:r>
              <a:rPr lang="en-GB" dirty="0"/>
              <a:t> y </a:t>
            </a:r>
            <a:r>
              <a:rPr lang="en-GB" dirty="0" err="1"/>
              <a:t>cyrsiau</a:t>
            </a:r>
            <a:r>
              <a:rPr lang="en-GB" dirty="0"/>
              <a:t> </a:t>
            </a:r>
            <a:r>
              <a:rPr lang="en-GB" dirty="0" err="1"/>
              <a:t>hynny</a:t>
            </a:r>
            <a:r>
              <a:rPr lang="en-GB" dirty="0"/>
              <a:t>.</a:t>
            </a:r>
          </a:p>
          <a:p>
            <a:endParaRPr lang="en-GB" dirty="0"/>
          </a:p>
          <a:p>
            <a:r>
              <a:rPr lang="en-GB" dirty="0" err="1"/>
              <a:t>Os</a:t>
            </a:r>
            <a:r>
              <a:rPr lang="en-GB" dirty="0"/>
              <a:t> </a:t>
            </a:r>
            <a:r>
              <a:rPr lang="en-GB" dirty="0" err="1"/>
              <a:t>ydych</a:t>
            </a:r>
            <a:r>
              <a:rPr lang="en-GB" dirty="0"/>
              <a:t> </a:t>
            </a:r>
            <a:r>
              <a:rPr lang="en-GB" dirty="0" err="1"/>
              <a:t>chi’n</a:t>
            </a:r>
            <a:r>
              <a:rPr lang="en-GB" dirty="0"/>
              <a:t> </a:t>
            </a:r>
            <a:r>
              <a:rPr lang="en-GB" dirty="0" err="1"/>
              <a:t>cyflwyno</a:t>
            </a:r>
            <a:r>
              <a:rPr lang="en-GB" dirty="0"/>
              <a:t> </a:t>
            </a:r>
            <a:r>
              <a:rPr lang="en-GB" dirty="0" err="1"/>
              <a:t>hwn</a:t>
            </a:r>
            <a:r>
              <a:rPr lang="en-GB" dirty="0"/>
              <a:t> </a:t>
            </a:r>
            <a:r>
              <a:rPr lang="en-GB" dirty="0" err="1"/>
              <a:t>fel</a:t>
            </a:r>
            <a:r>
              <a:rPr lang="en-GB" dirty="0"/>
              <a:t> </a:t>
            </a:r>
            <a:r>
              <a:rPr lang="en-GB" dirty="0" err="1"/>
              <a:t>cwrs</a:t>
            </a:r>
            <a:r>
              <a:rPr lang="en-GB" dirty="0"/>
              <a:t>, </a:t>
            </a:r>
            <a:r>
              <a:rPr lang="en-GB" dirty="0" err="1"/>
              <a:t>ystyriwch</a:t>
            </a:r>
            <a:r>
              <a:rPr lang="en-GB" dirty="0"/>
              <a:t> y </a:t>
            </a:r>
            <a:r>
              <a:rPr lang="en-GB" dirty="0" err="1"/>
              <a:t>canlynol</a:t>
            </a:r>
            <a:endParaRPr lang="en-GB" dirty="0"/>
          </a:p>
          <a:p>
            <a:r>
              <a:rPr lang="en-GB" dirty="0"/>
              <a:t>- </a:t>
            </a:r>
            <a:r>
              <a:rPr lang="en-GB" dirty="0" err="1"/>
              <a:t>ddefnyddio</a:t>
            </a:r>
            <a:r>
              <a:rPr lang="en-GB" dirty="0"/>
              <a:t> GEMAU TORRI’R IÂ </a:t>
            </a:r>
          </a:p>
          <a:p>
            <a:r>
              <a:rPr lang="en-GB" dirty="0"/>
              <a:t>- </a:t>
            </a:r>
            <a:r>
              <a:rPr lang="en-GB" dirty="0" err="1"/>
              <a:t>sut</a:t>
            </a:r>
            <a:r>
              <a:rPr lang="en-GB" dirty="0"/>
              <a:t> y </a:t>
            </a:r>
            <a:r>
              <a:rPr lang="en-GB" dirty="0" err="1"/>
              <a:t>byddwch</a:t>
            </a:r>
            <a:r>
              <a:rPr lang="en-GB" dirty="0"/>
              <a:t> </a:t>
            </a:r>
            <a:r>
              <a:rPr lang="en-GB" dirty="0" err="1"/>
              <a:t>yn</a:t>
            </a:r>
            <a:r>
              <a:rPr lang="en-GB" dirty="0"/>
              <a:t> </a:t>
            </a:r>
            <a:r>
              <a:rPr lang="en-GB" dirty="0" err="1"/>
              <a:t>delio</a:t>
            </a:r>
            <a:r>
              <a:rPr lang="en-GB" dirty="0"/>
              <a:t> â CHYFLWYNIADAU (</a:t>
            </a:r>
            <a:r>
              <a:rPr lang="en-GB" dirty="0" err="1"/>
              <a:t>cyflwyno</a:t>
            </a:r>
            <a:r>
              <a:rPr lang="en-GB" dirty="0"/>
              <a:t> chi </a:t>
            </a:r>
            <a:r>
              <a:rPr lang="en-GB" dirty="0" err="1"/>
              <a:t>eich</a:t>
            </a:r>
            <a:r>
              <a:rPr lang="en-GB" dirty="0"/>
              <a:t> </a:t>
            </a:r>
            <a:r>
              <a:rPr lang="en-GB" dirty="0" err="1"/>
              <a:t>hun</a:t>
            </a:r>
            <a:r>
              <a:rPr lang="en-GB" dirty="0"/>
              <a:t> a </a:t>
            </a:r>
            <a:r>
              <a:rPr lang="en-GB" dirty="0" err="1"/>
              <a:t>chyfranogwyr</a:t>
            </a:r>
            <a:r>
              <a:rPr lang="en-GB" dirty="0"/>
              <a:t>) - </a:t>
            </a:r>
            <a:r>
              <a:rPr lang="en-GB" dirty="0" err="1"/>
              <a:t>ee</a:t>
            </a:r>
            <a:r>
              <a:rPr lang="en-GB" dirty="0"/>
              <a:t>. o </a:t>
            </a:r>
            <a:r>
              <a:rPr lang="en-GB" dirty="0" err="1"/>
              <a:t>amgylch</a:t>
            </a:r>
            <a:r>
              <a:rPr lang="en-GB" dirty="0"/>
              <a:t> </a:t>
            </a:r>
            <a:r>
              <a:rPr lang="en-GB" dirty="0" err="1"/>
              <a:t>yr</a:t>
            </a:r>
            <a:r>
              <a:rPr lang="en-GB" dirty="0"/>
              <a:t> </a:t>
            </a:r>
            <a:r>
              <a:rPr lang="en-GB" dirty="0" err="1"/>
              <a:t>ystafell</a:t>
            </a:r>
            <a:r>
              <a:rPr lang="en-GB" dirty="0"/>
              <a:t>, </a:t>
            </a:r>
            <a:r>
              <a:rPr lang="en-GB" dirty="0" err="1"/>
              <a:t>cyflwyno</a:t>
            </a:r>
            <a:r>
              <a:rPr lang="en-GB" dirty="0"/>
              <a:t> </a:t>
            </a:r>
            <a:r>
              <a:rPr lang="en-GB" dirty="0" err="1"/>
              <a:t>eich</a:t>
            </a:r>
            <a:r>
              <a:rPr lang="en-GB" dirty="0"/>
              <a:t> </a:t>
            </a:r>
            <a:r>
              <a:rPr lang="en-GB" dirty="0" err="1"/>
              <a:t>gilydd</a:t>
            </a:r>
            <a:r>
              <a:rPr lang="en-GB" dirty="0"/>
              <a:t>, </a:t>
            </a:r>
            <a:r>
              <a:rPr lang="en-GB" dirty="0" err="1"/>
              <a:t>dangos</a:t>
            </a:r>
            <a:r>
              <a:rPr lang="en-GB" dirty="0"/>
              <a:t> </a:t>
            </a:r>
            <a:r>
              <a:rPr lang="en-GB" dirty="0" err="1"/>
              <a:t>dwylo</a:t>
            </a:r>
            <a:endParaRPr lang="en-GB" dirty="0"/>
          </a:p>
          <a:p>
            <a:r>
              <a:rPr lang="en-GB" dirty="0"/>
              <a:t>- A </a:t>
            </a:r>
            <a:r>
              <a:rPr lang="en-GB" dirty="0" err="1"/>
              <a:t>oes</a:t>
            </a:r>
            <a:r>
              <a:rPr lang="en-GB" dirty="0"/>
              <a:t> </a:t>
            </a:r>
            <a:r>
              <a:rPr lang="en-GB" dirty="0" err="1"/>
              <a:t>angen</a:t>
            </a:r>
            <a:r>
              <a:rPr lang="en-GB" dirty="0"/>
              <a:t> </a:t>
            </a:r>
            <a:r>
              <a:rPr lang="en-GB" dirty="0" err="1"/>
              <a:t>cwblhau</a:t>
            </a:r>
            <a:r>
              <a:rPr lang="en-GB" dirty="0"/>
              <a:t> COFRESTR</a:t>
            </a:r>
          </a:p>
          <a:p>
            <a:r>
              <a:rPr lang="en-GB" dirty="0"/>
              <a:t>- A </a:t>
            </a:r>
            <a:r>
              <a:rPr lang="en-GB" dirty="0" err="1"/>
              <a:t>fyddwch</a:t>
            </a:r>
            <a:r>
              <a:rPr lang="en-GB" dirty="0"/>
              <a:t> </a:t>
            </a:r>
            <a:r>
              <a:rPr lang="en-GB" dirty="0" err="1"/>
              <a:t>yn</a:t>
            </a:r>
            <a:r>
              <a:rPr lang="en-GB" dirty="0"/>
              <a:t> </a:t>
            </a:r>
            <a:r>
              <a:rPr lang="en-GB" dirty="0" err="1"/>
              <a:t>defnyddio</a:t>
            </a:r>
            <a:r>
              <a:rPr lang="en-GB" dirty="0"/>
              <a:t> BATHODYNNAU</a:t>
            </a:r>
          </a:p>
          <a:p>
            <a:r>
              <a:rPr lang="en-GB" dirty="0"/>
              <a:t>- CADW TŶ/RHEOLAU SYLFAENOL (</a:t>
            </a:r>
            <a:r>
              <a:rPr lang="en-GB" dirty="0" err="1"/>
              <a:t>e.e</a:t>
            </a:r>
            <a:r>
              <a:rPr lang="en-GB" dirty="0"/>
              <a:t>. </a:t>
            </a:r>
            <a:r>
              <a:rPr lang="en-GB" dirty="0" err="1"/>
              <a:t>dril</a:t>
            </a:r>
            <a:r>
              <a:rPr lang="en-GB" dirty="0"/>
              <a:t> </a:t>
            </a:r>
            <a:r>
              <a:rPr lang="en-GB" dirty="0" err="1"/>
              <a:t>tân</a:t>
            </a:r>
            <a:r>
              <a:rPr lang="en-GB" dirty="0"/>
              <a:t>, </a:t>
            </a:r>
            <a:r>
              <a:rPr lang="en-GB" dirty="0" err="1"/>
              <a:t>allanfa</a:t>
            </a:r>
            <a:r>
              <a:rPr lang="en-GB" dirty="0"/>
              <a:t> </a:t>
            </a:r>
            <a:r>
              <a:rPr lang="en-GB" dirty="0" err="1"/>
              <a:t>dân</a:t>
            </a:r>
            <a:r>
              <a:rPr lang="en-GB" dirty="0"/>
              <a:t>, </a:t>
            </a:r>
            <a:r>
              <a:rPr lang="en-GB" dirty="0" err="1"/>
              <a:t>lluniaeth</a:t>
            </a:r>
            <a:r>
              <a:rPr lang="en-GB" dirty="0"/>
              <a:t>, </a:t>
            </a:r>
            <a:r>
              <a:rPr lang="en-GB" dirty="0" err="1"/>
              <a:t>parcio</a:t>
            </a:r>
            <a:r>
              <a:rPr lang="en-GB" dirty="0"/>
              <a:t>, </a:t>
            </a:r>
            <a:r>
              <a:rPr lang="en-GB" dirty="0" err="1"/>
              <a:t>ffonau</a:t>
            </a:r>
            <a:r>
              <a:rPr lang="en-GB" dirty="0"/>
              <a:t> </a:t>
            </a:r>
            <a:r>
              <a:rPr lang="en-GB" dirty="0" err="1"/>
              <a:t>symudol</a:t>
            </a:r>
            <a:r>
              <a:rPr lang="en-GB" dirty="0"/>
              <a:t>, </a:t>
            </a:r>
            <a:r>
              <a:rPr lang="en-GB" dirty="0" err="1"/>
              <a:t>cyfrinachedd</a:t>
            </a:r>
            <a:r>
              <a:rPr lang="en-GB" dirty="0"/>
              <a:t>, </a:t>
            </a:r>
            <a:r>
              <a:rPr lang="en-GB" dirty="0" err="1"/>
              <a:t>diogelu</a:t>
            </a:r>
            <a:r>
              <a:rPr lang="en-GB" dirty="0"/>
              <a:t>, </a:t>
            </a:r>
            <a:r>
              <a:rPr lang="en-GB" dirty="0" err="1"/>
              <a:t>gadael</a:t>
            </a:r>
            <a:r>
              <a:rPr lang="en-GB" dirty="0"/>
              <a:t> </a:t>
            </a:r>
            <a:r>
              <a:rPr lang="en-GB" dirty="0" err="1"/>
              <a:t>i</a:t>
            </a:r>
            <a:r>
              <a:rPr lang="en-GB" dirty="0"/>
              <a:t> </a:t>
            </a:r>
            <a:r>
              <a:rPr lang="en-GB" dirty="0" err="1"/>
              <a:t>bawb</a:t>
            </a:r>
            <a:r>
              <a:rPr lang="en-GB" dirty="0"/>
              <a:t> </a:t>
            </a:r>
            <a:r>
              <a:rPr lang="en-GB" dirty="0" err="1"/>
              <a:t>siarad</a:t>
            </a:r>
            <a:r>
              <a:rPr lang="en-GB" dirty="0"/>
              <a:t>, </a:t>
            </a:r>
            <a:r>
              <a:rPr lang="en-GB" dirty="0" err="1"/>
              <a:t>mae</a:t>
            </a:r>
            <a:r>
              <a:rPr lang="en-GB" dirty="0"/>
              <a:t> </a:t>
            </a:r>
            <a:r>
              <a:rPr lang="en-GB" dirty="0" err="1"/>
              <a:t>gan</a:t>
            </a:r>
            <a:r>
              <a:rPr lang="en-GB" dirty="0"/>
              <a:t> </a:t>
            </a:r>
            <a:r>
              <a:rPr lang="en-GB" dirty="0" err="1"/>
              <a:t>bawb</a:t>
            </a:r>
            <a:r>
              <a:rPr lang="en-GB" dirty="0"/>
              <a:t> </a:t>
            </a:r>
            <a:r>
              <a:rPr lang="en-GB" dirty="0" err="1"/>
              <a:t>yr</a:t>
            </a:r>
            <a:r>
              <a:rPr lang="en-GB" dirty="0"/>
              <a:t> </a:t>
            </a:r>
            <a:r>
              <a:rPr lang="en-GB" dirty="0" err="1"/>
              <a:t>hawl</a:t>
            </a:r>
            <a:r>
              <a:rPr lang="en-GB" dirty="0"/>
              <a:t> </a:t>
            </a:r>
            <a:r>
              <a:rPr lang="en-GB" dirty="0" err="1"/>
              <a:t>i'w</a:t>
            </a:r>
            <a:r>
              <a:rPr lang="en-GB" dirty="0"/>
              <a:t> barn, </a:t>
            </a:r>
            <a:r>
              <a:rPr lang="en-GB" dirty="0" err="1"/>
              <a:t>cadw</a:t>
            </a:r>
            <a:r>
              <a:rPr lang="en-GB" dirty="0"/>
              <a:t> </a:t>
            </a:r>
            <a:r>
              <a:rPr lang="en-GB" dirty="0" err="1"/>
              <a:t>amser</a:t>
            </a:r>
            <a:r>
              <a:rPr lang="en-GB" dirty="0"/>
              <a:t>, </a:t>
            </a:r>
            <a:r>
              <a:rPr lang="en-GB" dirty="0" err="1"/>
              <a:t>cyfleoedd</a:t>
            </a:r>
            <a:r>
              <a:rPr lang="en-GB" dirty="0"/>
              <a:t> </a:t>
            </a:r>
            <a:r>
              <a:rPr lang="en-GB" dirty="0" err="1"/>
              <a:t>i</a:t>
            </a:r>
            <a:r>
              <a:rPr lang="en-GB" dirty="0"/>
              <a:t> </a:t>
            </a:r>
            <a:r>
              <a:rPr lang="en-GB" dirty="0" err="1"/>
              <a:t>ofyn</a:t>
            </a:r>
            <a:r>
              <a:rPr lang="en-GB" dirty="0"/>
              <a:t> </a:t>
            </a:r>
            <a:r>
              <a:rPr lang="en-GB" dirty="0" err="1"/>
              <a:t>cwestiynau</a:t>
            </a:r>
            <a:r>
              <a:rPr lang="en-GB" dirty="0"/>
              <a:t>/</a:t>
            </a:r>
            <a:r>
              <a:rPr lang="en-GB" dirty="0" err="1"/>
              <a:t>trafod</a:t>
            </a:r>
            <a:r>
              <a:rPr lang="en-GB" dirty="0"/>
              <a:t>)</a:t>
            </a:r>
          </a:p>
          <a:p>
            <a:r>
              <a:rPr lang="en-GB" dirty="0" err="1"/>
              <a:t>Trefniadau</a:t>
            </a:r>
            <a:r>
              <a:rPr lang="en-GB" dirty="0"/>
              <a:t> </a:t>
            </a:r>
            <a:r>
              <a:rPr lang="en-GB" dirty="0" err="1"/>
              <a:t>fydd</a:t>
            </a:r>
            <a:r>
              <a:rPr lang="en-GB" dirty="0"/>
              <a:t> </a:t>
            </a:r>
            <a:r>
              <a:rPr lang="en-GB" dirty="0" err="1"/>
              <a:t>yn</a:t>
            </a:r>
            <a:r>
              <a:rPr lang="en-GB" dirty="0"/>
              <a:t> </a:t>
            </a:r>
            <a:r>
              <a:rPr lang="en-GB" dirty="0" err="1"/>
              <a:t>eu</a:t>
            </a:r>
            <a:r>
              <a:rPr lang="en-GB" dirty="0"/>
              <a:t> </a:t>
            </a:r>
            <a:r>
              <a:rPr lang="en-GB" dirty="0" err="1"/>
              <a:t>lle</a:t>
            </a:r>
            <a:r>
              <a:rPr lang="en-GB" dirty="0"/>
              <a:t> </a:t>
            </a:r>
            <a:r>
              <a:rPr lang="en-GB" dirty="0" err="1"/>
              <a:t>os</a:t>
            </a:r>
            <a:r>
              <a:rPr lang="en-GB" dirty="0"/>
              <a:t> </a:t>
            </a:r>
            <a:r>
              <a:rPr lang="en-GB" dirty="0" err="1"/>
              <a:t>bydd</a:t>
            </a:r>
            <a:r>
              <a:rPr lang="en-GB" dirty="0"/>
              <a:t> </a:t>
            </a:r>
            <a:r>
              <a:rPr lang="en-GB" dirty="0" err="1"/>
              <a:t>cyfranogwr</a:t>
            </a:r>
            <a:r>
              <a:rPr lang="en-GB" dirty="0"/>
              <a:t> </a:t>
            </a:r>
            <a:r>
              <a:rPr lang="en-GB" dirty="0" err="1"/>
              <a:t>yn</a:t>
            </a:r>
            <a:r>
              <a:rPr lang="en-GB" dirty="0"/>
              <a:t> </a:t>
            </a:r>
            <a:r>
              <a:rPr lang="en-GB" dirty="0" err="1"/>
              <a:t>dechrau</a:t>
            </a:r>
            <a:r>
              <a:rPr lang="en-GB" dirty="0"/>
              <a:t> </a:t>
            </a:r>
            <a:r>
              <a:rPr lang="en-GB" dirty="0" err="1"/>
              <a:t>ymddwyn</a:t>
            </a:r>
            <a:r>
              <a:rPr lang="en-GB" dirty="0"/>
              <a:t> </a:t>
            </a:r>
            <a:r>
              <a:rPr lang="en-GB" dirty="0" err="1"/>
              <a:t>yn</a:t>
            </a:r>
            <a:r>
              <a:rPr lang="en-GB" dirty="0"/>
              <a:t> OFIDUS </a:t>
            </a:r>
            <a:r>
              <a:rPr lang="en-GB" dirty="0" err="1"/>
              <a:t>neu</a:t>
            </a:r>
            <a:r>
              <a:rPr lang="en-GB" dirty="0"/>
              <a:t> </a:t>
            </a:r>
            <a:r>
              <a:rPr lang="en-GB" dirty="0" err="1"/>
              <a:t>os</a:t>
            </a:r>
            <a:r>
              <a:rPr lang="en-GB" dirty="0"/>
              <a:t> </a:t>
            </a:r>
            <a:r>
              <a:rPr lang="en-GB" dirty="0" err="1"/>
              <a:t>oes</a:t>
            </a:r>
            <a:r>
              <a:rPr lang="en-GB" dirty="0"/>
              <a:t> </a:t>
            </a:r>
            <a:r>
              <a:rPr lang="en-GB" dirty="0" err="1"/>
              <a:t>angen</a:t>
            </a:r>
            <a:r>
              <a:rPr lang="en-GB" dirty="0"/>
              <a:t> </a:t>
            </a:r>
            <a:r>
              <a:rPr lang="en-GB" dirty="0" err="1"/>
              <a:t>iddo</a:t>
            </a:r>
            <a:r>
              <a:rPr lang="en-GB" dirty="0"/>
              <a:t> </a:t>
            </a:r>
            <a:r>
              <a:rPr lang="en-GB" dirty="0" err="1"/>
              <a:t>adael</a:t>
            </a:r>
            <a:r>
              <a:rPr lang="en-GB" dirty="0"/>
              <a:t> </a:t>
            </a:r>
            <a:r>
              <a:rPr lang="en-GB" dirty="0" err="1"/>
              <a:t>yr</a:t>
            </a:r>
            <a:r>
              <a:rPr lang="en-GB" dirty="0"/>
              <a:t> </a:t>
            </a:r>
            <a:r>
              <a:rPr lang="en-GB" dirty="0" err="1"/>
              <a:t>ystafell</a:t>
            </a:r>
            <a:r>
              <a:rPr lang="en-GB" dirty="0"/>
              <a:t> </a:t>
            </a:r>
            <a:r>
              <a:rPr lang="en-GB" dirty="0" err="1"/>
              <a:t>hyfforddi</a:t>
            </a:r>
            <a:r>
              <a:rPr lang="en-GB" dirty="0"/>
              <a:t> </a:t>
            </a:r>
            <a:r>
              <a:rPr lang="en-GB" dirty="0" err="1"/>
              <a:t>os</a:t>
            </a:r>
            <a:r>
              <a:rPr lang="en-GB" dirty="0"/>
              <a:t> </a:t>
            </a:r>
            <a:r>
              <a:rPr lang="en-GB" dirty="0" err="1"/>
              <a:t>yw'n</a:t>
            </a:r>
            <a:r>
              <a:rPr lang="en-GB" dirty="0"/>
              <a:t> </a:t>
            </a:r>
            <a:r>
              <a:rPr lang="en-GB" dirty="0" err="1"/>
              <a:t>teimlo</a:t>
            </a:r>
            <a:r>
              <a:rPr lang="en-GB" dirty="0"/>
              <a:t> bod y </a:t>
            </a:r>
            <a:r>
              <a:rPr lang="en-GB" dirty="0" err="1"/>
              <a:t>pwnc</a:t>
            </a:r>
            <a:r>
              <a:rPr lang="en-GB" dirty="0"/>
              <a:t> </a:t>
            </a:r>
            <a:r>
              <a:rPr lang="en-GB" dirty="0" err="1"/>
              <a:t>yn</a:t>
            </a:r>
            <a:r>
              <a:rPr lang="en-GB" dirty="0"/>
              <a:t> un </a:t>
            </a:r>
            <a:r>
              <a:rPr lang="en-GB" dirty="0" err="1"/>
              <a:t>emosiynol</a:t>
            </a:r>
            <a:endParaRPr lang="en-GB" dirty="0"/>
          </a:p>
          <a:p>
            <a:endParaRPr lang="en-GB" dirty="0"/>
          </a:p>
          <a:p>
            <a:r>
              <a:rPr lang="en-GB" dirty="0" err="1"/>
              <a:t>Os</a:t>
            </a:r>
            <a:r>
              <a:rPr lang="en-GB" dirty="0"/>
              <a:t> </a:t>
            </a:r>
            <a:r>
              <a:rPr lang="en-GB" dirty="0" err="1"/>
              <a:t>ydych</a:t>
            </a:r>
            <a:r>
              <a:rPr lang="en-GB" dirty="0"/>
              <a:t> </a:t>
            </a:r>
            <a:r>
              <a:rPr lang="en-GB" dirty="0" err="1"/>
              <a:t>chi'n</a:t>
            </a:r>
            <a:r>
              <a:rPr lang="en-GB" dirty="0"/>
              <a:t> </a:t>
            </a:r>
            <a:r>
              <a:rPr lang="en-GB" dirty="0" err="1"/>
              <a:t>cyflawni</a:t>
            </a:r>
            <a:r>
              <a:rPr lang="en-GB" dirty="0"/>
              <a:t> </a:t>
            </a:r>
            <a:r>
              <a:rPr lang="en-GB" dirty="0" err="1"/>
              <a:t>ar</a:t>
            </a:r>
            <a:r>
              <a:rPr lang="en-GB" dirty="0"/>
              <a:t> sail un </a:t>
            </a:r>
            <a:r>
              <a:rPr lang="en-GB" dirty="0" err="1"/>
              <a:t>i</a:t>
            </a:r>
            <a:r>
              <a:rPr lang="en-GB" dirty="0"/>
              <a:t> un, </a:t>
            </a:r>
            <a:r>
              <a:rPr lang="en-GB" dirty="0" err="1"/>
              <a:t>ystyriwch</a:t>
            </a:r>
            <a:r>
              <a:rPr lang="en-GB" dirty="0"/>
              <a:t> y </a:t>
            </a:r>
            <a:r>
              <a:rPr lang="en-GB" dirty="0" err="1"/>
              <a:t>canlynol</a:t>
            </a:r>
            <a:endParaRPr lang="en-GB" dirty="0"/>
          </a:p>
          <a:p>
            <a:endParaRPr lang="en-GB" dirty="0"/>
          </a:p>
          <a:p>
            <a:r>
              <a:rPr lang="en-GB" dirty="0"/>
              <a:t>RHEOLAU SYLFAENOL (</a:t>
            </a:r>
            <a:r>
              <a:rPr lang="en-GB" dirty="0" err="1"/>
              <a:t>e.e</a:t>
            </a:r>
            <a:r>
              <a:rPr lang="en-GB" dirty="0"/>
              <a:t>. </a:t>
            </a:r>
            <a:r>
              <a:rPr lang="en-GB" dirty="0" err="1"/>
              <a:t>cyfrinachedd</a:t>
            </a:r>
            <a:r>
              <a:rPr lang="en-GB" dirty="0"/>
              <a:t>, </a:t>
            </a:r>
            <a:r>
              <a:rPr lang="en-GB" dirty="0" err="1"/>
              <a:t>diogelu</a:t>
            </a:r>
            <a:r>
              <a:rPr lang="en-GB" dirty="0"/>
              <a:t>, </a:t>
            </a:r>
            <a:r>
              <a:rPr lang="en-GB" dirty="0" err="1"/>
              <a:t>mae</a:t>
            </a:r>
            <a:r>
              <a:rPr lang="en-GB" dirty="0"/>
              <a:t> </a:t>
            </a:r>
            <a:r>
              <a:rPr lang="en-GB" dirty="0" err="1"/>
              <a:t>gan</a:t>
            </a:r>
            <a:r>
              <a:rPr lang="en-GB" dirty="0"/>
              <a:t> </a:t>
            </a:r>
            <a:r>
              <a:rPr lang="en-GB" dirty="0" err="1"/>
              <a:t>bawb</a:t>
            </a:r>
            <a:r>
              <a:rPr lang="en-GB" dirty="0"/>
              <a:t> </a:t>
            </a:r>
            <a:r>
              <a:rPr lang="en-GB" dirty="0" err="1"/>
              <a:t>hawl</a:t>
            </a:r>
            <a:r>
              <a:rPr lang="en-GB" dirty="0"/>
              <a:t> </a:t>
            </a:r>
            <a:r>
              <a:rPr lang="en-GB" dirty="0" err="1"/>
              <a:t>i'w</a:t>
            </a:r>
            <a:r>
              <a:rPr lang="en-GB" dirty="0"/>
              <a:t> barn, </a:t>
            </a:r>
            <a:r>
              <a:rPr lang="en-GB" dirty="0" err="1"/>
              <a:t>cadw</a:t>
            </a:r>
            <a:r>
              <a:rPr lang="en-GB" dirty="0"/>
              <a:t> </a:t>
            </a:r>
            <a:r>
              <a:rPr lang="en-GB" dirty="0" err="1"/>
              <a:t>amser</a:t>
            </a:r>
            <a:r>
              <a:rPr lang="en-GB" dirty="0"/>
              <a:t>)</a:t>
            </a:r>
          </a:p>
          <a:p>
            <a:endParaRPr lang="en-GB" dirty="0"/>
          </a:p>
          <a:p>
            <a:r>
              <a:rPr lang="en-GB" dirty="0" err="1"/>
              <a:t>Esboniwch</a:t>
            </a:r>
            <a:r>
              <a:rPr lang="en-GB" dirty="0"/>
              <a:t> y </a:t>
            </a:r>
            <a:r>
              <a:rPr lang="en-GB" dirty="0" err="1"/>
              <a:t>cwrs</a:t>
            </a:r>
            <a:r>
              <a:rPr lang="en-GB" dirty="0"/>
              <a:t> </a:t>
            </a:r>
            <a:r>
              <a:rPr lang="en-GB" dirty="0" err="1"/>
              <a:t>yng</a:t>
            </a:r>
            <a:r>
              <a:rPr lang="en-GB" dirty="0"/>
              <a:t> </a:t>
            </a:r>
            <a:r>
              <a:rPr lang="en-GB" dirty="0" err="1"/>
              <a:t>nghyd-destun</a:t>
            </a:r>
            <a:r>
              <a:rPr lang="en-GB" dirty="0"/>
              <a:t> </a:t>
            </a:r>
            <a:r>
              <a:rPr lang="en-GB" dirty="0" err="1"/>
              <a:t>cyrsiau</a:t>
            </a:r>
            <a:r>
              <a:rPr lang="en-GB" dirty="0"/>
              <a:t> 2 </a:t>
            </a:r>
            <a:r>
              <a:rPr lang="en-GB" dirty="0" err="1"/>
              <a:t>awr</a:t>
            </a:r>
            <a:r>
              <a:rPr lang="en-GB" dirty="0"/>
              <a:t> </a:t>
            </a:r>
            <a:r>
              <a:rPr lang="en-GB" dirty="0" err="1"/>
              <a:t>eraill</a:t>
            </a:r>
            <a:r>
              <a:rPr lang="en-GB" dirty="0"/>
              <a:t> </a:t>
            </a:r>
            <a:r>
              <a:rPr lang="en-GB" dirty="0" err="1"/>
              <a:t>yn</a:t>
            </a:r>
            <a:r>
              <a:rPr lang="en-GB" dirty="0"/>
              <a:t> </a:t>
            </a:r>
            <a:r>
              <a:rPr lang="en-GB" dirty="0" err="1"/>
              <a:t>ystafell</a:t>
            </a:r>
            <a:r>
              <a:rPr lang="en-GB" dirty="0"/>
              <a:t> </a:t>
            </a:r>
            <a:r>
              <a:rPr lang="en-GB" dirty="0" err="1"/>
              <a:t>hyfforddi</a:t>
            </a:r>
            <a:r>
              <a:rPr lang="en-GB" dirty="0"/>
              <a:t> </a:t>
            </a:r>
            <a:r>
              <a:rPr lang="en-GB" dirty="0" err="1"/>
              <a:t>ar-lein</a:t>
            </a:r>
            <a:r>
              <a:rPr lang="en-GB" dirty="0"/>
              <a:t> y </a:t>
            </a:r>
            <a:r>
              <a:rPr lang="en-GB" dirty="0" err="1"/>
              <a:t>Gwasanaeth</a:t>
            </a:r>
            <a:r>
              <a:rPr lang="en-GB" dirty="0"/>
              <a:t> </a:t>
            </a:r>
            <a:r>
              <a:rPr lang="en-GB" dirty="0" err="1"/>
              <a:t>Mabwysiadu</a:t>
            </a:r>
            <a:r>
              <a:rPr lang="en-GB" dirty="0"/>
              <a:t> </a:t>
            </a:r>
            <a:r>
              <a:rPr lang="en-GB" dirty="0" err="1"/>
              <a:t>Cenedlaethol</a:t>
            </a:r>
            <a:r>
              <a:rPr lang="en-GB" dirty="0"/>
              <a:t> a </a:t>
            </a:r>
            <a:r>
              <a:rPr lang="en-GB" dirty="0" err="1"/>
              <a:t>hyfforddiant</a:t>
            </a:r>
            <a:r>
              <a:rPr lang="en-GB" dirty="0"/>
              <a:t>/</a:t>
            </a:r>
            <a:r>
              <a:rPr lang="en-GB" dirty="0" err="1"/>
              <a:t>cymorth</a:t>
            </a:r>
            <a:r>
              <a:rPr lang="en-GB" dirty="0"/>
              <a:t> </a:t>
            </a:r>
            <a:r>
              <a:rPr lang="en-GB" dirty="0" err="1"/>
              <a:t>ehangach</a:t>
            </a:r>
            <a:r>
              <a:rPr lang="en-GB" dirty="0"/>
              <a:t> </a:t>
            </a:r>
            <a:r>
              <a:rPr lang="en-GB" dirty="0" err="1"/>
              <a:t>sydd</a:t>
            </a:r>
            <a:r>
              <a:rPr lang="en-GB" dirty="0"/>
              <a:t> </a:t>
            </a:r>
            <a:r>
              <a:rPr lang="en-GB" dirty="0" err="1"/>
              <a:t>ar</a:t>
            </a:r>
            <a:r>
              <a:rPr lang="en-GB" dirty="0"/>
              <a:t> </a:t>
            </a:r>
            <a:r>
              <a:rPr lang="en-GB" dirty="0" err="1"/>
              <a:t>gael</a:t>
            </a:r>
            <a:r>
              <a:rPr lang="en-GB" dirty="0"/>
              <a:t> </a:t>
            </a:r>
            <a:r>
              <a:rPr lang="en-GB" dirty="0" err="1"/>
              <a:t>yng</a:t>
            </a:r>
            <a:r>
              <a:rPr lang="en-GB" dirty="0"/>
              <a:t> </a:t>
            </a:r>
            <a:r>
              <a:rPr lang="en-GB" dirty="0" err="1"/>
              <a:t>Nghymru</a:t>
            </a:r>
            <a:r>
              <a:rPr lang="en-GB" dirty="0"/>
              <a:t> </a:t>
            </a:r>
            <a:r>
              <a:rPr lang="en-GB" dirty="0" err="1"/>
              <a:t>ar</a:t>
            </a:r>
            <a:r>
              <a:rPr lang="en-GB" dirty="0"/>
              <a:t> </a:t>
            </a:r>
            <a:r>
              <a:rPr lang="en-GB" dirty="0" err="1"/>
              <a:t>gyfer</a:t>
            </a:r>
            <a:r>
              <a:rPr lang="en-GB" dirty="0"/>
              <a:t> </a:t>
            </a:r>
            <a:r>
              <a:rPr lang="en-GB" dirty="0" err="1"/>
              <a:t>teuluoedd</a:t>
            </a:r>
            <a:r>
              <a:rPr lang="en-GB" dirty="0"/>
              <a:t> </a:t>
            </a:r>
            <a:r>
              <a:rPr lang="en-GB" dirty="0" err="1"/>
              <a:t>sy'n</a:t>
            </a:r>
            <a:r>
              <a:rPr lang="en-GB" dirty="0"/>
              <a:t> </a:t>
            </a:r>
            <a:r>
              <a:rPr lang="en-GB" dirty="0" err="1"/>
              <a:t>mabwysiadu</a:t>
            </a:r>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a:t>
            </a:fld>
            <a:endParaRPr lang="en-GB"/>
          </a:p>
        </p:txBody>
      </p:sp>
    </p:spTree>
    <p:extLst>
      <p:ext uri="{BB962C8B-B14F-4D97-AF65-F5344CB8AC3E}">
        <p14:creationId xmlns:p14="http://schemas.microsoft.com/office/powerpoint/2010/main" val="23123067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Arwyddocâd i ddysgu babanod reoleiddio... mae rheoleiddio craidd yn arwain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hunanreoleiddio</a:t>
            </a:r>
            <a:endParaRPr kumimoji="0" lang="cy-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Ymateb cychwynnol y babi yw eu hymateb diofyn pan fydd yn profi straen yn y dyfodol.  Dyma un o'r pethau pwysicaf sy'n sail i'r ffordd maen nhw'n gwneud perthnasoedd yn y dyfodol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babanod y mae eu hanghenion yn cael eu diwallu yn gyson ac mewn ffordd sy'n cyfateb i'r anghenion maen nhw’n eu mynegi yn datblygu ymddiriedaeth yn eu rhoddwyr gofal y bydd eu hanghenion yn cael eu diwallu.  Maen nhw hefyd yn datblygu mecanweithiau ar gyfer lleihau faint o hormonau straen sy'n llifo trwy eu cyrff.  Ymhen amser mae hyn yn golygu eu bod yn tyfu i fyny i fod yn blant ac yn oedolion sy'n gallu ffurfio perthnasoedd ymddiriedus a rheoli straen pan fo angen.  Mae pobl yn siarad am y syniad o fodelau gweithio mewnol, yn syml dyma'r syniad ein bod ni i gyd yn rhagweld yn anymwybodol sut mae pobl yn mynd i ymddwyn tuag atom yn seiliedig ar ein dysgu cynnar am y pethau hyn.  Gall modelau gweithio mewnol newid dros amser ond gall y broses hon fod yn araf wrth i'r modelau hyn gael eu ffurfio'n gynnar, ac effeithio ar ein datblygiad ar lefel sylfaenol iawn.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syml, mae plant yn tyfu gyda'r gallu i ddatblygu perthnasoedd ymddiriedus.  Maen nhw’n teimlo'n ddiogel pan fydd oedolion arwyddocaol yn agos, a phan fyddant yn teimlo'n ddiogel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archwilio eu hamgylchedd a dysgu teimlo'n ddiogel i ffwrdd oddi wrth eu prif ofalwr.  Maen nhw’n dychwelyd at eu rhoddwr gofal ar adegau o straen.    Yr enw ar hyn yw arddull ymlyniad diogel.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Pan nad yw anghenion babanod yn cael eu diwallu yn gyson ac yn ddibynadwy maen nhw’n ei chael hi’n anodd ymddiried y bydd eu hanghenion yn cael eu diwallu a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ei chael hi’n anodd lleihau lefelau uchel o bethau fel adrenalin a </a:t>
            </a:r>
            <a:r>
              <a:rPr kumimoji="0" lang="cy-GB" sz="1200" b="0" i="0" u="none" strike="noStrike" kern="1200" cap="none" spc="0" normalizeH="0" baseline="0" noProof="0" dirty="0" err="1">
                <a:ln>
                  <a:noFill/>
                </a:ln>
                <a:solidFill>
                  <a:prstClr val="black"/>
                </a:solidFill>
                <a:effectLst/>
                <a:uLnTx/>
                <a:uFillTx/>
                <a:latin typeface="+mn-lt"/>
                <a:ea typeface="+mn-ea"/>
                <a:cs typeface="+mn-cs"/>
              </a:rPr>
              <a:t>cortisol</a:t>
            </a:r>
            <a:r>
              <a:rPr kumimoji="0" lang="cy-GB" sz="1200" b="0" i="0" u="none" strike="noStrike" kern="1200" cap="none" spc="0" normalizeH="0" baseline="0" noProof="0" dirty="0">
                <a:ln>
                  <a:noFill/>
                </a:ln>
                <a:solidFill>
                  <a:prstClr val="black"/>
                </a:solidFill>
                <a:effectLst/>
                <a:uLnTx/>
                <a:uFillTx/>
                <a:latin typeface="+mn-lt"/>
                <a:ea typeface="+mn-ea"/>
                <a:cs typeface="+mn-cs"/>
              </a:rPr>
              <a:t> pan fydd pethau llawn straen yn digwydd.  Mae hyn yn parhau i fod yn broblem i blant wrth iddynt heneiddio ac mae'r plant hyn yn tyfu gyda chred y gellir ymddiried yn eraill.  Mae'r babanod hyn yn dysgu i reoli eu teimladau eu hunain trwy reoleiddio eu teimladau eu hunain (arddull ymlyniad osgoi) neu drwy fod yn </a:t>
            </a:r>
            <a:r>
              <a:rPr kumimoji="0" lang="cy-GB" sz="1200" b="0" i="0" u="none" strike="noStrike" kern="1200" cap="none" spc="0" normalizeH="0" baseline="0" noProof="0" dirty="0" err="1">
                <a:ln>
                  <a:noFill/>
                </a:ln>
                <a:solidFill>
                  <a:prstClr val="black"/>
                </a:solidFill>
                <a:effectLst/>
                <a:uLnTx/>
                <a:uFillTx/>
                <a:latin typeface="+mn-lt"/>
                <a:ea typeface="+mn-ea"/>
                <a:cs typeface="+mn-cs"/>
              </a:rPr>
              <a:t>ymlynol</a:t>
            </a:r>
            <a:r>
              <a:rPr kumimoji="0" lang="cy-GB" sz="1200" b="0" i="0" u="none" strike="noStrike" kern="1200" cap="none" spc="0" normalizeH="0" baseline="0" noProof="0" dirty="0">
                <a:ln>
                  <a:noFill/>
                </a:ln>
                <a:solidFill>
                  <a:prstClr val="black"/>
                </a:solidFill>
                <a:effectLst/>
                <a:uLnTx/>
                <a:uFillTx/>
                <a:latin typeface="+mn-lt"/>
                <a:ea typeface="+mn-ea"/>
                <a:cs typeface="+mn-cs"/>
              </a:rPr>
              <a:t> ac yn gofyn llawer o’r rhai sy'n rhoi gofal ond nid yw eu meddyliau’n cael eu tawelu gan y gofal sy’n cael ei roi (arddull ymlyniad amwys).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Gyda'r math hwn o roi gofal sy'n anghyson, neu'n canolbwyntio ar oedolion yn diwallu eu hanghenion eu hunain a pheidio â bod yn gyfarwydd â'r hyn y mae'r plentyn ei eisiau, mae ymddygiad y plentyn yn datblygu fel math o strategaeth ymdopi sy'n eu galluogi i fod yn agos at y rhai sy'n rhoi gofal (hy trwy ofyn ychydig gan y sawl sy'n rhoi gofal, neu trwy fod yn </a:t>
            </a:r>
            <a:r>
              <a:rPr kumimoji="0" lang="cy-GB" sz="1200" b="0" i="0" u="none" strike="noStrike" kern="1200" cap="none" spc="0" normalizeH="0" baseline="0" noProof="0" dirty="0" err="1">
                <a:ln>
                  <a:noFill/>
                </a:ln>
                <a:solidFill>
                  <a:prstClr val="black"/>
                </a:solidFill>
                <a:effectLst/>
                <a:uLnTx/>
                <a:uFillTx/>
                <a:latin typeface="+mn-lt"/>
                <a:ea typeface="+mn-ea"/>
                <a:cs typeface="+mn-cs"/>
              </a:rPr>
              <a:t>ymlynol</a:t>
            </a:r>
            <a:r>
              <a:rPr kumimoji="0" lang="cy-GB" sz="1200" b="0" i="0" u="none" strike="noStrike" kern="1200" cap="none" spc="0" normalizeH="0" baseline="0" noProof="0" dirty="0">
                <a:ln>
                  <a:noFill/>
                </a:ln>
                <a:solidFill>
                  <a:prstClr val="black"/>
                </a:solidFill>
                <a:effectLst/>
                <a:uLnTx/>
                <a:uFillTx/>
                <a:latin typeface="+mn-lt"/>
                <a:ea typeface="+mn-ea"/>
                <a:cs typeface="+mn-cs"/>
              </a:rPr>
              <a:t> a gofyn llawer) er nad yw'r patrymau ymddygiad hyn bob amser yn ddefnyddiol iddyn nhw wrth geisio gwneud perthnasoedd eraill.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gan unigolion ddull ymlyniad a </a:t>
            </a:r>
            <a:r>
              <a:rPr kumimoji="0" lang="cy-GB" sz="1200" b="0" i="0" u="none" strike="noStrike" kern="1200" cap="none" spc="0" normalizeH="0" baseline="0" noProof="0" dirty="0" err="1">
                <a:ln>
                  <a:noFill/>
                </a:ln>
                <a:solidFill>
                  <a:prstClr val="black"/>
                </a:solidFill>
                <a:effectLst/>
                <a:uLnTx/>
                <a:uFillTx/>
                <a:latin typeface="+mn-lt"/>
                <a:ea typeface="+mn-ea"/>
                <a:cs typeface="+mn-cs"/>
              </a:rPr>
              <a:t>ffefrir</a:t>
            </a:r>
            <a:r>
              <a:rPr kumimoji="0" lang="cy-GB" sz="1200" b="0" i="0" u="none" strike="noStrike" kern="1200" cap="none" spc="0" normalizeH="0" baseline="0" noProof="0" dirty="0">
                <a:ln>
                  <a:noFill/>
                </a:ln>
                <a:solidFill>
                  <a:prstClr val="black"/>
                </a:solidFill>
                <a:effectLst/>
                <a:uLnTx/>
                <a:uFillTx/>
                <a:latin typeface="+mn-lt"/>
                <a:ea typeface="+mn-ea"/>
                <a:cs typeface="+mn-cs"/>
              </a:rPr>
              <a:t> ond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arddangos nodweddion ystod o arddulliau.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babanod sy'n cael eu cam-drin neu eu dychryn gan eu rhoddwyr gofal yn datblygu modelau gweithio mewnol am arddulliau meithrin perthnasoedd sy'n seiliedig ar gred bod eraill yn ddychrynllyd, neu'n ofnus, ac na allant sicrhau ymdeimlad o ddiogelwch trwy aros yn agos at eu prif ofalwyr.  Gelwir hyn yn arddull ymlyniad anhrefnus.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Trafodaeth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Meddyliwch amdanoch chi eich hun neu blant rydych chi'n eu hadnabod - a allwch chi adnabod y patrwm ymddygiad hwn yn eich perthnasoedd fel plentyn neu fel oedolyn?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Trwy geisio weld rhai o'r pethau hyn, a gwybod beth yw ymateb diofyn y plentyn gallwch gydnabod ei ymddygiad e.e. gall plentyn nad yw </a:t>
            </a:r>
            <a:r>
              <a:rPr kumimoji="0" lang="cy-GB" sz="1200" b="0" i="0" u="none" strike="noStrike" kern="1200" cap="none" spc="0" normalizeH="0" baseline="0" noProof="0" dirty="0" err="1">
                <a:ln>
                  <a:noFill/>
                </a:ln>
                <a:solidFill>
                  <a:prstClr val="black"/>
                </a:solidFill>
                <a:effectLst/>
                <a:uLnTx/>
                <a:uFillTx/>
                <a:latin typeface="+mn-lt"/>
                <a:ea typeface="+mn-ea"/>
                <a:cs typeface="+mn-cs"/>
              </a:rPr>
              <a:t>efallai'n</a:t>
            </a:r>
            <a:r>
              <a:rPr kumimoji="0" lang="cy-GB" sz="1200" b="0" i="0" u="none" strike="noStrike" kern="1200" cap="none" spc="0" normalizeH="0" baseline="0" noProof="0" dirty="0">
                <a:ln>
                  <a:noFill/>
                </a:ln>
                <a:solidFill>
                  <a:prstClr val="black"/>
                </a:solidFill>
                <a:effectLst/>
                <a:uLnTx/>
                <a:uFillTx/>
                <a:latin typeface="+mn-lt"/>
                <a:ea typeface="+mn-ea"/>
                <a:cs typeface="+mn-cs"/>
              </a:rPr>
              <a:t> mynegi ei deimladau gan gynnwys poen, fod yn oddefol iawn ac </a:t>
            </a:r>
            <a:r>
              <a:rPr kumimoji="0" lang="cy-GB" sz="1200" b="0" i="0" u="none" strike="noStrike" kern="1200" cap="none" spc="0" normalizeH="0" baseline="0" noProof="0" dirty="0" err="1">
                <a:ln>
                  <a:noFill/>
                </a:ln>
                <a:solidFill>
                  <a:prstClr val="black"/>
                </a:solidFill>
                <a:effectLst/>
                <a:uLnTx/>
                <a:uFillTx/>
                <a:latin typeface="+mn-lt"/>
                <a:ea typeface="+mn-ea"/>
                <a:cs typeface="+mn-cs"/>
              </a:rPr>
              <a:t>weithiau'n</a:t>
            </a:r>
            <a:r>
              <a:rPr kumimoji="0" lang="cy-GB" sz="1200" b="0" i="0" u="none" strike="noStrike" kern="1200" cap="none" spc="0" normalizeH="0" baseline="0" noProof="0" dirty="0">
                <a:ln>
                  <a:noFill/>
                </a:ln>
                <a:solidFill>
                  <a:prstClr val="black"/>
                </a:solidFill>
                <a:effectLst/>
                <a:uLnTx/>
                <a:uFillTx/>
                <a:latin typeface="+mn-lt"/>
                <a:ea typeface="+mn-ea"/>
                <a:cs typeface="+mn-cs"/>
              </a:rPr>
              <a:t> ymddangos fel y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ymdopi ag unrhyw beth... gall hwn fod yn blentyn osgoi sy'n teimlo'r pryder yn ddwfn y tu mewn ond nad yw'n gallu ei fynegi.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Efallai y bydd plentyn a allai ymddangos yn herfeiddiol a hyd yn oed yn ymosodol yn teimlo braw y tu mewn ond dim ond yn gwybod sut i ddelio ag ef fel hyn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I gael mwy o wybodaeth edrychwch ar y cyrsiau Ymlyniad a Datblygiad Plant.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Dan </a:t>
            </a:r>
            <a:r>
              <a:rPr kumimoji="0" lang="cy-GB" sz="1200" b="0" i="0" u="none" strike="noStrike" kern="1200" cap="none" spc="0" normalizeH="0" baseline="0" noProof="0" dirty="0" err="1">
                <a:ln>
                  <a:noFill/>
                </a:ln>
                <a:solidFill>
                  <a:prstClr val="black"/>
                </a:solidFill>
                <a:effectLst/>
                <a:uLnTx/>
                <a:uFillTx/>
                <a:latin typeface="+mn-lt"/>
                <a:ea typeface="+mn-ea"/>
                <a:cs typeface="+mn-cs"/>
              </a:rPr>
              <a:t>Siegal</a:t>
            </a:r>
            <a:r>
              <a:rPr kumimoji="0" lang="cy-GB" sz="1200" b="0" i="0" u="none" strike="noStrike" kern="1200" cap="none" spc="0" normalizeH="0" baseline="0" noProof="0" dirty="0">
                <a:ln>
                  <a:noFill/>
                </a:ln>
                <a:solidFill>
                  <a:prstClr val="black"/>
                </a:solidFill>
                <a:effectLst/>
                <a:uLnTx/>
                <a:uFillTx/>
                <a:latin typeface="+mn-lt"/>
                <a:ea typeface="+mn-ea"/>
                <a:cs typeface="+mn-cs"/>
              </a:rPr>
              <a:t> yn rheswm defnyddiol arall y mae ei waith yn ddefnyddiol i’w wirio os oes gennych chi ddiddordeb yn hyn.  Mae wedi ysgrifennu llawer o lyfrau ac mae ganddo hefyd nifer o glipiau defnyddiol iawn yn egluro ei syniadau ar U-</a:t>
            </a:r>
            <a:r>
              <a:rPr kumimoji="0" lang="cy-GB" sz="1200" b="0" i="0" u="none" strike="noStrike" kern="1200" cap="none" spc="0" normalizeH="0" baseline="0" noProof="0" dirty="0" err="1">
                <a:ln>
                  <a:noFill/>
                </a:ln>
                <a:solidFill>
                  <a:prstClr val="black"/>
                </a:solidFill>
                <a:effectLst/>
                <a:uLnTx/>
                <a:uFillTx/>
                <a:latin typeface="+mn-lt"/>
                <a:ea typeface="+mn-ea"/>
                <a:cs typeface="+mn-cs"/>
              </a:rPr>
              <a:t>tube</a:t>
            </a:r>
            <a:r>
              <a:rPr kumimoji="0" lang="cy-GB" sz="1200" b="0" i="0" u="none" strike="noStrike" kern="1200" cap="none" spc="0" normalizeH="0" baseline="0" noProof="0" dirty="0">
                <a:ln>
                  <a:noFill/>
                </a:ln>
                <a:solidFill>
                  <a:prstClr val="black"/>
                </a:solidFill>
                <a:effectLst/>
                <a:uLnTx/>
                <a:uFillTx/>
                <a:latin typeface="+mn-lt"/>
                <a:ea typeface="+mn-ea"/>
                <a:cs typeface="+mn-cs"/>
              </a:rPr>
              <a:t>.  Os byddwch chi’n siarad â'r gweithwyr cymdeithasol sy'n gweithio gyda'ch teulu a theuluoedd mabwysiadu eraill bydd ganddyn nhw lawer o syniadau hefyd.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13</a:t>
            </a:fld>
            <a:endParaRPr lang="en-GB"/>
          </a:p>
        </p:txBody>
      </p:sp>
    </p:spTree>
    <p:extLst>
      <p:ext uri="{BB962C8B-B14F-4D97-AF65-F5344CB8AC3E}">
        <p14:creationId xmlns:p14="http://schemas.microsoft.com/office/powerpoint/2010/main" val="2354476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kern="1200" dirty="0">
                <a:solidFill>
                  <a:schemeClr val="tx1"/>
                </a:solidFill>
                <a:effectLst/>
                <a:latin typeface="+mn-lt"/>
                <a:ea typeface="+mn-ea"/>
                <a:cs typeface="+mn-cs"/>
              </a:rPr>
              <a:t>Mae’r model man sefydlog yn deillio o theori ymlyniad a thrawma datblygiadol ac mae’n ffordd ddefnyddiol o ddeall sut y gellir diwallu anghenion plant yn y ffordd orau. </a:t>
            </a:r>
          </a:p>
          <a:p>
            <a:endParaRPr lang="cy-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Dyma ragor o wybodaeth </a:t>
            </a:r>
            <a:r>
              <a:rPr lang="en-GB" dirty="0">
                <a:solidFill>
                  <a:schemeClr val="tx1"/>
                </a:solidFill>
              </a:rPr>
              <a:t>https://www.uea.ac.uk/providingasecurebase</a:t>
            </a:r>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14</a:t>
            </a:fld>
            <a:endParaRPr lang="en-GB"/>
          </a:p>
        </p:txBody>
      </p:sp>
    </p:spTree>
    <p:extLst>
      <p:ext uri="{BB962C8B-B14F-4D97-AF65-F5344CB8AC3E}">
        <p14:creationId xmlns:p14="http://schemas.microsoft.com/office/powerpoint/2010/main" val="30884419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Gelwir y math hwn o </a:t>
            </a:r>
            <a:r>
              <a:rPr kumimoji="0" lang="cy-GB" sz="1200" b="0" i="0" u="none" strike="noStrike" kern="1200" cap="none" spc="0" normalizeH="0" baseline="0" noProof="0" dirty="0" err="1">
                <a:ln>
                  <a:noFill/>
                </a:ln>
                <a:solidFill>
                  <a:prstClr val="black"/>
                </a:solidFill>
                <a:effectLst/>
                <a:uLnTx/>
                <a:uFillTx/>
                <a:latin typeface="+mn-lt"/>
                <a:ea typeface="+mn-ea"/>
                <a:cs typeface="+mn-cs"/>
              </a:rPr>
              <a:t>rianta</a:t>
            </a:r>
            <a:r>
              <a:rPr kumimoji="0" lang="cy-GB" sz="1200" b="0" i="0" u="none" strike="noStrike" kern="1200" cap="none" spc="0" normalizeH="0" baseline="0" noProof="0" dirty="0">
                <a:ln>
                  <a:noFill/>
                </a:ln>
                <a:solidFill>
                  <a:prstClr val="black"/>
                </a:solidFill>
                <a:effectLst/>
                <a:uLnTx/>
                <a:uFillTx/>
                <a:latin typeface="+mn-lt"/>
                <a:ea typeface="+mn-ea"/>
                <a:cs typeface="+mn-cs"/>
              </a:rPr>
              <a:t> yn ail-</a:t>
            </a:r>
            <a:r>
              <a:rPr kumimoji="0" lang="cy-GB" sz="1200" b="0" i="0" u="none" strike="noStrike" kern="1200" cap="none" spc="0" normalizeH="0" baseline="0" noProof="0" dirty="0" err="1">
                <a:ln>
                  <a:noFill/>
                </a:ln>
                <a:solidFill>
                  <a:prstClr val="black"/>
                </a:solidFill>
                <a:effectLst/>
                <a:uLnTx/>
                <a:uFillTx/>
                <a:latin typeface="+mn-lt"/>
                <a:ea typeface="+mn-ea"/>
                <a:cs typeface="+mn-cs"/>
              </a:rPr>
              <a:t>rianta</a:t>
            </a:r>
            <a:r>
              <a:rPr kumimoji="0" lang="cy-GB" sz="1200" b="0" i="0" u="none" strike="noStrike" kern="1200" cap="none" spc="0" normalizeH="0" baseline="0" noProof="0" dirty="0">
                <a:ln>
                  <a:noFill/>
                </a:ln>
                <a:solidFill>
                  <a:prstClr val="black"/>
                </a:solidFill>
                <a:effectLst/>
                <a:uLnTx/>
                <a:uFillTx/>
                <a:latin typeface="+mn-lt"/>
                <a:ea typeface="+mn-ea"/>
                <a:cs typeface="+mn-cs"/>
              </a:rPr>
              <a:t>, oherwydd bod y rhieni mabwysiadol (fel y gwnaeth y gofalwyr maeth) yn </a:t>
            </a:r>
            <a:r>
              <a:rPr kumimoji="0" lang="cy-GB" sz="1200" b="0" i="0" u="none" strike="noStrike" kern="1200" cap="none" spc="0" normalizeH="0" baseline="0" noProof="0" dirty="0" err="1">
                <a:ln>
                  <a:noFill/>
                </a:ln>
                <a:solidFill>
                  <a:prstClr val="black"/>
                </a:solidFill>
                <a:effectLst/>
                <a:uLnTx/>
                <a:uFillTx/>
                <a:latin typeface="+mn-lt"/>
                <a:ea typeface="+mn-ea"/>
                <a:cs typeface="+mn-cs"/>
              </a:rPr>
              <a:t>rhianta</a:t>
            </a:r>
            <a:r>
              <a:rPr kumimoji="0" lang="cy-GB" sz="1200" b="0" i="0" u="none" strike="noStrike" kern="1200" cap="none" spc="0" normalizeH="0" baseline="0" noProof="0" dirty="0">
                <a:ln>
                  <a:noFill/>
                </a:ln>
                <a:solidFill>
                  <a:prstClr val="black"/>
                </a:solidFill>
                <a:effectLst/>
                <a:uLnTx/>
                <a:uFillTx/>
                <a:latin typeface="+mn-lt"/>
                <a:ea typeface="+mn-ea"/>
                <a:cs typeface="+mn-cs"/>
              </a:rPr>
              <a:t> plant sydd wedi cael profiadau blaenorol o </a:t>
            </a:r>
            <a:r>
              <a:rPr kumimoji="0" lang="cy-GB" sz="1200" b="0" i="0" u="none" strike="noStrike" kern="1200" cap="none" spc="0" normalizeH="0" baseline="0" noProof="0" dirty="0" err="1">
                <a:ln>
                  <a:noFill/>
                </a:ln>
                <a:solidFill>
                  <a:prstClr val="black"/>
                </a:solidFill>
                <a:effectLst/>
                <a:uLnTx/>
                <a:uFillTx/>
                <a:latin typeface="+mn-lt"/>
                <a:ea typeface="+mn-ea"/>
                <a:cs typeface="+mn-cs"/>
              </a:rPr>
              <a:t>rianta</a:t>
            </a:r>
            <a:r>
              <a:rPr kumimoji="0" lang="cy-GB" sz="1200" b="0" i="0" u="none" strike="noStrike" kern="1200" cap="none" spc="0" normalizeH="0" baseline="0" noProof="0" dirty="0">
                <a:ln>
                  <a:noFill/>
                </a:ln>
                <a:solidFill>
                  <a:prstClr val="black"/>
                </a:solidFill>
                <a:effectLst/>
                <a:uLnTx/>
                <a:uFillTx/>
                <a:latin typeface="+mn-lt"/>
                <a:ea typeface="+mn-ea"/>
                <a:cs typeface="+mn-cs"/>
              </a:rPr>
              <a:t>.  Fel y trafodwyd uchod, mae'r profiadau blaenorol hyn o </a:t>
            </a:r>
            <a:r>
              <a:rPr kumimoji="0" lang="cy-GB" sz="1200" b="0" i="0" u="none" strike="noStrike" kern="1200" cap="none" spc="0" normalizeH="0" baseline="0" noProof="0" dirty="0" err="1">
                <a:ln>
                  <a:noFill/>
                </a:ln>
                <a:solidFill>
                  <a:prstClr val="black"/>
                </a:solidFill>
                <a:effectLst/>
                <a:uLnTx/>
                <a:uFillTx/>
                <a:latin typeface="+mn-lt"/>
                <a:ea typeface="+mn-ea"/>
                <a:cs typeface="+mn-cs"/>
              </a:rPr>
              <a:t>rianta</a:t>
            </a:r>
            <a:r>
              <a:rPr kumimoji="0" lang="cy-GB" sz="1200" b="0" i="0" u="none" strike="noStrike" kern="1200" cap="none" spc="0" normalizeH="0" baseline="0" noProof="0" dirty="0">
                <a:ln>
                  <a:noFill/>
                </a:ln>
                <a:solidFill>
                  <a:prstClr val="black"/>
                </a:solidFill>
                <a:effectLst/>
                <a:uLnTx/>
                <a:uFillTx/>
                <a:latin typeface="+mn-lt"/>
                <a:ea typeface="+mn-ea"/>
                <a:cs typeface="+mn-cs"/>
              </a:rPr>
              <a:t>, yn golygu bod plant yn rhagweld yr hyn y bydd y rhiant newydd yn ei wneud yn seiliedig ar eu dysgu blaenorol.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I rai plant sy'n cael eu mabwysiadu mae hyn yn golygu na fyddant yn gwybod sut i ddefnyddio eu rhiant i'w helpu i deimlo'n ddiogel yn y ffordd y mae plant sydd ag ymlyniad diogel yn ei wneud.  Felly mae llawer o'r dull hwn o fagu plant wedi'i seilio ar helpu plant i ddysgu sut i ddefnyddio eu rhieni er mwyn teimlo'n ddiogel.  Weithiau gall hyn gymryd blynyddoedd lawer felly mae'n bwysig cadw ffocws ar yr hyn sydd wedi’i gyflawni.  Cwestiwn defnyddiol i'w ofyn i'ch helpu chi i ganolbwyntio ar gynnydd yw “beth all eich plentyn ei wneud heddiw nad oedden nhw’n gallu ei wneud pan wnaethon nhw gyrraedd?“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hefyd yn golygu na fydd rhai technegau disgyblaeth y gallech fod wedi arfer eu defnyddio yn gweithio - mae'n bwysig iawn gofyn i'r rhieni mabwysiadol sut maen nhw am i chi drin pethau - trwy wneud hynny bydd y ffocws yn cael ei gadw ar y plentyn a'i anghenion, a byddant yn cael dull cyson gan y bobl o'u cwmpas.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Edrychwch ar y cyrsiau ar ddatblygiad plant ac ymlyniad i archwilio hyn yn fwy.  Mae'r model Sylfaen Ddiogel hefyd yn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15</a:t>
            </a:fld>
            <a:endParaRPr lang="en-GB"/>
          </a:p>
        </p:txBody>
      </p:sp>
    </p:spTree>
    <p:extLst>
      <p:ext uri="{BB962C8B-B14F-4D97-AF65-F5344CB8AC3E}">
        <p14:creationId xmlns:p14="http://schemas.microsoft.com/office/powerpoint/2010/main" val="686382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Gweithgaredd</a:t>
            </a:r>
            <a:r>
              <a:rPr kumimoji="0" lang="cy-GB" sz="1200" b="0" i="0" u="none" strike="noStrike" kern="1200" cap="none" spc="0" normalizeH="0" baseline="0" noProof="0" dirty="0">
                <a:ln>
                  <a:noFill/>
                </a:ln>
                <a:solidFill>
                  <a:prstClr val="black"/>
                </a:solidFill>
                <a:effectLst/>
                <a:uLnTx/>
                <a:uFillTx/>
                <a:latin typeface="+mn-lt"/>
                <a:ea typeface="+mn-ea"/>
                <a:cs typeface="+mn-cs"/>
              </a:rPr>
              <a:t> (Wedi'i gymryd o </a:t>
            </a:r>
            <a:r>
              <a:rPr kumimoji="0" lang="cy-GB" sz="1200" b="0" i="0" u="none" strike="noStrike" kern="1200" cap="none" spc="0" normalizeH="0" baseline="0" noProof="0" dirty="0" err="1">
                <a:ln>
                  <a:noFill/>
                </a:ln>
                <a:solidFill>
                  <a:prstClr val="black"/>
                </a:solidFill>
                <a:effectLst/>
                <a:uLnTx/>
                <a:uFillTx/>
                <a:latin typeface="+mn-lt"/>
                <a:ea typeface="+mn-ea"/>
                <a:cs typeface="+mn-cs"/>
              </a:rPr>
              <a:t>Coram</a:t>
            </a:r>
            <a:r>
              <a:rPr kumimoji="0" lang="cy-GB" sz="1200" b="0" i="0" u="none" strike="noStrike" kern="1200" cap="none" spc="0" normalizeH="0" baseline="0" noProof="0" dirty="0">
                <a:ln>
                  <a:noFill/>
                </a:ln>
                <a:solidFill>
                  <a:prstClr val="black"/>
                </a:solidFill>
                <a:effectLst/>
                <a:uLnTx/>
                <a:uFillTx/>
                <a:latin typeface="+mn-lt"/>
                <a:ea typeface="+mn-ea"/>
                <a:cs typeface="+mn-cs"/>
              </a:rPr>
              <a:t> BAAF, </a:t>
            </a:r>
            <a:r>
              <a:rPr kumimoji="0" lang="cy-GB" sz="1200" b="0" i="0" u="none" strike="noStrike" kern="1200" cap="none" spc="0" normalizeH="0" baseline="0" noProof="0" dirty="0" err="1">
                <a:ln>
                  <a:noFill/>
                </a:ln>
                <a:solidFill>
                  <a:prstClr val="black"/>
                </a:solidFill>
                <a:effectLst/>
                <a:uLnTx/>
                <a:uFillTx/>
                <a:latin typeface="+mn-lt"/>
                <a:ea typeface="+mn-ea"/>
                <a:cs typeface="+mn-cs"/>
              </a:rPr>
              <a:t>Related</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Through</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Adoption</a:t>
            </a:r>
            <a:r>
              <a:rPr kumimoji="0" lang="cy-GB" sz="1200" b="0" i="0" u="none" strike="noStrike" kern="1200" cap="none" spc="0" normalizeH="0" baseline="0" noProof="0" dirty="0">
                <a:ln>
                  <a:noFill/>
                </a:ln>
                <a:solidFill>
                  <a:prstClr val="black"/>
                </a:solidFill>
                <a:effectLst/>
                <a:uLnTx/>
                <a:uFillTx/>
                <a:latin typeface="+mn-lt"/>
                <a:ea typeface="+mn-ea"/>
                <a:cs typeface="+mn-cs"/>
              </a:rPr>
              <a:t>, Heidi </a:t>
            </a:r>
            <a:r>
              <a:rPr kumimoji="0" lang="cy-GB" sz="1200" b="0" i="0" u="none" strike="noStrike" kern="1200" cap="none" spc="0" normalizeH="0" baseline="0" noProof="0" dirty="0" err="1">
                <a:ln>
                  <a:noFill/>
                </a:ln>
                <a:solidFill>
                  <a:prstClr val="black"/>
                </a:solidFill>
                <a:effectLst/>
                <a:uLnTx/>
                <a:uFillTx/>
                <a:latin typeface="+mn-lt"/>
                <a:ea typeface="+mn-ea"/>
                <a:cs typeface="+mn-cs"/>
              </a:rPr>
              <a:t>Argent</a:t>
            </a:r>
            <a:r>
              <a:rPr kumimoji="0" lang="cy-GB" sz="1200" b="0" i="0" u="none" strike="noStrike" kern="1200" cap="none" spc="0" normalizeH="0" baseline="0" noProof="0" dirty="0">
                <a:ln>
                  <a:noFill/>
                </a:ln>
                <a:solidFill>
                  <a:prstClr val="black"/>
                </a:solidFill>
                <a:effectLst/>
                <a:uLnTx/>
                <a:uFillTx/>
                <a:latin typeface="+mn-lt"/>
                <a:ea typeface="+mn-ea"/>
                <a:cs typeface="+mn-cs"/>
              </a:rPr>
              <a:t>)</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Edrychwch ar y sylwadau ar y sleid hon a'r nesaf</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Rhowch bob sylw ar gerdyn post.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Rhannwch yn grwpiau bach a gofynnwch i bob grŵp drafod sylw.  A yw'r sefyllfa hon yn atseinio gyda chi? Pa feddyliau/teimladau sydd gennych chi? Pa gwestiynau y mae'n eu cynhyrchu i chi? Gyda phwy allwch chi siarad?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Dewch yn ôl at eich gilydd i gael trafodaeth ar feddyliau, materion, cwestiynau a theimladau fel grŵp ehangach.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Gweithgaredd Amgen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pob grŵp yn ystyried pob senario yn ei dro.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Hwyluswyr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 y senarios hyn gynhyrchu teimladau cymysg i bobl, yn yr un modd â'u profiad eu hunain.  Gall rhai o'r teimladau hyn fod yn boenus ac mae'n bwysig bod pobl yn cael eu cefnogi os mai dyma'r ffordd maen nhw'n teimlo.  Gallai pethau diddorol i'w trafod gynnwys:</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Pam mae'r senarios hyn yn datblygu?  A allwch chi roi eich hun yn esgidiau'r person arall a dyfalu pam y gallent fod wedi ymddwyn yn y ffordd maen nhw?</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Gyda phwy allwch chi siarad am gefnogaeth neu ragor o wybodaeth?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16</a:t>
            </a:fld>
            <a:endParaRPr lang="en-GB"/>
          </a:p>
        </p:txBody>
      </p:sp>
    </p:spTree>
    <p:extLst>
      <p:ext uri="{BB962C8B-B14F-4D97-AF65-F5344CB8AC3E}">
        <p14:creationId xmlns:p14="http://schemas.microsoft.com/office/powerpoint/2010/main" val="21475533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Edrychwch ar y cyrsiau ymlyniad a datblygiad plant oherwydd maen nhw’n egluro sut y gall gofal cynnar gwael effeithio ar y plentyn.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I lawer o blant, esgeuluswyd eu hanghenion mwyaf sylfaenol.  Mae rhai plant wedi cael eu dychryn, eu brifo neu wedi bod yn ofnus yn eu teuluoedd biolegol.  Efallai bod eu rhieni biolegol wedi ei chael hi’n anodd diwallu eu hanghenion am amryw resymau gan gynnwys camddefnyddio alcohol, camddefnyddio sylweddau neu broblemau iechyd meddwl.  Mae cam-drin domestig yn fwyfwy cyffredin yng nghefndir plant sy'n derbyn gofal.  Mae rhai rhieni biolegol yn wynebu adfyd sylweddol eu hunain, ac efallai nad oes ganddynt gefnogaeth i'w helpu i ddelio â'r materion hyn.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Rhoddir nifer fach o blant i'w mabwysiadu gyda chaniatâd eu rhieni biolegol.  Mae hwn yn benderfyniad anodd i unrhyw riant ei wneud a gallai olygu y gall plant gael eu paru â theulu mabwysiadol yn gynharach.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plant yn profi galar a cholled pan fyddant yn cael eu gwahanu oddi wrth eu rhieni biolegol, hyd yn oed os ydyn nhw'n mynd i rywle lle byddan nhw'n derbyn gofal gwell ac yn fwy diogel.  Efallai fod ganddyn nhw atgofion da a drwg o'r amser hwn, neu weithiau mae'n anodd iawn cofio pethau'n glir, hyd yn oed i blant hŷn.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EB37DC22-F622-44EA-8F1E-4178DF55D77F}" type="slidenum">
              <a:rPr lang="en-GB" smtClean="0"/>
              <a:t>17</a:t>
            </a:fld>
            <a:endParaRPr lang="en-GB"/>
          </a:p>
        </p:txBody>
      </p:sp>
    </p:spTree>
    <p:extLst>
      <p:ext uri="{BB962C8B-B14F-4D97-AF65-F5344CB8AC3E}">
        <p14:creationId xmlns:p14="http://schemas.microsoft.com/office/powerpoint/2010/main" val="4127398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Ymhlith y pethau defnyddiol eraill i edrych arnynt mae </a:t>
            </a:r>
            <a:r>
              <a:rPr kumimoji="0" lang="cy-GB" sz="1200" b="0" i="0" u="none" strike="noStrike" kern="1200" cap="none" spc="0" normalizeH="0" baseline="0" noProof="0" dirty="0" err="1">
                <a:ln>
                  <a:noFill/>
                </a:ln>
                <a:solidFill>
                  <a:prstClr val="black"/>
                </a:solidFill>
                <a:effectLst/>
                <a:uLnTx/>
                <a:uFillTx/>
                <a:latin typeface="+mn-lt"/>
                <a:ea typeface="+mn-ea"/>
                <a:cs typeface="+mn-cs"/>
              </a:rPr>
              <a:t>Related</a:t>
            </a:r>
            <a:r>
              <a:rPr kumimoji="0" lang="cy-GB" sz="1200" b="0" i="0" u="none" strike="noStrike" kern="1200" cap="none" spc="0" normalizeH="0" baseline="0" noProof="0" dirty="0">
                <a:ln>
                  <a:noFill/>
                </a:ln>
                <a:solidFill>
                  <a:prstClr val="black"/>
                </a:solidFill>
                <a:effectLst/>
                <a:uLnTx/>
                <a:uFillTx/>
                <a:latin typeface="+mn-lt"/>
                <a:ea typeface="+mn-ea"/>
                <a:cs typeface="+mn-cs"/>
              </a:rPr>
              <a:t> by </a:t>
            </a:r>
            <a:r>
              <a:rPr kumimoji="0" lang="cy-GB" sz="1200" b="0" i="0" u="none" strike="noStrike" kern="1200" cap="none" spc="0" normalizeH="0" baseline="0" noProof="0" dirty="0" err="1">
                <a:ln>
                  <a:noFill/>
                </a:ln>
                <a:solidFill>
                  <a:prstClr val="black"/>
                </a:solidFill>
                <a:effectLst/>
                <a:uLnTx/>
                <a:uFillTx/>
                <a:latin typeface="+mn-lt"/>
                <a:ea typeface="+mn-ea"/>
                <a:cs typeface="+mn-cs"/>
              </a:rPr>
              <a:t>Adoption</a:t>
            </a:r>
            <a:r>
              <a:rPr kumimoji="0" lang="cy-GB" sz="1200" b="0" i="0" u="none" strike="noStrike" kern="1200" cap="none" spc="0" normalizeH="0" baseline="0" noProof="0" dirty="0">
                <a:ln>
                  <a:noFill/>
                </a:ln>
                <a:solidFill>
                  <a:prstClr val="black"/>
                </a:solidFill>
                <a:effectLst/>
                <a:uLnTx/>
                <a:uFillTx/>
                <a:latin typeface="+mn-lt"/>
                <a:ea typeface="+mn-ea"/>
                <a:cs typeface="+mn-cs"/>
              </a:rPr>
              <a:t>, Heidi </a:t>
            </a:r>
            <a:r>
              <a:rPr kumimoji="0" lang="cy-GB" sz="1200" b="0" i="0" u="none" strike="noStrike" kern="1200" cap="none" spc="0" normalizeH="0" baseline="0" noProof="0" dirty="0" err="1">
                <a:ln>
                  <a:noFill/>
                </a:ln>
                <a:solidFill>
                  <a:prstClr val="black"/>
                </a:solidFill>
                <a:effectLst/>
                <a:uLnTx/>
                <a:uFillTx/>
                <a:latin typeface="+mn-lt"/>
                <a:ea typeface="+mn-ea"/>
                <a:cs typeface="+mn-cs"/>
              </a:rPr>
              <a:t>Argent</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CoramBAAF</a:t>
            </a:r>
            <a:r>
              <a:rPr kumimoji="0" lang="cy-GB" sz="1200" b="0" i="0" u="none" strike="noStrike" kern="1200" cap="none" spc="0" normalizeH="0" baseline="0" noProof="0" dirty="0">
                <a:ln>
                  <a:noFill/>
                </a:ln>
                <a:solidFill>
                  <a:prstClr val="black"/>
                </a:solidFill>
                <a:effectLst/>
                <a:uLnTx/>
                <a:uFillTx/>
                <a:latin typeface="+mn-lt"/>
                <a:ea typeface="+mn-ea"/>
                <a:cs typeface="+mn-cs"/>
              </a:rPr>
              <a:t>, 2014.</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18</a:t>
            </a:fld>
            <a:endParaRPr lang="en-GB"/>
          </a:p>
        </p:txBody>
      </p:sp>
    </p:spTree>
    <p:extLst>
      <p:ext uri="{BB962C8B-B14F-4D97-AF65-F5344CB8AC3E}">
        <p14:creationId xmlns:p14="http://schemas.microsoft.com/office/powerpoint/2010/main" val="1263368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hon yn neges dda i orffen arni!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 chofiwch gymryd eich awenau gan y rhieni mabwysiadol.  Gall perthnasoedd gymryd amser i adeiladu ond gallwch fod yn rhan bwysig o wella canlyniadau i'r plentyn sy'n ymuno â'ch teulu.   Gofynnwch lawer o gwestiynau a chofiwch gael hwyl!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19</a:t>
            </a:fld>
            <a:endParaRPr lang="en-GB"/>
          </a:p>
        </p:txBody>
      </p:sp>
    </p:spTree>
    <p:extLst>
      <p:ext uri="{BB962C8B-B14F-4D97-AF65-F5344CB8AC3E}">
        <p14:creationId xmlns:p14="http://schemas.microsoft.com/office/powerpoint/2010/main" val="2660286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dirty="0"/>
              <a:t>Cyngor neiniau a theidiau i aelodau eraill o'r teulu hefyd yw i’w hatgoffa bod </a:t>
            </a:r>
            <a:r>
              <a:rPr lang="cy-GB" dirty="0" err="1"/>
              <a:t>bod</a:t>
            </a:r>
            <a:r>
              <a:rPr lang="cy-GB" dirty="0"/>
              <a:t> yn agored gyda phlant am eu gorffennol o'r diwrnod cyntaf bellach yn cael ei ystyried fel y peth gorau i blant a phobl ifanc.  Mae hyn yn seiliedig ar ymchwil ynglŷn â sut, wrth i ni heneiddio, rydyn ni angen gwybodaeth am yr hyn sydd wedi digwydd i ni, beth yw ein taith os mynnwch.  Mae'n rhan hanfodol o'n datblygiad emosiynol i ddeall hyn, hyd yn oed pan fydd pethau anodd a phoenus wedi digwydd.  Os na fyddwn yn siarad am y pethau hyn, ac yn dangos i blant ei bod yn iawn gwneud hynny, </a:t>
            </a:r>
            <a:r>
              <a:rPr lang="cy-GB" dirty="0" err="1"/>
              <a:t>gallant</a:t>
            </a:r>
            <a:r>
              <a:rPr lang="cy-GB" dirty="0"/>
              <a:t> ddehongli ein distawrwydd fel rhywbeth sy'n golygu bod yn rhaid iddyn nhw gadw'n dawel hefyd.</a:t>
            </a:r>
          </a:p>
          <a:p>
            <a:endParaRPr lang="cy-GB" dirty="0"/>
          </a:p>
          <a:p>
            <a:r>
              <a:rPr lang="cy-GB" dirty="0"/>
              <a:t>Fel y bydd plant yn teimlo'n ddiogel gyda'u teuluoedd mabwysiadol, y gobaith yw y </a:t>
            </a:r>
            <a:r>
              <a:rPr lang="cy-GB" dirty="0" err="1"/>
              <a:t>gallant</a:t>
            </a:r>
            <a:r>
              <a:rPr lang="cy-GB" dirty="0"/>
              <a:t> siarad am bethau, archwilio eu teimladau a meddwl pethau drwodd.  Edrychwch ar y Modiwl Gwaith Taith Bywyd i weld mwy am hyn.</a:t>
            </a:r>
          </a:p>
          <a:p>
            <a:r>
              <a:rPr lang="cy-GB" dirty="0"/>
              <a:t> </a:t>
            </a:r>
          </a:p>
          <a:p>
            <a:r>
              <a:rPr lang="cy-GB" dirty="0"/>
              <a:t>Felly, siaradwch â'r rhieni sy'n mabwysiadu am sut maen nhw eisiau i chi helpu gyda hyn, er enghraifft, pa dermau maen nhw'n eu defnyddio gyda'u plentyn i siarad am ddigwyddiadau a phobl y gorffennol.  Os ydych chi'n teimlo ychydig yn anghyfforddus ynglŷn â hyn, mae'n iawn siarad am y teimladau hynny. </a:t>
            </a:r>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5</a:t>
            </a:fld>
            <a:endParaRPr lang="en-GB"/>
          </a:p>
        </p:txBody>
      </p:sp>
    </p:spTree>
    <p:extLst>
      <p:ext uri="{BB962C8B-B14F-4D97-AF65-F5344CB8AC3E}">
        <p14:creationId xmlns:p14="http://schemas.microsoft.com/office/powerpoint/2010/main" val="732927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Felly </a:t>
            </a:r>
            <a:r>
              <a:rPr lang="en-GB" dirty="0" err="1"/>
              <a:t>mae'r</a:t>
            </a:r>
            <a:r>
              <a:rPr lang="en-GB" dirty="0"/>
              <a:t> </a:t>
            </a:r>
            <a:r>
              <a:rPr lang="en-GB" dirty="0" err="1"/>
              <a:t>wybodaeth</a:t>
            </a:r>
            <a:r>
              <a:rPr lang="en-GB" dirty="0"/>
              <a:t> hon </a:t>
            </a:r>
            <a:r>
              <a:rPr lang="en-GB" dirty="0" err="1"/>
              <a:t>i</a:t>
            </a:r>
            <a:r>
              <a:rPr lang="en-GB" dirty="0"/>
              <a:t> </a:t>
            </a:r>
            <a:r>
              <a:rPr lang="en-GB" dirty="0" err="1"/>
              <a:t>gyd</a:t>
            </a:r>
            <a:r>
              <a:rPr lang="en-GB" dirty="0"/>
              <a:t> </a:t>
            </a:r>
            <a:r>
              <a:rPr lang="en-GB" dirty="0" err="1"/>
              <a:t>yn</a:t>
            </a:r>
            <a:r>
              <a:rPr lang="en-GB" dirty="0"/>
              <a:t> </a:t>
            </a:r>
            <a:r>
              <a:rPr lang="en-GB" dirty="0" err="1"/>
              <a:t>ymwneud</a:t>
            </a:r>
            <a:r>
              <a:rPr lang="en-GB" dirty="0"/>
              <a:t> â </a:t>
            </a:r>
            <a:r>
              <a:rPr lang="en-GB" dirty="0" err="1"/>
              <a:t>sut</a:t>
            </a:r>
            <a:r>
              <a:rPr lang="en-GB" dirty="0"/>
              <a:t> y </a:t>
            </a:r>
            <a:r>
              <a:rPr lang="en-GB" dirty="0" err="1"/>
              <a:t>gallwch</a:t>
            </a:r>
            <a:r>
              <a:rPr lang="en-GB" dirty="0"/>
              <a:t> chi </a:t>
            </a:r>
            <a:r>
              <a:rPr lang="en-GB" dirty="0" err="1"/>
              <a:t>helpu</a:t>
            </a:r>
            <a:r>
              <a:rPr lang="en-GB" dirty="0"/>
              <a:t> </a:t>
            </a:r>
            <a:r>
              <a:rPr lang="en-GB" dirty="0" err="1"/>
              <a:t>i</a:t>
            </a:r>
            <a:r>
              <a:rPr lang="en-GB" dirty="0"/>
              <a:t> </a:t>
            </a:r>
            <a:r>
              <a:rPr lang="en-GB" dirty="0" err="1"/>
              <a:t>gefnogi</a:t>
            </a:r>
            <a:r>
              <a:rPr lang="en-GB" dirty="0"/>
              <a:t> </a:t>
            </a:r>
            <a:r>
              <a:rPr lang="en-GB" dirty="0" err="1"/>
              <a:t>eich</a:t>
            </a:r>
            <a:r>
              <a:rPr lang="en-GB" dirty="0"/>
              <a:t> </a:t>
            </a:r>
            <a:r>
              <a:rPr lang="en-GB" dirty="0" err="1"/>
              <a:t>perthnasau</a:t>
            </a:r>
            <a:r>
              <a:rPr lang="en-GB" dirty="0"/>
              <a:t> </a:t>
            </a:r>
            <a:r>
              <a:rPr lang="en-GB" dirty="0" err="1"/>
              <a:t>neu</a:t>
            </a:r>
            <a:r>
              <a:rPr lang="en-GB" dirty="0"/>
              <a:t> </a:t>
            </a:r>
            <a:r>
              <a:rPr lang="en-GB" dirty="0" err="1"/>
              <a:t>ffrindiau</a:t>
            </a:r>
            <a:r>
              <a:rPr lang="en-GB" dirty="0"/>
              <a:t> </a:t>
            </a:r>
            <a:r>
              <a:rPr lang="en-GB" dirty="0" err="1"/>
              <a:t>sy'n</a:t>
            </a:r>
            <a:r>
              <a:rPr lang="en-GB" dirty="0"/>
              <a:t> </a:t>
            </a:r>
            <a:r>
              <a:rPr lang="en-GB" dirty="0" err="1"/>
              <a:t>fabwysiadwyr</a:t>
            </a:r>
            <a:r>
              <a:rPr lang="en-GB" dirty="0"/>
              <a:t> </a:t>
            </a:r>
            <a:r>
              <a:rPr lang="en-GB" dirty="0" err="1"/>
              <a:t>a'u</a:t>
            </a:r>
            <a:r>
              <a:rPr lang="en-GB" dirty="0"/>
              <a:t> </a:t>
            </a:r>
            <a:r>
              <a:rPr lang="en-GB" dirty="0" err="1"/>
              <a:t>plentyn</a:t>
            </a:r>
            <a:r>
              <a:rPr lang="en-GB" dirty="0"/>
              <a:t>/plant </a:t>
            </a:r>
            <a:r>
              <a:rPr lang="en-GB" dirty="0" err="1"/>
              <a:t>i</a:t>
            </a:r>
            <a:r>
              <a:rPr lang="en-GB" dirty="0"/>
              <a:t> </a:t>
            </a:r>
            <a:r>
              <a:rPr lang="en-GB" dirty="0" err="1"/>
              <a:t>fod</a:t>
            </a:r>
            <a:r>
              <a:rPr lang="en-GB" dirty="0"/>
              <a:t> y </a:t>
            </a:r>
            <a:r>
              <a:rPr lang="en-GB" dirty="0" err="1"/>
              <a:t>gorau</a:t>
            </a:r>
            <a:r>
              <a:rPr lang="en-GB" dirty="0"/>
              <a:t> y gallant.  Mae </a:t>
            </a:r>
            <a:r>
              <a:rPr lang="en-GB" dirty="0" err="1"/>
              <a:t>ffurfio</a:t>
            </a:r>
            <a:r>
              <a:rPr lang="en-GB" dirty="0"/>
              <a:t> </a:t>
            </a:r>
            <a:r>
              <a:rPr lang="en-GB" dirty="0" err="1"/>
              <a:t>teuluoedd</a:t>
            </a:r>
            <a:r>
              <a:rPr lang="en-GB" dirty="0"/>
              <a:t> </a:t>
            </a:r>
            <a:r>
              <a:rPr lang="en-GB" dirty="0" err="1"/>
              <a:t>newydd</a:t>
            </a:r>
            <a:r>
              <a:rPr lang="en-GB" dirty="0"/>
              <a:t> </a:t>
            </a:r>
            <a:r>
              <a:rPr lang="en-GB" dirty="0" err="1"/>
              <a:t>yn</a:t>
            </a:r>
            <a:r>
              <a:rPr lang="en-GB" dirty="0"/>
              <a:t> </a:t>
            </a:r>
            <a:r>
              <a:rPr lang="en-GB" dirty="0" err="1"/>
              <a:t>fusnes</a:t>
            </a:r>
            <a:r>
              <a:rPr lang="en-GB" dirty="0"/>
              <a:t> </a:t>
            </a:r>
            <a:r>
              <a:rPr lang="en-GB" dirty="0" err="1"/>
              <a:t>cymhleth</a:t>
            </a:r>
            <a:r>
              <a:rPr lang="en-GB" dirty="0"/>
              <a:t> </a:t>
            </a:r>
            <a:r>
              <a:rPr lang="en-GB" dirty="0" err="1"/>
              <a:t>a'r</a:t>
            </a:r>
            <a:r>
              <a:rPr lang="en-GB" dirty="0"/>
              <a:t> </a:t>
            </a:r>
            <a:r>
              <a:rPr lang="en-GB" dirty="0" err="1"/>
              <a:t>dyddiau</a:t>
            </a:r>
            <a:r>
              <a:rPr lang="en-GB" dirty="0"/>
              <a:t> </a:t>
            </a:r>
            <a:r>
              <a:rPr lang="en-GB" dirty="0" err="1"/>
              <a:t>hyn</a:t>
            </a:r>
            <a:r>
              <a:rPr lang="en-GB" dirty="0"/>
              <a:t> </a:t>
            </a:r>
            <a:r>
              <a:rPr lang="en-GB" dirty="0" err="1"/>
              <a:t>mae</a:t>
            </a:r>
            <a:r>
              <a:rPr lang="en-GB" dirty="0"/>
              <a:t> </a:t>
            </a:r>
            <a:r>
              <a:rPr lang="en-GB" dirty="0" err="1"/>
              <a:t>pobl</a:t>
            </a:r>
            <a:r>
              <a:rPr lang="en-GB" dirty="0"/>
              <a:t> </a:t>
            </a:r>
            <a:r>
              <a:rPr lang="en-GB" dirty="0" err="1"/>
              <a:t>yn</a:t>
            </a:r>
            <a:r>
              <a:rPr lang="en-GB" dirty="0"/>
              <a:t> </a:t>
            </a:r>
            <a:r>
              <a:rPr lang="en-GB" dirty="0" err="1"/>
              <a:t>ceisio</a:t>
            </a:r>
            <a:r>
              <a:rPr lang="en-GB" dirty="0"/>
              <a:t> bod </a:t>
            </a:r>
            <a:r>
              <a:rPr lang="en-GB" dirty="0" err="1"/>
              <a:t>yn</a:t>
            </a:r>
            <a:r>
              <a:rPr lang="en-GB" dirty="0"/>
              <a:t> </a:t>
            </a:r>
            <a:r>
              <a:rPr lang="en-GB" dirty="0" err="1"/>
              <a:t>feddylgar</a:t>
            </a:r>
            <a:r>
              <a:rPr lang="en-GB" dirty="0"/>
              <a:t> am </a:t>
            </a:r>
            <a:r>
              <a:rPr lang="en-GB" dirty="0" err="1"/>
              <a:t>yr</a:t>
            </a:r>
            <a:r>
              <a:rPr lang="en-GB" dirty="0"/>
              <a:t> </a:t>
            </a:r>
            <a:r>
              <a:rPr lang="en-GB" dirty="0" err="1"/>
              <a:t>holl</a:t>
            </a:r>
            <a:r>
              <a:rPr lang="en-GB" dirty="0"/>
              <a:t> </a:t>
            </a:r>
            <a:r>
              <a:rPr lang="en-GB" dirty="0" err="1"/>
              <a:t>ystod</a:t>
            </a:r>
            <a:r>
              <a:rPr lang="en-GB" dirty="0"/>
              <a:t> o </a:t>
            </a:r>
            <a:r>
              <a:rPr lang="en-GB" dirty="0" err="1"/>
              <a:t>deimladau</a:t>
            </a:r>
            <a:r>
              <a:rPr lang="en-GB" dirty="0"/>
              <a:t> y gall y plant </a:t>
            </a:r>
            <a:r>
              <a:rPr lang="en-GB" dirty="0" err="1"/>
              <a:t>a'r</a:t>
            </a:r>
            <a:r>
              <a:rPr lang="en-GB" dirty="0"/>
              <a:t> </a:t>
            </a:r>
            <a:r>
              <a:rPr lang="en-GB" dirty="0" err="1"/>
              <a:t>oedolion</a:t>
            </a:r>
            <a:r>
              <a:rPr lang="en-GB" dirty="0"/>
              <a:t> </a:t>
            </a:r>
            <a:r>
              <a:rPr lang="en-GB" dirty="0" err="1"/>
              <a:t>eu</a:t>
            </a:r>
            <a:r>
              <a:rPr lang="en-GB" dirty="0"/>
              <a:t> </a:t>
            </a:r>
            <a:r>
              <a:rPr lang="en-GB" dirty="0" err="1"/>
              <a:t>profi</a:t>
            </a:r>
            <a:r>
              <a:rPr lang="en-GB" dirty="0"/>
              <a:t>.  Mae </a:t>
            </a:r>
            <a:r>
              <a:rPr lang="en-GB" dirty="0" err="1"/>
              <a:t>ymchwil</a:t>
            </a:r>
            <a:r>
              <a:rPr lang="en-GB" dirty="0"/>
              <a:t> </a:t>
            </a:r>
            <a:r>
              <a:rPr lang="en-GB" dirty="0" err="1"/>
              <a:t>diweddar</a:t>
            </a:r>
            <a:r>
              <a:rPr lang="en-GB" dirty="0"/>
              <a:t> </a:t>
            </a:r>
            <a:r>
              <a:rPr lang="en-GB" dirty="0" err="1"/>
              <a:t>wedi</a:t>
            </a:r>
            <a:r>
              <a:rPr lang="en-GB" dirty="0"/>
              <a:t> </a:t>
            </a:r>
            <a:r>
              <a:rPr lang="en-GB" dirty="0" err="1"/>
              <a:t>amlygu</a:t>
            </a:r>
            <a:r>
              <a:rPr lang="en-GB" dirty="0"/>
              <a:t>, </a:t>
            </a:r>
            <a:r>
              <a:rPr lang="en-GB" dirty="0" err="1"/>
              <a:t>wrth</a:t>
            </a:r>
            <a:r>
              <a:rPr lang="en-GB" dirty="0"/>
              <a:t> </a:t>
            </a:r>
            <a:r>
              <a:rPr lang="en-GB" dirty="0" err="1"/>
              <a:t>i</a:t>
            </a:r>
            <a:r>
              <a:rPr lang="en-GB" dirty="0"/>
              <a:t> </a:t>
            </a:r>
            <a:r>
              <a:rPr lang="en-GB" dirty="0" err="1"/>
              <a:t>blant</a:t>
            </a:r>
            <a:r>
              <a:rPr lang="en-GB" dirty="0"/>
              <a:t> </a:t>
            </a:r>
            <a:r>
              <a:rPr lang="en-GB" dirty="0" err="1"/>
              <a:t>symud</a:t>
            </a:r>
            <a:r>
              <a:rPr lang="en-GB" dirty="0"/>
              <a:t>, </a:t>
            </a:r>
            <a:r>
              <a:rPr lang="en-GB" dirty="0" err="1"/>
              <a:t>eu</a:t>
            </a:r>
            <a:r>
              <a:rPr lang="en-GB" dirty="0"/>
              <a:t> bod </a:t>
            </a:r>
            <a:r>
              <a:rPr lang="en-GB" dirty="0" err="1"/>
              <a:t>yn</a:t>
            </a:r>
            <a:r>
              <a:rPr lang="en-GB" dirty="0"/>
              <a:t> </a:t>
            </a:r>
            <a:r>
              <a:rPr lang="en-GB" dirty="0" err="1"/>
              <a:t>delio</a:t>
            </a:r>
            <a:r>
              <a:rPr lang="en-GB" dirty="0"/>
              <a:t> â </a:t>
            </a:r>
            <a:r>
              <a:rPr lang="en-GB" dirty="0" err="1"/>
              <a:t>theimladau</a:t>
            </a:r>
            <a:r>
              <a:rPr lang="en-GB" dirty="0"/>
              <a:t> </a:t>
            </a:r>
            <a:r>
              <a:rPr lang="en-GB" dirty="0" err="1"/>
              <a:t>cymhleth</a:t>
            </a:r>
            <a:r>
              <a:rPr lang="en-GB" dirty="0"/>
              <a:t> o alar a </a:t>
            </a:r>
            <a:r>
              <a:rPr lang="en-GB" dirty="0" err="1"/>
              <a:t>cholled</a:t>
            </a:r>
            <a:r>
              <a:rPr lang="en-GB" dirty="0"/>
              <a:t> am </a:t>
            </a:r>
            <a:r>
              <a:rPr lang="en-GB" dirty="0" err="1"/>
              <a:t>roddwyr</a:t>
            </a:r>
            <a:r>
              <a:rPr lang="en-GB" dirty="0"/>
              <a:t> </a:t>
            </a:r>
            <a:r>
              <a:rPr lang="en-GB" dirty="0" err="1"/>
              <a:t>gofal</a:t>
            </a:r>
            <a:r>
              <a:rPr lang="en-GB" dirty="0"/>
              <a:t> </a:t>
            </a:r>
            <a:r>
              <a:rPr lang="en-GB" dirty="0" err="1"/>
              <a:t>blaenorol</a:t>
            </a:r>
            <a:r>
              <a:rPr lang="en-GB" dirty="0"/>
              <a:t>, a </a:t>
            </a:r>
            <a:r>
              <a:rPr lang="en-GB" dirty="0" err="1"/>
              <a:t>gwyddom</a:t>
            </a:r>
            <a:r>
              <a:rPr lang="en-GB" dirty="0"/>
              <a:t> </a:t>
            </a:r>
            <a:r>
              <a:rPr lang="en-GB" dirty="0" err="1"/>
              <a:t>hefyd</a:t>
            </a:r>
            <a:r>
              <a:rPr lang="en-GB" dirty="0"/>
              <a:t> y </a:t>
            </a:r>
            <a:r>
              <a:rPr lang="en-GB" dirty="0" err="1"/>
              <a:t>bydd</a:t>
            </a:r>
            <a:r>
              <a:rPr lang="en-GB" dirty="0"/>
              <a:t> </a:t>
            </a:r>
            <a:r>
              <a:rPr lang="en-GB" dirty="0" err="1"/>
              <a:t>profiadau</a:t>
            </a:r>
            <a:r>
              <a:rPr lang="en-GB" dirty="0"/>
              <a:t> </a:t>
            </a:r>
            <a:r>
              <a:rPr lang="en-GB" dirty="0" err="1"/>
              <a:t>rhianta</a:t>
            </a:r>
            <a:r>
              <a:rPr lang="en-GB" dirty="0"/>
              <a:t> </a:t>
            </a:r>
            <a:r>
              <a:rPr lang="en-GB" dirty="0" err="1"/>
              <a:t>blaenorol</a:t>
            </a:r>
            <a:r>
              <a:rPr lang="en-GB" dirty="0"/>
              <a:t> </a:t>
            </a:r>
            <a:r>
              <a:rPr lang="en-GB" dirty="0" err="1"/>
              <a:t>yn</a:t>
            </a:r>
            <a:r>
              <a:rPr lang="en-GB" dirty="0"/>
              <a:t> </a:t>
            </a:r>
            <a:r>
              <a:rPr lang="en-GB" dirty="0" err="1"/>
              <a:t>effeithio</a:t>
            </a:r>
            <a:r>
              <a:rPr lang="en-GB" dirty="0"/>
              <a:t> </a:t>
            </a:r>
            <a:r>
              <a:rPr lang="en-GB" dirty="0" err="1"/>
              <a:t>ar</a:t>
            </a:r>
            <a:r>
              <a:rPr lang="en-GB" dirty="0"/>
              <a:t> </a:t>
            </a:r>
            <a:r>
              <a:rPr lang="en-GB" dirty="0" err="1"/>
              <a:t>eu</a:t>
            </a:r>
            <a:r>
              <a:rPr lang="en-GB" dirty="0"/>
              <a:t> </a:t>
            </a:r>
            <a:r>
              <a:rPr lang="en-GB" dirty="0" err="1"/>
              <a:t>meddyliau</a:t>
            </a:r>
            <a:r>
              <a:rPr lang="en-GB" dirty="0"/>
              <a:t>, </a:t>
            </a:r>
            <a:r>
              <a:rPr lang="en-GB" dirty="0" err="1"/>
              <a:t>eu</a:t>
            </a:r>
            <a:r>
              <a:rPr lang="en-GB" dirty="0"/>
              <a:t> </a:t>
            </a:r>
            <a:r>
              <a:rPr lang="en-GB" dirty="0" err="1"/>
              <a:t>teimladau</a:t>
            </a:r>
            <a:r>
              <a:rPr lang="en-GB" dirty="0"/>
              <a:t> </a:t>
            </a:r>
            <a:r>
              <a:rPr lang="en-GB" dirty="0" err="1"/>
              <a:t>a'u</a:t>
            </a:r>
            <a:r>
              <a:rPr lang="en-GB" dirty="0"/>
              <a:t> </a:t>
            </a:r>
            <a:r>
              <a:rPr lang="en-GB" dirty="0" err="1"/>
              <a:t>hymddygiadau</a:t>
            </a:r>
            <a:r>
              <a:rPr lang="en-GB" dirty="0"/>
              <a:t> </a:t>
            </a:r>
            <a:r>
              <a:rPr lang="en-GB" dirty="0" err="1"/>
              <a:t>yn</a:t>
            </a:r>
            <a:r>
              <a:rPr lang="en-GB" dirty="0"/>
              <a:t> y </a:t>
            </a:r>
            <a:r>
              <a:rPr lang="en-GB" dirty="0" err="1"/>
              <a:t>dyfodol</a:t>
            </a:r>
            <a:r>
              <a:rPr lang="en-GB" dirty="0"/>
              <a:t>.   </a:t>
            </a:r>
            <a:r>
              <a:rPr lang="en-GB" dirty="0" err="1"/>
              <a:t>Nid</a:t>
            </a:r>
            <a:r>
              <a:rPr lang="en-GB" dirty="0"/>
              <a:t> </a:t>
            </a:r>
            <a:r>
              <a:rPr lang="en-GB" dirty="0" err="1"/>
              <a:t>oes</a:t>
            </a:r>
            <a:r>
              <a:rPr lang="en-GB" dirty="0"/>
              <a:t> dim o </a:t>
            </a:r>
            <a:r>
              <a:rPr lang="en-GB" dirty="0" err="1"/>
              <a:t>hyn</a:t>
            </a:r>
            <a:r>
              <a:rPr lang="en-GB" dirty="0"/>
              <a:t> </a:t>
            </a:r>
            <a:r>
              <a:rPr lang="en-GB" dirty="0" err="1"/>
              <a:t>yn</a:t>
            </a:r>
            <a:r>
              <a:rPr lang="en-GB" dirty="0"/>
              <a:t> </a:t>
            </a:r>
            <a:r>
              <a:rPr lang="en-GB" dirty="0" err="1"/>
              <a:t>tynnu</a:t>
            </a:r>
            <a:r>
              <a:rPr lang="en-GB" dirty="0"/>
              <a:t> </a:t>
            </a:r>
            <a:r>
              <a:rPr lang="en-GB" dirty="0" err="1"/>
              <a:t>oddi</a:t>
            </a:r>
            <a:r>
              <a:rPr lang="en-GB" dirty="0"/>
              <a:t> </a:t>
            </a:r>
            <a:r>
              <a:rPr lang="en-GB" dirty="0" err="1"/>
              <a:t>ar</a:t>
            </a:r>
            <a:r>
              <a:rPr lang="en-GB" dirty="0"/>
              <a:t> y </a:t>
            </a:r>
            <a:r>
              <a:rPr lang="en-GB" dirty="0" err="1"/>
              <a:t>perthnasoedd</a:t>
            </a:r>
            <a:r>
              <a:rPr lang="en-GB" dirty="0"/>
              <a:t> </a:t>
            </a:r>
            <a:r>
              <a:rPr lang="en-GB" dirty="0" err="1"/>
              <a:t>cadarnhaol</a:t>
            </a:r>
            <a:r>
              <a:rPr lang="en-GB" dirty="0"/>
              <a:t> </a:t>
            </a:r>
            <a:r>
              <a:rPr lang="en-GB" dirty="0" err="1"/>
              <a:t>sy'n</a:t>
            </a:r>
            <a:r>
              <a:rPr lang="en-GB" dirty="0"/>
              <a:t> </a:t>
            </a:r>
            <a:r>
              <a:rPr lang="en-GB" dirty="0" err="1"/>
              <a:t>ffurfio</a:t>
            </a:r>
            <a:r>
              <a:rPr lang="en-GB" dirty="0"/>
              <a:t> o </a:t>
            </a:r>
            <a:r>
              <a:rPr lang="en-GB" dirty="0" err="1"/>
              <a:t>fewn</a:t>
            </a:r>
            <a:r>
              <a:rPr lang="en-GB" dirty="0"/>
              <a:t> </a:t>
            </a:r>
            <a:r>
              <a:rPr lang="en-GB" dirty="0" err="1"/>
              <a:t>teuluoedd</a:t>
            </a:r>
            <a:r>
              <a:rPr lang="en-GB" dirty="0"/>
              <a:t> </a:t>
            </a:r>
            <a:r>
              <a:rPr lang="en-GB" dirty="0" err="1"/>
              <a:t>sy'n</a:t>
            </a:r>
            <a:r>
              <a:rPr lang="en-GB" dirty="0"/>
              <a:t> </a:t>
            </a:r>
            <a:r>
              <a:rPr lang="en-GB" dirty="0" err="1"/>
              <a:t>mabwysiadu</a:t>
            </a:r>
            <a:r>
              <a:rPr lang="en-GB" dirty="0"/>
              <a:t> </a:t>
            </a:r>
            <a:r>
              <a:rPr lang="en-GB" dirty="0" err="1"/>
              <a:t>dros</a:t>
            </a:r>
            <a:r>
              <a:rPr lang="en-GB" dirty="0"/>
              <a:t> </a:t>
            </a:r>
            <a:r>
              <a:rPr lang="en-GB" dirty="0" err="1"/>
              <a:t>amser</a:t>
            </a:r>
            <a:r>
              <a:rPr lang="en-GB" dirty="0"/>
              <a:t> </a:t>
            </a:r>
            <a:r>
              <a:rPr lang="en-GB" dirty="0" err="1"/>
              <a:t>ond</a:t>
            </a:r>
            <a:r>
              <a:rPr lang="en-GB" dirty="0"/>
              <a:t> </a:t>
            </a:r>
            <a:r>
              <a:rPr lang="en-GB" dirty="0" err="1"/>
              <a:t>mae'n</a:t>
            </a:r>
            <a:r>
              <a:rPr lang="en-GB" dirty="0"/>
              <a:t> </a:t>
            </a:r>
            <a:r>
              <a:rPr lang="en-GB" dirty="0" err="1"/>
              <a:t>golygu</a:t>
            </a:r>
            <a:r>
              <a:rPr lang="en-GB" dirty="0"/>
              <a:t> bod </a:t>
            </a:r>
            <a:r>
              <a:rPr lang="en-GB" dirty="0" err="1"/>
              <a:t>angen</a:t>
            </a:r>
            <a:r>
              <a:rPr lang="en-GB" dirty="0"/>
              <a:t> </a:t>
            </a:r>
            <a:r>
              <a:rPr lang="en-GB" dirty="0" err="1"/>
              <a:t>cefnogaeth</a:t>
            </a:r>
            <a:r>
              <a:rPr lang="en-GB" dirty="0"/>
              <a:t> </a:t>
            </a:r>
            <a:r>
              <a:rPr lang="en-GB" dirty="0" err="1"/>
              <a:t>sensitif</a:t>
            </a:r>
            <a:r>
              <a:rPr lang="en-GB" dirty="0"/>
              <a:t> </a:t>
            </a:r>
            <a:r>
              <a:rPr lang="en-GB" dirty="0" err="1"/>
              <a:t>ar</a:t>
            </a:r>
            <a:r>
              <a:rPr lang="en-GB" dirty="0"/>
              <a:t> </a:t>
            </a:r>
            <a:r>
              <a:rPr lang="en-GB" dirty="0" err="1"/>
              <a:t>blant</a:t>
            </a:r>
            <a:r>
              <a:rPr lang="en-GB" dirty="0"/>
              <a:t> ac </a:t>
            </a:r>
            <a:r>
              <a:rPr lang="en-GB" dirty="0" err="1"/>
              <a:t>oedolion</a:t>
            </a:r>
            <a:r>
              <a:rPr lang="en-GB" dirty="0"/>
              <a:t> </a:t>
            </a:r>
            <a:r>
              <a:rPr lang="en-GB" dirty="0" err="1"/>
              <a:t>sy'n</a:t>
            </a:r>
            <a:r>
              <a:rPr lang="en-GB" dirty="0"/>
              <a:t> </a:t>
            </a:r>
            <a:r>
              <a:rPr lang="en-GB" dirty="0" err="1"/>
              <a:t>caniatáu</a:t>
            </a:r>
            <a:r>
              <a:rPr lang="en-GB" dirty="0"/>
              <a:t> </a:t>
            </a:r>
            <a:r>
              <a:rPr lang="en-GB" dirty="0" err="1"/>
              <a:t>iddyn</a:t>
            </a:r>
            <a:r>
              <a:rPr lang="en-GB" dirty="0"/>
              <a:t> </a:t>
            </a:r>
            <a:r>
              <a:rPr lang="en-GB" dirty="0" err="1"/>
              <a:t>nhw</a:t>
            </a:r>
            <a:r>
              <a:rPr lang="en-GB" dirty="0"/>
              <a:t> </a:t>
            </a:r>
            <a:r>
              <a:rPr lang="en-GB" dirty="0" err="1"/>
              <a:t>siarad</a:t>
            </a:r>
            <a:r>
              <a:rPr lang="en-GB" dirty="0"/>
              <a:t> am </a:t>
            </a:r>
            <a:r>
              <a:rPr lang="en-GB" dirty="0" err="1"/>
              <a:t>elfennau</a:t>
            </a:r>
            <a:r>
              <a:rPr lang="en-GB" dirty="0"/>
              <a:t> da a </a:t>
            </a:r>
            <a:r>
              <a:rPr lang="en-GB" dirty="0" err="1"/>
              <a:t>heriol</a:t>
            </a:r>
            <a:r>
              <a:rPr lang="en-GB" dirty="0"/>
              <a:t> </a:t>
            </a:r>
            <a:r>
              <a:rPr lang="en-GB" dirty="0" err="1"/>
              <a:t>bywyd</a:t>
            </a:r>
            <a:r>
              <a:rPr lang="en-GB" dirty="0"/>
              <a:t> </a:t>
            </a:r>
            <a:r>
              <a:rPr lang="en-GB" dirty="0" err="1"/>
              <a:t>teuluol</a:t>
            </a:r>
            <a:r>
              <a:rPr lang="en-GB" dirty="0"/>
              <a:t> </a:t>
            </a:r>
            <a:r>
              <a:rPr lang="en-GB" dirty="0" err="1"/>
              <a:t>wrth</a:t>
            </a:r>
            <a:r>
              <a:rPr lang="en-GB" dirty="0"/>
              <a:t> </a:t>
            </a:r>
            <a:r>
              <a:rPr lang="en-GB" dirty="0" err="1"/>
              <a:t>i</a:t>
            </a:r>
            <a:r>
              <a:rPr lang="en-GB" dirty="0"/>
              <a:t> </a:t>
            </a:r>
            <a:r>
              <a:rPr lang="en-GB" dirty="0" err="1"/>
              <a:t>berthnasoedd</a:t>
            </a:r>
            <a:r>
              <a:rPr lang="en-GB" dirty="0"/>
              <a:t> </a:t>
            </a:r>
            <a:r>
              <a:rPr lang="en-GB" dirty="0" err="1"/>
              <a:t>ffurfio</a:t>
            </a:r>
            <a:r>
              <a:rPr lang="en-GB" dirty="0"/>
              <a:t>.  </a:t>
            </a:r>
          </a:p>
          <a:p>
            <a:endParaRPr lang="en-GB" dirty="0"/>
          </a:p>
          <a:p>
            <a:r>
              <a:rPr lang="en-GB" dirty="0"/>
              <a:t>Beth </a:t>
            </a:r>
            <a:r>
              <a:rPr lang="en-GB" dirty="0" err="1"/>
              <a:t>mae</a:t>
            </a:r>
            <a:r>
              <a:rPr lang="en-GB" dirty="0"/>
              <a:t> </a:t>
            </a:r>
            <a:r>
              <a:rPr lang="en-GB" dirty="0" err="1"/>
              <a:t>eich</a:t>
            </a:r>
            <a:r>
              <a:rPr lang="en-GB" dirty="0"/>
              <a:t> </a:t>
            </a:r>
            <a:r>
              <a:rPr lang="en-GB" dirty="0" err="1"/>
              <a:t>meddyliau</a:t>
            </a:r>
            <a:r>
              <a:rPr lang="en-GB" dirty="0"/>
              <a:t> </a:t>
            </a:r>
            <a:r>
              <a:rPr lang="en-GB" dirty="0" err="1"/>
              <a:t>cychwynnol</a:t>
            </a:r>
            <a:r>
              <a:rPr lang="en-GB" dirty="0"/>
              <a:t> </a:t>
            </a:r>
            <a:r>
              <a:rPr lang="en-GB" dirty="0" err="1"/>
              <a:t>yn</a:t>
            </a:r>
            <a:r>
              <a:rPr lang="en-GB" dirty="0"/>
              <a:t> </a:t>
            </a:r>
            <a:r>
              <a:rPr lang="en-GB" dirty="0" err="1"/>
              <a:t>eu</a:t>
            </a:r>
            <a:r>
              <a:rPr lang="en-GB" dirty="0"/>
              <a:t> </a:t>
            </a:r>
            <a:r>
              <a:rPr lang="en-GB" dirty="0" err="1"/>
              <a:t>cynnwys</a:t>
            </a:r>
            <a:r>
              <a:rPr lang="en-GB" dirty="0"/>
              <a:t>?  </a:t>
            </a:r>
          </a:p>
          <a:p>
            <a:endParaRPr lang="en-GB" dirty="0"/>
          </a:p>
          <a:p>
            <a:r>
              <a:rPr lang="en-GB" dirty="0"/>
              <a:t>Pa </a:t>
            </a:r>
            <a:r>
              <a:rPr lang="en-GB" dirty="0" err="1"/>
              <a:t>rôl</a:t>
            </a:r>
            <a:r>
              <a:rPr lang="en-GB" dirty="0"/>
              <a:t> </a:t>
            </a:r>
            <a:r>
              <a:rPr lang="en-GB" dirty="0" err="1"/>
              <a:t>rydych</a:t>
            </a:r>
            <a:r>
              <a:rPr lang="en-GB" dirty="0"/>
              <a:t> </a:t>
            </a:r>
            <a:r>
              <a:rPr lang="en-GB" dirty="0" err="1"/>
              <a:t>chi'n</a:t>
            </a:r>
            <a:r>
              <a:rPr lang="en-GB" dirty="0"/>
              <a:t> </a:t>
            </a:r>
            <a:r>
              <a:rPr lang="en-GB" dirty="0" err="1"/>
              <a:t>teimlo</a:t>
            </a:r>
            <a:r>
              <a:rPr lang="en-GB" dirty="0"/>
              <a:t> y </a:t>
            </a:r>
            <a:r>
              <a:rPr lang="en-GB" dirty="0" err="1"/>
              <a:t>gallwch</a:t>
            </a:r>
            <a:r>
              <a:rPr lang="en-GB" dirty="0"/>
              <a:t> chi </a:t>
            </a:r>
            <a:r>
              <a:rPr lang="en-GB" dirty="0" err="1"/>
              <a:t>ei</a:t>
            </a:r>
            <a:r>
              <a:rPr lang="en-GB" dirty="0"/>
              <a:t> </a:t>
            </a:r>
            <a:r>
              <a:rPr lang="en-GB" dirty="0" err="1"/>
              <a:t>chwarae</a:t>
            </a:r>
            <a:r>
              <a:rPr lang="en-GB" dirty="0"/>
              <a:t> </a:t>
            </a:r>
          </a:p>
          <a:p>
            <a:r>
              <a:rPr lang="en-GB" dirty="0"/>
              <a:t>Beth </a:t>
            </a:r>
            <a:r>
              <a:rPr lang="en-GB" dirty="0" err="1"/>
              <a:t>allwch</a:t>
            </a:r>
            <a:r>
              <a:rPr lang="en-GB" dirty="0"/>
              <a:t> chi </a:t>
            </a:r>
            <a:r>
              <a:rPr lang="en-GB" dirty="0" err="1"/>
              <a:t>ei</a:t>
            </a:r>
            <a:r>
              <a:rPr lang="en-GB" dirty="0"/>
              <a:t> </a:t>
            </a:r>
            <a:r>
              <a:rPr lang="en-GB" dirty="0" err="1"/>
              <a:t>wneud</a:t>
            </a:r>
            <a:r>
              <a:rPr lang="en-GB" dirty="0"/>
              <a:t> </a:t>
            </a:r>
            <a:r>
              <a:rPr lang="en-GB" dirty="0" err="1"/>
              <a:t>i</a:t>
            </a:r>
            <a:r>
              <a:rPr lang="en-GB" dirty="0"/>
              <a:t> </a:t>
            </a:r>
            <a:r>
              <a:rPr lang="en-GB" dirty="0" err="1"/>
              <a:t>gefnogi'r</a:t>
            </a:r>
            <a:r>
              <a:rPr lang="en-GB" dirty="0"/>
              <a:t> </a:t>
            </a:r>
            <a:r>
              <a:rPr lang="en-GB" dirty="0" err="1"/>
              <a:t>plentyn</a:t>
            </a:r>
            <a:r>
              <a:rPr lang="en-GB" dirty="0"/>
              <a:t>?</a:t>
            </a:r>
          </a:p>
          <a:p>
            <a:r>
              <a:rPr lang="en-GB" dirty="0"/>
              <a:t>Beth </a:t>
            </a:r>
            <a:r>
              <a:rPr lang="en-GB" dirty="0" err="1"/>
              <a:t>allwch</a:t>
            </a:r>
            <a:r>
              <a:rPr lang="en-GB" dirty="0"/>
              <a:t> chi </a:t>
            </a:r>
            <a:r>
              <a:rPr lang="en-GB" dirty="0" err="1"/>
              <a:t>ei</a:t>
            </a:r>
            <a:r>
              <a:rPr lang="en-GB" dirty="0"/>
              <a:t> </a:t>
            </a:r>
            <a:r>
              <a:rPr lang="en-GB" dirty="0" err="1"/>
              <a:t>wneud</a:t>
            </a:r>
            <a:r>
              <a:rPr lang="en-GB" dirty="0"/>
              <a:t> </a:t>
            </a:r>
            <a:r>
              <a:rPr lang="en-GB" dirty="0" err="1"/>
              <a:t>i</a:t>
            </a:r>
            <a:r>
              <a:rPr lang="en-GB" dirty="0"/>
              <a:t> </a:t>
            </a:r>
            <a:r>
              <a:rPr lang="en-GB" dirty="0" err="1"/>
              <a:t>gefnogi'r</a:t>
            </a:r>
            <a:r>
              <a:rPr lang="en-GB" dirty="0"/>
              <a:t> </a:t>
            </a:r>
            <a:r>
              <a:rPr lang="en-GB" dirty="0" err="1"/>
              <a:t>rhieni</a:t>
            </a:r>
            <a:r>
              <a:rPr lang="en-GB" dirty="0"/>
              <a:t>?</a:t>
            </a:r>
          </a:p>
          <a:p>
            <a:endParaRPr lang="en-GB" dirty="0"/>
          </a:p>
          <a:p>
            <a:r>
              <a:rPr lang="en-GB" dirty="0" err="1"/>
              <a:t>Os</a:t>
            </a:r>
            <a:r>
              <a:rPr lang="en-GB" dirty="0"/>
              <a:t> </a:t>
            </a:r>
            <a:r>
              <a:rPr lang="en-GB" dirty="0" err="1"/>
              <a:t>ydych</a:t>
            </a:r>
            <a:r>
              <a:rPr lang="en-GB" dirty="0"/>
              <a:t> </a:t>
            </a:r>
            <a:r>
              <a:rPr lang="en-GB" dirty="0" err="1"/>
              <a:t>chi'n</a:t>
            </a:r>
            <a:r>
              <a:rPr lang="en-GB" dirty="0"/>
              <a:t> </a:t>
            </a:r>
            <a:r>
              <a:rPr lang="en-GB" dirty="0" err="1"/>
              <a:t>gwneud</a:t>
            </a:r>
            <a:r>
              <a:rPr lang="en-GB" dirty="0"/>
              <a:t> </a:t>
            </a:r>
            <a:r>
              <a:rPr lang="en-GB" dirty="0" err="1"/>
              <a:t>hyn</a:t>
            </a:r>
            <a:r>
              <a:rPr lang="en-GB" dirty="0"/>
              <a:t> </a:t>
            </a:r>
            <a:r>
              <a:rPr lang="en-GB" dirty="0" err="1"/>
              <a:t>mewn</a:t>
            </a:r>
            <a:r>
              <a:rPr lang="en-GB" dirty="0"/>
              <a:t> </a:t>
            </a:r>
            <a:r>
              <a:rPr lang="en-GB" dirty="0" err="1"/>
              <a:t>grŵp</a:t>
            </a:r>
            <a:r>
              <a:rPr lang="en-GB" dirty="0"/>
              <a:t> - </a:t>
            </a:r>
            <a:r>
              <a:rPr lang="en-GB" dirty="0" err="1"/>
              <a:t>cynhaliwch</a:t>
            </a:r>
            <a:r>
              <a:rPr lang="en-GB" dirty="0"/>
              <a:t> </a:t>
            </a:r>
            <a:r>
              <a:rPr lang="en-GB" dirty="0" err="1"/>
              <a:t>drafodaeth</a:t>
            </a:r>
            <a:r>
              <a:rPr lang="en-GB" dirty="0"/>
              <a:t>. </a:t>
            </a:r>
          </a:p>
        </p:txBody>
      </p:sp>
      <p:sp>
        <p:nvSpPr>
          <p:cNvPr id="4" name="Slide Number Placeholder 3"/>
          <p:cNvSpPr>
            <a:spLocks noGrp="1"/>
          </p:cNvSpPr>
          <p:nvPr>
            <p:ph type="sldNum" sz="quarter" idx="10"/>
          </p:nvPr>
        </p:nvSpPr>
        <p:spPr/>
        <p:txBody>
          <a:bodyPr/>
          <a:lstStyle/>
          <a:p>
            <a:fld id="{EB37DC22-F622-44EA-8F1E-4178DF55D77F}" type="slidenum">
              <a:rPr lang="en-GB" smtClean="0"/>
              <a:t>6</a:t>
            </a:fld>
            <a:endParaRPr lang="en-GB"/>
          </a:p>
        </p:txBody>
      </p:sp>
    </p:spTree>
    <p:extLst>
      <p:ext uri="{BB962C8B-B14F-4D97-AF65-F5344CB8AC3E}">
        <p14:creationId xmlns:p14="http://schemas.microsoft.com/office/powerpoint/2010/main" val="2814032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GB" sz="1200" kern="1200" dirty="0">
                <a:solidFill>
                  <a:schemeClr val="tx1"/>
                </a:solidFill>
                <a:effectLst/>
                <a:latin typeface="+mn-lt"/>
                <a:ea typeface="+mn-ea"/>
                <a:cs typeface="+mn-cs"/>
              </a:rPr>
              <a:t>Mae gwybodaeth ar gael ar y rhyngrwyd, er enghraifft</a:t>
            </a:r>
          </a:p>
          <a:p>
            <a:pPr lvl="0"/>
            <a:endParaRPr lang="en-GB" sz="1200" kern="1200" dirty="0">
              <a:solidFill>
                <a:schemeClr val="tx1"/>
              </a:solidFill>
              <a:effectLst/>
              <a:latin typeface="+mn-lt"/>
              <a:ea typeface="+mn-ea"/>
              <a:cs typeface="+mn-cs"/>
            </a:endParaRPr>
          </a:p>
          <a:p>
            <a:pPr lvl="1"/>
            <a:r>
              <a:rPr lang="cy-GB" sz="1200" kern="1200" dirty="0">
                <a:solidFill>
                  <a:schemeClr val="tx1"/>
                </a:solidFill>
                <a:effectLst/>
                <a:latin typeface="+mn-lt"/>
                <a:ea typeface="+mn-ea"/>
                <a:cs typeface="+mn-cs"/>
              </a:rPr>
              <a:t>https://www.gransnet.com/grandparenting/helpful-tips-for-adoptive-grandparents</a:t>
            </a:r>
          </a:p>
          <a:p>
            <a:pPr lvl="1"/>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cy-GB" sz="1200" kern="1200" dirty="0">
                <a:solidFill>
                  <a:schemeClr val="tx1"/>
                </a:solidFill>
                <a:effectLst/>
                <a:latin typeface="+mn-lt"/>
                <a:ea typeface="+mn-ea"/>
                <a:cs typeface="+mn-cs"/>
              </a:rPr>
              <a:t>Mae hefyd yn bosibl cael sgwrs gyda'r Gwasanaeth Mabwysiadu sy'n asesu'r darpar </a:t>
            </a:r>
            <a:r>
              <a:rPr lang="cy-GB" sz="1200" kern="1200" dirty="0" err="1">
                <a:solidFill>
                  <a:schemeClr val="tx1"/>
                </a:solidFill>
                <a:effectLst/>
                <a:latin typeface="+mn-lt"/>
                <a:ea typeface="+mn-ea"/>
                <a:cs typeface="+mn-cs"/>
              </a:rPr>
              <a:t>fabwysiadwyr</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cy-GB" sz="1200" kern="1200" dirty="0">
                <a:solidFill>
                  <a:schemeClr val="tx1"/>
                </a:solidFill>
                <a:effectLst/>
                <a:latin typeface="+mn-lt"/>
                <a:ea typeface="+mn-ea"/>
                <a:cs typeface="+mn-cs"/>
              </a:rPr>
              <a:t>Siaradwch â'ch ffrindiau / perthnasau sy'n cael eu hasesu - beth fyddai o gymorth iddyn nhw?  Mae'n debyg eu bod wedi casglu llawer o wybodaeth felly mae'n werth gofyn iddyn nhw am yr hyn maen nhw wedi'i ddarganfod sydd o ddiddordeb iddyn nhw</a:t>
            </a:r>
            <a:endParaRPr lang="en-GB" dirty="0"/>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7</a:t>
            </a:fld>
            <a:endParaRPr lang="en-GB"/>
          </a:p>
        </p:txBody>
      </p:sp>
    </p:spTree>
    <p:extLst>
      <p:ext uri="{BB962C8B-B14F-4D97-AF65-F5344CB8AC3E}">
        <p14:creationId xmlns:p14="http://schemas.microsoft.com/office/powerpoint/2010/main" val="1743883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kern="1200" dirty="0">
                <a:solidFill>
                  <a:schemeClr val="tx1"/>
                </a:solidFill>
                <a:effectLst/>
                <a:latin typeface="+mn-lt"/>
                <a:ea typeface="+mn-ea"/>
                <a:cs typeface="+mn-cs"/>
              </a:rPr>
              <a:t>Bydd aelod o'ch teulu (neu ffrind) sy'n dod yn rhiant mabwysiadol wedi mynd trwy broses hir i gael ei gymeradwyo fel </a:t>
            </a:r>
            <a:r>
              <a:rPr lang="cy-GB" sz="1200" kern="1200" dirty="0" err="1">
                <a:solidFill>
                  <a:schemeClr val="tx1"/>
                </a:solidFill>
                <a:effectLst/>
                <a:latin typeface="+mn-lt"/>
                <a:ea typeface="+mn-ea"/>
                <a:cs typeface="+mn-cs"/>
              </a:rPr>
              <a:t>mabwysiadwr</a:t>
            </a:r>
            <a:r>
              <a:rPr lang="cy-GB" sz="1200" kern="1200" dirty="0">
                <a:solidFill>
                  <a:schemeClr val="tx1"/>
                </a:solidFill>
                <a:effectLst/>
                <a:latin typeface="+mn-lt"/>
                <a:ea typeface="+mn-ea"/>
                <a:cs typeface="+mn-cs"/>
              </a:rPr>
              <a:t> ac i blentyn (neu blant) gael eu lleoli gyda nhw.  Dyma ganllaw cyflym i'r broses.</a:t>
            </a:r>
          </a:p>
          <a:p>
            <a:endParaRPr lang="en-GB" sz="1200" kern="1200" dirty="0">
              <a:solidFill>
                <a:schemeClr val="tx1"/>
              </a:solidFill>
              <a:effectLst/>
              <a:latin typeface="+mn-lt"/>
              <a:ea typeface="+mn-ea"/>
              <a:cs typeface="+mn-cs"/>
            </a:endParaRPr>
          </a:p>
          <a:p>
            <a:r>
              <a:rPr lang="cy-GB" sz="1200" b="1" kern="1200" dirty="0">
                <a:solidFill>
                  <a:schemeClr val="tx1"/>
                </a:solidFill>
                <a:effectLst/>
                <a:latin typeface="+mn-lt"/>
                <a:ea typeface="+mn-ea"/>
                <a:cs typeface="+mn-cs"/>
              </a:rPr>
              <a:t>Asesu</a:t>
            </a:r>
            <a:r>
              <a:rPr lang="cy-GB" sz="1200" kern="1200" dirty="0">
                <a:solidFill>
                  <a:schemeClr val="tx1"/>
                </a:solidFill>
                <a:effectLst/>
                <a:latin typeface="+mn-lt"/>
                <a:ea typeface="+mn-ea"/>
                <a:cs typeface="+mn-cs"/>
              </a:rPr>
              <a:t> - pan fydd pobl yn mynegi diddordeb mewn dod yn </a:t>
            </a:r>
            <a:r>
              <a:rPr lang="cy-GB" sz="1200" kern="1200" dirty="0" err="1">
                <a:solidFill>
                  <a:schemeClr val="tx1"/>
                </a:solidFill>
                <a:effectLst/>
                <a:latin typeface="+mn-lt"/>
                <a:ea typeface="+mn-ea"/>
                <a:cs typeface="+mn-cs"/>
              </a:rPr>
              <a:t>fabwysiadwyr</a:t>
            </a:r>
            <a:r>
              <a:rPr lang="cy-GB" sz="1200" kern="1200" dirty="0">
                <a:solidFill>
                  <a:schemeClr val="tx1"/>
                </a:solidFill>
                <a:effectLst/>
                <a:latin typeface="+mn-lt"/>
                <a:ea typeface="+mn-ea"/>
                <a:cs typeface="+mn-cs"/>
              </a:rPr>
              <a:t> dyma ddechrau proses hir.  Gall y broses ymgeisio ac asesu gymryd sawl mis i'w chwblhau a bydd yn cynnwys ymweliadau gan weithiwr cymdeithasol wrth iddynt ddod i adnabod y darpar </a:t>
            </a:r>
            <a:r>
              <a:rPr lang="cy-GB" sz="1200" kern="1200" dirty="0" err="1">
                <a:solidFill>
                  <a:schemeClr val="tx1"/>
                </a:solidFill>
                <a:effectLst/>
                <a:latin typeface="+mn-lt"/>
                <a:ea typeface="+mn-ea"/>
                <a:cs typeface="+mn-cs"/>
              </a:rPr>
              <a:t>fabwysiadwyr</a:t>
            </a:r>
            <a:r>
              <a:rPr lang="cy-GB" sz="1200" kern="1200" dirty="0">
                <a:solidFill>
                  <a:schemeClr val="tx1"/>
                </a:solidFill>
                <a:effectLst/>
                <a:latin typeface="+mn-lt"/>
                <a:ea typeface="+mn-ea"/>
                <a:cs typeface="+mn-cs"/>
              </a:rPr>
              <a:t> a dechrau casglu'r wybodaeth i gwblhau'r asesiad ysgrifenedig, sy’n cael ei alw yn </a:t>
            </a:r>
            <a:r>
              <a:rPr lang="cy-GB" sz="1200" b="1" kern="1200" dirty="0">
                <a:solidFill>
                  <a:schemeClr val="tx1"/>
                </a:solidFill>
                <a:effectLst/>
                <a:latin typeface="+mn-lt"/>
                <a:ea typeface="+mn-ea"/>
                <a:cs typeface="+mn-cs"/>
              </a:rPr>
              <a:t>Adroddiad Darpar </a:t>
            </a:r>
            <a:r>
              <a:rPr lang="cy-GB" sz="1200" b="1" kern="1200" dirty="0" err="1">
                <a:solidFill>
                  <a:schemeClr val="tx1"/>
                </a:solidFill>
                <a:effectLst/>
                <a:latin typeface="+mn-lt"/>
                <a:ea typeface="+mn-ea"/>
                <a:cs typeface="+mn-cs"/>
              </a:rPr>
              <a:t>Fabwysiadwr</a:t>
            </a:r>
            <a:r>
              <a:rPr lang="cy-GB" sz="1200" kern="1200" dirty="0">
                <a:solidFill>
                  <a:schemeClr val="tx1"/>
                </a:solidFill>
                <a:effectLst/>
                <a:latin typeface="+mn-lt"/>
                <a:ea typeface="+mn-ea"/>
                <a:cs typeface="+mn-cs"/>
              </a:rPr>
              <a:t> (y cyfeirir ato weithiau fel PAR).  Mae hon yn broses fyfyriol a thrylwyr ac mae'n ymwneud â sicrhau bod </a:t>
            </a:r>
            <a:r>
              <a:rPr lang="cy-GB" sz="1200" kern="1200" dirty="0" err="1">
                <a:solidFill>
                  <a:schemeClr val="tx1"/>
                </a:solidFill>
                <a:effectLst/>
                <a:latin typeface="+mn-lt"/>
                <a:ea typeface="+mn-ea"/>
                <a:cs typeface="+mn-cs"/>
              </a:rPr>
              <a:t>mabwysiadwyr</a:t>
            </a:r>
            <a:r>
              <a:rPr lang="cy-GB" sz="1200" kern="1200" dirty="0">
                <a:solidFill>
                  <a:schemeClr val="tx1"/>
                </a:solidFill>
                <a:effectLst/>
                <a:latin typeface="+mn-lt"/>
                <a:ea typeface="+mn-ea"/>
                <a:cs typeface="+mn-cs"/>
              </a:rPr>
              <a:t> yn bobl ddiogel i leoli plant gyda nhw, i sicrhau bod ganddyn </a:t>
            </a:r>
            <a:r>
              <a:rPr lang="cy-GB" sz="1200" kern="1200" dirty="0" err="1">
                <a:solidFill>
                  <a:schemeClr val="tx1"/>
                </a:solidFill>
                <a:effectLst/>
                <a:latin typeface="+mn-lt"/>
                <a:ea typeface="+mn-ea"/>
                <a:cs typeface="+mn-cs"/>
              </a:rPr>
              <a:t>nhw'r</a:t>
            </a:r>
            <a:r>
              <a:rPr lang="cy-GB" sz="1200" kern="1200" dirty="0">
                <a:solidFill>
                  <a:schemeClr val="tx1"/>
                </a:solidFill>
                <a:effectLst/>
                <a:latin typeface="+mn-lt"/>
                <a:ea typeface="+mn-ea"/>
                <a:cs typeface="+mn-cs"/>
              </a:rPr>
              <a:t> sgiliau a'r cymwyseddau sylfaenol sy'n ofynnol ar gyfer </a:t>
            </a:r>
            <a:r>
              <a:rPr lang="cy-GB" sz="1200" kern="1200" dirty="0" err="1">
                <a:solidFill>
                  <a:schemeClr val="tx1"/>
                </a:solidFill>
                <a:effectLst/>
                <a:latin typeface="+mn-lt"/>
                <a:ea typeface="+mn-ea"/>
                <a:cs typeface="+mn-cs"/>
              </a:rPr>
              <a:t>mabwysiadwyr</a:t>
            </a:r>
            <a:r>
              <a:rPr lang="cy-GB" sz="1200" kern="1200" dirty="0">
                <a:solidFill>
                  <a:schemeClr val="tx1"/>
                </a:solidFill>
                <a:effectLst/>
                <a:latin typeface="+mn-lt"/>
                <a:ea typeface="+mn-ea"/>
                <a:cs typeface="+mn-cs"/>
              </a:rPr>
              <a:t> llwyddiannus, ac i ddechrau meddwl pa help a chefnogaeth y gallai fod eu hangen arnyn nhw.</a:t>
            </a:r>
          </a:p>
          <a:p>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Mae'r broses hefyd yn helpu darpar </a:t>
            </a:r>
            <a:r>
              <a:rPr lang="cy-GB" sz="1200" kern="1200" dirty="0" err="1">
                <a:solidFill>
                  <a:schemeClr val="tx1"/>
                </a:solidFill>
                <a:effectLst/>
                <a:latin typeface="+mn-lt"/>
                <a:ea typeface="+mn-ea"/>
                <a:cs typeface="+mn-cs"/>
              </a:rPr>
              <a:t>fabwysiadwyr</a:t>
            </a:r>
            <a:r>
              <a:rPr lang="cy-GB" sz="1200" kern="1200" dirty="0">
                <a:solidFill>
                  <a:schemeClr val="tx1"/>
                </a:solidFill>
                <a:effectLst/>
                <a:latin typeface="+mn-lt"/>
                <a:ea typeface="+mn-ea"/>
                <a:cs typeface="+mn-cs"/>
              </a:rPr>
              <a:t> i ddysgu am anghenion plant sy'n aros am deuluoedd sy'n mabwysiadu ac i feddwl am nodweddion plentyn y gallent gael eu paru â nhw.    Fel rhan o'r broses asesu bydd y gweithiwr cymdeithasol sy'n asesu hefyd yn siarad â chanolwyr am y darpar </a:t>
            </a:r>
            <a:r>
              <a:rPr lang="cy-GB" sz="1200" kern="1200" dirty="0" err="1">
                <a:solidFill>
                  <a:schemeClr val="tx1"/>
                </a:solidFill>
                <a:effectLst/>
                <a:latin typeface="+mn-lt"/>
                <a:ea typeface="+mn-ea"/>
                <a:cs typeface="+mn-cs"/>
              </a:rPr>
              <a:t>fabwysiadwyr</a:t>
            </a:r>
            <a:r>
              <a:rPr lang="cy-GB" sz="1200" kern="1200" dirty="0">
                <a:solidFill>
                  <a:schemeClr val="tx1"/>
                </a:solidFill>
                <a:effectLst/>
                <a:latin typeface="+mn-lt"/>
                <a:ea typeface="+mn-ea"/>
                <a:cs typeface="+mn-cs"/>
              </a:rPr>
              <a:t> - gallai hynny eich cynnwys chi!</a:t>
            </a:r>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Ar ôl iddo ei gwblhau, mae'r </a:t>
            </a:r>
            <a:r>
              <a:rPr lang="cy-GB" sz="1200" b="1" kern="1200" dirty="0">
                <a:solidFill>
                  <a:schemeClr val="tx1"/>
                </a:solidFill>
                <a:effectLst/>
                <a:latin typeface="+mn-lt"/>
                <a:ea typeface="+mn-ea"/>
                <a:cs typeface="+mn-cs"/>
              </a:rPr>
              <a:t>panel mabwysiadu</a:t>
            </a:r>
            <a:r>
              <a:rPr lang="cy-GB" sz="1200" kern="1200" dirty="0">
                <a:solidFill>
                  <a:schemeClr val="tx1"/>
                </a:solidFill>
                <a:effectLst/>
                <a:latin typeface="+mn-lt"/>
                <a:ea typeface="+mn-ea"/>
                <a:cs typeface="+mn-cs"/>
              </a:rPr>
              <a:t> yn ystyried yr asesiad ac argymhelliad gweithwyr cymdeithasol ynghylch p’un a ddylid cymeradwyo rhywun fel </a:t>
            </a:r>
            <a:r>
              <a:rPr lang="cy-GB" sz="1200" kern="1200" dirty="0" err="1">
                <a:solidFill>
                  <a:schemeClr val="tx1"/>
                </a:solidFill>
                <a:effectLst/>
                <a:latin typeface="+mn-lt"/>
                <a:ea typeface="+mn-ea"/>
                <a:cs typeface="+mn-cs"/>
              </a:rPr>
              <a:t>mabwysiadwr</a:t>
            </a:r>
            <a:r>
              <a:rPr lang="cy-GB" sz="1200" kern="1200" dirty="0">
                <a:solidFill>
                  <a:schemeClr val="tx1"/>
                </a:solidFill>
                <a:effectLst/>
                <a:latin typeface="+mn-lt"/>
                <a:ea typeface="+mn-ea"/>
                <a:cs typeface="+mn-cs"/>
              </a:rPr>
              <a:t> ai peidio.  Mae hwn yn grŵp o bobl sydd â phrofiadau bywyd gwahanol o gefndiroedd proffesiynol a gofynnir iddynt wneud argymhelliad ynghylch p’un a yw rhywun yn addas i gael ei gymeradwyo fel </a:t>
            </a:r>
            <a:r>
              <a:rPr lang="cy-GB" sz="1200" kern="1200" dirty="0" err="1">
                <a:solidFill>
                  <a:schemeClr val="tx1"/>
                </a:solidFill>
                <a:effectLst/>
                <a:latin typeface="+mn-lt"/>
                <a:ea typeface="+mn-ea"/>
                <a:cs typeface="+mn-cs"/>
              </a:rPr>
              <a:t>mabwysiadwr</a:t>
            </a:r>
            <a:r>
              <a:rPr lang="cy-GB" sz="1200" kern="1200" dirty="0">
                <a:solidFill>
                  <a:schemeClr val="tx1"/>
                </a:solidFill>
                <a:effectLst/>
                <a:latin typeface="+mn-lt"/>
                <a:ea typeface="+mn-ea"/>
                <a:cs typeface="+mn-cs"/>
              </a:rPr>
              <a:t> ai peidio.  Maen nhw’ gwneud hyn ar sail yr asesiad ac yn cwrdd â'r darpar </a:t>
            </a:r>
            <a:r>
              <a:rPr lang="cy-GB" sz="1200" kern="1200" dirty="0" err="1">
                <a:solidFill>
                  <a:schemeClr val="tx1"/>
                </a:solidFill>
                <a:effectLst/>
                <a:latin typeface="+mn-lt"/>
                <a:ea typeface="+mn-ea"/>
                <a:cs typeface="+mn-cs"/>
              </a:rPr>
              <a:t>fabwysiadwyr</a:t>
            </a:r>
            <a:r>
              <a:rPr lang="cy-GB" sz="1200" kern="1200" dirty="0">
                <a:solidFill>
                  <a:schemeClr val="tx1"/>
                </a:solidFill>
                <a:effectLst/>
                <a:latin typeface="+mn-lt"/>
                <a:ea typeface="+mn-ea"/>
                <a:cs typeface="+mn-cs"/>
              </a:rPr>
              <a:t>.  Mae'r argymhelliad hwn yn cael ei ystyried gan rywun sydd â rôl </a:t>
            </a:r>
            <a:r>
              <a:rPr lang="cy-GB" sz="1200" b="1" kern="1200" dirty="0" err="1">
                <a:solidFill>
                  <a:schemeClr val="tx1"/>
                </a:solidFill>
                <a:effectLst/>
                <a:latin typeface="+mn-lt"/>
                <a:ea typeface="+mn-ea"/>
                <a:cs typeface="+mn-cs"/>
              </a:rPr>
              <a:t>Penderfynwr</a:t>
            </a:r>
            <a:r>
              <a:rPr lang="cy-GB" sz="1200" b="1" kern="1200" dirty="0">
                <a:solidFill>
                  <a:schemeClr val="tx1"/>
                </a:solidFill>
                <a:effectLst/>
                <a:latin typeface="+mn-lt"/>
                <a:ea typeface="+mn-ea"/>
                <a:cs typeface="+mn-cs"/>
              </a:rPr>
              <a:t> yr Asiantaeth</a:t>
            </a:r>
            <a:r>
              <a:rPr lang="cy-GB" sz="1200" kern="1200" dirty="0">
                <a:solidFill>
                  <a:schemeClr val="tx1"/>
                </a:solidFill>
                <a:effectLst/>
                <a:latin typeface="+mn-lt"/>
                <a:ea typeface="+mn-ea"/>
                <a:cs typeface="+mn-cs"/>
              </a:rPr>
              <a:t>.  Fel arfer bydd yn bennaeth gwasanaethau plant i'r awdurdod lleol perthnasol.  </a:t>
            </a:r>
          </a:p>
          <a:p>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Mae'n debyg y gall yr asiantaeth fabwysiadu sy'n cynnal yr asesiad roi mwy o wybodaeth i chi am y broses hon os oes gennych chi ddiddordeb.</a:t>
            </a:r>
          </a:p>
          <a:p>
            <a:endParaRPr lang="en-GB" sz="1200" kern="1200" dirty="0">
              <a:solidFill>
                <a:schemeClr val="tx1"/>
              </a:solidFill>
              <a:effectLst/>
              <a:latin typeface="+mn-lt"/>
              <a:ea typeface="+mn-ea"/>
              <a:cs typeface="+mn-cs"/>
            </a:endParaRPr>
          </a:p>
          <a:p>
            <a:r>
              <a:rPr lang="cy-GB" sz="1200" b="1" kern="1200" dirty="0">
                <a:solidFill>
                  <a:schemeClr val="tx1"/>
                </a:solidFill>
                <a:effectLst/>
                <a:latin typeface="+mn-lt"/>
                <a:ea typeface="+mn-ea"/>
                <a:cs typeface="+mn-cs"/>
              </a:rPr>
              <a:t>Paru</a:t>
            </a:r>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Unwaith y bydd darpar </a:t>
            </a:r>
            <a:r>
              <a:rPr lang="cy-GB" sz="1200" kern="1200" dirty="0" err="1">
                <a:solidFill>
                  <a:schemeClr val="tx1"/>
                </a:solidFill>
                <a:effectLst/>
                <a:latin typeface="+mn-lt"/>
                <a:ea typeface="+mn-ea"/>
                <a:cs typeface="+mn-cs"/>
              </a:rPr>
              <a:t>fabwysiadwyr</a:t>
            </a:r>
            <a:r>
              <a:rPr lang="cy-GB" sz="1200" kern="1200" dirty="0">
                <a:solidFill>
                  <a:schemeClr val="tx1"/>
                </a:solidFill>
                <a:effectLst/>
                <a:latin typeface="+mn-lt"/>
                <a:ea typeface="+mn-ea"/>
                <a:cs typeface="+mn-cs"/>
              </a:rPr>
              <a:t> yn cael eu cymeradwyo, bydd y gweithwyr cymdeithasol yn dechrau nodi'r hyn maen nhw’n cyfeirio ato fel paru.  Dyma'r enw ar gyfer y broses lle mae </a:t>
            </a:r>
            <a:r>
              <a:rPr lang="cy-GB" sz="1200" kern="1200" dirty="0" err="1">
                <a:solidFill>
                  <a:schemeClr val="tx1"/>
                </a:solidFill>
                <a:effectLst/>
                <a:latin typeface="+mn-lt"/>
                <a:ea typeface="+mn-ea"/>
                <a:cs typeface="+mn-cs"/>
              </a:rPr>
              <a:t>mabwysiadwyr</a:t>
            </a:r>
            <a:r>
              <a:rPr lang="cy-GB" sz="1200" kern="1200" dirty="0">
                <a:solidFill>
                  <a:schemeClr val="tx1"/>
                </a:solidFill>
                <a:effectLst/>
                <a:latin typeface="+mn-lt"/>
                <a:ea typeface="+mn-ea"/>
                <a:cs typeface="+mn-cs"/>
              </a:rPr>
              <a:t> yn cael eu cyflwyno fel rhieni mabwysiadol posib ar gyfer plentyn penodol.  Mae rhai achosion o baru yn cael eu harwain gan </a:t>
            </a:r>
            <a:r>
              <a:rPr lang="cy-GB" sz="1200" kern="1200" dirty="0" err="1">
                <a:solidFill>
                  <a:schemeClr val="tx1"/>
                </a:solidFill>
                <a:effectLst/>
                <a:latin typeface="+mn-lt"/>
                <a:ea typeface="+mn-ea"/>
                <a:cs typeface="+mn-cs"/>
              </a:rPr>
              <a:t>fabwysiadwyr</a:t>
            </a:r>
            <a:r>
              <a:rPr lang="cy-GB" sz="1200" kern="1200" dirty="0">
                <a:solidFill>
                  <a:schemeClr val="tx1"/>
                </a:solidFill>
                <a:effectLst/>
                <a:latin typeface="+mn-lt"/>
                <a:ea typeface="+mn-ea"/>
                <a:cs typeface="+mn-cs"/>
              </a:rPr>
              <a:t> sy'n nodi plentyn/plant mae ganddyn nhw ddiddordeb ynddo trwy wefannau, Diwrnodau Gweithgaredd Mabwysiadu neu trwy fynegi diddordeb mewn diwrnod Cyfnewid.</a:t>
            </a:r>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Ar ôl i'r gweithiwr cymdeithasol sydd â chyfrifoldeb am y plentyn gytuno ar hyn, mae’r paru arfaethedig yn cael ei gyflwyno yn ôl i'r panel mabwysiadu ei ystyried.  Gofynnir iddyn nhw unwaith eto argymell p’un a ydyn nhw’n cytuno ai peidio ac yna cytunir ar yr argymhelliad hwn, neu ddim, gan </a:t>
            </a:r>
            <a:r>
              <a:rPr lang="cy-GB" sz="1200" kern="1200" dirty="0" err="1">
                <a:solidFill>
                  <a:schemeClr val="tx1"/>
                </a:solidFill>
                <a:effectLst/>
                <a:latin typeface="+mn-lt"/>
                <a:ea typeface="+mn-ea"/>
                <a:cs typeface="+mn-cs"/>
              </a:rPr>
              <a:t>Benderfynwyr</a:t>
            </a:r>
            <a:r>
              <a:rPr lang="cy-GB" sz="1200" kern="1200" dirty="0">
                <a:solidFill>
                  <a:schemeClr val="tx1"/>
                </a:solidFill>
                <a:effectLst/>
                <a:latin typeface="+mn-lt"/>
                <a:ea typeface="+mn-ea"/>
                <a:cs typeface="+mn-cs"/>
              </a:rPr>
              <a:t> yr Asiantaeth.</a:t>
            </a:r>
          </a:p>
          <a:p>
            <a:endParaRPr lang="en-GB" sz="1200" kern="1200" dirty="0">
              <a:solidFill>
                <a:schemeClr val="tx1"/>
              </a:solidFill>
              <a:effectLst/>
              <a:latin typeface="+mn-lt"/>
              <a:ea typeface="+mn-ea"/>
              <a:cs typeface="+mn-cs"/>
            </a:endParaRPr>
          </a:p>
          <a:p>
            <a:r>
              <a:rPr lang="cy-GB" sz="1200" b="1" kern="1200" dirty="0">
                <a:solidFill>
                  <a:schemeClr val="tx1"/>
                </a:solidFill>
                <a:effectLst/>
                <a:latin typeface="+mn-lt"/>
                <a:ea typeface="+mn-ea"/>
                <a:cs typeface="+mn-cs"/>
              </a:rPr>
              <a:t>Cyflwyniadau</a:t>
            </a:r>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Unwaith y bydd y paru wedi’i gymeradwyo gellir cynllunio’r broses gyflwyno.  Yn y rhan hon o'r broses, bydd cynllun yn cael ei lunio i gyflwyno'r plentyn/plant i'r teulu mabwysiadol, ac yna ei gefnogi i ddod i'w hadnabod er mwyn symud oddi wrth y gofalwyr maeth at y teulu mabwysiadol.  Efallai eich byddwch chi'n cymryd rhan ar y pwynt hwn.  Siaradwch â'r </a:t>
            </a:r>
            <a:r>
              <a:rPr lang="cy-GB" sz="1200" kern="1200" dirty="0" err="1">
                <a:solidFill>
                  <a:schemeClr val="tx1"/>
                </a:solidFill>
                <a:effectLst/>
                <a:latin typeface="+mn-lt"/>
                <a:ea typeface="+mn-ea"/>
                <a:cs typeface="+mn-cs"/>
              </a:rPr>
              <a:t>mabwysiadwyr</a:t>
            </a:r>
            <a:r>
              <a:rPr lang="cy-GB" sz="1200" kern="1200" dirty="0">
                <a:solidFill>
                  <a:schemeClr val="tx1"/>
                </a:solidFill>
                <a:effectLst/>
                <a:latin typeface="+mn-lt"/>
                <a:ea typeface="+mn-ea"/>
                <a:cs typeface="+mn-cs"/>
              </a:rPr>
              <a:t> am sut y gallech chi gymryd rhan a cheisiwch dderbyn eu dymuniadau os yw'r rhain yn wahanol i'ch gobeithion eich hun.  Mae oes o'n blaenau i wneud perthnasoedd.</a:t>
            </a:r>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Ar ôl i'r plentyn/plant symud i mewn, gall pobl ddod i adnabod ei gilydd a dechrau ffurfio perthnasoedd teuluol.  Y broses swyddogol nesaf yw ceisio am y </a:t>
            </a:r>
            <a:r>
              <a:rPr lang="cy-GB" sz="1200" b="1" kern="1200" dirty="0">
                <a:solidFill>
                  <a:schemeClr val="tx1"/>
                </a:solidFill>
                <a:effectLst/>
                <a:latin typeface="+mn-lt"/>
                <a:ea typeface="+mn-ea"/>
                <a:cs typeface="+mn-cs"/>
              </a:rPr>
              <a:t>Gorchymyn Mabwysiadu, </a:t>
            </a:r>
            <a:r>
              <a:rPr lang="cy-GB" sz="1200" kern="1200" dirty="0">
                <a:solidFill>
                  <a:schemeClr val="tx1"/>
                </a:solidFill>
                <a:effectLst/>
                <a:latin typeface="+mn-lt"/>
                <a:ea typeface="+mn-ea"/>
                <a:cs typeface="+mn-cs"/>
              </a:rPr>
              <a:t>a’i dderbyn.  Gellir gwneud cais am hyn ar unrhyw adeg ar ôl i'r plentyn/plant fyw gyda'r </a:t>
            </a:r>
            <a:r>
              <a:rPr lang="cy-GB" sz="1200" kern="1200" dirty="0" err="1">
                <a:solidFill>
                  <a:schemeClr val="tx1"/>
                </a:solidFill>
                <a:effectLst/>
                <a:latin typeface="+mn-lt"/>
                <a:ea typeface="+mn-ea"/>
                <a:cs typeface="+mn-cs"/>
              </a:rPr>
              <a:t>mabwysiadwyr</a:t>
            </a:r>
            <a:r>
              <a:rPr lang="cy-GB" sz="1200" kern="1200" dirty="0">
                <a:solidFill>
                  <a:schemeClr val="tx1"/>
                </a:solidFill>
                <a:effectLst/>
                <a:latin typeface="+mn-lt"/>
                <a:ea typeface="+mn-ea"/>
                <a:cs typeface="+mn-cs"/>
              </a:rPr>
              <a:t> am 10 wythnos</a:t>
            </a:r>
            <a:endParaRPr lang="en-GB" dirty="0"/>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8</a:t>
            </a:fld>
            <a:endParaRPr lang="en-GB"/>
          </a:p>
        </p:txBody>
      </p:sp>
    </p:spTree>
    <p:extLst>
      <p:ext uri="{BB962C8B-B14F-4D97-AF65-F5344CB8AC3E}">
        <p14:creationId xmlns:p14="http://schemas.microsoft.com/office/powerpoint/2010/main" val="3864289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kern="1200" dirty="0">
                <a:solidFill>
                  <a:schemeClr val="tx1"/>
                </a:solidFill>
                <a:effectLst/>
                <a:latin typeface="+mn-lt"/>
                <a:ea typeface="+mn-ea"/>
                <a:cs typeface="+mn-cs"/>
              </a:rPr>
              <a:t>Mae pethau'n mynd o chwith mewn teuluoedd biolegol am lawer o resymau a bydd gan y rhieni mabwysiadol wybodaeth am daith y plentyn i'w cartref.  </a:t>
            </a:r>
          </a:p>
          <a:p>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Cyn penderfyniad i dynnu plentyn oddi wrth eu teulu, bydd asesiadau wedi'u cynnal i edrych ar y pryderon a p’un a ellir cynnig cefnogaeth i gefnogi newid a thrwy wneud hynny cadw'r teulu gyda'i gilydd.  Bydd hefyd yn ystyried a yw'r newid hwn yn bosibl o fewn amserlen sy'n golygu na fyddai datblygiad y plentyn mewn perygl.  Os credir bod plant mewn perygl o gael eu cam-drin neu eu hesgeuluso yna bydd y broses amddiffyn plant yn cychwyn - mae hon yn broses aml-asiantaeth lle gofynnir i deuluoedd weithio gyda gwasanaethau i leihau'r risgiau i'r plant ac i wella pethau i'r plant.</a:t>
            </a:r>
          </a:p>
          <a:p>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Os nad yw pethau'n gwella yna bydd y gwasanaethau cymdeithasol yn cychwyn achos llys.  Yn y broses hon mae'r Awdurdod Lleol yn dod â gwybodaeth am y cryfderau a'r pryderon sy'n bodoli, asesiadau a gynhaliwyd a'r risgiau sydd i'r plentyn/plant a gofyn i'r barnwr neu'r ynad gytuno ar yr hyn sydd angen digwydd.  Penodir Gwarcheidwad Plant a benodir gan y llys i weithredu er budd y plentyn a bydd gan rieni biolegol gynrychiolwyr cyfreithiol hefyd.  Yn ystod achos llys mae plant fel arfer yn byw gyda gofalwyr maeth.  </a:t>
            </a:r>
          </a:p>
          <a:p>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Os bydd penderfyniadau'n cael eu gwneud i dynnu plant oddi wrth eu rhieni biolegol, bydd y posibilrwydd o fyw gydag aelodau o'u teulu estynedig wedi cael ei archwilio cyn y gellir gwneud penderfyniad i leoli plentyn i'w fabwysiadu.  Unwaith y bydd cytundeb mai cynllun plentyn yw mabwysiadu, byddant yn cael eu paru â </a:t>
            </a:r>
            <a:r>
              <a:rPr lang="cy-GB" sz="1200" kern="1200" dirty="0" err="1">
                <a:solidFill>
                  <a:schemeClr val="tx1"/>
                </a:solidFill>
                <a:effectLst/>
                <a:latin typeface="+mn-lt"/>
                <a:ea typeface="+mn-ea"/>
                <a:cs typeface="+mn-cs"/>
              </a:rPr>
              <a:t>mabwysiadwyr</a:t>
            </a:r>
            <a:r>
              <a:rPr lang="cy-GB" sz="1200" kern="1200" dirty="0">
                <a:solidFill>
                  <a:schemeClr val="tx1"/>
                </a:solidFill>
                <a:effectLst/>
                <a:latin typeface="+mn-lt"/>
                <a:ea typeface="+mn-ea"/>
                <a:cs typeface="+mn-cs"/>
              </a:rPr>
              <a:t> ac ar ôl i'r broses ragarweiniol ddigwydd, byddant yn symud i fyw gyda’u teulu mabwysiadol.</a:t>
            </a:r>
          </a:p>
          <a:p>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Mae profiadau blynyddoedd cynnar gwael yn effeithio ar ddatblygiad cymdeithasol, emosiynol a chorfforol plant - mae hyn yn cael ei egluro yn y cyrsiau Ymlyniad a Datblygiad Plant.  </a:t>
            </a:r>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Yr hyn sy'n bwysig i'w gofio hefyd, ochr yn ochr â'r niwed y gallai'r plentyn fod wedi'i brofi cyn iddo ddod i ofal, yw bod rhaid iddynt hefyd reoli effaith galar a gwahanu oddi wrth deuluoedd biolegol, ac oddi wrth ofalwyr maeth.  Mae ymchwilwyr yn gynyddol glir ei bod yn bwysig gadael i blant alaru am y colledion hyn - nid yw'n golygu'r na fyddant yn creu bond â’r rhieni mabwysiadol, yn hytrach mae'n cydnabod realiti'r plentyn - bod y symud at y teulu mabwysiadol yn llawn gwestiynau am y dyfodol, ond mae hefyd yn frawychus ac yn drist i'r plentyn ac maen nhw'n gadael rhoddwyr gofal amlwg eraill ar ôl.  Mae'n ddefnyddiol iawn i blant os gallwn ddod o hyd i ffyrdd priodol o gydnabod y colledion hyn ac o gynnal cysylltiad â phobl o'u gorffennol - mae'n werth siarad â'r rhieni mabwysiadol a'r gweithiwr cymdeithasol mabwysiadu am hyn.</a:t>
            </a:r>
          </a:p>
          <a:p>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Edrychwch ar Ganllaw Cyfreithiol </a:t>
            </a:r>
            <a:r>
              <a:rPr lang="cy-GB" sz="1200" kern="1200" dirty="0" err="1">
                <a:solidFill>
                  <a:schemeClr val="tx1"/>
                </a:solidFill>
                <a:effectLst/>
                <a:latin typeface="+mn-lt"/>
                <a:ea typeface="+mn-ea"/>
                <a:cs typeface="+mn-cs"/>
              </a:rPr>
              <a:t>Mabwysiadwyr</a:t>
            </a:r>
            <a:r>
              <a:rPr lang="cy-GB" sz="1200" kern="1200" dirty="0">
                <a:solidFill>
                  <a:schemeClr val="tx1"/>
                </a:solidFill>
                <a:effectLst/>
                <a:latin typeface="+mn-lt"/>
                <a:ea typeface="+mn-ea"/>
                <a:cs typeface="+mn-cs"/>
              </a:rPr>
              <a:t> ..... Cyf...... A'r modiwl Cyfreithiol yn y gyfres hon o gyrsiau.</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9</a:t>
            </a:fld>
            <a:endParaRPr lang="en-GB"/>
          </a:p>
        </p:txBody>
      </p:sp>
    </p:spTree>
    <p:extLst>
      <p:ext uri="{BB962C8B-B14F-4D97-AF65-F5344CB8AC3E}">
        <p14:creationId xmlns:p14="http://schemas.microsoft.com/office/powerpoint/2010/main" val="1025156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kern="1200" dirty="0">
                <a:solidFill>
                  <a:schemeClr val="tx1"/>
                </a:solidFill>
                <a:effectLst/>
                <a:latin typeface="+mn-lt"/>
                <a:ea typeface="+mn-ea"/>
                <a:cs typeface="+mn-cs"/>
              </a:rPr>
              <a:t>Gall symud adael plant â theimladau cymysg - </a:t>
            </a:r>
            <a:r>
              <a:rPr lang="cy-GB" sz="1200" kern="1200" dirty="0" err="1">
                <a:solidFill>
                  <a:schemeClr val="tx1"/>
                </a:solidFill>
                <a:effectLst/>
                <a:latin typeface="+mn-lt"/>
                <a:ea typeface="+mn-ea"/>
                <a:cs typeface="+mn-cs"/>
              </a:rPr>
              <a:t>gallant</a:t>
            </a:r>
            <a:r>
              <a:rPr lang="cy-GB" sz="1200" kern="1200" dirty="0">
                <a:solidFill>
                  <a:schemeClr val="tx1"/>
                </a:solidFill>
                <a:effectLst/>
                <a:latin typeface="+mn-lt"/>
                <a:ea typeface="+mn-ea"/>
                <a:cs typeface="+mn-cs"/>
              </a:rPr>
              <a:t> fod yn ofnus ac yn bryderus, yn ymwybodol o'r ansicrwydd a all ddod yn sgil newid, neu'n chwilfrydig am yr hyn sydd o'u blaenau.  Mae'n bwysig iawn bod eu holl deimladau'n cael eu cydnabod a bod plant yn cael galaru am y rhai maen nhw wedi'u gadael ar ôl.  Mae perthnasoedd newydd yn cymryd amser i adeiladu ac mae'n cymryd hyder ac agwedd ddigynnwrf i adael i blant deimlo'n drist.  </a:t>
            </a:r>
          </a:p>
          <a:p>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Gall plant sy'n byw gyda gofalwyr maeth ffurfio perthnasoedd cadarnhaol â nhw, lle gall hoffter ac ymddiriedaeth cariad ddatblygu.  Efallai mai dyma brofiad cyntaf y plentyn o’i anghenion yn cael eu diwall yn ddibynadwy ac yn gyson.  Dyna pam mae cael perthynas barhaus â gofalwyr maeth yn bwysig iawn i blant, hyd yn oed pan fyddant yn hapus ac wedi setlo gyda theuluoedd mabwysiadol.</a:t>
            </a:r>
          </a:p>
          <a:p>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Edrychwch ar y cwrs ar Gwaith Taith Bywyd i gael mwy o esboniadau pam ei bod yn bwysig i iechyd emosiynol plant fod â dealltwriaeth dda o'r hyn sydd wedi digwydd iddyn nhw, hyd yn oed pan fydd hyn yn anodd ac yn boenus.</a:t>
            </a:r>
          </a:p>
          <a:p>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Fel chi, mae angen iddynt allu cydnabod teimladau cadarnhaol a phoenus.  Mae angen i deuluoedd mabwysiadol hefyd allu helpu eu plant i fod yn rhan o'r holl deuluoedd maen nhw wedi bod yn rhan ohonyn nhw - teuluoedd biolegol, teuluoedd mabwysiadol a theuluoedd maeth.  Mae'r model Sylfaen Ddiogel yn ddefnyddiol iawn ar gyfer egluro hyn.  Mae dulliau newydd o drawsnewid yn cael eu datblygu sy'n ceisio darparu ar gyfer yr ystod o deimladau mewn ffordd well - gan gadw at brofiad byw'r plentyn.  Cadwch lygad am waith gan dîm Prifysgol </a:t>
            </a:r>
            <a:r>
              <a:rPr lang="cy-GB" sz="1200" kern="1200" dirty="0" err="1">
                <a:solidFill>
                  <a:schemeClr val="tx1"/>
                </a:solidFill>
                <a:effectLst/>
                <a:latin typeface="+mn-lt"/>
                <a:ea typeface="+mn-ea"/>
                <a:cs typeface="+mn-cs"/>
              </a:rPr>
              <a:t>East</a:t>
            </a:r>
            <a:r>
              <a:rPr lang="cy-GB" sz="1200" kern="1200" dirty="0">
                <a:solidFill>
                  <a:schemeClr val="tx1"/>
                </a:solidFill>
                <a:effectLst/>
                <a:latin typeface="+mn-lt"/>
                <a:ea typeface="+mn-ea"/>
                <a:cs typeface="+mn-cs"/>
              </a:rPr>
              <a:t> Anglia a ddatblygodd y Model Sylfaen Ddiogel.  Maen nhw’n gweithio ar hyn wrth i'r deunyddiau hyn gael eu paratoi.</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10</a:t>
            </a:fld>
            <a:endParaRPr lang="en-GB"/>
          </a:p>
        </p:txBody>
      </p:sp>
    </p:spTree>
    <p:extLst>
      <p:ext uri="{BB962C8B-B14F-4D97-AF65-F5344CB8AC3E}">
        <p14:creationId xmlns:p14="http://schemas.microsoft.com/office/powerpoint/2010/main" val="4138597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a:t>
            </a:r>
            <a:r>
              <a:rPr kumimoji="0" lang="cy-GB" sz="1200" b="1" i="0" u="none" strike="noStrike" kern="1200" cap="none" spc="0" normalizeH="0" baseline="0" noProof="0" dirty="0">
                <a:ln>
                  <a:noFill/>
                </a:ln>
                <a:solidFill>
                  <a:prstClr val="black"/>
                </a:solidFill>
                <a:effectLst/>
                <a:uLnTx/>
                <a:uFillTx/>
                <a:latin typeface="+mn-lt"/>
                <a:ea typeface="+mn-ea"/>
                <a:cs typeface="+mn-cs"/>
              </a:rPr>
              <a:t>gweithiwr cymdeithasol</a:t>
            </a:r>
            <a:r>
              <a:rPr kumimoji="0" lang="cy-GB" sz="1200" b="0" i="0" u="none" strike="noStrike" kern="1200" cap="none" spc="0" normalizeH="0" baseline="0" noProof="0" dirty="0">
                <a:ln>
                  <a:noFill/>
                </a:ln>
                <a:solidFill>
                  <a:prstClr val="black"/>
                </a:solidFill>
                <a:effectLst/>
                <a:uLnTx/>
                <a:uFillTx/>
                <a:latin typeface="+mn-lt"/>
                <a:ea typeface="+mn-ea"/>
                <a:cs typeface="+mn-cs"/>
              </a:rPr>
              <a:t> y plentyn yn gyfrifol am ddatblygu’r cynllun gofal ac arfer cyfrifoldeb rhiant ar ran yr awdurdod lleol nes bod y Gorchymyn Mabwysiadu yn cael ei wneud.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Yr IRO - </a:t>
            </a:r>
            <a:r>
              <a:rPr kumimoji="0" lang="cy-GB" sz="1200" b="1" i="0" u="none" strike="noStrike" kern="1200" cap="none" spc="0" normalizeH="0" baseline="0" noProof="0" dirty="0">
                <a:ln>
                  <a:noFill/>
                </a:ln>
                <a:solidFill>
                  <a:prstClr val="black"/>
                </a:solidFill>
                <a:effectLst/>
                <a:uLnTx/>
                <a:uFillTx/>
                <a:latin typeface="+mn-lt"/>
                <a:ea typeface="+mn-ea"/>
                <a:cs typeface="+mn-cs"/>
              </a:rPr>
              <a:t>Swyddog Adolygu Annibynnol</a:t>
            </a:r>
            <a:r>
              <a:rPr kumimoji="0" lang="cy-GB" sz="1200" b="0" i="0" u="none" strike="noStrike" kern="1200" cap="none" spc="0" normalizeH="0" baseline="0" noProof="0" dirty="0">
                <a:ln>
                  <a:noFill/>
                </a:ln>
                <a:solidFill>
                  <a:prstClr val="black"/>
                </a:solidFill>
                <a:effectLst/>
                <a:uLnTx/>
                <a:uFillTx/>
                <a:latin typeface="+mn-lt"/>
                <a:ea typeface="+mn-ea"/>
                <a:cs typeface="+mn-cs"/>
              </a:rPr>
              <a:t> - yw'r person sy'n gyfrifol am wirio bod cynllun gofal y plentyn yn cael ei ddilyn.  Maen nhw’n gweithio'n annibynnol i weithiwr cymdeithasol y plentyn a byddant yn parhau i gymryd rhan nes bydd y Gorchymyn Mabwysiadu yn cael ei wneud.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Mae'r </a:t>
            </a:r>
            <a:r>
              <a:rPr kumimoji="0" lang="cy-GB" sz="1200" b="1" i="0" u="none" strike="noStrike" kern="1200" cap="none" spc="0" normalizeH="0" baseline="0" noProof="0" dirty="0">
                <a:ln>
                  <a:noFill/>
                </a:ln>
                <a:solidFill>
                  <a:prstClr val="black"/>
                </a:solidFill>
                <a:effectLst/>
                <a:uLnTx/>
                <a:uFillTx/>
                <a:latin typeface="+mn-lt"/>
                <a:ea typeface="+mn-ea"/>
                <a:cs typeface="+mn-cs"/>
              </a:rPr>
              <a:t>Darganfyddwr Teulu</a:t>
            </a:r>
            <a:r>
              <a:rPr kumimoji="0" lang="cy-GB" sz="1200" b="0" i="0" u="none" strike="noStrike" kern="1200" cap="none" spc="0" normalizeH="0" baseline="0" noProof="0" dirty="0">
                <a:ln>
                  <a:noFill/>
                </a:ln>
                <a:solidFill>
                  <a:prstClr val="black"/>
                </a:solidFill>
                <a:effectLst/>
                <a:uLnTx/>
                <a:uFillTx/>
                <a:latin typeface="+mn-lt"/>
                <a:ea typeface="+mn-ea"/>
                <a:cs typeface="+mn-cs"/>
              </a:rPr>
              <a:t> yn weithiwr cymdeithasol o wasanaeth mabwysiadu.  Nhw yw'r gweithiwr cymdeithasol sy'n gyfrifol am chwilio am ddarpar </a:t>
            </a:r>
            <a:r>
              <a:rPr kumimoji="0" lang="cy-GB" sz="1200" b="0" i="0" u="none" strike="noStrike" kern="1200" cap="none" spc="0" normalizeH="0" baseline="0" noProof="0" dirty="0" err="1">
                <a:ln>
                  <a:noFill/>
                </a:ln>
                <a:solidFill>
                  <a:prstClr val="black"/>
                </a:solidFill>
                <a:effectLst/>
                <a:uLnTx/>
                <a:uFillTx/>
                <a:latin typeface="+mn-lt"/>
                <a:ea typeface="+mn-ea"/>
                <a:cs typeface="+mn-cs"/>
              </a:rPr>
              <a:t>fabwysiadwr</a:t>
            </a:r>
            <a:r>
              <a:rPr kumimoji="0" lang="cy-GB" sz="1200" b="0" i="0" u="none" strike="noStrike" kern="1200" cap="none" spc="0" normalizeH="0" baseline="0" noProof="0" dirty="0">
                <a:ln>
                  <a:noFill/>
                </a:ln>
                <a:solidFill>
                  <a:prstClr val="black"/>
                </a:solidFill>
                <a:effectLst/>
                <a:uLnTx/>
                <a:uFillTx/>
                <a:latin typeface="+mn-lt"/>
                <a:ea typeface="+mn-ea"/>
                <a:cs typeface="+mn-cs"/>
              </a:rPr>
              <a:t>/</a:t>
            </a:r>
            <a:r>
              <a:rPr kumimoji="0" lang="cy-GB" sz="1200" b="0" i="0" u="none" strike="noStrike" kern="1200" cap="none" spc="0" normalizeH="0" baseline="0" noProof="0" dirty="0" err="1">
                <a:ln>
                  <a:noFill/>
                </a:ln>
                <a:solidFill>
                  <a:prstClr val="black"/>
                </a:solidFill>
                <a:effectLst/>
                <a:uLnTx/>
                <a:uFillTx/>
                <a:latin typeface="+mn-lt"/>
                <a:ea typeface="+mn-ea"/>
                <a:cs typeface="+mn-cs"/>
              </a:rPr>
              <a:t>mabwysiadwyr</a:t>
            </a:r>
            <a:r>
              <a:rPr kumimoji="0" lang="cy-GB" sz="1200" b="0" i="0" u="none" strike="noStrike" kern="1200" cap="none" spc="0" normalizeH="0" baseline="0" noProof="0" dirty="0">
                <a:ln>
                  <a:noFill/>
                </a:ln>
                <a:solidFill>
                  <a:prstClr val="black"/>
                </a:solidFill>
                <a:effectLst/>
                <a:uLnTx/>
                <a:uFillTx/>
                <a:latin typeface="+mn-lt"/>
                <a:ea typeface="+mn-ea"/>
                <a:cs typeface="+mn-cs"/>
              </a:rPr>
              <a:t> addas er i’w hawgrymu ar gyfer paru gyda'r plentyn.  Yn y pen draw, gweithiwr cymdeithasol y plentyn sy'n cytuno bod y paru yn addas ai peidio.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Mae'r </a:t>
            </a:r>
            <a:r>
              <a:rPr kumimoji="0" lang="cy-GB" sz="1200" b="1" i="0" u="none" strike="noStrike" kern="1200" cap="none" spc="0" normalizeH="0" baseline="0" noProof="0" dirty="0">
                <a:ln>
                  <a:noFill/>
                </a:ln>
                <a:solidFill>
                  <a:prstClr val="black"/>
                </a:solidFill>
                <a:effectLst/>
                <a:uLnTx/>
                <a:uFillTx/>
                <a:latin typeface="+mn-lt"/>
                <a:ea typeface="+mn-ea"/>
                <a:cs typeface="+mn-cs"/>
              </a:rPr>
              <a:t>gweithiwr cymdeithasol sy'n asesu</a:t>
            </a:r>
            <a:r>
              <a:rPr kumimoji="0" lang="cy-GB" sz="1200" b="0" i="0" u="none" strike="noStrike" kern="1200" cap="none" spc="0" normalizeH="0" baseline="0" noProof="0" dirty="0">
                <a:ln>
                  <a:noFill/>
                </a:ln>
                <a:solidFill>
                  <a:prstClr val="black"/>
                </a:solidFill>
                <a:effectLst/>
                <a:uLnTx/>
                <a:uFillTx/>
                <a:latin typeface="+mn-lt"/>
                <a:ea typeface="+mn-ea"/>
                <a:cs typeface="+mn-cs"/>
              </a:rPr>
              <a:t> yn weithiwr cymdeithasol yn y gwasanaeth mabwysiadu sydd wedi cynnal asesiad y darpar riant/rhieni mabwysiadol.  Bydd y gweithiwr cymdeithasol hwn yn cefnogi'r ymgeiswyr trwy’r broses baru, cyflwyno a phontio plentyn o ofal y gofalwyr maeth i'r teulu mabwysiadol.  Byddan nhw’n parhau i ymwneud wedyn i gefnogi'r teulu wrth iddyn nhw ddod i adnabod ei gilydd a dysgu delio â materion wrth iddyn nhw godi.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Mae'r </a:t>
            </a:r>
            <a:r>
              <a:rPr kumimoji="0" lang="cy-GB" sz="1200" b="1" i="0" u="none" strike="noStrike" kern="1200" cap="none" spc="0" normalizeH="0" baseline="0" noProof="0" dirty="0">
                <a:ln>
                  <a:noFill/>
                </a:ln>
                <a:solidFill>
                  <a:prstClr val="black"/>
                </a:solidFill>
                <a:effectLst/>
                <a:uLnTx/>
                <a:uFillTx/>
                <a:latin typeface="+mn-lt"/>
                <a:ea typeface="+mn-ea"/>
                <a:cs typeface="+mn-cs"/>
              </a:rPr>
              <a:t>panel mabwysiadu</a:t>
            </a:r>
            <a:r>
              <a:rPr kumimoji="0" lang="cy-GB" sz="1200" b="0" i="0" u="none" strike="noStrike" kern="1200" cap="none" spc="0" normalizeH="0" baseline="0" noProof="0" dirty="0">
                <a:ln>
                  <a:noFill/>
                </a:ln>
                <a:solidFill>
                  <a:prstClr val="black"/>
                </a:solidFill>
                <a:effectLst/>
                <a:uLnTx/>
                <a:uFillTx/>
                <a:latin typeface="+mn-lt"/>
                <a:ea typeface="+mn-ea"/>
                <a:cs typeface="+mn-cs"/>
              </a:rPr>
              <a:t> yn grŵp o bobl sydd â rôl sydd yn ddeublyg.  Maen nhw’n cymeradwyo’r paru sy’n cael eu hawgrymu rhwng plant a theuluoedd mabwysiadol o'u rhanbarth a hefyd yn craffu ar asesiadau o </a:t>
            </a:r>
            <a:r>
              <a:rPr kumimoji="0" lang="cy-GB" sz="1200" b="0" i="0" u="none" strike="noStrike" kern="1200" cap="none" spc="0" normalizeH="0" baseline="0" noProof="0" dirty="0" err="1">
                <a:ln>
                  <a:noFill/>
                </a:ln>
                <a:solidFill>
                  <a:prstClr val="black"/>
                </a:solidFill>
                <a:effectLst/>
                <a:uLnTx/>
                <a:uFillTx/>
                <a:latin typeface="+mn-lt"/>
                <a:ea typeface="+mn-ea"/>
                <a:cs typeface="+mn-cs"/>
              </a:rPr>
              <a:t>fabwysiadwyr</a:t>
            </a:r>
            <a:r>
              <a:rPr kumimoji="0" lang="cy-GB" sz="1200" b="0" i="0" u="none" strike="noStrike" kern="1200" cap="none" spc="0" normalizeH="0" baseline="0" noProof="0" dirty="0">
                <a:ln>
                  <a:noFill/>
                </a:ln>
                <a:solidFill>
                  <a:prstClr val="black"/>
                </a:solidFill>
                <a:effectLst/>
                <a:uLnTx/>
                <a:uFillTx/>
                <a:latin typeface="+mn-lt"/>
                <a:ea typeface="+mn-ea"/>
                <a:cs typeface="+mn-cs"/>
              </a:rPr>
              <a:t> ac yn penderfynu p’un a ddylid eu cymeradwyo fel darpar </a:t>
            </a:r>
            <a:r>
              <a:rPr kumimoji="0" lang="cy-GB" sz="1200" b="0" i="0" u="none" strike="noStrike" kern="1200" cap="none" spc="0" normalizeH="0" baseline="0" noProof="0" dirty="0" err="1">
                <a:ln>
                  <a:noFill/>
                </a:ln>
                <a:solidFill>
                  <a:prstClr val="black"/>
                </a:solidFill>
                <a:effectLst/>
                <a:uLnTx/>
                <a:uFillTx/>
                <a:latin typeface="+mn-lt"/>
                <a:ea typeface="+mn-ea"/>
                <a:cs typeface="+mn-cs"/>
              </a:rPr>
              <a:t>fabwysiadwyr</a:t>
            </a: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11</a:t>
            </a:fld>
            <a:endParaRPr lang="en-GB"/>
          </a:p>
        </p:txBody>
      </p:sp>
    </p:spTree>
    <p:extLst>
      <p:ext uri="{BB962C8B-B14F-4D97-AF65-F5344CB8AC3E}">
        <p14:creationId xmlns:p14="http://schemas.microsoft.com/office/powerpoint/2010/main" val="4254941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y gyfres hon o gyrsiau mae cyrsiau eraill ar Ymlyniad a Datblygiad Plant.  Mae'n werth edrych ar y rhain hefyd fel y gallwch ddeall yn gyffredinol pa faterion a all effeithio ar y broses adeiladu perthynas wrth i deuluoedd mabwysiadol ddechrau ffurfio.  Gall digwyddiadau blaenorol effeithio ar deimladau ac ymddygiadau fel oedolyn felly nid yw byth yn rhy hwyr i ddechrau meddwl am y pethau hyn.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Mae'r Model Sylfaen Ddiogel hefyd yn fodd defnyddiol i edrych arno o ran deall anghenion ac ymddygiadau plant, a'r dulliau y gall rhoddwyr gofal eu cymryd pan fyddant yn magu plant.  Edrychwch ar www.uea.ac.uk/providingasecurebase/home</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12</a:t>
            </a:fld>
            <a:endParaRPr lang="en-GB"/>
          </a:p>
        </p:txBody>
      </p:sp>
    </p:spTree>
    <p:extLst>
      <p:ext uri="{BB962C8B-B14F-4D97-AF65-F5344CB8AC3E}">
        <p14:creationId xmlns:p14="http://schemas.microsoft.com/office/powerpoint/2010/main" val="2471616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EAF3BAD-B324-4F92-AB2A-D1C91D858C98}"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18383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583AF3-A9B5-46AF-A1F3-2CE79431FE0E}"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733277664"/>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583AF3-A9B5-46AF-A1F3-2CE79431FE0E}"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41280162"/>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583AF3-A9B5-46AF-A1F3-2CE79431FE0E}"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677446043"/>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583AF3-A9B5-46AF-A1F3-2CE79431FE0E}"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18019581"/>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583AF3-A9B5-46AF-A1F3-2CE79431FE0E}"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342761341"/>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5F68A9-223E-42D3-9A34-1399C22DB5F7}"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9832328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BA3A5A-1500-42FB-8B8B-29404D7F76A5}"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328646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2869B4-C881-4501-9FA4-5BAB34B4F170}"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465658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0EDFEF-D12F-4397-B8DE-0EF8A1400350}"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872786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C450A9-5FB2-4CAC-88A9-D8A7778E1B6E}"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738117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9BDEF8-8BB1-4208-87AA-213224F34F7A}" type="datetime1">
              <a:rPr lang="en-GB" smtClean="0"/>
              <a:t>24/12/2024</a:t>
            </a:fld>
            <a:endParaRPr lang="en-GB"/>
          </a:p>
        </p:txBody>
      </p:sp>
      <p:sp>
        <p:nvSpPr>
          <p:cNvPr id="8" name="Footer Placeholder 7"/>
          <p:cNvSpPr>
            <a:spLocks noGrp="1"/>
          </p:cNvSpPr>
          <p:nvPr>
            <p:ph type="ftr" sz="quarter" idx="11"/>
          </p:nvPr>
        </p:nvSpPr>
        <p:spPr/>
        <p:txBody>
          <a:bodyPr/>
          <a:lstStyle/>
          <a:p>
            <a:r>
              <a:rPr lang="en-GB"/>
              <a:t>Achieving More Together / Cyflawni Mwy Gyda'n Gilydd</a:t>
            </a:r>
          </a:p>
        </p:txBody>
      </p:sp>
      <p:sp>
        <p:nvSpPr>
          <p:cNvPr id="9" name="Slide Number Placeholder 8"/>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784707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4A0C23-8FB9-497C-87BF-305A22A27AB7}" type="datetime1">
              <a:rPr lang="en-GB" smtClean="0"/>
              <a:t>24/12/2024</a:t>
            </a:fld>
            <a:endParaRPr lang="en-GB"/>
          </a:p>
        </p:txBody>
      </p:sp>
      <p:sp>
        <p:nvSpPr>
          <p:cNvPr id="4" name="Footer Placeholder 3"/>
          <p:cNvSpPr>
            <a:spLocks noGrp="1"/>
          </p:cNvSpPr>
          <p:nvPr>
            <p:ph type="ftr" sz="quarter" idx="11"/>
          </p:nvPr>
        </p:nvSpPr>
        <p:spPr/>
        <p:txBody>
          <a:bodyPr/>
          <a:lstStyle/>
          <a:p>
            <a:r>
              <a:rPr lang="en-GB"/>
              <a:t>Achieving More Together / Cyflawni Mwy Gyda'n Gilydd</a:t>
            </a:r>
          </a:p>
        </p:txBody>
      </p:sp>
      <p:sp>
        <p:nvSpPr>
          <p:cNvPr id="5" name="Slide Number Placeholder 4"/>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399930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9477E-ACAA-4D33-87BD-E6E1638542B3}" type="datetime1">
              <a:rPr lang="en-GB" smtClean="0"/>
              <a:t>24/12/2024</a:t>
            </a:fld>
            <a:endParaRPr lang="en-GB"/>
          </a:p>
        </p:txBody>
      </p:sp>
      <p:sp>
        <p:nvSpPr>
          <p:cNvPr id="3" name="Footer Placeholder 2"/>
          <p:cNvSpPr>
            <a:spLocks noGrp="1"/>
          </p:cNvSpPr>
          <p:nvPr>
            <p:ph type="ftr" sz="quarter" idx="11"/>
          </p:nvPr>
        </p:nvSpPr>
        <p:spPr/>
        <p:txBody>
          <a:bodyPr/>
          <a:lstStyle/>
          <a:p>
            <a:r>
              <a:rPr lang="en-GB"/>
              <a:t>Achieving More Together / Cyflawni Mwy Gyda'n Gilydd</a:t>
            </a:r>
          </a:p>
        </p:txBody>
      </p:sp>
      <p:sp>
        <p:nvSpPr>
          <p:cNvPr id="4" name="Slide Number Placeholder 3"/>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923620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E866DB3-95CA-4C18-B705-89658A5F2E62}"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583179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9CAB36-188F-49CE-B43D-598E0A07D0ED}"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968650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6583AF3-A9B5-46AF-A1F3-2CE79431FE0E}" type="datetime1">
              <a:rPr lang="en-GB" smtClean="0"/>
              <a:t>24/12/2024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a:t>Achieving More Together / Cyflawni Mwy Gyda'n Gilydd</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DB4C5C4-21AA-465A-AE8A-3EDEA25EC1F5}" type="slidenum">
              <a:rPr lang="en-GB" smtClean="0"/>
              <a:t>‹#›</a:t>
            </a:fld>
            <a:endParaRPr lang="en-GB"/>
          </a:p>
        </p:txBody>
      </p:sp>
    </p:spTree>
    <p:extLst>
      <p:ext uri="{BB962C8B-B14F-4D97-AF65-F5344CB8AC3E}">
        <p14:creationId xmlns:p14="http://schemas.microsoft.com/office/powerpoint/2010/main" val="114065509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theopennest.co.uk/copy-of-residentials-2"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descr="C:\Users\c000707\AppData\Local\Microsoft\Windows\Temporary Internet Files\Content.Outlook\04K933QQ\Small logo cmyk.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2556000" y="540000"/>
            <a:ext cx="6608752" cy="4320000"/>
          </a:xfrm>
          <a:prstGeom prst="rect">
            <a:avLst/>
          </a:prstGeom>
          <a:noFill/>
          <a:ln>
            <a:noFill/>
          </a:ln>
        </p:spPr>
      </p:pic>
      <p:sp>
        <p:nvSpPr>
          <p:cNvPr id="7" name="Rectangle 6"/>
          <p:cNvSpPr/>
          <p:nvPr/>
        </p:nvSpPr>
        <p:spPr>
          <a:xfrm>
            <a:off x="528443" y="5329269"/>
            <a:ext cx="10751717" cy="1077218"/>
          </a:xfrm>
          <a:prstGeom prst="rect">
            <a:avLst/>
          </a:prstGeom>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noProof="0" dirty="0">
                <a:ln>
                  <a:noFill/>
                </a:ln>
                <a:solidFill>
                  <a:srgbClr val="8064A2">
                    <a:lumMod val="75000"/>
                  </a:srgbClr>
                </a:solidFill>
                <a:effectLst/>
                <a:uLnTx/>
                <a:uFillTx/>
              </a:rPr>
              <a:t>Achieving More Together / </a:t>
            </a:r>
            <a:r>
              <a:rPr kumimoji="0" lang="en-GB" sz="3200" b="1" i="0" u="none" strike="noStrike" kern="0" cap="none" spc="0" normalizeH="0" baseline="0" noProof="0" dirty="0" err="1">
                <a:ln>
                  <a:noFill/>
                </a:ln>
                <a:solidFill>
                  <a:srgbClr val="604A7B"/>
                </a:solidFill>
                <a:effectLst/>
                <a:uLnTx/>
                <a:uFillTx/>
              </a:rPr>
              <a:t>Cyflawni</a:t>
            </a:r>
            <a:r>
              <a:rPr kumimoji="0" lang="en-GB" sz="3200" b="1" i="0" u="none" strike="noStrike" kern="0" cap="none" spc="0" normalizeH="0" baseline="0" noProof="0" dirty="0">
                <a:ln>
                  <a:noFill/>
                </a:ln>
                <a:solidFill>
                  <a:srgbClr val="604A7B"/>
                </a:solidFill>
                <a:effectLst/>
                <a:uLnTx/>
                <a:uFillTx/>
              </a:rPr>
              <a:t> </a:t>
            </a:r>
            <a:r>
              <a:rPr kumimoji="0" lang="en-GB" sz="3200" b="1" i="0" u="none" strike="noStrike" kern="0" cap="none" spc="0" normalizeH="0" baseline="0" noProof="0" dirty="0" err="1">
                <a:ln>
                  <a:noFill/>
                </a:ln>
                <a:solidFill>
                  <a:srgbClr val="604A7B"/>
                </a:solidFill>
                <a:effectLst/>
                <a:uLnTx/>
                <a:uFillTx/>
              </a:rPr>
              <a:t>Mwy</a:t>
            </a:r>
            <a:r>
              <a:rPr kumimoji="0" lang="en-GB" sz="3200" b="1" i="0" u="none" strike="noStrike" kern="0" cap="none" spc="0" normalizeH="0" baseline="0" noProof="0" dirty="0">
                <a:ln>
                  <a:noFill/>
                </a:ln>
                <a:solidFill>
                  <a:srgbClr val="604A7B"/>
                </a:solidFill>
                <a:effectLst/>
                <a:uLnTx/>
                <a:uFillTx/>
              </a:rPr>
              <a:t> </a:t>
            </a:r>
            <a:r>
              <a:rPr kumimoji="0" lang="en-GB" sz="3200" b="1" i="0" u="none" strike="noStrike" kern="0" cap="none" spc="0" normalizeH="0" baseline="0" noProof="0" dirty="0" err="1">
                <a:ln>
                  <a:noFill/>
                </a:ln>
                <a:solidFill>
                  <a:srgbClr val="604A7B"/>
                </a:solidFill>
                <a:effectLst/>
                <a:uLnTx/>
                <a:uFillTx/>
              </a:rPr>
              <a:t>Gyda’n</a:t>
            </a:r>
            <a:r>
              <a:rPr kumimoji="0" lang="en-GB" sz="3200" b="1" i="0" u="none" strike="noStrike" kern="0" cap="none" spc="0" normalizeH="0" baseline="0" noProof="0" dirty="0">
                <a:ln>
                  <a:noFill/>
                </a:ln>
                <a:solidFill>
                  <a:srgbClr val="604A7B"/>
                </a:solidFill>
                <a:effectLst/>
                <a:uLnTx/>
                <a:uFillTx/>
              </a:rPr>
              <a:t> </a:t>
            </a:r>
            <a:r>
              <a:rPr kumimoji="0" lang="en-GB" sz="3200" b="1" i="0" u="none" strike="noStrike" kern="0" cap="none" spc="0" normalizeH="0" baseline="0" noProof="0" dirty="0" err="1">
                <a:ln>
                  <a:noFill/>
                </a:ln>
                <a:solidFill>
                  <a:srgbClr val="604A7B"/>
                </a:solidFill>
                <a:effectLst/>
                <a:uLnTx/>
                <a:uFillTx/>
              </a:rPr>
              <a:t>Gilydd</a:t>
            </a:r>
            <a:endParaRPr kumimoji="0" lang="en-GB" sz="3200" b="1" i="0" u="none" strike="noStrike" kern="0" cap="none" spc="0" normalizeH="0" baseline="0" noProof="0" dirty="0">
              <a:ln>
                <a:noFill/>
              </a:ln>
              <a:solidFill>
                <a:srgbClr val="604A7B"/>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3200" b="1" i="0" u="none" strike="noStrike" kern="0" cap="none" spc="0" normalizeH="0" baseline="0" noProof="0" dirty="0">
              <a:ln>
                <a:noFill/>
              </a:ln>
              <a:solidFill>
                <a:srgbClr val="8064A2">
                  <a:lumMod val="75000"/>
                </a:srgbClr>
              </a:solidFill>
              <a:effectLst/>
              <a:uLnTx/>
              <a:uFillTx/>
            </a:endParaRPr>
          </a:p>
        </p:txBody>
      </p:sp>
    </p:spTree>
    <p:extLst>
      <p:ext uri="{BB962C8B-B14F-4D97-AF65-F5344CB8AC3E}">
        <p14:creationId xmlns:p14="http://schemas.microsoft.com/office/powerpoint/2010/main" val="3885837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31034" cy="1325563"/>
          </a:xfrm>
        </p:spPr>
        <p:txBody>
          <a:bodyPr/>
          <a:lstStyle/>
          <a:p>
            <a:pPr algn="ct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esgidiau’r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marL="0" lvl="0" indent="0">
              <a:lnSpc>
                <a:spcPct val="100000"/>
              </a:lnSpc>
              <a:spcBef>
                <a:spcPct val="20000"/>
              </a:spcBef>
              <a:buNone/>
            </a:pPr>
            <a:endParaRPr lang="en-GB" sz="3200" dirty="0">
              <a:latin typeface="Arial" panose="020B0604020202020204" pitchFamily="34" charset="0"/>
              <a:cs typeface="Arial" panose="020B0604020202020204" pitchFamily="34" charset="0"/>
            </a:endParaRPr>
          </a:p>
          <a:p>
            <a:pPr marL="0" lvl="0" indent="0">
              <a:lnSpc>
                <a:spcPct val="100000"/>
              </a:lnSpc>
              <a:spcBef>
                <a:spcPct val="20000"/>
              </a:spcBef>
              <a:buNone/>
            </a:pPr>
            <a:r>
              <a:rPr lang="en-GB" sz="3200" dirty="0" err="1">
                <a:latin typeface="Arial" panose="020B0604020202020204" pitchFamily="34" charset="0"/>
                <a:cs typeface="Arial" panose="020B0604020202020204" pitchFamily="34" charset="0"/>
              </a:rPr>
              <a:t>Allwch</a:t>
            </a:r>
            <a:r>
              <a:rPr lang="en-GB" sz="3200" dirty="0">
                <a:latin typeface="Arial" panose="020B0604020202020204" pitchFamily="34" charset="0"/>
                <a:cs typeface="Arial" panose="020B0604020202020204" pitchFamily="34" charset="0"/>
              </a:rPr>
              <a:t> chi </a:t>
            </a:r>
            <a:r>
              <a:rPr lang="en-GB" sz="3200" dirty="0" err="1">
                <a:latin typeface="Arial" panose="020B0604020202020204" pitchFamily="34" charset="0"/>
                <a:cs typeface="Arial" panose="020B0604020202020204" pitchFamily="34" charset="0"/>
              </a:rPr>
              <a:t>roi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eich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hun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esgidiau’r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plentyn</a:t>
            </a:r>
            <a:r>
              <a:rPr lang="en-GB" sz="3200" dirty="0">
                <a:latin typeface="Arial" panose="020B0604020202020204" pitchFamily="34" charset="0"/>
                <a:cs typeface="Arial" panose="020B0604020202020204" pitchFamily="34" charset="0"/>
              </a:rPr>
              <a:t>… ..</a:t>
            </a:r>
          </a:p>
          <a:p>
            <a:pPr marL="342900" lvl="0" indent="-342900">
              <a:lnSpc>
                <a:spcPct val="100000"/>
              </a:lnSpc>
              <a:spcBef>
                <a:spcPct val="20000"/>
              </a:spcBef>
            </a:pPr>
            <a:r>
              <a:rPr lang="en-GB" sz="3200" dirty="0" err="1">
                <a:latin typeface="Arial" panose="020B0604020202020204" pitchFamily="34" charset="0"/>
                <a:cs typeface="Arial" panose="020B0604020202020204" pitchFamily="34" charset="0"/>
              </a:rPr>
              <a:t>Sut</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ydych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chi’n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dychmygu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oedden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nhw’n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teimlo</a:t>
            </a:r>
            <a:r>
              <a:rPr lang="en-GB" sz="3200" dirty="0">
                <a:latin typeface="Arial" panose="020B0604020202020204" pitchFamily="34" charset="0"/>
                <a:cs typeface="Arial" panose="020B0604020202020204" pitchFamily="34" charset="0"/>
              </a:rPr>
              <a:t> pan </a:t>
            </a:r>
            <a:r>
              <a:rPr lang="en-GB" sz="3200" dirty="0" err="1">
                <a:latin typeface="Arial" panose="020B0604020202020204" pitchFamily="34" charset="0"/>
                <a:cs typeface="Arial" panose="020B0604020202020204" pitchFamily="34" charset="0"/>
              </a:rPr>
              <a:t>ddaethant</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fyw</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gyda’u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gofalwyr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maeth</a:t>
            </a:r>
            <a:r>
              <a:rPr lang="en-GB" sz="32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3200" dirty="0" err="1">
                <a:latin typeface="Arial" panose="020B0604020202020204" pitchFamily="34" charset="0"/>
                <a:cs typeface="Arial" panose="020B0604020202020204" pitchFamily="34" charset="0"/>
              </a:rPr>
              <a:t>Sut</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allent</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fod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teimlo</a:t>
            </a:r>
            <a:r>
              <a:rPr lang="en-GB" sz="3200" dirty="0">
                <a:latin typeface="Arial" panose="020B0604020202020204" pitchFamily="34" charset="0"/>
                <a:cs typeface="Arial" panose="020B0604020202020204" pitchFamily="34" charset="0"/>
              </a:rPr>
              <a:t> pan </a:t>
            </a:r>
            <a:r>
              <a:rPr lang="en-GB" sz="3200" dirty="0" err="1">
                <a:latin typeface="Arial" panose="020B0604020202020204" pitchFamily="34" charset="0"/>
                <a:cs typeface="Arial" panose="020B0604020202020204" pitchFamily="34" charset="0"/>
              </a:rPr>
              <a:t>wnaethon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nhw</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gysylltu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gyda’u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teuluoedd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biolegol</a:t>
            </a:r>
            <a:r>
              <a:rPr lang="en-GB" sz="32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3200" dirty="0" err="1">
                <a:latin typeface="Arial" panose="020B0604020202020204" pitchFamily="34" charset="0"/>
                <a:cs typeface="Arial" panose="020B0604020202020204" pitchFamily="34" charset="0"/>
              </a:rPr>
              <a:t>Sut</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allent</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fod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teimlo</a:t>
            </a:r>
            <a:r>
              <a:rPr lang="en-GB" sz="3200" dirty="0">
                <a:latin typeface="Arial" panose="020B0604020202020204" pitchFamily="34" charset="0"/>
                <a:cs typeface="Arial" panose="020B0604020202020204" pitchFamily="34" charset="0"/>
              </a:rPr>
              <a:t> pan </a:t>
            </a:r>
            <a:r>
              <a:rPr lang="en-GB" sz="3200" dirty="0" err="1">
                <a:latin typeface="Arial" panose="020B0604020202020204" pitchFamily="34" charset="0"/>
                <a:cs typeface="Arial" panose="020B0604020202020204" pitchFamily="34" charset="0"/>
              </a:rPr>
              <a:t>fyddant</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symud</a:t>
            </a:r>
            <a:r>
              <a:rPr lang="en-GB" sz="3200" dirty="0">
                <a:latin typeface="Arial" panose="020B0604020202020204" pitchFamily="34" charset="0"/>
                <a:cs typeface="Arial" panose="020B0604020202020204" pitchFamily="34" charset="0"/>
              </a:rPr>
              <a:t> at </a:t>
            </a:r>
            <a:r>
              <a:rPr lang="en-GB" sz="3200" dirty="0" err="1">
                <a:latin typeface="Arial" panose="020B0604020202020204" pitchFamily="34" charset="0"/>
                <a:cs typeface="Arial" panose="020B0604020202020204" pitchFamily="34" charset="0"/>
              </a:rPr>
              <a:t>eu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teulu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mabwysiadol</a:t>
            </a:r>
            <a:r>
              <a:rPr lang="en-GB" sz="3200" dirty="0">
                <a:latin typeface="Arial" panose="020B0604020202020204" pitchFamily="34" charset="0"/>
                <a:cs typeface="Arial" panose="020B0604020202020204" pitchFamily="34" charset="0"/>
              </a:rPr>
              <a:t>?</a:t>
            </a:r>
          </a:p>
          <a:p>
            <a:pPr marL="0" indent="0">
              <a:buNone/>
            </a:pPr>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3938334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9162025" y="0"/>
            <a:ext cx="3029975" cy="2292295"/>
          </a:xfrm>
          <a:prstGeom prst="rect">
            <a:avLst/>
          </a:prstGeom>
        </p:spPr>
      </p:pic>
      <p:sp>
        <p:nvSpPr>
          <p:cNvPr id="6" name="Speech Bubble: Oval 4">
            <a:extLst>
              <a:ext uri="{FF2B5EF4-FFF2-40B4-BE49-F238E27FC236}">
                <a16:creationId xmlns:a16="http://schemas.microsoft.com/office/drawing/2014/main" id="{435ED26A-EF4F-4D69-8E33-04080D27EAEB}"/>
              </a:ext>
            </a:extLst>
          </p:cNvPr>
          <p:cNvSpPr/>
          <p:nvPr/>
        </p:nvSpPr>
        <p:spPr>
          <a:xfrm>
            <a:off x="8316000" y="3384000"/>
            <a:ext cx="3866728" cy="3452069"/>
          </a:xfrm>
          <a:prstGeom prst="wedgeEllipseCallout">
            <a:avLst>
              <a:gd name="adj1" fmla="val -72153"/>
              <a:gd name="adj2" fmla="val -40138"/>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noProof="0" dirty="0" err="1">
                <a:ln>
                  <a:noFill/>
                </a:ln>
                <a:solidFill>
                  <a:prstClr val="white"/>
                </a:solidFill>
                <a:effectLst/>
                <a:uLnTx/>
                <a:uFillTx/>
                <a:latin typeface="Comic Sans MS" panose="030F0702030302020204" pitchFamily="66" charset="0"/>
                <a:ea typeface="+mn-ea"/>
                <a:cs typeface="+mn-cs"/>
              </a:rPr>
              <a:t>Ydych</a:t>
            </a:r>
            <a:r>
              <a:rPr kumimoji="0" lang="en-GB" sz="3200" b="1" i="0" u="none" strike="noStrike" kern="0" cap="none" spc="0" normalizeH="0" baseline="0" noProof="0" dirty="0">
                <a:ln>
                  <a:noFill/>
                </a:ln>
                <a:solidFill>
                  <a:prstClr val="white"/>
                </a:solidFill>
                <a:effectLst/>
                <a:uLnTx/>
                <a:uFillTx/>
                <a:latin typeface="Comic Sans MS" panose="030F0702030302020204" pitchFamily="66" charset="0"/>
                <a:ea typeface="+mn-ea"/>
                <a:cs typeface="+mn-cs"/>
              </a:rPr>
              <a:t> </a:t>
            </a:r>
            <a:r>
              <a:rPr kumimoji="0" lang="en-GB" sz="3200" b="1" i="0" u="none" strike="noStrike" kern="0" cap="none" spc="0" normalizeH="0" baseline="0" noProof="0" dirty="0" err="1">
                <a:ln>
                  <a:noFill/>
                </a:ln>
                <a:solidFill>
                  <a:prstClr val="white"/>
                </a:solidFill>
                <a:effectLst/>
                <a:uLnTx/>
                <a:uFillTx/>
                <a:latin typeface="Comic Sans MS" panose="030F0702030302020204" pitchFamily="66" charset="0"/>
                <a:ea typeface="+mn-ea"/>
                <a:cs typeface="+mn-cs"/>
              </a:rPr>
              <a:t>chi’n</a:t>
            </a:r>
            <a:r>
              <a:rPr kumimoji="0" lang="en-GB" sz="3200" b="1" i="0" u="none" strike="noStrike" kern="0" cap="none" spc="0" normalizeH="0" baseline="0" noProof="0" dirty="0">
                <a:ln>
                  <a:noFill/>
                </a:ln>
                <a:solidFill>
                  <a:prstClr val="white"/>
                </a:solidFill>
                <a:effectLst/>
                <a:uLnTx/>
                <a:uFillTx/>
                <a:latin typeface="Comic Sans MS" panose="030F0702030302020204" pitchFamily="66" charset="0"/>
                <a:ea typeface="+mn-ea"/>
                <a:cs typeface="+mn-cs"/>
              </a:rPr>
              <a:t> </a:t>
            </a:r>
            <a:r>
              <a:rPr kumimoji="0" lang="en-GB" sz="3200" b="1" i="0" u="none" strike="noStrike" kern="0" cap="none" spc="0" normalizeH="0" baseline="0" noProof="0" dirty="0" err="1">
                <a:ln>
                  <a:noFill/>
                </a:ln>
                <a:solidFill>
                  <a:prstClr val="white"/>
                </a:solidFill>
                <a:effectLst/>
                <a:uLnTx/>
                <a:uFillTx/>
                <a:latin typeface="Comic Sans MS" panose="030F0702030302020204" pitchFamily="66" charset="0"/>
                <a:ea typeface="+mn-ea"/>
                <a:cs typeface="+mn-cs"/>
              </a:rPr>
              <a:t>gwybod</a:t>
            </a:r>
            <a:r>
              <a:rPr kumimoji="0" lang="en-GB" sz="3200" b="1" i="0" u="none" strike="noStrike" kern="0" cap="none" spc="0" normalizeH="0" baseline="0" noProof="0" dirty="0">
                <a:ln>
                  <a:noFill/>
                </a:ln>
                <a:solidFill>
                  <a:prstClr val="white"/>
                </a:solidFill>
                <a:effectLst/>
                <a:uLnTx/>
                <a:uFillTx/>
                <a:latin typeface="Comic Sans MS" panose="030F0702030302020204" pitchFamily="66" charset="0"/>
                <a:ea typeface="+mn-ea"/>
                <a:cs typeface="+mn-cs"/>
              </a:rPr>
              <a:t> </a:t>
            </a:r>
            <a:r>
              <a:rPr kumimoji="0" lang="en-GB" sz="3200" b="1" i="0" u="none" strike="noStrike" kern="0" cap="none" spc="0" normalizeH="0" baseline="0" noProof="0" dirty="0" err="1">
                <a:ln>
                  <a:noFill/>
                </a:ln>
                <a:solidFill>
                  <a:prstClr val="white"/>
                </a:solidFill>
                <a:effectLst/>
                <a:uLnTx/>
                <a:uFillTx/>
                <a:latin typeface="Comic Sans MS" panose="030F0702030302020204" pitchFamily="66" charset="0"/>
                <a:ea typeface="+mn-ea"/>
                <a:cs typeface="+mn-cs"/>
              </a:rPr>
              <a:t>beth</a:t>
            </a:r>
            <a:r>
              <a:rPr kumimoji="0" lang="en-GB" sz="3200" b="1" i="0" u="none" strike="noStrike" kern="0" cap="none" spc="0" normalizeH="0" baseline="0" noProof="0" dirty="0">
                <a:ln>
                  <a:noFill/>
                </a:ln>
                <a:solidFill>
                  <a:prstClr val="white"/>
                </a:solidFill>
                <a:effectLst/>
                <a:uLnTx/>
                <a:uFillTx/>
                <a:latin typeface="Comic Sans MS" panose="030F0702030302020204" pitchFamily="66" charset="0"/>
                <a:ea typeface="+mn-ea"/>
                <a:cs typeface="+mn-cs"/>
              </a:rPr>
              <a:t> </a:t>
            </a:r>
            <a:r>
              <a:rPr kumimoji="0" lang="en-GB" sz="3200" b="1" i="0" u="none" strike="noStrike" kern="0" cap="none" spc="0" normalizeH="0" baseline="0" noProof="0" dirty="0" err="1">
                <a:ln>
                  <a:noFill/>
                </a:ln>
                <a:solidFill>
                  <a:prstClr val="white"/>
                </a:solidFill>
                <a:effectLst/>
                <a:uLnTx/>
                <a:uFillTx/>
                <a:latin typeface="Comic Sans MS" panose="030F0702030302020204" pitchFamily="66" charset="0"/>
                <a:ea typeface="+mn-ea"/>
                <a:cs typeface="+mn-cs"/>
              </a:rPr>
              <a:t>mae’r</a:t>
            </a:r>
            <a:r>
              <a:rPr kumimoji="0" lang="en-GB" sz="3200" b="1" i="0" u="none" strike="noStrike" kern="0" cap="none" spc="0" normalizeH="0" baseline="0" noProof="0" dirty="0">
                <a:ln>
                  <a:noFill/>
                </a:ln>
                <a:solidFill>
                  <a:prstClr val="white"/>
                </a:solidFill>
                <a:effectLst/>
                <a:uLnTx/>
                <a:uFillTx/>
                <a:latin typeface="Comic Sans MS" panose="030F0702030302020204" pitchFamily="66" charset="0"/>
                <a:ea typeface="+mn-ea"/>
                <a:cs typeface="+mn-cs"/>
              </a:rPr>
              <a:t> </a:t>
            </a:r>
            <a:r>
              <a:rPr kumimoji="0" lang="en-GB" sz="3200" b="1" i="0" u="none" strike="noStrike" kern="0" cap="none" spc="0" normalizeH="0" baseline="0" noProof="0" dirty="0" err="1">
                <a:ln>
                  <a:noFill/>
                </a:ln>
                <a:solidFill>
                  <a:prstClr val="white"/>
                </a:solidFill>
                <a:effectLst/>
                <a:uLnTx/>
                <a:uFillTx/>
                <a:latin typeface="Comic Sans MS" panose="030F0702030302020204" pitchFamily="66" charset="0"/>
                <a:ea typeface="+mn-ea"/>
                <a:cs typeface="+mn-cs"/>
              </a:rPr>
              <a:t>holl</a:t>
            </a:r>
            <a:r>
              <a:rPr kumimoji="0" lang="en-GB" sz="3200" b="1" i="0" u="none" strike="noStrike" kern="0" cap="none" spc="0" normalizeH="0" baseline="0" noProof="0" dirty="0">
                <a:ln>
                  <a:noFill/>
                </a:ln>
                <a:solidFill>
                  <a:prstClr val="white"/>
                </a:solidFill>
                <a:effectLst/>
                <a:uLnTx/>
                <a:uFillTx/>
                <a:latin typeface="Comic Sans MS" panose="030F0702030302020204" pitchFamily="66" charset="0"/>
                <a:ea typeface="+mn-ea"/>
                <a:cs typeface="+mn-cs"/>
              </a:rPr>
              <a:t> </a:t>
            </a:r>
            <a:r>
              <a:rPr kumimoji="0" lang="en-GB" sz="3200" b="1" i="0" u="none" strike="noStrike" kern="0" cap="none" spc="0" normalizeH="0" baseline="0" noProof="0" dirty="0" err="1">
                <a:ln>
                  <a:noFill/>
                </a:ln>
                <a:solidFill>
                  <a:prstClr val="white"/>
                </a:solidFill>
                <a:effectLst/>
                <a:uLnTx/>
                <a:uFillTx/>
                <a:latin typeface="Comic Sans MS" panose="030F0702030302020204" pitchFamily="66" charset="0"/>
                <a:ea typeface="+mn-ea"/>
                <a:cs typeface="+mn-cs"/>
              </a:rPr>
              <a:t>bobl</a:t>
            </a:r>
            <a:r>
              <a:rPr kumimoji="0" lang="en-GB" sz="3200" b="1" i="0" u="none" strike="noStrike" kern="0" cap="none" spc="0" normalizeH="0" baseline="0" noProof="0" dirty="0">
                <a:ln>
                  <a:noFill/>
                </a:ln>
                <a:solidFill>
                  <a:prstClr val="white"/>
                </a:solidFill>
                <a:effectLst/>
                <a:uLnTx/>
                <a:uFillTx/>
                <a:latin typeface="Comic Sans MS" panose="030F0702030302020204" pitchFamily="66" charset="0"/>
                <a:ea typeface="+mn-ea"/>
                <a:cs typeface="+mn-cs"/>
              </a:rPr>
              <a:t> </a:t>
            </a:r>
            <a:r>
              <a:rPr kumimoji="0" lang="en-GB" sz="3200" b="1" i="0" u="none" strike="noStrike" kern="0" cap="none" spc="0" normalizeH="0" baseline="0" noProof="0" dirty="0" err="1">
                <a:ln>
                  <a:noFill/>
                </a:ln>
                <a:solidFill>
                  <a:prstClr val="white"/>
                </a:solidFill>
                <a:effectLst/>
                <a:uLnTx/>
                <a:uFillTx/>
                <a:latin typeface="Comic Sans MS" panose="030F0702030302020204" pitchFamily="66" charset="0"/>
                <a:ea typeface="+mn-ea"/>
                <a:cs typeface="+mn-cs"/>
              </a:rPr>
              <a:t>hyn</a:t>
            </a:r>
            <a:r>
              <a:rPr kumimoji="0" lang="en-GB" sz="3200" b="1" i="0" u="none" strike="noStrike" kern="0" cap="none" spc="0" normalizeH="0" baseline="0" noProof="0" dirty="0">
                <a:ln>
                  <a:noFill/>
                </a:ln>
                <a:solidFill>
                  <a:prstClr val="white"/>
                </a:solidFill>
                <a:effectLst/>
                <a:uLnTx/>
                <a:uFillTx/>
                <a:latin typeface="Comic Sans MS" panose="030F0702030302020204" pitchFamily="66" charset="0"/>
                <a:ea typeface="+mn-ea"/>
                <a:cs typeface="+mn-cs"/>
              </a:rPr>
              <a:t> </a:t>
            </a:r>
            <a:r>
              <a:rPr kumimoji="0" lang="en-GB" sz="3200" b="1" i="0" u="none" strike="noStrike" kern="0" cap="none" spc="0" normalizeH="0" baseline="0" noProof="0" dirty="0" err="1">
                <a:ln>
                  <a:noFill/>
                </a:ln>
                <a:solidFill>
                  <a:prstClr val="white"/>
                </a:solidFill>
                <a:effectLst/>
                <a:uLnTx/>
                <a:uFillTx/>
                <a:latin typeface="Comic Sans MS" panose="030F0702030302020204" pitchFamily="66" charset="0"/>
                <a:ea typeface="+mn-ea"/>
                <a:cs typeface="+mn-cs"/>
              </a:rPr>
              <a:t>yn</a:t>
            </a:r>
            <a:r>
              <a:rPr kumimoji="0" lang="en-GB" sz="3200" b="1" i="0" u="none" strike="noStrike" kern="0" cap="none" spc="0" normalizeH="0" baseline="0" noProof="0" dirty="0">
                <a:ln>
                  <a:noFill/>
                </a:ln>
                <a:solidFill>
                  <a:prstClr val="white"/>
                </a:solidFill>
                <a:effectLst/>
                <a:uLnTx/>
                <a:uFillTx/>
                <a:latin typeface="Comic Sans MS" panose="030F0702030302020204" pitchFamily="66" charset="0"/>
                <a:ea typeface="+mn-ea"/>
                <a:cs typeface="+mn-cs"/>
              </a:rPr>
              <a:t> </a:t>
            </a:r>
            <a:r>
              <a:rPr kumimoji="0" lang="en-GB" sz="3200" b="1" i="0" u="none" strike="noStrike" kern="0" cap="none" spc="0" normalizeH="0" baseline="0" noProof="0" dirty="0" err="1">
                <a:ln>
                  <a:noFill/>
                </a:ln>
                <a:solidFill>
                  <a:prstClr val="white"/>
                </a:solidFill>
                <a:effectLst/>
                <a:uLnTx/>
                <a:uFillTx/>
                <a:latin typeface="Comic Sans MS" panose="030F0702030302020204" pitchFamily="66" charset="0"/>
                <a:ea typeface="+mn-ea"/>
                <a:cs typeface="+mn-cs"/>
              </a:rPr>
              <a:t>ei</a:t>
            </a:r>
            <a:r>
              <a:rPr kumimoji="0" lang="en-GB" sz="3200" b="1" i="0" u="none" strike="noStrike" kern="0" cap="none" spc="0" normalizeH="0" baseline="0" noProof="0" dirty="0">
                <a:ln>
                  <a:noFill/>
                </a:ln>
                <a:solidFill>
                  <a:prstClr val="white"/>
                </a:solidFill>
                <a:effectLst/>
                <a:uLnTx/>
                <a:uFillTx/>
                <a:latin typeface="Comic Sans MS" panose="030F0702030302020204" pitchFamily="66" charset="0"/>
                <a:ea typeface="+mn-ea"/>
                <a:cs typeface="+mn-cs"/>
              </a:rPr>
              <a:t> </a:t>
            </a:r>
            <a:r>
              <a:rPr kumimoji="0" lang="en-GB" sz="3200" b="1" i="0" u="none" strike="noStrike" kern="0" cap="none" spc="0" normalizeH="0" baseline="0" noProof="0" dirty="0" err="1">
                <a:ln>
                  <a:noFill/>
                </a:ln>
                <a:solidFill>
                  <a:prstClr val="white"/>
                </a:solidFill>
                <a:effectLst/>
                <a:uLnTx/>
                <a:uFillTx/>
                <a:latin typeface="Comic Sans MS" panose="030F0702030302020204" pitchFamily="66" charset="0"/>
                <a:ea typeface="+mn-ea"/>
                <a:cs typeface="+mn-cs"/>
              </a:rPr>
              <a:t>wneud</a:t>
            </a:r>
            <a:r>
              <a:rPr kumimoji="0" lang="en-GB" sz="3200" b="1" i="0" u="none" strike="noStrike" kern="0" cap="none" spc="0" normalizeH="0" baseline="0" noProof="0" dirty="0">
                <a:ln>
                  <a:noFill/>
                </a:ln>
                <a:solidFill>
                  <a:prstClr val="white"/>
                </a:solidFill>
                <a:effectLst/>
                <a:uLnTx/>
                <a:uFillTx/>
                <a:latin typeface="Comic Sans MS" panose="030F0702030302020204" pitchFamily="66" charset="0"/>
                <a:ea typeface="+mn-ea"/>
                <a:cs typeface="+mn-cs"/>
              </a:rPr>
              <a:t>? </a:t>
            </a:r>
          </a:p>
        </p:txBody>
      </p:sp>
      <p:sp>
        <p:nvSpPr>
          <p:cNvPr id="2" name="Title 1"/>
          <p:cNvSpPr>
            <a:spLocks noGrp="1"/>
          </p:cNvSpPr>
          <p:nvPr>
            <p:ph type="title"/>
          </p:nvPr>
        </p:nvSpPr>
        <p:spPr>
          <a:xfrm>
            <a:off x="838200" y="365125"/>
            <a:ext cx="7796349" cy="1325563"/>
          </a:xfrm>
        </p:spPr>
        <p:txBody>
          <a:bodyPr/>
          <a:lstStyle/>
          <a:p>
            <a:pPr algn="ctr"/>
            <a:r>
              <a:rPr lang="en-GB" dirty="0" err="1">
                <a:latin typeface="Arial" panose="020B0604020202020204" pitchFamily="34" charset="0"/>
                <a:cs typeface="Arial" panose="020B0604020202020204" pitchFamily="34" charset="0"/>
              </a:rPr>
              <a:t>Rolau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chyfrifoldebau</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marL="342900" lvl="0" indent="-342900">
              <a:lnSpc>
                <a:spcPct val="100000"/>
              </a:lnSpc>
              <a:spcBef>
                <a:spcPct val="20000"/>
              </a:spcBef>
            </a:pPr>
            <a:r>
              <a:rPr lang="en-GB" sz="3000" dirty="0">
                <a:latin typeface="Arial" panose="020B0604020202020204" pitchFamily="34" charset="0"/>
                <a:cs typeface="Arial" panose="020B0604020202020204" pitchFamily="34" charset="0"/>
              </a:rPr>
              <a:t>Pan </a:t>
            </a:r>
            <a:r>
              <a:rPr lang="en-GB" sz="3000" dirty="0" err="1">
                <a:latin typeface="Arial" panose="020B0604020202020204" pitchFamily="34" charset="0"/>
                <a:cs typeface="Arial" panose="020B0604020202020204" pitchFamily="34" charset="0"/>
              </a:rPr>
              <a:t>fydd</a:t>
            </a:r>
            <a:r>
              <a:rPr lang="en-GB" sz="3000" dirty="0">
                <a:latin typeface="Arial" panose="020B0604020202020204" pitchFamily="34" charset="0"/>
                <a:cs typeface="Arial" panose="020B0604020202020204" pitchFamily="34" charset="0"/>
              </a:rPr>
              <a:t> y </a:t>
            </a:r>
            <a:r>
              <a:rPr lang="en-GB" sz="3000" dirty="0" err="1">
                <a:latin typeface="Arial" panose="020B0604020202020204" pitchFamily="34" charset="0"/>
                <a:cs typeface="Arial" panose="020B0604020202020204" pitchFamily="34" charset="0"/>
              </a:rPr>
              <a:t>plentyn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mynd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ar</a:t>
            </a:r>
            <a:r>
              <a:rPr lang="en-GB" sz="3000" dirty="0">
                <a:latin typeface="Arial" panose="020B0604020202020204" pitchFamily="34" charset="0"/>
                <a:cs typeface="Arial" panose="020B0604020202020204" pitchFamily="34" charset="0"/>
              </a:rPr>
              <a:t> y </a:t>
            </a:r>
            <a:r>
              <a:rPr lang="en-GB" sz="3000" dirty="0" err="1">
                <a:latin typeface="Arial" panose="020B0604020202020204" pitchFamily="34" charset="0"/>
                <a:cs typeface="Arial" panose="020B0604020202020204" pitchFamily="34" charset="0"/>
              </a:rPr>
              <a:t>llwybr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cyfreithiol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gael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ei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fabwysiadu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mae</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nifer</a:t>
            </a:r>
            <a:r>
              <a:rPr lang="en-GB" sz="3000" dirty="0">
                <a:latin typeface="Arial" panose="020B0604020202020204" pitchFamily="34" charset="0"/>
                <a:cs typeface="Arial" panose="020B0604020202020204" pitchFamily="34" charset="0"/>
              </a:rPr>
              <a:t> o </a:t>
            </a:r>
            <a:r>
              <a:rPr lang="en-GB" sz="3000" dirty="0" err="1">
                <a:latin typeface="Arial" panose="020B0604020202020204" pitchFamily="34" charset="0"/>
                <a:cs typeface="Arial" panose="020B0604020202020204" pitchFamily="34" charset="0"/>
              </a:rPr>
              <a:t>bobl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rhan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o’r</a:t>
            </a:r>
            <a:r>
              <a:rPr lang="en-GB" sz="3000" dirty="0">
                <a:latin typeface="Arial" panose="020B0604020202020204" pitchFamily="34" charset="0"/>
                <a:cs typeface="Arial" panose="020B0604020202020204" pitchFamily="34" charset="0"/>
              </a:rPr>
              <a:t> broses – gall </a:t>
            </a:r>
            <a:r>
              <a:rPr lang="en-GB" sz="3000" dirty="0" err="1">
                <a:latin typeface="Arial" panose="020B0604020202020204" pitchFamily="34" charset="0"/>
                <a:cs typeface="Arial" panose="020B0604020202020204" pitchFamily="34" charset="0"/>
              </a:rPr>
              <a:t>hyn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fod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gymhleth</a:t>
            </a:r>
            <a:r>
              <a:rPr lang="en-GB" sz="30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3000" dirty="0" err="1">
                <a:latin typeface="Arial" panose="020B0604020202020204" pitchFamily="34" charset="0"/>
                <a:cs typeface="Arial" panose="020B0604020202020204" pitchFamily="34" charset="0"/>
              </a:rPr>
              <a:t>Ydych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chi’n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gwybod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pwy</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yw’r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bobl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yma</a:t>
            </a:r>
            <a:r>
              <a:rPr lang="en-GB" sz="3000" dirty="0">
                <a:latin typeface="Arial" panose="020B0604020202020204" pitchFamily="34" charset="0"/>
                <a:cs typeface="Arial" panose="020B0604020202020204" pitchFamily="34" charset="0"/>
              </a:rPr>
              <a:t> a </a:t>
            </a:r>
            <a:r>
              <a:rPr lang="en-GB" sz="3000" dirty="0" err="1">
                <a:latin typeface="Arial" panose="020B0604020202020204" pitchFamily="34" charset="0"/>
                <a:cs typeface="Arial" panose="020B0604020202020204" pitchFamily="34" charset="0"/>
              </a:rPr>
              <a:t>beth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maen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nhw’n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ei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wneud</a:t>
            </a:r>
            <a:r>
              <a:rPr lang="en-GB" sz="3000" dirty="0">
                <a:latin typeface="Arial" panose="020B0604020202020204" pitchFamily="34" charset="0"/>
                <a:cs typeface="Arial" panose="020B0604020202020204" pitchFamily="34" charset="0"/>
              </a:rPr>
              <a:t>?</a:t>
            </a:r>
          </a:p>
          <a:p>
            <a:pPr marL="742950" lvl="1" indent="-285750">
              <a:lnSpc>
                <a:spcPct val="100000"/>
              </a:lnSpc>
              <a:spcBef>
                <a:spcPct val="20000"/>
              </a:spcBef>
              <a:buFont typeface="Arial" pitchFamily="34" charset="0"/>
              <a:buChar char="–"/>
            </a:pPr>
            <a:r>
              <a:rPr lang="en-GB" sz="2600" dirty="0" err="1">
                <a:latin typeface="Arial" panose="020B0604020202020204" pitchFamily="34" charset="0"/>
                <a:cs typeface="Arial" panose="020B0604020202020204" pitchFamily="34" charset="0"/>
              </a:rPr>
              <a:t>Gweithiwr</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cymdeithasol</a:t>
            </a:r>
            <a:r>
              <a:rPr lang="en-GB" sz="2600" dirty="0">
                <a:latin typeface="Arial" panose="020B0604020202020204" pitchFamily="34" charset="0"/>
                <a:cs typeface="Arial" panose="020B0604020202020204" pitchFamily="34" charset="0"/>
              </a:rPr>
              <a:t> y </a:t>
            </a:r>
            <a:r>
              <a:rPr lang="en-GB" sz="2600" dirty="0" err="1">
                <a:latin typeface="Arial" panose="020B0604020202020204" pitchFamily="34" charset="0"/>
                <a:cs typeface="Arial" panose="020B0604020202020204" pitchFamily="34" charset="0"/>
              </a:rPr>
              <a:t>plentyn</a:t>
            </a:r>
            <a:endParaRPr lang="en-GB" sz="2600" dirty="0">
              <a:latin typeface="Arial" panose="020B0604020202020204" pitchFamily="34" charset="0"/>
              <a:cs typeface="Arial" panose="020B0604020202020204" pitchFamily="34" charset="0"/>
            </a:endParaRPr>
          </a:p>
          <a:p>
            <a:pPr marL="742950" lvl="1" indent="-285750">
              <a:lnSpc>
                <a:spcPct val="100000"/>
              </a:lnSpc>
              <a:spcBef>
                <a:spcPct val="20000"/>
              </a:spcBef>
              <a:buFont typeface="Arial" pitchFamily="34" charset="0"/>
              <a:buChar char="–"/>
            </a:pPr>
            <a:r>
              <a:rPr lang="en-GB" sz="2600" dirty="0" err="1">
                <a:latin typeface="Arial" panose="020B0604020202020204" pitchFamily="34" charset="0"/>
                <a:cs typeface="Arial" panose="020B0604020202020204" pitchFamily="34" charset="0"/>
              </a:rPr>
              <a:t>Yr</a:t>
            </a:r>
            <a:r>
              <a:rPr lang="en-GB" sz="2600" dirty="0">
                <a:latin typeface="Arial" panose="020B0604020202020204" pitchFamily="34" charset="0"/>
                <a:cs typeface="Arial" panose="020B0604020202020204" pitchFamily="34" charset="0"/>
              </a:rPr>
              <a:t> IRO</a:t>
            </a:r>
          </a:p>
          <a:p>
            <a:pPr marL="742950" lvl="1" indent="-285750">
              <a:lnSpc>
                <a:spcPct val="100000"/>
              </a:lnSpc>
              <a:spcBef>
                <a:spcPct val="20000"/>
              </a:spcBef>
              <a:buFont typeface="Arial" pitchFamily="34" charset="0"/>
              <a:buChar char="–"/>
            </a:pPr>
            <a:r>
              <a:rPr lang="en-GB" sz="2600" dirty="0" err="1">
                <a:latin typeface="Arial" panose="020B0604020202020204" pitchFamily="34" charset="0"/>
                <a:cs typeface="Arial" panose="020B0604020202020204" pitchFamily="34" charset="0"/>
              </a:rPr>
              <a:t>Darganfyddwr</a:t>
            </a:r>
            <a:r>
              <a:rPr lang="en-GB" sz="2600" dirty="0">
                <a:latin typeface="Arial" panose="020B0604020202020204" pitchFamily="34" charset="0"/>
                <a:cs typeface="Arial" panose="020B0604020202020204" pitchFamily="34" charset="0"/>
              </a:rPr>
              <a:t> y </a:t>
            </a:r>
            <a:r>
              <a:rPr lang="en-GB" sz="2600" dirty="0" err="1">
                <a:latin typeface="Arial" panose="020B0604020202020204" pitchFamily="34" charset="0"/>
                <a:cs typeface="Arial" panose="020B0604020202020204" pitchFamily="34" charset="0"/>
              </a:rPr>
              <a:t>teulu</a:t>
            </a:r>
            <a:endParaRPr lang="en-GB" sz="2600" dirty="0">
              <a:latin typeface="Arial" panose="020B0604020202020204" pitchFamily="34" charset="0"/>
              <a:cs typeface="Arial" panose="020B0604020202020204" pitchFamily="34" charset="0"/>
            </a:endParaRPr>
          </a:p>
          <a:p>
            <a:pPr marL="742950" lvl="1" indent="-285750">
              <a:lnSpc>
                <a:spcPct val="100000"/>
              </a:lnSpc>
              <a:spcBef>
                <a:spcPct val="20000"/>
              </a:spcBef>
              <a:buFont typeface="Arial" pitchFamily="34" charset="0"/>
              <a:buChar char="–"/>
            </a:pPr>
            <a:r>
              <a:rPr lang="en-GB" sz="2600" dirty="0">
                <a:latin typeface="Arial" panose="020B0604020202020204" pitchFamily="34" charset="0"/>
                <a:cs typeface="Arial" panose="020B0604020202020204" pitchFamily="34" charset="0"/>
              </a:rPr>
              <a:t>Y </a:t>
            </a:r>
            <a:r>
              <a:rPr lang="en-GB" sz="2600" dirty="0" err="1">
                <a:latin typeface="Arial" panose="020B0604020202020204" pitchFamily="34" charset="0"/>
                <a:cs typeface="Arial" panose="020B0604020202020204" pitchFamily="34" charset="0"/>
              </a:rPr>
              <a:t>gweithiwr</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cymdeithasol</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sy’n</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asesu</a:t>
            </a:r>
            <a:endParaRPr lang="en-GB" sz="2600" dirty="0">
              <a:latin typeface="Arial" panose="020B0604020202020204" pitchFamily="34" charset="0"/>
              <a:cs typeface="Arial" panose="020B0604020202020204" pitchFamily="34" charset="0"/>
            </a:endParaRPr>
          </a:p>
          <a:p>
            <a:pPr marL="742950" lvl="1" indent="-285750">
              <a:lnSpc>
                <a:spcPct val="100000"/>
              </a:lnSpc>
              <a:spcBef>
                <a:spcPct val="20000"/>
              </a:spcBef>
              <a:buFont typeface="Arial" pitchFamily="34" charset="0"/>
              <a:buChar char="–"/>
            </a:pPr>
            <a:r>
              <a:rPr lang="en-GB" sz="2600" dirty="0">
                <a:latin typeface="Arial" panose="020B0604020202020204" pitchFamily="34" charset="0"/>
                <a:cs typeface="Arial" panose="020B0604020202020204" pitchFamily="34" charset="0"/>
              </a:rPr>
              <a:t>Y panel </a:t>
            </a:r>
            <a:r>
              <a:rPr lang="en-GB" sz="2600" dirty="0" err="1">
                <a:latin typeface="Arial" panose="020B0604020202020204" pitchFamily="34" charset="0"/>
                <a:cs typeface="Arial" panose="020B0604020202020204" pitchFamily="34" charset="0"/>
              </a:rPr>
              <a:t>mabwysiadu</a:t>
            </a:r>
            <a:endParaRPr lang="en-GB" sz="26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2330307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83286" cy="1325563"/>
          </a:xfrm>
        </p:spPr>
        <p:txBody>
          <a:bodyPr/>
          <a:lstStyle/>
          <a:p>
            <a:pPr algn="ctr"/>
            <a:r>
              <a:rPr lang="en-GB" dirty="0" err="1">
                <a:latin typeface="Arial" panose="020B0604020202020204" pitchFamily="34" charset="0"/>
                <a:cs typeface="Arial" panose="020B0604020202020204" pitchFamily="34" charset="0"/>
              </a:rPr>
              <a:t>Profiad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Bywyd</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Plentyn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aml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plant </a:t>
            </a:r>
            <a:r>
              <a:rPr lang="en-GB" dirty="0" err="1">
                <a:latin typeface="Arial" panose="020B0604020202020204" pitchFamily="34" charset="0"/>
                <a:cs typeface="Arial" panose="020B0604020202020204" pitchFamily="34" charset="0"/>
              </a:rPr>
              <a:t>sy’n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symud</a:t>
            </a:r>
            <a:r>
              <a:rPr lang="en-GB" dirty="0">
                <a:latin typeface="Arial" panose="020B0604020202020204" pitchFamily="34" charset="0"/>
                <a:cs typeface="Arial" panose="020B0604020202020204" pitchFamily="34" charset="0"/>
              </a:rPr>
              <a:t> at </a:t>
            </a:r>
            <a:r>
              <a:rPr lang="en-GB" dirty="0" err="1">
                <a:latin typeface="Arial" panose="020B0604020202020204" pitchFamily="34" charset="0"/>
                <a:cs typeface="Arial" panose="020B0604020202020204" pitchFamily="34" charset="0"/>
              </a:rPr>
              <a:t>deuluoedd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profiadau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cynnar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cynnwys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esgeulustod</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chamdriniaeth</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Heb</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dystiolaeth</a:t>
            </a:r>
            <a:r>
              <a:rPr lang="en-GB" dirty="0">
                <a:latin typeface="Arial" panose="020B0604020202020204" pitchFamily="34" charset="0"/>
                <a:cs typeface="Arial" panose="020B0604020202020204" pitchFamily="34" charset="0"/>
              </a:rPr>
              <a:t> bod y </a:t>
            </a:r>
            <a:r>
              <a:rPr lang="en-GB" dirty="0" err="1">
                <a:latin typeface="Arial" panose="020B0604020202020204" pitchFamily="34" charset="0"/>
                <a:cs typeface="Arial" panose="020B0604020202020204" pitchFamily="34" charset="0"/>
              </a:rPr>
              <a:t>pethau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digwydd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bod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debygol</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ddigwydd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fyddai’r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awdurdod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lleol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Gorchymyn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Lleoli</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Gall </a:t>
            </a:r>
            <a:r>
              <a:rPr lang="en-GB" dirty="0" err="1">
                <a:latin typeface="Arial" panose="020B0604020202020204" pitchFamily="34" charset="0"/>
                <a:cs typeface="Arial" panose="020B0604020202020204" pitchFamily="34" charset="0"/>
              </a:rPr>
              <a:t>meddwl</a:t>
            </a:r>
            <a:r>
              <a:rPr lang="en-GB" dirty="0">
                <a:latin typeface="Arial" panose="020B0604020202020204" pitchFamily="34" charset="0"/>
                <a:cs typeface="Arial" panose="020B0604020202020204" pitchFamily="34" charset="0"/>
              </a:rPr>
              <a:t> am y </a:t>
            </a:r>
            <a:r>
              <a:rPr lang="en-GB" dirty="0" err="1">
                <a:latin typeface="Arial" panose="020B0604020202020204" pitchFamily="34" charset="0"/>
                <a:cs typeface="Arial" panose="020B0604020202020204" pitchFamily="34" charset="0"/>
              </a:rPr>
              <a:t>pethau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wrth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chi </a:t>
            </a:r>
            <a:r>
              <a:rPr lang="en-GB" dirty="0" err="1">
                <a:latin typeface="Arial" panose="020B0604020202020204" pitchFamily="34" charset="0"/>
                <a:cs typeface="Arial" panose="020B0604020202020204" pitchFamily="34" charset="0"/>
              </a:rPr>
              <a:t>ddod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ffrindiau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dechrau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caru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ŵyr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wyres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nai</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arwain</a:t>
            </a:r>
            <a:r>
              <a:rPr lang="en-GB" dirty="0">
                <a:latin typeface="Arial" panose="020B0604020202020204" pitchFamily="34" charset="0"/>
                <a:cs typeface="Arial" panose="020B0604020202020204" pitchFamily="34" charset="0"/>
              </a:rPr>
              <a:t> at </a:t>
            </a:r>
            <a:r>
              <a:rPr lang="en-GB" dirty="0" err="1">
                <a:latin typeface="Arial" panose="020B0604020202020204" pitchFamily="34" charset="0"/>
                <a:cs typeface="Arial" panose="020B0604020202020204" pitchFamily="34" charset="0"/>
              </a:rPr>
              <a:t>lawer</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deimladau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gwahanol</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nifer</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gwestiynau</a:t>
            </a:r>
            <a:r>
              <a:rPr lang="en-GB" dirty="0">
                <a:latin typeface="Arial" panose="020B0604020202020204" pitchFamily="34" charset="0"/>
                <a:cs typeface="Arial" panose="020B0604020202020204" pitchFamily="34" charset="0"/>
              </a:rPr>
              <a:t>.</a:t>
            </a:r>
          </a:p>
          <a:p>
            <a:r>
              <a:rPr lang="en-GB" dirty="0">
                <a:latin typeface="Arial" panose="020B0604020202020204" pitchFamily="34" charset="0"/>
                <a:cs typeface="Arial" panose="020B0604020202020204" pitchFamily="34" charset="0"/>
              </a:rPr>
              <a:t>Gall </a:t>
            </a:r>
            <a:r>
              <a:rPr lang="en-GB" dirty="0" err="1">
                <a:latin typeface="Arial" panose="020B0604020202020204" pitchFamily="34" charset="0"/>
                <a:cs typeface="Arial" panose="020B0604020202020204" pitchFamily="34" charset="0"/>
              </a:rPr>
              <a:t>rhianta</a:t>
            </a:r>
            <a:r>
              <a:rPr lang="en-GB" dirty="0">
                <a:latin typeface="Arial" panose="020B0604020202020204" pitchFamily="34" charset="0"/>
                <a:cs typeface="Arial" panose="020B0604020202020204" pitchFamily="34" charset="0"/>
              </a:rPr>
              <a:t> plant </a:t>
            </a:r>
            <a:r>
              <a:rPr lang="en-GB" dirty="0" err="1">
                <a:latin typeface="Arial" panose="020B0604020202020204" pitchFamily="34" charset="0"/>
                <a:cs typeface="Arial" panose="020B0604020202020204" pitchFamily="34" charset="0"/>
              </a:rPr>
              <a:t>gyda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gorffennol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mor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anodd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gymhleth</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heriol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adegau</a:t>
            </a:r>
            <a:r>
              <a:rPr lang="en-GB" dirty="0">
                <a:latin typeface="Arial" panose="020B0604020202020204" pitchFamily="34" charset="0"/>
                <a:cs typeface="Arial" panose="020B0604020202020204" pitchFamily="34" charset="0"/>
              </a:rPr>
              <a:t> felly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ddefnyddiol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byddwch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chi’n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gwybod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ychydig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hefyd</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2793953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44097" cy="1325563"/>
          </a:xfrm>
        </p:spPr>
        <p:txBody>
          <a:bodyPr>
            <a:normAutofit/>
          </a:bodyPr>
          <a:lstStyle/>
          <a:p>
            <a:pPr algn="ctr"/>
            <a:r>
              <a:rPr lang="en-GB" dirty="0" err="1">
                <a:latin typeface="Arial" panose="020B0604020202020204" pitchFamily="34" charset="0"/>
                <a:cs typeface="Arial" panose="020B0604020202020204" pitchFamily="34" charset="0"/>
              </a:rPr>
              <a:t>Effaith</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blynyddoedd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cynnar</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endParaRPr lang="en-GB" dirty="0">
              <a:latin typeface="Arial" panose="020B0604020202020204" pitchFamily="34" charset="0"/>
              <a:cs typeface="Arial" panose="020B0604020202020204" pitchFamily="34" charset="0"/>
            </a:endParaRPr>
          </a:p>
          <a:p>
            <a:pPr marL="0" lvl="0" indent="0">
              <a:lnSpc>
                <a:spcPct val="100000"/>
              </a:lnSpc>
              <a:spcBef>
                <a:spcPct val="20000"/>
              </a:spcBef>
              <a:buNone/>
            </a:pP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Meddyliwch</a:t>
            </a:r>
            <a:r>
              <a:rPr lang="en-GB" sz="3200" dirty="0">
                <a:latin typeface="Arial" panose="020B0604020202020204" pitchFamily="34" charset="0"/>
                <a:cs typeface="Arial" panose="020B0604020202020204" pitchFamily="34" charset="0"/>
              </a:rPr>
              <a:t> am </a:t>
            </a:r>
            <a:r>
              <a:rPr lang="en-GB" sz="3200" dirty="0" err="1">
                <a:latin typeface="Arial" panose="020B0604020202020204" pitchFamily="34" charset="0"/>
                <a:cs typeface="Arial" panose="020B0604020202020204" pitchFamily="34" charset="0"/>
              </a:rPr>
              <a:t>yr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effaith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fabi</a:t>
            </a:r>
            <a:r>
              <a:rPr lang="en-GB" sz="3200" dirty="0">
                <a:latin typeface="Arial" panose="020B0604020202020204" pitchFamily="34" charset="0"/>
                <a:cs typeface="Arial" panose="020B0604020202020204" pitchFamily="34" charset="0"/>
              </a:rPr>
              <a:t>…</a:t>
            </a:r>
          </a:p>
          <a:p>
            <a:pPr marL="742950" lvl="1" indent="-285750">
              <a:lnSpc>
                <a:spcPct val="100000"/>
              </a:lnSpc>
              <a:spcBef>
                <a:spcPct val="20000"/>
              </a:spcBef>
              <a:buFont typeface="Arial" pitchFamily="34" charset="0"/>
              <a:buChar char="–"/>
            </a:pPr>
            <a:r>
              <a:rPr lang="en-GB" sz="2800" dirty="0">
                <a:latin typeface="Arial" panose="020B0604020202020204" pitchFamily="34" charset="0"/>
                <a:cs typeface="Arial" panose="020B0604020202020204" pitchFamily="34" charset="0"/>
              </a:rPr>
              <a:t>Pan </a:t>
            </a:r>
            <a:r>
              <a:rPr lang="en-GB" sz="2800" dirty="0" err="1">
                <a:latin typeface="Arial" panose="020B0604020202020204" pitchFamily="34" charset="0"/>
                <a:cs typeface="Arial" panose="020B0604020202020204" pitchFamily="34" charset="0"/>
              </a:rPr>
              <a:t>fydd</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ef</a:t>
            </a:r>
            <a:r>
              <a:rPr lang="en-GB" sz="2800" dirty="0">
                <a:latin typeface="Arial" panose="020B0604020202020204" pitchFamily="34" charset="0"/>
                <a:cs typeface="Arial" panose="020B0604020202020204" pitchFamily="34" charset="0"/>
              </a:rPr>
              <a:t>/hi </a:t>
            </a:r>
            <a:r>
              <a:rPr lang="en-GB" sz="2800" dirty="0" err="1">
                <a:latin typeface="Arial" panose="020B0604020202020204" pitchFamily="34" charset="0"/>
                <a:cs typeface="Arial" panose="020B0604020202020204" pitchFamily="34" charset="0"/>
              </a:rPr>
              <a:t>yn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crio</a:t>
            </a:r>
            <a:r>
              <a:rPr lang="en-GB" sz="2800" dirty="0">
                <a:latin typeface="Arial" panose="020B0604020202020204" pitchFamily="34" charset="0"/>
                <a:cs typeface="Arial" panose="020B0604020202020204" pitchFamily="34" charset="0"/>
              </a:rPr>
              <a:t> ac </a:t>
            </a:r>
            <a:r>
              <a:rPr lang="en-GB" sz="2800" dirty="0" err="1">
                <a:latin typeface="Arial" panose="020B0604020202020204" pitchFamily="34" charset="0"/>
                <a:cs typeface="Arial" panose="020B0604020202020204" pitchFamily="34" charset="0"/>
              </a:rPr>
              <a:t>yn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cael</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ymateb</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ar</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unwaith</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gan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ofalwr</a:t>
            </a:r>
            <a:endParaRPr lang="en-GB" sz="2800" dirty="0">
              <a:latin typeface="Arial" panose="020B0604020202020204" pitchFamily="34" charset="0"/>
              <a:cs typeface="Arial" panose="020B0604020202020204" pitchFamily="34" charset="0"/>
            </a:endParaRPr>
          </a:p>
          <a:p>
            <a:pPr marL="742950" lvl="1" indent="-285750">
              <a:lnSpc>
                <a:spcPct val="100000"/>
              </a:lnSpc>
              <a:spcBef>
                <a:spcPct val="20000"/>
              </a:spcBef>
              <a:buFont typeface="Arial" pitchFamily="34" charset="0"/>
              <a:buChar char="–"/>
            </a:pPr>
            <a:r>
              <a:rPr lang="en-GB" sz="2800" dirty="0">
                <a:latin typeface="Arial" panose="020B0604020202020204" pitchFamily="34" charset="0"/>
                <a:cs typeface="Arial" panose="020B0604020202020204" pitchFamily="34" charset="0"/>
              </a:rPr>
              <a:t>Pan </a:t>
            </a:r>
            <a:r>
              <a:rPr lang="en-GB" sz="2800" dirty="0" err="1">
                <a:latin typeface="Arial" panose="020B0604020202020204" pitchFamily="34" charset="0"/>
                <a:cs typeface="Arial" panose="020B0604020202020204" pitchFamily="34" charset="0"/>
              </a:rPr>
              <a:t>fyddant</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yn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cael</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ymateb</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rhywfaint</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o’r</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amser</a:t>
            </a:r>
            <a:endParaRPr lang="en-GB" sz="2800" dirty="0">
              <a:latin typeface="Arial" panose="020B0604020202020204" pitchFamily="34" charset="0"/>
              <a:cs typeface="Arial" panose="020B0604020202020204" pitchFamily="34" charset="0"/>
            </a:endParaRPr>
          </a:p>
          <a:p>
            <a:pPr marL="742950" lvl="1" indent="-285750">
              <a:lnSpc>
                <a:spcPct val="100000"/>
              </a:lnSpc>
              <a:spcBef>
                <a:spcPct val="20000"/>
              </a:spcBef>
              <a:buFont typeface="Arial" pitchFamily="34" charset="0"/>
              <a:buChar char="–"/>
            </a:pPr>
            <a:r>
              <a:rPr lang="en-GB" sz="2800" dirty="0">
                <a:latin typeface="Arial" panose="020B0604020202020204" pitchFamily="34" charset="0"/>
                <a:cs typeface="Arial" panose="020B0604020202020204" pitchFamily="34" charset="0"/>
              </a:rPr>
              <a:t>Pan </a:t>
            </a:r>
            <a:r>
              <a:rPr lang="en-GB" sz="2800" dirty="0" err="1">
                <a:latin typeface="Arial" panose="020B0604020202020204" pitchFamily="34" charset="0"/>
                <a:cs typeface="Arial" panose="020B0604020202020204" pitchFamily="34" charset="0"/>
              </a:rPr>
              <a:t>fydd</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ef</a:t>
            </a:r>
            <a:r>
              <a:rPr lang="en-GB" sz="2800" dirty="0">
                <a:latin typeface="Arial" panose="020B0604020202020204" pitchFamily="34" charset="0"/>
                <a:cs typeface="Arial" panose="020B0604020202020204" pitchFamily="34" charset="0"/>
              </a:rPr>
              <a:t>/hi </a:t>
            </a:r>
            <a:r>
              <a:rPr lang="en-GB" sz="2800" dirty="0" err="1">
                <a:latin typeface="Arial" panose="020B0604020202020204" pitchFamily="34" charset="0"/>
                <a:cs typeface="Arial" panose="020B0604020202020204" pitchFamily="34" charset="0"/>
              </a:rPr>
              <a:t>yn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cael</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ychydig</a:t>
            </a:r>
            <a:r>
              <a:rPr lang="en-GB" sz="2800" dirty="0">
                <a:latin typeface="Arial" panose="020B0604020202020204" pitchFamily="34" charset="0"/>
                <a:cs typeface="Arial" panose="020B0604020202020204" pitchFamily="34" charset="0"/>
              </a:rPr>
              <a:t> o </a:t>
            </a:r>
            <a:r>
              <a:rPr lang="en-GB" sz="2800" dirty="0" err="1">
                <a:latin typeface="Arial" panose="020B0604020202020204" pitchFamily="34" charset="0"/>
                <a:cs typeface="Arial" panose="020B0604020202020204" pitchFamily="34" charset="0"/>
              </a:rPr>
              <a:t>ymateb</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yn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iawn</a:t>
            </a:r>
            <a:endParaRPr lang="en-GB" sz="2800" dirty="0">
              <a:latin typeface="Arial" panose="020B0604020202020204" pitchFamily="34" charset="0"/>
              <a:cs typeface="Arial" panose="020B0604020202020204" pitchFamily="34" charset="0"/>
            </a:endParaRPr>
          </a:p>
          <a:p>
            <a:pPr marL="742950" lvl="1" indent="-285750">
              <a:lnSpc>
                <a:spcPct val="100000"/>
              </a:lnSpc>
              <a:spcBef>
                <a:spcPct val="20000"/>
              </a:spcBef>
              <a:buFont typeface="Arial" pitchFamily="34" charset="0"/>
              <a:buChar char="–"/>
            </a:pPr>
            <a:r>
              <a:rPr lang="en-GB" sz="2800" dirty="0">
                <a:latin typeface="Arial" panose="020B0604020202020204" pitchFamily="34" charset="0"/>
                <a:cs typeface="Arial" panose="020B0604020202020204" pitchFamily="34" charset="0"/>
              </a:rPr>
              <a:t>Pan </a:t>
            </a:r>
            <a:r>
              <a:rPr lang="en-GB" sz="2800" dirty="0" err="1">
                <a:latin typeface="Arial" panose="020B0604020202020204" pitchFamily="34" charset="0"/>
                <a:cs typeface="Arial" panose="020B0604020202020204" pitchFamily="34" charset="0"/>
              </a:rPr>
              <a:t>fydd</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babi</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yn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cael</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ymateb</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sydd</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yn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dreisgar</a:t>
            </a:r>
            <a:r>
              <a:rPr lang="en-GB" sz="2800" dirty="0">
                <a:latin typeface="Arial" panose="020B0604020202020204" pitchFamily="34" charset="0"/>
                <a:cs typeface="Arial" panose="020B0604020202020204" pitchFamily="34" charset="0"/>
              </a:rPr>
              <a:t> ac </a:t>
            </a:r>
            <a:r>
              <a:rPr lang="en-GB" sz="2800" dirty="0" err="1">
                <a:latin typeface="Arial" panose="020B0604020202020204" pitchFamily="34" charset="0"/>
                <a:cs typeface="Arial" panose="020B0604020202020204" pitchFamily="34" charset="0"/>
              </a:rPr>
              <a:t>yn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eu</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dychryn</a:t>
            </a:r>
            <a:endParaRPr lang="en-GB" sz="28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2964564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691846" cy="1325563"/>
          </a:xfrm>
        </p:spPr>
        <p:txBody>
          <a:bodyPr/>
          <a:lstStyle/>
          <a:p>
            <a:pPr algn="ctr"/>
            <a:r>
              <a:rPr lang="en-GB" dirty="0" err="1">
                <a:latin typeface="Arial" panose="020B0604020202020204" pitchFamily="34" charset="0"/>
                <a:cs typeface="Arial" panose="020B0604020202020204" pitchFamily="34" charset="0"/>
              </a:rPr>
              <a:t>Anghenion</a:t>
            </a:r>
            <a:r>
              <a:rPr lang="en-GB" dirty="0">
                <a:latin typeface="Arial" panose="020B0604020202020204" pitchFamily="34" charset="0"/>
                <a:cs typeface="Arial" panose="020B0604020202020204" pitchFamily="34" charset="0"/>
              </a:rPr>
              <a:t> plant </a:t>
            </a:r>
            <a:r>
              <a:rPr lang="en-GB" dirty="0" err="1">
                <a:latin typeface="Arial" panose="020B0604020202020204" pitchFamily="34" charset="0"/>
                <a:cs typeface="Arial" panose="020B0604020202020204" pitchFamily="34" charset="0"/>
              </a:rPr>
              <a:t>mabwysiedig</a:t>
            </a:r>
            <a:endParaRPr lang="en-GB" dirty="0">
              <a:latin typeface="Arial" panose="020B0604020202020204" pitchFamily="34" charset="0"/>
              <a:cs typeface="Arial" panose="020B0604020202020204" pitchFamily="34" charset="0"/>
            </a:endParaRPr>
          </a:p>
        </p:txBody>
      </p:sp>
      <p:pic>
        <p:nvPicPr>
          <p:cNvPr id="5" name="Content Placeholder 5">
            <a:extLst>
              <a:ext uri="{FF2B5EF4-FFF2-40B4-BE49-F238E27FC236}">
                <a16:creationId xmlns:a16="http://schemas.microsoft.com/office/drawing/2014/main" id="{2957466D-CBBD-4EF5-AA8B-2043CB281BFF}"/>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556841" y="2160588"/>
            <a:ext cx="4838356" cy="3881437"/>
          </a:xfrm>
        </p:spPr>
      </p:pic>
      <p:sp>
        <p:nvSpPr>
          <p:cNvPr id="4" name="Footer Placeholder 3"/>
          <p:cNvSpPr>
            <a:spLocks noGrp="1"/>
          </p:cNvSpPr>
          <p:nvPr>
            <p:ph type="ftr" sz="quarter" idx="11"/>
          </p:nvPr>
        </p:nvSpPr>
        <p:spPr/>
        <p:txBody>
          <a:bodyPr/>
          <a:lstStyle/>
          <a:p>
            <a:r>
              <a:rPr lang="en-GB"/>
              <a:t>Achieving More Together / Cyflawni Mwy Gyda'n Gilydd</a:t>
            </a:r>
          </a:p>
        </p:txBody>
      </p:sp>
      <p:pic>
        <p:nvPicPr>
          <p:cNvPr id="6" name="Picture 5"/>
          <p:cNvPicPr>
            <a:picLocks noChangeAspect="1"/>
          </p:cNvPicPr>
          <p:nvPr/>
        </p:nvPicPr>
        <p:blipFill>
          <a:blip r:embed="rId4"/>
          <a:stretch>
            <a:fillRect/>
          </a:stretch>
        </p:blipFill>
        <p:spPr>
          <a:xfrm>
            <a:off x="9162025" y="0"/>
            <a:ext cx="3029975" cy="2292295"/>
          </a:xfrm>
          <a:prstGeom prst="rect">
            <a:avLst/>
          </a:prstGeom>
        </p:spPr>
      </p:pic>
    </p:spTree>
    <p:extLst>
      <p:ext uri="{BB962C8B-B14F-4D97-AF65-F5344CB8AC3E}">
        <p14:creationId xmlns:p14="http://schemas.microsoft.com/office/powerpoint/2010/main" val="750780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57160" cy="1325563"/>
          </a:xfrm>
        </p:spPr>
        <p:txBody>
          <a:bodyPr/>
          <a:lstStyle/>
          <a:p>
            <a:pPr algn="ctr"/>
            <a:r>
              <a:rPr lang="en-GB" dirty="0" err="1">
                <a:latin typeface="Arial" panose="020B0604020202020204" pitchFamily="34" charset="0"/>
                <a:cs typeface="Arial" panose="020B0604020202020204" pitchFamily="34" charset="0"/>
              </a:rPr>
              <a:t>Negeseuon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Allweddol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endParaRPr lang="en-GB" dirty="0">
              <a:latin typeface="Arial" panose="020B0604020202020204" pitchFamily="34" charset="0"/>
              <a:cs typeface="Arial" panose="020B0604020202020204" pitchFamily="34" charset="0"/>
            </a:endParaRPr>
          </a:p>
          <a:p>
            <a:r>
              <a:rPr lang="en-GB" sz="2400" dirty="0" err="1">
                <a:latin typeface="Arial" panose="020B0604020202020204" pitchFamily="34" charset="0"/>
                <a:cs typeface="Arial" panose="020B0604020202020204" pitchFamily="34" charset="0"/>
              </a:rPr>
              <a:t>Efallai</a:t>
            </a:r>
            <a:r>
              <a:rPr lang="en-GB" sz="2400" dirty="0">
                <a:latin typeface="Arial" panose="020B0604020202020204" pitchFamily="34" charset="0"/>
                <a:cs typeface="Arial" panose="020B0604020202020204" pitchFamily="34" charset="0"/>
              </a:rPr>
              <a:t> y </a:t>
            </a:r>
            <a:r>
              <a:rPr lang="en-GB" sz="2400" dirty="0" err="1">
                <a:latin typeface="Arial" panose="020B0604020202020204" pitchFamily="34" charset="0"/>
                <a:cs typeface="Arial" panose="020B0604020202020204" pitchFamily="34" charset="0"/>
              </a:rPr>
              <a:t>bydd</a:t>
            </a:r>
            <a:r>
              <a:rPr lang="en-GB" sz="2400" dirty="0">
                <a:latin typeface="Arial" panose="020B0604020202020204" pitchFamily="34" charset="0"/>
                <a:cs typeface="Arial" panose="020B0604020202020204" pitchFamily="34" charset="0"/>
              </a:rPr>
              <a:t> y </a:t>
            </a:r>
            <a:r>
              <a:rPr lang="en-GB" sz="2400" dirty="0" err="1">
                <a:latin typeface="Arial" panose="020B0604020202020204" pitchFamily="34" charset="0"/>
                <a:cs typeface="Arial" panose="020B0604020202020204" pitchFamily="34" charset="0"/>
              </a:rPr>
              <a:t>plentyn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hwn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angen</a:t>
            </a:r>
            <a:r>
              <a:rPr lang="en-GB" sz="2400" dirty="0">
                <a:latin typeface="Arial" panose="020B0604020202020204" pitchFamily="34" charset="0"/>
                <a:cs typeface="Arial" panose="020B0604020202020204" pitchFamily="34" charset="0"/>
              </a:rPr>
              <a:t> dull </a:t>
            </a:r>
            <a:r>
              <a:rPr lang="en-GB" sz="2400" dirty="0" err="1">
                <a:latin typeface="Arial" panose="020B0604020202020204" pitchFamily="34" charset="0"/>
                <a:cs typeface="Arial" panose="020B0604020202020204" pitchFamily="34" charset="0"/>
              </a:rPr>
              <a:t>rhianta</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gwahanol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mae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wedi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arfer</a:t>
            </a:r>
            <a:r>
              <a:rPr lang="en-GB" sz="2400" dirty="0">
                <a:latin typeface="Arial" panose="020B0604020202020204" pitchFamily="34" charset="0"/>
                <a:cs typeface="Arial" panose="020B0604020202020204" pitchFamily="34" charset="0"/>
              </a:rPr>
              <a:t> ag o</a:t>
            </a:r>
          </a:p>
          <a:p>
            <a:r>
              <a:rPr lang="en-GB" sz="2400" dirty="0" err="1">
                <a:latin typeface="Arial" panose="020B0604020202020204" pitchFamily="34" charset="0"/>
                <a:cs typeface="Arial" panose="020B0604020202020204" pitchFamily="34" charset="0"/>
              </a:rPr>
              <a:t>Nid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ydynt</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wedi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cael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profiad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cynnar</a:t>
            </a:r>
            <a:r>
              <a:rPr lang="en-GB" sz="2400" dirty="0">
                <a:latin typeface="Arial" panose="020B0604020202020204" pitchFamily="34" charset="0"/>
                <a:cs typeface="Arial" panose="020B0604020202020204" pitchFamily="34" charset="0"/>
              </a:rPr>
              <a:t> o </a:t>
            </a:r>
            <a:r>
              <a:rPr lang="en-GB" sz="2400" dirty="0" err="1">
                <a:latin typeface="Arial" panose="020B0604020202020204" pitchFamily="34" charset="0"/>
                <a:cs typeface="Arial" panose="020B0604020202020204" pitchFamily="34" charset="0"/>
              </a:rPr>
              <a:t>gael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oedolyn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helpu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reoleiddio</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straen</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Mae </a:t>
            </a:r>
            <a:r>
              <a:rPr lang="en-GB" sz="2400" dirty="0" err="1">
                <a:latin typeface="Arial" panose="020B0604020202020204" pitchFamily="34" charset="0"/>
                <a:cs typeface="Arial" panose="020B0604020202020204" pitchFamily="34" charset="0"/>
              </a:rPr>
              <a:t>theori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ymlgyniad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ein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helpu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ddeall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hyn</a:t>
            </a:r>
            <a:endParaRPr lang="en-GB" sz="2400" dirty="0">
              <a:latin typeface="Arial" panose="020B0604020202020204" pitchFamily="34" charset="0"/>
              <a:cs typeface="Arial" panose="020B0604020202020204" pitchFamily="34" charset="0"/>
            </a:endParaRPr>
          </a:p>
          <a:p>
            <a:r>
              <a:rPr lang="en-GB" sz="2400" dirty="0" err="1">
                <a:latin typeface="Arial" panose="020B0604020202020204" pitchFamily="34" charset="0"/>
                <a:cs typeface="Arial" panose="020B0604020202020204" pitchFamily="34" charset="0"/>
              </a:rPr>
              <a:t>Maen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nhw</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angen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dysgu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ffyrdd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newydd</a:t>
            </a:r>
            <a:r>
              <a:rPr lang="en-GB" sz="2400" dirty="0">
                <a:latin typeface="Arial" panose="020B0604020202020204" pitchFamily="34" charset="0"/>
                <a:cs typeface="Arial" panose="020B0604020202020204" pitchFamily="34" charset="0"/>
              </a:rPr>
              <a:t> o </a:t>
            </a:r>
            <a:r>
              <a:rPr lang="en-GB" sz="2400" dirty="0" err="1">
                <a:latin typeface="Arial" panose="020B0604020202020204" pitchFamily="34" charset="0"/>
                <a:cs typeface="Arial" panose="020B0604020202020204" pitchFamily="34" charset="0"/>
              </a:rPr>
              <a:t>ymddwyn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nad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yw’n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cynnwys</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teimlo</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fel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eu</a:t>
            </a:r>
            <a:r>
              <a:rPr lang="en-GB" sz="2400" dirty="0">
                <a:latin typeface="Arial" panose="020B0604020202020204" pitchFamily="34" charset="0"/>
                <a:cs typeface="Arial" panose="020B0604020202020204" pitchFamily="34" charset="0"/>
              </a:rPr>
              <a:t> bod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cael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llethu</a:t>
            </a:r>
            <a:r>
              <a:rPr lang="en-GB" sz="2400" dirty="0">
                <a:latin typeface="Arial" panose="020B0604020202020204" pitchFamily="34" charset="0"/>
                <a:cs typeface="Arial" panose="020B0604020202020204" pitchFamily="34" charset="0"/>
              </a:rPr>
              <a:t>.</a:t>
            </a:r>
          </a:p>
          <a:p>
            <a:r>
              <a:rPr lang="en-GB" sz="2400" dirty="0">
                <a:latin typeface="Arial" panose="020B0604020202020204" pitchFamily="34" charset="0"/>
                <a:cs typeface="Arial" panose="020B0604020202020204" pitchFamily="34" charset="0"/>
              </a:rPr>
              <a:t>Gall </a:t>
            </a:r>
            <a:r>
              <a:rPr lang="en-GB" sz="2400" dirty="0" err="1">
                <a:latin typeface="Arial" panose="020B0604020202020204" pitchFamily="34" charset="0"/>
                <a:cs typeface="Arial" panose="020B0604020202020204" pitchFamily="34" charset="0"/>
              </a:rPr>
              <a:t>perthnasau</a:t>
            </a:r>
            <a:r>
              <a:rPr lang="en-GB" sz="2400" dirty="0">
                <a:latin typeface="Arial" panose="020B0604020202020204" pitchFamily="34" charset="0"/>
                <a:cs typeface="Arial" panose="020B0604020202020204" pitchFamily="34" charset="0"/>
              </a:rPr>
              <a:t>/</a:t>
            </a:r>
            <a:r>
              <a:rPr lang="en-GB" sz="2400" dirty="0" err="1">
                <a:latin typeface="Arial" panose="020B0604020202020204" pitchFamily="34" charset="0"/>
                <a:cs typeface="Arial" panose="020B0604020202020204" pitchFamily="34" charset="0"/>
              </a:rPr>
              <a:t>eraill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arwyddocaol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y </a:t>
            </a:r>
            <a:r>
              <a:rPr lang="en-GB" sz="2400" dirty="0" err="1">
                <a:latin typeface="Arial" panose="020B0604020202020204" pitchFamily="34" charset="0"/>
                <a:cs typeface="Arial" panose="020B0604020202020204" pitchFamily="34" charset="0"/>
              </a:rPr>
              <a:t>rhwydwaith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gynnig</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llawer</a:t>
            </a:r>
            <a:r>
              <a:rPr lang="en-GB" sz="2400" dirty="0">
                <a:latin typeface="Arial" panose="020B0604020202020204" pitchFamily="34" charset="0"/>
                <a:cs typeface="Arial" panose="020B0604020202020204" pitchFamily="34" charset="0"/>
              </a:rPr>
              <a:t> o </a:t>
            </a:r>
            <a:r>
              <a:rPr lang="en-GB" sz="2400" dirty="0" err="1">
                <a:latin typeface="Arial" panose="020B0604020202020204" pitchFamily="34" charset="0"/>
                <a:cs typeface="Arial" panose="020B0604020202020204" pitchFamily="34" charset="0"/>
              </a:rPr>
              <a:t>gymorth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rhieni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mabwysiadol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ogystal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â’r</a:t>
            </a:r>
            <a:r>
              <a:rPr lang="en-GB" sz="2400" dirty="0">
                <a:latin typeface="Arial" panose="020B0604020202020204" pitchFamily="34" charset="0"/>
                <a:cs typeface="Arial" panose="020B0604020202020204" pitchFamily="34" charset="0"/>
              </a:rPr>
              <a:t> plant </a:t>
            </a:r>
            <a:r>
              <a:rPr lang="en-GB" sz="2400" dirty="0" err="1">
                <a:latin typeface="Arial" panose="020B0604020202020204" pitchFamily="34" charset="0"/>
                <a:cs typeface="Arial" panose="020B0604020202020204" pitchFamily="34" charset="0"/>
              </a:rPr>
              <a:t>eu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hunain</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Mae </a:t>
            </a:r>
            <a:r>
              <a:rPr lang="en-GB" sz="2400" dirty="0" err="1">
                <a:latin typeface="Arial" panose="020B0604020202020204" pitchFamily="34" charset="0"/>
                <a:cs typeface="Arial" panose="020B0604020202020204" pitchFamily="34" charset="0"/>
              </a:rPr>
              <a:t>canlyniadau</a:t>
            </a:r>
            <a:r>
              <a:rPr lang="en-GB" sz="2400" dirty="0">
                <a:latin typeface="Arial" panose="020B0604020202020204" pitchFamily="34" charset="0"/>
                <a:cs typeface="Arial" panose="020B0604020202020204" pitchFamily="34" charset="0"/>
              </a:rPr>
              <a:t> da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gysylltiedig</a:t>
            </a:r>
            <a:r>
              <a:rPr lang="en-GB" sz="2400" dirty="0">
                <a:latin typeface="Arial" panose="020B0604020202020204" pitchFamily="34" charset="0"/>
                <a:cs typeface="Arial" panose="020B0604020202020204" pitchFamily="34" charset="0"/>
              </a:rPr>
              <a:t> â </a:t>
            </a:r>
            <a:r>
              <a:rPr lang="en-GB" sz="2400" dirty="0" err="1">
                <a:latin typeface="Arial" panose="020B0604020202020204" pitchFamily="34" charset="0"/>
                <a:cs typeface="Arial" panose="020B0604020202020204" pitchFamily="34" charset="0"/>
              </a:rPr>
              <a:t>phlentyn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meddu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rwydwaith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cefnogi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ehangach</a:t>
            </a:r>
            <a:endParaRPr lang="en-GB"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24428138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83286" cy="1325563"/>
          </a:xfrm>
        </p:spPr>
        <p:txBody>
          <a:bodyPr/>
          <a:lstStyle/>
          <a:p>
            <a:pPr algn="ctr"/>
            <a:r>
              <a:rPr lang="en-GB" dirty="0" err="1">
                <a:latin typeface="Arial" panose="020B0604020202020204" pitchFamily="34" charset="0"/>
                <a:cs typeface="Arial" panose="020B0604020202020204" pitchFamily="34" charset="0"/>
              </a:rPr>
              <a:t>Trafodaeth</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160289"/>
            <a:ext cx="8596668" cy="4881073"/>
          </a:xfrm>
        </p:spPr>
        <p:txBody>
          <a:bodyPr>
            <a:normAutofit lnSpcReduction="10000"/>
          </a:bodyPr>
          <a:lstStyle/>
          <a:p>
            <a:r>
              <a:rPr lang="en-GB" sz="1500" dirty="0">
                <a:latin typeface="Arial" panose="020B0604020202020204" pitchFamily="34" charset="0"/>
                <a:cs typeface="Arial" panose="020B0604020202020204" pitchFamily="34" charset="0"/>
              </a:rPr>
              <a:t>“</a:t>
            </a:r>
            <a:r>
              <a:rPr lang="en-GB" sz="1500" dirty="0" err="1">
                <a:latin typeface="Arial" panose="020B0604020202020204" pitchFamily="34" charset="0"/>
                <a:cs typeface="Arial" panose="020B0604020202020204" pitchFamily="34" charset="0"/>
              </a:rPr>
              <a:t>Roeddwn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barod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groesawu’r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ferch</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fach</a:t>
            </a:r>
            <a:r>
              <a:rPr lang="en-GB" sz="1500" dirty="0">
                <a:latin typeface="Arial" panose="020B0604020202020204" pitchFamily="34" charset="0"/>
                <a:cs typeface="Arial" panose="020B0604020202020204" pitchFamily="34" charset="0"/>
              </a:rPr>
              <a:t> hon </a:t>
            </a:r>
            <a:r>
              <a:rPr lang="en-GB" sz="1500" dirty="0" err="1">
                <a:latin typeface="Arial" panose="020B0604020202020204" pitchFamily="34" charset="0"/>
                <a:cs typeface="Arial" panose="020B0604020202020204" pitchFamily="34" charset="0"/>
              </a:rPr>
              <a:t>i’r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teulu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fel</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oeddwn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wedi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croesawu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fy</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holl</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wyrion</a:t>
            </a:r>
            <a:r>
              <a:rPr lang="en-GB" sz="1500" dirty="0">
                <a:latin typeface="Arial" panose="020B0604020202020204" pitchFamily="34" charset="0"/>
                <a:cs typeface="Arial" panose="020B0604020202020204" pitchFamily="34" charset="0"/>
              </a:rPr>
              <a:t> ac </a:t>
            </a:r>
            <a:r>
              <a:rPr lang="en-GB" sz="1500" dirty="0" err="1">
                <a:latin typeface="Arial" panose="020B0604020202020204" pitchFamily="34" charset="0"/>
                <a:cs typeface="Arial" panose="020B0604020202020204" pitchFamily="34" charset="0"/>
              </a:rPr>
              <a:t>wyresau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eraill</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ond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ni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chefais</a:t>
            </a:r>
            <a:r>
              <a:rPr lang="en-GB" sz="1500" dirty="0">
                <a:latin typeface="Arial" panose="020B0604020202020204" pitchFamily="34" charset="0"/>
                <a:cs typeface="Arial" panose="020B0604020202020204" pitchFamily="34" charset="0"/>
              </a:rPr>
              <a:t> y </a:t>
            </a:r>
            <a:r>
              <a:rPr lang="en-GB" sz="1500" dirty="0" err="1">
                <a:latin typeface="Arial" panose="020B0604020202020204" pitchFamily="34" charset="0"/>
                <a:cs typeface="Arial" panose="020B0604020202020204" pitchFamily="34" charset="0"/>
              </a:rPr>
              <a:t>cyfle</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gan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fy</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mab</a:t>
            </a:r>
            <a:r>
              <a:rPr lang="en-GB" sz="1500" dirty="0">
                <a:latin typeface="Arial" panose="020B0604020202020204" pitchFamily="34" charset="0"/>
                <a:cs typeface="Arial" panose="020B0604020202020204" pitchFamily="34" charset="0"/>
              </a:rPr>
              <a:t>. Fe </a:t>
            </a:r>
            <a:r>
              <a:rPr lang="en-GB" sz="1500" dirty="0" err="1">
                <a:latin typeface="Arial" panose="020B0604020202020204" pitchFamily="34" charset="0"/>
                <a:cs typeface="Arial" panose="020B0604020202020204" pitchFamily="34" charset="0"/>
              </a:rPr>
              <a:t>wnaeth</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symud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mewn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cyn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a:t>
            </a:r>
            <a:r>
              <a:rPr lang="en-GB" sz="1500" dirty="0">
                <a:latin typeface="Arial" panose="020B0604020202020204" pitchFamily="34" charset="0"/>
                <a:cs typeface="Arial" panose="020B0604020202020204" pitchFamily="34" charset="0"/>
              </a:rPr>
              <a:t> mi </a:t>
            </a:r>
            <a:r>
              <a:rPr lang="en-GB" sz="1500" dirty="0" err="1">
                <a:latin typeface="Arial" panose="020B0604020202020204" pitchFamily="34" charset="0"/>
                <a:cs typeface="Arial" panose="020B0604020202020204" pitchFamily="34" charset="0"/>
              </a:rPr>
              <a:t>ei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chyfarfod</a:t>
            </a:r>
            <a:r>
              <a:rPr lang="en-GB" sz="1500" dirty="0">
                <a:latin typeface="Arial" panose="020B0604020202020204" pitchFamily="34" charset="0"/>
                <a:cs typeface="Arial" panose="020B0604020202020204" pitchFamily="34" charset="0"/>
              </a:rPr>
              <a:t> ac </a:t>
            </a:r>
            <a:r>
              <a:rPr lang="en-GB" sz="1500" dirty="0" err="1">
                <a:latin typeface="Arial" panose="020B0604020202020204" pitchFamily="34" charset="0"/>
                <a:cs typeface="Arial" panose="020B0604020202020204" pitchFamily="34" charset="0"/>
              </a:rPr>
              <a:t>nid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wyf</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meddwl</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ni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ddechrau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ar</a:t>
            </a:r>
            <a:r>
              <a:rPr lang="en-GB" sz="1500" dirty="0">
                <a:latin typeface="Arial" panose="020B0604020202020204" pitchFamily="34" charset="0"/>
                <a:cs typeface="Arial" panose="020B0604020202020204" pitchFamily="34" charset="0"/>
              </a:rPr>
              <a:t> y </a:t>
            </a:r>
            <a:r>
              <a:rPr lang="en-GB" sz="1500" dirty="0" err="1">
                <a:latin typeface="Arial" panose="020B0604020202020204" pitchFamily="34" charset="0"/>
                <a:cs typeface="Arial" panose="020B0604020202020204" pitchFamily="34" charset="0"/>
              </a:rPr>
              <a:t>droed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iawn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wedi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hynny</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Roedd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hi’n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fy</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ngweld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fel</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rhywun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oedd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ymyrryd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hytrach</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na</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rhywun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oedd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perthyn</a:t>
            </a:r>
            <a:r>
              <a:rPr lang="en-GB" sz="1500" dirty="0">
                <a:latin typeface="Arial" panose="020B0604020202020204" pitchFamily="34" charset="0"/>
                <a:cs typeface="Arial" panose="020B0604020202020204" pitchFamily="34" charset="0"/>
              </a:rPr>
              <a:t>”</a:t>
            </a:r>
          </a:p>
          <a:p>
            <a:r>
              <a:rPr lang="en-GB" sz="1500" dirty="0">
                <a:latin typeface="Arial" panose="020B0604020202020204" pitchFamily="34" charset="0"/>
                <a:cs typeface="Arial" panose="020B0604020202020204" pitchFamily="34" charset="0"/>
              </a:rPr>
              <a:t>“</a:t>
            </a:r>
            <a:r>
              <a:rPr lang="en-GB" sz="1500" dirty="0" err="1">
                <a:latin typeface="Arial" panose="020B0604020202020204" pitchFamily="34" charset="0"/>
                <a:cs typeface="Arial" panose="020B0604020202020204" pitchFamily="34" charset="0"/>
              </a:rPr>
              <a:t>Cefais</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fy</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mrifo</a:t>
            </a:r>
            <a:r>
              <a:rPr lang="en-GB" sz="1500" dirty="0">
                <a:latin typeface="Arial" panose="020B0604020202020204" pitchFamily="34" charset="0"/>
                <a:cs typeface="Arial" panose="020B0604020202020204" pitchFamily="34" charset="0"/>
              </a:rPr>
              <a:t> pan </a:t>
            </a:r>
            <a:r>
              <a:rPr lang="en-GB" sz="1500" dirty="0" err="1">
                <a:latin typeface="Arial" panose="020B0604020202020204" pitchFamily="34" charset="0"/>
                <a:cs typeface="Arial" panose="020B0604020202020204" pitchFamily="34" charset="0"/>
              </a:rPr>
              <a:t>ddywedodd</a:t>
            </a:r>
            <a:r>
              <a:rPr lang="en-GB" sz="1500" dirty="0">
                <a:latin typeface="Arial" panose="020B0604020202020204" pitchFamily="34" charset="0"/>
                <a:cs typeface="Arial" panose="020B0604020202020204" pitchFamily="34" charset="0"/>
              </a:rPr>
              <a:t> Jonathan </a:t>
            </a:r>
            <a:r>
              <a:rPr lang="en-GB" sz="1500" dirty="0" err="1">
                <a:latin typeface="Arial" panose="020B0604020202020204" pitchFamily="34" charset="0"/>
                <a:cs typeface="Arial" panose="020B0604020202020204" pitchFamily="34" charset="0"/>
              </a:rPr>
              <a:t>wrthyf</a:t>
            </a:r>
            <a:r>
              <a:rPr lang="en-GB" sz="1500" dirty="0">
                <a:latin typeface="Arial" panose="020B0604020202020204" pitchFamily="34" charset="0"/>
                <a:cs typeface="Arial" panose="020B0604020202020204" pitchFamily="34" charset="0"/>
              </a:rPr>
              <a:t> fi </a:t>
            </a:r>
            <a:r>
              <a:rPr lang="en-GB" sz="1500" dirty="0" err="1">
                <a:latin typeface="Arial" panose="020B0604020202020204" pitchFamily="34" charset="0"/>
                <a:cs typeface="Arial" panose="020B0604020202020204" pitchFamily="34" charset="0"/>
              </a:rPr>
              <a:t>nad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oeddwn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nain</a:t>
            </a:r>
            <a:r>
              <a:rPr lang="en-GB" sz="1500" dirty="0">
                <a:latin typeface="Arial" panose="020B0604020202020204" pitchFamily="34" charset="0"/>
                <a:cs typeface="Arial" panose="020B0604020202020204" pitchFamily="34" charset="0"/>
              </a:rPr>
              <a:t> go </a:t>
            </a:r>
            <a:r>
              <a:rPr lang="en-GB" sz="1500" dirty="0" err="1">
                <a:latin typeface="Arial" panose="020B0604020202020204" pitchFamily="34" charset="0"/>
                <a:cs typeface="Arial" panose="020B0604020202020204" pitchFamily="34" charset="0"/>
              </a:rPr>
              <a:t>iawn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iddo</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fo</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ond</a:t>
            </a:r>
            <a:r>
              <a:rPr lang="en-GB" sz="1500" dirty="0">
                <a:latin typeface="Arial" panose="020B0604020202020204" pitchFamily="34" charset="0"/>
                <a:cs typeface="Arial" panose="020B0604020202020204" pitchFamily="34" charset="0"/>
              </a:rPr>
              <a:t> pan </a:t>
            </a:r>
            <a:r>
              <a:rPr lang="en-GB" sz="1500" dirty="0" err="1">
                <a:latin typeface="Arial" panose="020B0604020202020204" pitchFamily="34" charset="0"/>
                <a:cs typeface="Arial" panose="020B0604020202020204" pitchFamily="34" charset="0"/>
              </a:rPr>
              <a:t>wnaeth</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fy</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mab</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egluro</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amdano</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gallwn</a:t>
            </a:r>
            <a:r>
              <a:rPr lang="en-GB" sz="1500" dirty="0">
                <a:latin typeface="Arial" panose="020B0604020202020204" pitchFamily="34" charset="0"/>
                <a:cs typeface="Arial" panose="020B0604020202020204" pitchFamily="34" charset="0"/>
              </a:rPr>
              <a:t> weld </a:t>
            </a:r>
            <a:r>
              <a:rPr lang="en-GB" sz="1500" dirty="0" err="1">
                <a:latin typeface="Arial" panose="020B0604020202020204" pitchFamily="34" charset="0"/>
                <a:cs typeface="Arial" panose="020B0604020202020204" pitchFamily="34" charset="0"/>
              </a:rPr>
              <a:t>nad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oeddwn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wedi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fy</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mrifo</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cymaint</a:t>
            </a:r>
            <a:r>
              <a:rPr lang="en-GB" sz="1500" dirty="0">
                <a:latin typeface="Arial" panose="020B0604020202020204" pitchFamily="34" charset="0"/>
                <a:cs typeface="Arial" panose="020B0604020202020204" pitchFamily="34" charset="0"/>
              </a:rPr>
              <a:t> ag </a:t>
            </a:r>
            <a:r>
              <a:rPr lang="en-GB" sz="1500" dirty="0" err="1">
                <a:latin typeface="Arial" panose="020B0604020202020204" pitchFamily="34" charset="0"/>
                <a:cs typeface="Arial" panose="020B0604020202020204" pitchFamily="34" charset="0"/>
              </a:rPr>
              <a:t>yr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oedd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ef</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wedi’i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frifo</a:t>
            </a:r>
            <a:r>
              <a:rPr lang="en-GB" sz="1500" dirty="0">
                <a:latin typeface="Arial" panose="020B0604020202020204" pitchFamily="34" charset="0"/>
                <a:cs typeface="Arial" panose="020B0604020202020204" pitchFamily="34" charset="0"/>
              </a:rPr>
              <a:t>.”</a:t>
            </a:r>
          </a:p>
          <a:p>
            <a:r>
              <a:rPr lang="en-GB" sz="1500" dirty="0">
                <a:latin typeface="Arial" panose="020B0604020202020204" pitchFamily="34" charset="0"/>
                <a:cs typeface="Arial" panose="020B0604020202020204" pitchFamily="34" charset="0"/>
              </a:rPr>
              <a:t>“</a:t>
            </a:r>
            <a:r>
              <a:rPr lang="en-GB" sz="1500" dirty="0" err="1">
                <a:latin typeface="Arial" panose="020B0604020202020204" pitchFamily="34" charset="0"/>
                <a:cs typeface="Arial" panose="020B0604020202020204" pitchFamily="34" charset="0"/>
              </a:rPr>
              <a:t>Roeddwn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ofni</a:t>
            </a:r>
            <a:r>
              <a:rPr lang="en-GB" sz="1500" dirty="0">
                <a:latin typeface="Arial" panose="020B0604020202020204" pitchFamily="34" charset="0"/>
                <a:cs typeface="Arial" panose="020B0604020202020204" pitchFamily="34" charset="0"/>
              </a:rPr>
              <a:t> pan </a:t>
            </a:r>
            <a:r>
              <a:rPr lang="en-GB" sz="1500" dirty="0" err="1">
                <a:latin typeface="Arial" panose="020B0604020202020204" pitchFamily="34" charset="0"/>
                <a:cs typeface="Arial" panose="020B0604020202020204" pitchFamily="34" charset="0"/>
              </a:rPr>
              <a:t>fyddai</a:t>
            </a:r>
            <a:r>
              <a:rPr lang="en-GB" sz="1500" dirty="0">
                <a:latin typeface="Arial" panose="020B0604020202020204" pitchFamily="34" charset="0"/>
                <a:cs typeface="Arial" panose="020B0604020202020204" pitchFamily="34" charset="0"/>
              </a:rPr>
              <a:t> Mam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dod</a:t>
            </a:r>
            <a:r>
              <a:rPr lang="en-GB" sz="1500" dirty="0">
                <a:latin typeface="Arial" panose="020B0604020202020204" pitchFamily="34" charset="0"/>
                <a:cs typeface="Arial" panose="020B0604020202020204" pitchFamily="34" charset="0"/>
              </a:rPr>
              <a:t> draw. </a:t>
            </a:r>
            <a:r>
              <a:rPr lang="en-GB" sz="1500" dirty="0" err="1">
                <a:latin typeface="Arial" panose="020B0604020202020204" pitchFamily="34" charset="0"/>
                <a:cs typeface="Arial" panose="020B0604020202020204" pitchFamily="34" charset="0"/>
              </a:rPr>
              <a:t>Mae’n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mynd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dros</a:t>
            </a:r>
            <a:r>
              <a:rPr lang="en-GB" sz="1500" dirty="0">
                <a:latin typeface="Arial" panose="020B0604020202020204" pitchFamily="34" charset="0"/>
                <a:cs typeface="Arial" panose="020B0604020202020204" pitchFamily="34" charset="0"/>
              </a:rPr>
              <a:t> ben </a:t>
            </a:r>
            <a:r>
              <a:rPr lang="en-GB" sz="1500" dirty="0" err="1">
                <a:latin typeface="Arial" panose="020B0604020202020204" pitchFamily="34" charset="0"/>
                <a:cs typeface="Arial" panose="020B0604020202020204" pitchFamily="34" charset="0"/>
              </a:rPr>
              <a:t>llestri</a:t>
            </a:r>
            <a:r>
              <a:rPr lang="en-GB" sz="1500" dirty="0">
                <a:latin typeface="Arial" panose="020B0604020202020204" pitchFamily="34" charset="0"/>
                <a:cs typeface="Arial" panose="020B0604020202020204" pitchFamily="34" charset="0"/>
              </a:rPr>
              <a:t> ac </a:t>
            </a:r>
            <a:r>
              <a:rPr lang="en-GB" sz="1500" dirty="0" err="1">
                <a:latin typeface="Arial" panose="020B0604020202020204" pitchFamily="34" charset="0"/>
                <a:cs typeface="Arial" panose="020B0604020202020204" pitchFamily="34" charset="0"/>
              </a:rPr>
              <a:t>roeddwn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poeni</a:t>
            </a:r>
            <a:r>
              <a:rPr lang="en-GB" sz="1500" dirty="0">
                <a:latin typeface="Arial" panose="020B0604020202020204" pitchFamily="34" charset="0"/>
                <a:cs typeface="Arial" panose="020B0604020202020204" pitchFamily="34" charset="0"/>
              </a:rPr>
              <a:t> y </a:t>
            </a:r>
            <a:r>
              <a:rPr lang="en-GB" sz="1500" dirty="0" err="1">
                <a:latin typeface="Arial" panose="020B0604020202020204" pitchFamily="34" charset="0"/>
                <a:cs typeface="Arial" panose="020B0604020202020204" pitchFamily="34" charset="0"/>
              </a:rPr>
              <a:t>byddai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hi’n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ffysian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drostyn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nhw</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neu’n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gofyn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pethau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iddyn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nhw</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neu’n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disgwyl</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iddyn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nhw</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eistedd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ar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ei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glin</a:t>
            </a:r>
            <a:r>
              <a:rPr lang="en-GB" sz="1500" dirty="0">
                <a:latin typeface="Arial" panose="020B0604020202020204" pitchFamily="34" charset="0"/>
                <a:cs typeface="Arial" panose="020B0604020202020204" pitchFamily="34" charset="0"/>
              </a:rPr>
              <a:t>.”</a:t>
            </a:r>
          </a:p>
          <a:p>
            <a:r>
              <a:rPr lang="en-GB" sz="1500" dirty="0">
                <a:latin typeface="Arial" panose="020B0604020202020204" pitchFamily="34" charset="0"/>
                <a:cs typeface="Arial" panose="020B0604020202020204" pitchFamily="34" charset="0"/>
              </a:rPr>
              <a:t>“Mae gen </a:t>
            </a:r>
            <a:r>
              <a:rPr lang="en-GB" sz="1500" dirty="0" err="1">
                <a:latin typeface="Arial" panose="020B0604020202020204" pitchFamily="34" charset="0"/>
                <a:cs typeface="Arial" panose="020B0604020202020204" pitchFamily="34" charset="0"/>
              </a:rPr>
              <a:t>i</a:t>
            </a:r>
            <a:r>
              <a:rPr lang="en-GB" sz="1500" dirty="0">
                <a:latin typeface="Arial" panose="020B0604020202020204" pitchFamily="34" charset="0"/>
                <a:cs typeface="Arial" panose="020B0604020202020204" pitchFamily="34" charset="0"/>
              </a:rPr>
              <a:t> Nain hen a Nain </a:t>
            </a:r>
            <a:r>
              <a:rPr lang="en-GB" sz="1500" dirty="0" err="1">
                <a:latin typeface="Arial" panose="020B0604020202020204" pitchFamily="34" charset="0"/>
                <a:cs typeface="Arial" panose="020B0604020202020204" pitchFamily="34" charset="0"/>
              </a:rPr>
              <a:t>newydd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ond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dydw</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ddim</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gwybod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sut</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i’w</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gosod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nhw</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gyda’i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gilydd</a:t>
            </a:r>
            <a:r>
              <a:rPr lang="en-GB" sz="1500" dirty="0">
                <a:latin typeface="Arial" panose="020B0604020202020204" pitchFamily="34" charset="0"/>
                <a:cs typeface="Arial" panose="020B0604020202020204" pitchFamily="34" charset="0"/>
              </a:rPr>
              <a:t>”</a:t>
            </a:r>
          </a:p>
          <a:p>
            <a:r>
              <a:rPr lang="cy-GB" sz="1500" dirty="0">
                <a:latin typeface="Arial" panose="020B0604020202020204" pitchFamily="34" charset="0"/>
                <a:cs typeface="Arial" panose="020B0604020202020204" pitchFamily="34" charset="0"/>
              </a:rPr>
              <a:t>“Rwy’n credu y gallwch ddysgu bod yn nain mabwysiadol ond nid yw’r un fath â phan y cefais fy nau o blant a’u neiniau yna o’r dechrau – yno yn yr ysbyty ac yn tyfu o hynny. Os yw eich plant sy’n oedolion yn mabwysiadu babi gallai fod yr un fath ond nid os ydynt yn dod pan maen nhw’n hŷn. Mae’n rhaid i chi ffitio mwy gyda’r hyn maen nhw ei angen. Rwyf wedi bod yn drist pan mae problemau gwirioneddol wedi codi ond allwch chi ddim ymyrryd. Mae’n rhaid i chi fod yno iddyn nhw, ond ni ddylech chi ddisgwyl gormod.”</a:t>
            </a:r>
          </a:p>
          <a:p>
            <a:r>
              <a:rPr lang="en-GB" sz="1500" dirty="0">
                <a:latin typeface="Arial" panose="020B0604020202020204" pitchFamily="34" charset="0"/>
                <a:cs typeface="Arial" panose="020B0604020202020204" pitchFamily="34" charset="0"/>
              </a:rPr>
              <a:t>“Fe </a:t>
            </a:r>
            <a:r>
              <a:rPr lang="en-GB" sz="1500" dirty="0" err="1">
                <a:latin typeface="Arial" panose="020B0604020202020204" pitchFamily="34" charset="0"/>
                <a:cs typeface="Arial" panose="020B0604020202020204" pitchFamily="34" charset="0"/>
              </a:rPr>
              <a:t>wnaethom</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gasglu’r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wyrion</a:t>
            </a:r>
            <a:r>
              <a:rPr lang="en-GB" sz="1500" dirty="0">
                <a:latin typeface="Arial" panose="020B0604020202020204" pitchFamily="34" charset="0"/>
                <a:cs typeface="Arial" panose="020B0604020202020204" pitchFamily="34" charset="0"/>
              </a:rPr>
              <a:t> ac </a:t>
            </a:r>
            <a:r>
              <a:rPr lang="en-GB" sz="1500" dirty="0" err="1">
                <a:latin typeface="Arial" panose="020B0604020202020204" pitchFamily="34" charset="0"/>
                <a:cs typeface="Arial" panose="020B0604020202020204" pitchFamily="34" charset="0"/>
              </a:rPr>
              <a:t>wyresau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gyd</a:t>
            </a:r>
            <a:r>
              <a:rPr lang="en-GB" sz="1500" dirty="0">
                <a:latin typeface="Arial" panose="020B0604020202020204" pitchFamily="34" charset="0"/>
                <a:cs typeface="Arial" panose="020B0604020202020204" pitchFamily="34" charset="0"/>
              </a:rPr>
              <a:t> at </a:t>
            </a:r>
            <a:r>
              <a:rPr lang="en-GB" sz="1500" dirty="0" err="1">
                <a:latin typeface="Arial" panose="020B0604020202020204" pitchFamily="34" charset="0"/>
                <a:cs typeface="Arial" panose="020B0604020202020204" pitchFamily="34" charset="0"/>
              </a:rPr>
              <a:t>ei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gilydd</a:t>
            </a:r>
            <a:r>
              <a:rPr lang="en-GB" sz="1500" dirty="0">
                <a:latin typeface="Arial" panose="020B0604020202020204" pitchFamily="34" charset="0"/>
                <a:cs typeface="Arial" panose="020B0604020202020204" pitchFamily="34" charset="0"/>
              </a:rPr>
              <a:t> a </a:t>
            </a:r>
            <a:r>
              <a:rPr lang="en-GB" sz="1500" dirty="0" err="1">
                <a:latin typeface="Arial" panose="020B0604020202020204" pitchFamily="34" charset="0"/>
                <a:cs typeface="Arial" panose="020B0604020202020204" pitchFamily="34" charset="0"/>
              </a:rPr>
              <a:t>gweithio</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allant</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sut</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wneud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efeilliaid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deimlo</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eu</a:t>
            </a:r>
            <a:r>
              <a:rPr lang="en-GB" sz="1500" dirty="0">
                <a:latin typeface="Arial" panose="020B0604020202020204" pitchFamily="34" charset="0"/>
                <a:cs typeface="Arial" panose="020B0604020202020204" pitchFamily="34" charset="0"/>
              </a:rPr>
              <a:t> bod </a:t>
            </a:r>
            <a:r>
              <a:rPr lang="en-GB" sz="1500" dirty="0" err="1">
                <a:latin typeface="Arial" panose="020B0604020202020204" pitchFamily="34" charset="0"/>
                <a:cs typeface="Arial" panose="020B0604020202020204" pitchFamily="34" charset="0"/>
              </a:rPr>
              <a:t>nhw’n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perthyn</a:t>
            </a:r>
            <a:r>
              <a:rPr lang="en-GB" sz="15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
        <p:nvSpPr>
          <p:cNvPr id="6" name="Rectangle 5"/>
          <p:cNvSpPr/>
          <p:nvPr/>
        </p:nvSpPr>
        <p:spPr>
          <a:xfrm>
            <a:off x="2566467" y="6202429"/>
            <a:ext cx="9774091" cy="369332"/>
          </a:xfrm>
          <a:prstGeom prst="rect">
            <a:avLst/>
          </a:prstGeom>
        </p:spPr>
        <p:txBody>
          <a:bodyPr wrap="square">
            <a:spAutoFit/>
          </a:bodyPr>
          <a:lstStyle/>
          <a:p>
            <a:pPr algn="ctr"/>
            <a:r>
              <a:rPr lang="en-GB" dirty="0"/>
              <a:t>(Yn </a:t>
            </a:r>
            <a:r>
              <a:rPr lang="en-GB" dirty="0" err="1"/>
              <a:t>dod</a:t>
            </a:r>
            <a:r>
              <a:rPr lang="en-GB" dirty="0"/>
              <a:t> o:Related Through Adoption, Heidi Argent, CoramBAAF)</a:t>
            </a:r>
          </a:p>
        </p:txBody>
      </p:sp>
    </p:spTree>
    <p:extLst>
      <p:ext uri="{BB962C8B-B14F-4D97-AF65-F5344CB8AC3E}">
        <p14:creationId xmlns:p14="http://schemas.microsoft.com/office/powerpoint/2010/main" val="3393966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70223" cy="1325563"/>
          </a:xfrm>
        </p:spPr>
        <p:txBody>
          <a:bodyPr>
            <a:normAutofit/>
          </a:bodyPr>
          <a:lstStyle/>
          <a:p>
            <a:pPr algn="ctr"/>
            <a:r>
              <a:rPr lang="en-GB" dirty="0">
                <a:latin typeface="Arial" panose="020B0604020202020204" pitchFamily="34" charset="0"/>
                <a:cs typeface="Arial" panose="020B0604020202020204" pitchFamily="34" charset="0"/>
              </a:rPr>
              <a:t>Beth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olygu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i’r</a:t>
            </a:r>
            <a:r>
              <a:rPr lang="en-GB" dirty="0">
                <a:latin typeface="Arial" panose="020B0604020202020204" pitchFamily="34" charset="0"/>
                <a:cs typeface="Arial" panose="020B0604020202020204" pitchFamily="34" charset="0"/>
              </a:rPr>
              <a:t> plant?</a:t>
            </a:r>
          </a:p>
        </p:txBody>
      </p:sp>
      <p:sp>
        <p:nvSpPr>
          <p:cNvPr id="3" name="Content Placeholder 2"/>
          <p:cNvSpPr>
            <a:spLocks noGrp="1"/>
          </p:cNvSpPr>
          <p:nvPr>
            <p:ph idx="1"/>
          </p:nvPr>
        </p:nvSpPr>
        <p:spPr/>
        <p:txBody>
          <a:bodyPr/>
          <a:lstStyle/>
          <a:p>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O’r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rydych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chi’n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wybod</a:t>
            </a:r>
            <a:r>
              <a:rPr lang="en-GB" dirty="0">
                <a:latin typeface="Arial" panose="020B0604020202020204" pitchFamily="34" charset="0"/>
                <a:cs typeface="Arial" panose="020B0604020202020204" pitchFamily="34" charset="0"/>
              </a:rPr>
              <a:t> – </a:t>
            </a:r>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pethau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pan </a:t>
            </a:r>
            <a:r>
              <a:rPr lang="en-GB" dirty="0" err="1">
                <a:latin typeface="Arial" panose="020B0604020202020204" pitchFamily="34" charset="0"/>
                <a:cs typeface="Arial" panose="020B0604020202020204" pitchFamily="34" charset="0"/>
              </a:rPr>
              <a:t>oedden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byw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rhieni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biolegol</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Ceisiwch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feddwl</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byddai’r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teimlo</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oedd</a:t>
            </a:r>
            <a:r>
              <a:rPr lang="en-GB" dirty="0">
                <a:latin typeface="Arial" panose="020B0604020202020204" pitchFamily="34" charset="0"/>
                <a:cs typeface="Arial" panose="020B0604020202020204" pitchFamily="34" charset="0"/>
              </a:rPr>
              <a:t> hi (o </a:t>
            </a:r>
            <a:r>
              <a:rPr lang="en-GB" dirty="0" err="1">
                <a:latin typeface="Arial" panose="020B0604020202020204" pitchFamily="34" charset="0"/>
                <a:cs typeface="Arial" panose="020B0604020202020204" pitchFamily="34" charset="0"/>
              </a:rPr>
              <a:t>safbwynt</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symud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cartref</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hwn</a:t>
            </a:r>
            <a:r>
              <a:rPr lang="en-GB"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hi’n</a:t>
            </a:r>
            <a:r>
              <a:rPr lang="en-GB" dirty="0">
                <a:latin typeface="Arial" panose="020B0604020202020204" pitchFamily="34" charset="0"/>
                <a:cs typeface="Arial" panose="020B0604020202020204" pitchFamily="34" charset="0"/>
              </a:rPr>
              <a:t> haws </a:t>
            </a:r>
            <a:r>
              <a:rPr lang="en-GB" dirty="0" err="1">
                <a:latin typeface="Arial" panose="020B0604020202020204" pitchFamily="34" charset="0"/>
                <a:cs typeface="Arial" panose="020B0604020202020204" pitchFamily="34" charset="0"/>
              </a:rPr>
              <a:t>meddwl</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astudiaeth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achos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rydym</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cynnwys</a:t>
            </a:r>
            <a:r>
              <a:rPr lang="en-GB" dirty="0">
                <a:latin typeface="Arial" panose="020B0604020202020204" pitchFamily="34" charset="0"/>
                <a:cs typeface="Arial" panose="020B0604020202020204" pitchFamily="34" charset="0"/>
              </a:rPr>
              <a:t> un </a:t>
            </a:r>
            <a:r>
              <a:rPr lang="en-GB" dirty="0" err="1">
                <a:latin typeface="Arial" panose="020B0604020202020204" pitchFamily="34" charset="0"/>
                <a:cs typeface="Arial" panose="020B0604020202020204" pitchFamily="34" charset="0"/>
              </a:rPr>
              <a:t>isod</a:t>
            </a:r>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23346437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44097" cy="1325563"/>
          </a:xfrm>
        </p:spPr>
        <p:txBody>
          <a:bodyPr/>
          <a:lstStyle/>
          <a:p>
            <a:pPr algn="ctr"/>
            <a:r>
              <a:rPr lang="en-GB" dirty="0">
                <a:latin typeface="Arial" panose="020B0604020202020204" pitchFamily="34" charset="0"/>
                <a:cs typeface="Arial" panose="020B0604020202020204" pitchFamily="34" charset="0"/>
              </a:rPr>
              <a:t>Felly </a:t>
            </a:r>
            <a:r>
              <a:rPr lang="en-GB" dirty="0" err="1">
                <a:latin typeface="Arial" panose="020B0604020202020204" pitchFamily="34" charset="0"/>
                <a:cs typeface="Arial" panose="020B0604020202020204" pitchFamily="34" charset="0"/>
              </a:rPr>
              <a:t>beth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allaf</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wneud</a:t>
            </a:r>
            <a:r>
              <a:rPr lang="en-GB"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p:txBody>
          <a:bodyPr/>
          <a:lstStyle/>
          <a:p>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Edrychwch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animeiddiad</a:t>
            </a:r>
            <a:r>
              <a:rPr lang="en-GB" dirty="0">
                <a:latin typeface="Arial" panose="020B0604020202020204" pitchFamily="34" charset="0"/>
                <a:cs typeface="Arial" panose="020B0604020202020204" pitchFamily="34" charset="0"/>
              </a:rPr>
              <a:t> Brighter Futures a </a:t>
            </a:r>
            <a:r>
              <a:rPr lang="en-GB" dirty="0" err="1">
                <a:latin typeface="Arial" panose="020B0604020202020204" pitchFamily="34" charset="0"/>
                <a:cs typeface="Arial" panose="020B0604020202020204" pitchFamily="34" charset="0"/>
              </a:rPr>
              <a:t>gynhyrchwyd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sefydliad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cefnogi</a:t>
            </a:r>
            <a:r>
              <a:rPr lang="en-GB" dirty="0">
                <a:latin typeface="Arial" panose="020B0604020202020204" pitchFamily="34" charset="0"/>
                <a:cs typeface="Arial" panose="020B0604020202020204" pitchFamily="34" charset="0"/>
              </a:rPr>
              <a:t> Open Nest –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fan </a:t>
            </a:r>
            <a:r>
              <a:rPr lang="en-GB" dirty="0" err="1">
                <a:latin typeface="Arial" panose="020B0604020202020204" pitchFamily="34" charset="0"/>
                <a:cs typeface="Arial" panose="020B0604020202020204" pitchFamily="34" charset="0"/>
              </a:rPr>
              <a:t>cychwyn</a:t>
            </a:r>
            <a:r>
              <a:rPr lang="en-GB" dirty="0">
                <a:latin typeface="Arial" panose="020B0604020202020204" pitchFamily="34" charset="0"/>
                <a:cs typeface="Arial" panose="020B0604020202020204" pitchFamily="34" charset="0"/>
              </a:rPr>
              <a:t> da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meddwl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ddefnyddiol</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ddim</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mor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ddefnyddiol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rieni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rhai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hamgylch</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Edrychwch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dudalen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Adnoddau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wefan</a:t>
            </a:r>
            <a:endParaRPr lang="en-GB" dirty="0">
              <a:latin typeface="Arial" panose="020B0604020202020204" pitchFamily="34" charset="0"/>
              <a:cs typeface="Arial" panose="020B0604020202020204" pitchFamily="34" charset="0"/>
            </a:endParaRPr>
          </a:p>
          <a:p>
            <a:pPr marL="0" indent="0" algn="ctr">
              <a:buNone/>
            </a:pPr>
            <a:r>
              <a:rPr lang="en-GB" dirty="0">
                <a:latin typeface="Arial" panose="020B0604020202020204" pitchFamily="34" charset="0"/>
                <a:cs typeface="Arial" panose="020B0604020202020204" pitchFamily="34" charset="0"/>
                <a:hlinkClick r:id="rId3"/>
              </a:rPr>
              <a:t>www.theopennest.co.uk</a:t>
            </a:r>
          </a:p>
          <a:p>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4"/>
          <a:stretch>
            <a:fillRect/>
          </a:stretch>
        </p:blipFill>
        <p:spPr>
          <a:xfrm>
            <a:off x="9162025" y="0"/>
            <a:ext cx="3029975" cy="2292295"/>
          </a:xfrm>
          <a:prstGeom prst="rect">
            <a:avLst/>
          </a:prstGeom>
        </p:spPr>
      </p:pic>
    </p:spTree>
    <p:extLst>
      <p:ext uri="{BB962C8B-B14F-4D97-AF65-F5344CB8AC3E}">
        <p14:creationId xmlns:p14="http://schemas.microsoft.com/office/powerpoint/2010/main" val="2226422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17971" cy="1325563"/>
          </a:xfrm>
        </p:spPr>
        <p:txBody>
          <a:bodyPr/>
          <a:lstStyle/>
          <a:p>
            <a:pPr algn="ctr"/>
            <a:r>
              <a:rPr lang="en-GB" dirty="0" err="1">
                <a:latin typeface="Arial" panose="020B0604020202020204" pitchFamily="34" charset="0"/>
                <a:cs typeface="Arial" panose="020B0604020202020204" pitchFamily="34" charset="0"/>
              </a:rPr>
              <a:t>Neges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Allweddol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angen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trin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pob</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gyfartal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ond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wahanol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blant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ydynt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mabwysiadu</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cwrs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rhan</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gyfres</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ddatblygwyd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Gwasanaeth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Cenedlaethol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gefnogi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ôl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iddynt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cymeradwyo</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Gellir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dod</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hyd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rhain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wefan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Gwasanaeth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Cenedlaethol</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Siaradwch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tîm</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cefnogi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mabwysiadu</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ragor</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wybodaeth</a:t>
            </a:r>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891006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09411" cy="1325563"/>
          </a:xfrm>
        </p:spPr>
        <p:txBody>
          <a:bodyPr>
            <a:normAutofit/>
          </a:bodyPr>
          <a:lstStyle/>
          <a:p>
            <a:pPr algn="ctr"/>
            <a:r>
              <a:rPr lang="en-GB" dirty="0" err="1">
                <a:latin typeface="Arial" panose="020B0604020202020204" pitchFamily="34" charset="0"/>
                <a:cs typeface="Arial" panose="020B0604020202020204" pitchFamily="34" charset="0"/>
              </a:rPr>
              <a:t>Fframwaith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Datblygu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Hyfforddi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Ôl-Mabwysiadu</a:t>
            </a:r>
            <a:r>
              <a:rPr lang="en-GB" dirty="0">
                <a:latin typeface="Arial" panose="020B0604020202020204" pitchFamily="34" charset="0"/>
                <a:cs typeface="Arial" panose="020B0604020202020204" pitchFamily="34" charset="0"/>
              </a:rPr>
              <a:t> y GMC</a:t>
            </a:r>
          </a:p>
        </p:txBody>
      </p:sp>
      <p:sp>
        <p:nvSpPr>
          <p:cNvPr id="3" name="Content Placeholder 2"/>
          <p:cNvSpPr>
            <a:spLocks noGrp="1"/>
          </p:cNvSpPr>
          <p:nvPr>
            <p:ph idx="1"/>
          </p:nvPr>
        </p:nvSpPr>
        <p:spPr/>
        <p:txBody>
          <a:bodyPr>
            <a:normAutofit/>
          </a:bodyPr>
          <a:lstStyle/>
          <a:p>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deunyddiau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datblygu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ran y </a:t>
            </a:r>
            <a:r>
              <a:rPr lang="en-GB" dirty="0" err="1">
                <a:latin typeface="Arial" panose="020B0604020202020204" pitchFamily="34" charset="0"/>
                <a:cs typeface="Arial" panose="020B0604020202020204" pitchFamily="34" charset="0"/>
              </a:rPr>
              <a:t>Gwasanaeth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Cenedlaethol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teuluoedd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mabwysiadol</a:t>
            </a:r>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diben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ddarparu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adnodd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datblygu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dysgu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ôl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lleoli</a:t>
            </a:r>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Gellir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defnyddio’r</a:t>
            </a:r>
            <a:r>
              <a:rPr lang="en-GB" dirty="0">
                <a:latin typeface="Arial" panose="020B0604020202020204" pitchFamily="34" charset="0"/>
                <a:cs typeface="Arial" panose="020B0604020202020204" pitchFamily="34" charset="0"/>
              </a:rPr>
              <a:t> offer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grwpiau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unigolion</a:t>
            </a:r>
            <a:r>
              <a:rPr lang="en-GB" dirty="0">
                <a:latin typeface="Arial" panose="020B0604020202020204" pitchFamily="34" charset="0"/>
                <a:cs typeface="Arial" panose="020B0604020202020204" pitchFamily="34" charset="0"/>
              </a:rPr>
              <a:t>.</a:t>
            </a:r>
          </a:p>
          <a:p>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llawer</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wybodaeth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nodiadau</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dan</a:t>
            </a:r>
            <a:r>
              <a:rPr lang="en-GB" dirty="0">
                <a:latin typeface="Arial" panose="020B0604020202020204" pitchFamily="34" charset="0"/>
                <a:cs typeface="Arial" panose="020B0604020202020204" pitchFamily="34" charset="0"/>
              </a:rPr>
              <a:t> bob </a:t>
            </a:r>
            <a:r>
              <a:rPr lang="en-GB" dirty="0" err="1">
                <a:latin typeface="Arial" panose="020B0604020202020204" pitchFamily="34" charset="0"/>
                <a:cs typeface="Arial" panose="020B0604020202020204" pitchFamily="34" charset="0"/>
              </a:rPr>
              <a:t>sleid</a:t>
            </a:r>
            <a:r>
              <a:rPr lang="en-GB" dirty="0">
                <a:latin typeface="Arial" panose="020B0604020202020204" pitchFamily="34" charset="0"/>
                <a:cs typeface="Arial" panose="020B0604020202020204" pitchFamily="34" charset="0"/>
              </a:rPr>
              <a:t> felly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bwysig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darllen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rhain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hefyd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bod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darparu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gymaint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mwy</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wybodaeth</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rhai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defnyddiol</a:t>
            </a:r>
            <a:r>
              <a:rPr lang="en-GB" dirty="0">
                <a:latin typeface="Arial" panose="020B0604020202020204" pitchFamily="34" charset="0"/>
                <a:cs typeface="Arial" panose="020B0604020202020204" pitchFamily="34" charset="0"/>
              </a:rPr>
              <a:t> o ran </a:t>
            </a:r>
            <a:r>
              <a:rPr lang="en-GB" dirty="0" err="1">
                <a:latin typeface="Arial" panose="020B0604020202020204" pitchFamily="34" charset="0"/>
                <a:cs typeface="Arial" panose="020B0604020202020204" pitchFamily="34" charset="0"/>
              </a:rPr>
              <a:t>darllen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pellach</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51139" y="0"/>
            <a:ext cx="3029975" cy="2292295"/>
          </a:xfrm>
          <a:prstGeom prst="rect">
            <a:avLst/>
          </a:prstGeom>
        </p:spPr>
      </p:pic>
    </p:spTree>
    <p:extLst>
      <p:ext uri="{BB962C8B-B14F-4D97-AF65-F5344CB8AC3E}">
        <p14:creationId xmlns:p14="http://schemas.microsoft.com/office/powerpoint/2010/main" val="7854632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57160" cy="1325563"/>
          </a:xfrm>
        </p:spPr>
        <p:txBody>
          <a:bodyPr/>
          <a:lstStyle/>
          <a:p>
            <a:r>
              <a:rPr lang="en-GB" dirty="0">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p:txBody>
          <a:bodyPr>
            <a:normAutofit fontScale="92500" lnSpcReduction="20000"/>
          </a:bodyPr>
          <a:lstStyle/>
          <a:p>
            <a:endParaRPr lang="en-GB" sz="3200" dirty="0">
              <a:latin typeface="Arial" panose="020B0604020202020204" pitchFamily="34" charset="0"/>
              <a:cs typeface="Arial" panose="020B0604020202020204" pitchFamily="34" charset="0"/>
            </a:endParaRPr>
          </a:p>
          <a:p>
            <a:r>
              <a:rPr lang="en-GB" sz="3200" dirty="0" err="1">
                <a:latin typeface="Arial" panose="020B0604020202020204" pitchFamily="34" charset="0"/>
                <a:cs typeface="Arial" panose="020B0604020202020204" pitchFamily="34" charset="0"/>
              </a:rPr>
              <a:t>Mae’r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cwrs</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hwn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rhan</a:t>
            </a:r>
            <a:r>
              <a:rPr lang="en-GB" sz="3200" dirty="0">
                <a:latin typeface="Arial" panose="020B0604020202020204" pitchFamily="34" charset="0"/>
                <a:cs typeface="Arial" panose="020B0604020202020204" pitchFamily="34" charset="0"/>
              </a:rPr>
              <a:t> o </a:t>
            </a:r>
            <a:r>
              <a:rPr lang="en-GB" sz="3200" dirty="0" err="1">
                <a:latin typeface="Arial" panose="020B0604020202020204" pitchFamily="34" charset="0"/>
                <a:cs typeface="Arial" panose="020B0604020202020204" pitchFamily="34" charset="0"/>
              </a:rPr>
              <a:t>gyfres</a:t>
            </a:r>
            <a:r>
              <a:rPr lang="en-GB" sz="3200" dirty="0">
                <a:latin typeface="Arial" panose="020B0604020202020204" pitchFamily="34" charset="0"/>
                <a:cs typeface="Arial" panose="020B0604020202020204" pitchFamily="34" charset="0"/>
              </a:rPr>
              <a:t> a </a:t>
            </a:r>
            <a:r>
              <a:rPr lang="en-GB" sz="3200" dirty="0" err="1">
                <a:latin typeface="Arial" panose="020B0604020202020204" pitchFamily="34" charset="0"/>
                <a:cs typeface="Arial" panose="020B0604020202020204" pitchFamily="34" charset="0"/>
              </a:rPr>
              <a:t>ddatblygwyd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gan</a:t>
            </a:r>
            <a:r>
              <a:rPr lang="en-GB" sz="3200" dirty="0">
                <a:latin typeface="Arial" panose="020B0604020202020204" pitchFamily="34" charset="0"/>
                <a:cs typeface="Arial" panose="020B0604020202020204" pitchFamily="34" charset="0"/>
              </a:rPr>
              <a:t> y </a:t>
            </a:r>
            <a:r>
              <a:rPr lang="en-GB" sz="3200" dirty="0" err="1">
                <a:latin typeface="Arial" panose="020B0604020202020204" pitchFamily="34" charset="0"/>
                <a:cs typeface="Arial" panose="020B0604020202020204" pitchFamily="34" charset="0"/>
              </a:rPr>
              <a:t>Gwasanaeth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Mabwysiadu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Cenedlaethol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gefnogi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mabwysiadwyr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ôl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iddynt</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gael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cymeradwyo</a:t>
            </a:r>
            <a:r>
              <a:rPr lang="en-GB" sz="3200" dirty="0">
                <a:latin typeface="Arial" panose="020B0604020202020204" pitchFamily="34" charset="0"/>
                <a:cs typeface="Arial" panose="020B0604020202020204" pitchFamily="34" charset="0"/>
              </a:rPr>
              <a:t>.</a:t>
            </a:r>
          </a:p>
          <a:p>
            <a:r>
              <a:rPr lang="en-GB" sz="3200" dirty="0" err="1">
                <a:latin typeface="Arial" panose="020B0604020202020204" pitchFamily="34" charset="0"/>
                <a:cs typeface="Arial" panose="020B0604020202020204" pitchFamily="34" charset="0"/>
              </a:rPr>
              <a:t>Gellir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dod</a:t>
            </a:r>
            <a:r>
              <a:rPr lang="en-GB" sz="3200" dirty="0">
                <a:latin typeface="Arial" panose="020B0604020202020204" pitchFamily="34" charset="0"/>
                <a:cs typeface="Arial" panose="020B0604020202020204" pitchFamily="34" charset="0"/>
              </a:rPr>
              <a:t> o </a:t>
            </a:r>
            <a:r>
              <a:rPr lang="en-GB" sz="3200" dirty="0" err="1">
                <a:latin typeface="Arial" panose="020B0604020202020204" pitchFamily="34" charset="0"/>
                <a:cs typeface="Arial" panose="020B0604020202020204" pitchFamily="34" charset="0"/>
              </a:rPr>
              <a:t>hyd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rhain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wefan</a:t>
            </a:r>
            <a:r>
              <a:rPr lang="en-GB" sz="3200" dirty="0">
                <a:latin typeface="Arial" panose="020B0604020202020204" pitchFamily="34" charset="0"/>
                <a:cs typeface="Arial" panose="020B0604020202020204" pitchFamily="34" charset="0"/>
              </a:rPr>
              <a:t> y </a:t>
            </a:r>
            <a:r>
              <a:rPr lang="en-GB" sz="3200" dirty="0" err="1">
                <a:latin typeface="Arial" panose="020B0604020202020204" pitchFamily="34" charset="0"/>
                <a:cs typeface="Arial" panose="020B0604020202020204" pitchFamily="34" charset="0"/>
              </a:rPr>
              <a:t>Gwasanaeth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Mabwysiadu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Cenedlaethol</a:t>
            </a:r>
            <a:r>
              <a:rPr lang="en-GB" sz="3200" dirty="0">
                <a:latin typeface="Arial" panose="020B0604020202020204" pitchFamily="34" charset="0"/>
                <a:cs typeface="Arial" panose="020B0604020202020204" pitchFamily="34" charset="0"/>
              </a:rPr>
              <a:t>.</a:t>
            </a:r>
          </a:p>
          <a:p>
            <a:r>
              <a:rPr lang="en-GB" sz="3200" dirty="0" err="1">
                <a:latin typeface="Arial" panose="020B0604020202020204" pitchFamily="34" charset="0"/>
                <a:cs typeface="Arial" panose="020B0604020202020204" pitchFamily="34" charset="0"/>
              </a:rPr>
              <a:t>Siaradwch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gyda’ch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tîm</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cefnogi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mabwysiadu</a:t>
            </a:r>
            <a:r>
              <a:rPr lang="en-GB" sz="3200" dirty="0">
                <a:latin typeface="Arial" panose="020B0604020202020204" pitchFamily="34" charset="0"/>
                <a:cs typeface="Arial" panose="020B0604020202020204" pitchFamily="34" charset="0"/>
              </a:rPr>
              <a:t> am </a:t>
            </a:r>
            <a:r>
              <a:rPr lang="en-GB" sz="3200" dirty="0" err="1">
                <a:latin typeface="Arial" panose="020B0604020202020204" pitchFamily="34" charset="0"/>
                <a:cs typeface="Arial" panose="020B0604020202020204" pitchFamily="34" charset="0"/>
              </a:rPr>
              <a:t>ragor</a:t>
            </a:r>
            <a:r>
              <a:rPr lang="en-GB" sz="3200" dirty="0">
                <a:latin typeface="Arial" panose="020B0604020202020204" pitchFamily="34" charset="0"/>
                <a:cs typeface="Arial" panose="020B0604020202020204" pitchFamily="34" charset="0"/>
              </a:rPr>
              <a:t> o </a:t>
            </a:r>
            <a:r>
              <a:rPr lang="en-GB" sz="3200" dirty="0" err="1">
                <a:latin typeface="Arial" panose="020B0604020202020204" pitchFamily="34" charset="0"/>
                <a:cs typeface="Arial" panose="020B0604020202020204" pitchFamily="34" charset="0"/>
              </a:rPr>
              <a:t>wybodaeth</a:t>
            </a:r>
            <a:endParaRPr lang="en-GB" sz="32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2"/>
          <a:stretch>
            <a:fillRect/>
          </a:stretch>
        </p:blipFill>
        <p:spPr>
          <a:xfrm>
            <a:off x="9162025" y="0"/>
            <a:ext cx="3029975" cy="2292295"/>
          </a:xfrm>
          <a:prstGeom prst="rect">
            <a:avLst/>
          </a:prstGeom>
        </p:spPr>
      </p:pic>
    </p:spTree>
    <p:extLst>
      <p:ext uri="{BB962C8B-B14F-4D97-AF65-F5344CB8AC3E}">
        <p14:creationId xmlns:p14="http://schemas.microsoft.com/office/powerpoint/2010/main" val="2090082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09411" cy="1325563"/>
          </a:xfrm>
        </p:spPr>
        <p:txBody>
          <a:bodyPr/>
          <a:lstStyle/>
          <a:p>
            <a:pPr algn="ctr"/>
            <a:r>
              <a:rPr lang="en-GB" dirty="0">
                <a:latin typeface="Arial" panose="020B0604020202020204" pitchFamily="34" charset="0"/>
                <a:cs typeface="Arial" panose="020B0604020202020204" pitchFamily="34" charset="0"/>
              </a:rPr>
              <a:t>Beth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gynnwys</a:t>
            </a:r>
            <a:r>
              <a:rPr lang="en-GB"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p:txBody>
          <a:bodyPr/>
          <a:lstStyle/>
          <a:p>
            <a:endParaRPr lang="en-GB" dirty="0">
              <a:latin typeface="Arial" panose="020B0604020202020204" pitchFamily="34" charset="0"/>
              <a:cs typeface="Arial" panose="020B0604020202020204" pitchFamily="34" charset="0"/>
            </a:endParaRPr>
          </a:p>
          <a:p>
            <a:pPr marL="0" indent="0">
              <a:buNone/>
            </a:pPr>
            <a:r>
              <a:rPr lang="en-GB" dirty="0" err="1">
                <a:latin typeface="Arial" panose="020B0604020202020204" pitchFamily="34" charset="0"/>
                <a:cs typeface="Arial" panose="020B0604020202020204" pitchFamily="34" charset="0"/>
              </a:rPr>
              <a:t>Erbyn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diwedd</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sesiwn</a:t>
            </a:r>
            <a:r>
              <a:rPr lang="en-GB" dirty="0">
                <a:latin typeface="Arial" panose="020B0604020202020204" pitchFamily="34" charset="0"/>
                <a:cs typeface="Arial" panose="020B0604020202020204" pitchFamily="34" charset="0"/>
              </a:rPr>
              <a:t> hon </a:t>
            </a:r>
            <a:r>
              <a:rPr lang="en-GB" dirty="0" err="1">
                <a:latin typeface="Arial" panose="020B0604020202020204" pitchFamily="34" charset="0"/>
                <a:cs typeface="Arial" panose="020B0604020202020204" pitchFamily="34" charset="0"/>
              </a:rPr>
              <a:t>gobeithiwn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byddwch</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Wedi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meddwl</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fannau</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gallwch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fynd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ofyn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cwestiynau</a:t>
            </a:r>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meddu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ddealltwriaeth</a:t>
            </a:r>
            <a:r>
              <a:rPr lang="en-GB" dirty="0">
                <a:latin typeface="Arial" panose="020B0604020202020204" pitchFamily="34" charset="0"/>
                <a:cs typeface="Arial" panose="020B0604020202020204" pitchFamily="34" charset="0"/>
              </a:rPr>
              <a:t> well </a:t>
            </a:r>
            <a:r>
              <a:rPr lang="en-GB" dirty="0" err="1">
                <a:latin typeface="Arial" panose="020B0604020202020204" pitchFamily="34" charset="0"/>
                <a:cs typeface="Arial" panose="020B0604020202020204" pitchFamily="34" charset="0"/>
              </a:rPr>
              <a:t>o’r</a:t>
            </a:r>
            <a:r>
              <a:rPr lang="en-GB" dirty="0">
                <a:latin typeface="Arial" panose="020B0604020202020204" pitchFamily="34" charset="0"/>
                <a:cs typeface="Arial" panose="020B0604020202020204" pitchFamily="34" charset="0"/>
              </a:rPr>
              <a:t> broses </a:t>
            </a:r>
            <a:r>
              <a:rPr lang="en-GB" dirty="0" err="1">
                <a:latin typeface="Arial" panose="020B0604020202020204" pitchFamily="34" charset="0"/>
                <a:cs typeface="Arial" panose="020B0604020202020204" pitchFamily="34" charset="0"/>
              </a:rPr>
              <a:t>mabwysiadu</a:t>
            </a:r>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Wedi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cyfle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feddwl</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anghenion</a:t>
            </a:r>
            <a:r>
              <a:rPr lang="en-GB" dirty="0">
                <a:latin typeface="Arial" panose="020B0604020202020204" pitchFamily="34" charset="0"/>
                <a:cs typeface="Arial" panose="020B0604020202020204" pitchFamily="34" charset="0"/>
              </a:rPr>
              <a:t> plant </a:t>
            </a:r>
            <a:r>
              <a:rPr lang="en-GB" dirty="0" err="1">
                <a:latin typeface="Arial" panose="020B0604020202020204" pitchFamily="34" charset="0"/>
                <a:cs typeface="Arial" panose="020B0604020202020204" pitchFamily="34" charset="0"/>
              </a:rPr>
              <a:t>sydd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wedi’u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gallai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hynny</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adlewyrchu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hymddygiad</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Wedi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ystyried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mabwysiadu’n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olygu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chi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ogystal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â’r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teulu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ehangach</a:t>
            </a:r>
            <a:endParaRPr lang="en-GB" dirty="0">
              <a:latin typeface="Arial" panose="020B0604020202020204" pitchFamily="34" charset="0"/>
              <a:cs typeface="Arial" panose="020B0604020202020204" pitchFamily="34" charset="0"/>
            </a:endParaRPr>
          </a:p>
          <a:p>
            <a:endParaRPr lang="en-GB" dirty="0"/>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2"/>
          <a:stretch>
            <a:fillRect/>
          </a:stretch>
        </p:blipFill>
        <p:spPr>
          <a:xfrm>
            <a:off x="9151139" y="0"/>
            <a:ext cx="3029975" cy="2292295"/>
          </a:xfrm>
          <a:prstGeom prst="rect">
            <a:avLst/>
          </a:prstGeom>
        </p:spPr>
      </p:pic>
    </p:spTree>
    <p:extLst>
      <p:ext uri="{BB962C8B-B14F-4D97-AF65-F5344CB8AC3E}">
        <p14:creationId xmlns:p14="http://schemas.microsoft.com/office/powerpoint/2010/main" val="164227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09411" cy="1325563"/>
          </a:xfrm>
        </p:spPr>
        <p:txBody>
          <a:bodyPr/>
          <a:lstStyle/>
          <a:p>
            <a:pPr algn="ctr"/>
            <a:r>
              <a:rPr lang="en-GB" dirty="0" err="1">
                <a:latin typeface="Arial" panose="020B0604020202020204" pitchFamily="34" charset="0"/>
                <a:cs typeface="Arial" panose="020B0604020202020204" pitchFamily="34" charset="0"/>
              </a:rPr>
              <a:t>Teulu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Newydd</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44571" y="1146147"/>
            <a:ext cx="8596668" cy="3880773"/>
          </a:xfrm>
        </p:spPr>
        <p:txBody>
          <a:bodyPr>
            <a:noAutofit/>
          </a:bodyPr>
          <a:lstStyle/>
          <a:p>
            <a:r>
              <a:rPr lang="en-GB" sz="3200" dirty="0">
                <a:latin typeface="Arial" panose="020B0604020202020204" pitchFamily="34" charset="0"/>
                <a:cs typeface="Arial" panose="020B0604020202020204" pitchFamily="34" charset="0"/>
              </a:rPr>
              <a:t>Pan </a:t>
            </a:r>
            <a:r>
              <a:rPr lang="en-GB" sz="3200" dirty="0" err="1">
                <a:latin typeface="Arial" panose="020B0604020202020204" pitchFamily="34" charset="0"/>
                <a:cs typeface="Arial" panose="020B0604020202020204" pitchFamily="34" charset="0"/>
              </a:rPr>
              <a:t>fydd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pobl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dewis</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dod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rhieni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mabwysiadol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mae</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aelodau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eraill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o’r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teulu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dod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fodrybedd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ewythrod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neiniau</a:t>
            </a:r>
            <a:r>
              <a:rPr lang="en-GB" sz="3200" dirty="0">
                <a:latin typeface="Arial" panose="020B0604020202020204" pitchFamily="34" charset="0"/>
                <a:cs typeface="Arial" panose="020B0604020202020204" pitchFamily="34" charset="0"/>
              </a:rPr>
              <a:t> a </a:t>
            </a:r>
            <a:r>
              <a:rPr lang="en-GB" sz="3200" dirty="0" err="1">
                <a:latin typeface="Arial" panose="020B0604020202020204" pitchFamily="34" charset="0"/>
                <a:cs typeface="Arial" panose="020B0604020202020204" pitchFamily="34" charset="0"/>
              </a:rPr>
              <a:t>theidiau</a:t>
            </a:r>
            <a:r>
              <a:rPr lang="en-GB" sz="3200" dirty="0">
                <a:latin typeface="Arial" panose="020B0604020202020204" pitchFamily="34" charset="0"/>
                <a:cs typeface="Arial" panose="020B0604020202020204" pitchFamily="34" charset="0"/>
              </a:rPr>
              <a:t> a </a:t>
            </a:r>
            <a:r>
              <a:rPr lang="en-GB" sz="3200" dirty="0" err="1">
                <a:latin typeface="Arial" panose="020B0604020202020204" pitchFamily="34" charset="0"/>
                <a:cs typeface="Arial" panose="020B0604020202020204" pitchFamily="34" charset="0"/>
              </a:rPr>
              <a:t>chefndryd</a:t>
            </a:r>
            <a:r>
              <a:rPr lang="en-GB" sz="3200" dirty="0">
                <a:latin typeface="Arial" panose="020B0604020202020204" pitchFamily="34" charset="0"/>
                <a:cs typeface="Arial" panose="020B0604020202020204" pitchFamily="34" charset="0"/>
              </a:rPr>
              <a:t> a </a:t>
            </a:r>
            <a:r>
              <a:rPr lang="en-GB" sz="3200" dirty="0" err="1">
                <a:latin typeface="Arial" panose="020B0604020202020204" pitchFamily="34" charset="0"/>
                <a:cs typeface="Arial" panose="020B0604020202020204" pitchFamily="34" charset="0"/>
              </a:rPr>
              <a:t>chyfneitherod</a:t>
            </a:r>
            <a:r>
              <a:rPr lang="en-GB" sz="3200" dirty="0">
                <a:latin typeface="Arial" panose="020B0604020202020204" pitchFamily="34" charset="0"/>
                <a:cs typeface="Arial" panose="020B0604020202020204" pitchFamily="34" charset="0"/>
              </a:rPr>
              <a:t>.</a:t>
            </a:r>
          </a:p>
          <a:p>
            <a:r>
              <a:rPr lang="en-GB" sz="3200" dirty="0" err="1">
                <a:latin typeface="Arial" panose="020B0604020202020204" pitchFamily="34" charset="0"/>
                <a:cs typeface="Arial" panose="020B0604020202020204" pitchFamily="34" charset="0"/>
              </a:rPr>
              <a:t>Mae’n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newid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mawr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bawb</a:t>
            </a:r>
            <a:r>
              <a:rPr lang="en-GB" sz="3200" dirty="0">
                <a:latin typeface="Arial" panose="020B0604020202020204" pitchFamily="34" charset="0"/>
                <a:cs typeface="Arial" panose="020B0604020202020204" pitchFamily="34" charset="0"/>
              </a:rPr>
              <a:t>, ac </a:t>
            </a:r>
            <a:r>
              <a:rPr lang="en-GB" sz="3200" dirty="0" err="1">
                <a:latin typeface="Arial" panose="020B0604020202020204" pitchFamily="34" charset="0"/>
                <a:cs typeface="Arial" panose="020B0604020202020204" pitchFamily="34" charset="0"/>
              </a:rPr>
              <a:t>mae’n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iawn</a:t>
            </a:r>
            <a:r>
              <a:rPr lang="en-GB" sz="3200" dirty="0">
                <a:latin typeface="Arial" panose="020B0604020202020204" pitchFamily="34" charset="0"/>
                <a:cs typeface="Arial" panose="020B0604020202020204" pitchFamily="34" charset="0"/>
              </a:rPr>
              <a:t> bod â </a:t>
            </a:r>
            <a:r>
              <a:rPr lang="en-GB" sz="3200" dirty="0" err="1">
                <a:latin typeface="Arial" panose="020B0604020202020204" pitchFamily="34" charset="0"/>
                <a:cs typeface="Arial" panose="020B0604020202020204" pitchFamily="34" charset="0"/>
              </a:rPr>
              <a:t>llawer</a:t>
            </a:r>
            <a:r>
              <a:rPr lang="en-GB" sz="3200" dirty="0">
                <a:latin typeface="Arial" panose="020B0604020202020204" pitchFamily="34" charset="0"/>
                <a:cs typeface="Arial" panose="020B0604020202020204" pitchFamily="34" charset="0"/>
              </a:rPr>
              <a:t> o </a:t>
            </a:r>
            <a:r>
              <a:rPr lang="en-GB" sz="3200" dirty="0" err="1">
                <a:latin typeface="Arial" panose="020B0604020202020204" pitchFamily="34" charset="0"/>
                <a:cs typeface="Arial" panose="020B0604020202020204" pitchFamily="34" charset="0"/>
              </a:rPr>
              <a:t>gwestiynau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Mewn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gwirionedd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plentyn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os</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ydych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chi’n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deall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nhw’n</a:t>
            </a:r>
            <a:r>
              <a:rPr lang="en-GB" sz="3200" dirty="0">
                <a:latin typeface="Arial" panose="020B0604020202020204" pitchFamily="34" charset="0"/>
                <a:cs typeface="Arial" panose="020B0604020202020204" pitchFamily="34" charset="0"/>
              </a:rPr>
              <a:t> well </a:t>
            </a:r>
            <a:r>
              <a:rPr lang="en-GB" sz="3200" dirty="0" err="1">
                <a:latin typeface="Arial" panose="020B0604020202020204" pitchFamily="34" charset="0"/>
                <a:cs typeface="Arial" panose="020B0604020202020204" pitchFamily="34" charset="0"/>
              </a:rPr>
              <a:t>mae’n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ddefnyddiol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iawn</a:t>
            </a:r>
            <a:r>
              <a:rPr lang="en-GB" sz="3200" dirty="0">
                <a:latin typeface="Arial" panose="020B0604020202020204" pitchFamily="34" charset="0"/>
                <a:cs typeface="Arial" panose="020B0604020202020204" pitchFamily="34" charset="0"/>
              </a:rPr>
              <a:t>! </a:t>
            </a: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2"/>
          <a:stretch>
            <a:fillRect/>
          </a:stretch>
        </p:blipFill>
        <p:spPr>
          <a:xfrm>
            <a:off x="9162025" y="0"/>
            <a:ext cx="3029975" cy="2292295"/>
          </a:xfrm>
          <a:prstGeom prst="rect">
            <a:avLst/>
          </a:prstGeom>
        </p:spPr>
      </p:pic>
    </p:spTree>
    <p:extLst>
      <p:ext uri="{BB962C8B-B14F-4D97-AF65-F5344CB8AC3E}">
        <p14:creationId xmlns:p14="http://schemas.microsoft.com/office/powerpoint/2010/main" val="3123186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70223" cy="1325563"/>
          </a:xfrm>
        </p:spPr>
        <p:txBody>
          <a:bodyPr/>
          <a:lstStyle/>
          <a:p>
            <a:pPr algn="ctr"/>
            <a:r>
              <a:rPr lang="en-GB" dirty="0" err="1">
                <a:latin typeface="Arial" panose="020B0604020202020204" pitchFamily="34" charset="0"/>
                <a:cs typeface="Arial" panose="020B0604020202020204" pitchFamily="34" charset="0"/>
              </a:rPr>
              <a:t>Cymryd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rhan</a:t>
            </a:r>
            <a:r>
              <a:rPr lang="en-GB"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a:xfrm>
            <a:off x="782808" y="1437053"/>
            <a:ext cx="8596668" cy="3880773"/>
          </a:xfrm>
        </p:spPr>
        <p:txBody>
          <a:bodyPr/>
          <a:lstStyle/>
          <a:p>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awgrymiadau</a:t>
            </a:r>
            <a:r>
              <a:rPr lang="en-GB" dirty="0">
                <a:latin typeface="Arial" panose="020B0604020202020204" pitchFamily="34" charset="0"/>
                <a:cs typeface="Arial" panose="020B0604020202020204" pitchFamily="34" charset="0"/>
              </a:rPr>
              <a:t> o www.gransnet.com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cynnwys</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
        <p:nvSpPr>
          <p:cNvPr id="6" name="Speech Bubble: Oval 8">
            <a:extLst>
              <a:ext uri="{FF2B5EF4-FFF2-40B4-BE49-F238E27FC236}">
                <a16:creationId xmlns:a16="http://schemas.microsoft.com/office/drawing/2014/main" id="{3DC98806-B610-49B4-B651-80209CD2CE31}"/>
              </a:ext>
            </a:extLst>
          </p:cNvPr>
          <p:cNvSpPr/>
          <p:nvPr/>
        </p:nvSpPr>
        <p:spPr>
          <a:xfrm>
            <a:off x="324000" y="2340000"/>
            <a:ext cx="4122494" cy="993949"/>
          </a:xfrm>
          <a:prstGeom prst="wedgeEllipseCallout">
            <a:avLst>
              <a:gd name="adj1" fmla="val 41726"/>
              <a:gd name="adj2" fmla="val 96934"/>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latin typeface="Arial" panose="020B0604020202020204" pitchFamily="34" charset="0"/>
                <a:cs typeface="Arial" panose="020B0604020202020204" pitchFamily="34" charset="0"/>
              </a:rPr>
              <a:t>“</a:t>
            </a:r>
            <a:r>
              <a:rPr lang="en-GB" sz="2000" dirty="0" err="1">
                <a:solidFill>
                  <a:schemeClr val="tx1"/>
                </a:solidFill>
                <a:latin typeface="Arial" panose="020B0604020202020204" pitchFamily="34" charset="0"/>
                <a:cs typeface="Arial" panose="020B0604020202020204" pitchFamily="34" charset="0"/>
              </a:rPr>
              <a:t>Dylech</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eu</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trin</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fel</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unrhyw</a:t>
            </a:r>
            <a:r>
              <a:rPr lang="en-GB" sz="2000" dirty="0">
                <a:solidFill>
                  <a:schemeClr val="tx1"/>
                </a:solidFill>
                <a:latin typeface="Arial" panose="020B0604020202020204" pitchFamily="34" charset="0"/>
                <a:cs typeface="Arial" panose="020B0604020202020204" pitchFamily="34" charset="0"/>
              </a:rPr>
              <a:t> un </a:t>
            </a:r>
            <a:r>
              <a:rPr lang="en-GB" sz="2000" dirty="0" err="1">
                <a:solidFill>
                  <a:schemeClr val="tx1"/>
                </a:solidFill>
                <a:latin typeface="Arial" panose="020B0604020202020204" pitchFamily="34" charset="0"/>
                <a:cs typeface="Arial" panose="020B0604020202020204" pitchFamily="34" charset="0"/>
              </a:rPr>
              <a:t>o’ch</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wyrion</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neu</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wyresau</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eraill</a:t>
            </a:r>
            <a:r>
              <a:rPr lang="en-GB" sz="2000" dirty="0">
                <a:solidFill>
                  <a:schemeClr val="tx1"/>
                </a:solidFill>
                <a:latin typeface="Arial" panose="020B0604020202020204" pitchFamily="34" charset="0"/>
                <a:cs typeface="Arial" panose="020B0604020202020204" pitchFamily="34" charset="0"/>
              </a:rPr>
              <a:t>”</a:t>
            </a:r>
          </a:p>
        </p:txBody>
      </p:sp>
      <p:sp>
        <p:nvSpPr>
          <p:cNvPr id="7" name="Speech Bubble: Rectangle 5">
            <a:extLst>
              <a:ext uri="{FF2B5EF4-FFF2-40B4-BE49-F238E27FC236}">
                <a16:creationId xmlns:a16="http://schemas.microsoft.com/office/drawing/2014/main" id="{BE7E6F22-CFE6-45C4-86E7-A53D326C2D70}"/>
              </a:ext>
            </a:extLst>
          </p:cNvPr>
          <p:cNvSpPr/>
          <p:nvPr/>
        </p:nvSpPr>
        <p:spPr>
          <a:xfrm>
            <a:off x="612000" y="4500000"/>
            <a:ext cx="2575338" cy="1775223"/>
          </a:xfrm>
          <a:prstGeom prst="wedgeRectCallout">
            <a:avLst>
              <a:gd name="adj1" fmla="val 37098"/>
              <a:gd name="adj2" fmla="val -75408"/>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solidFill>
                  <a:schemeClr val="tx1"/>
                </a:solidFill>
                <a:latin typeface="Arial" panose="020B0604020202020204" pitchFamily="34" charset="0"/>
                <a:cs typeface="Arial" panose="020B0604020202020204" pitchFamily="34" charset="0"/>
              </a:rPr>
              <a:t>“</a:t>
            </a:r>
            <a:r>
              <a:rPr lang="en-GB" sz="2000" dirty="0" err="1">
                <a:solidFill>
                  <a:schemeClr val="tx1"/>
                </a:solidFill>
                <a:latin typeface="Arial" panose="020B0604020202020204" pitchFamily="34" charset="0"/>
                <a:cs typeface="Arial" panose="020B0604020202020204" pitchFamily="34" charset="0"/>
              </a:rPr>
              <a:t>Cymerwch</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amser</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i</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ddod</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i</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arfer</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â’r</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syniad</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Efallai</a:t>
            </a:r>
            <a:r>
              <a:rPr lang="en-GB" sz="2000" dirty="0">
                <a:solidFill>
                  <a:schemeClr val="tx1"/>
                </a:solidFill>
                <a:latin typeface="Arial" panose="020B0604020202020204" pitchFamily="34" charset="0"/>
                <a:cs typeface="Arial" panose="020B0604020202020204" pitchFamily="34" charset="0"/>
              </a:rPr>
              <a:t> y </a:t>
            </a:r>
            <a:r>
              <a:rPr lang="en-GB" sz="2000" dirty="0" err="1">
                <a:solidFill>
                  <a:schemeClr val="tx1"/>
                </a:solidFill>
                <a:latin typeface="Arial" panose="020B0604020202020204" pitchFamily="34" charset="0"/>
                <a:cs typeface="Arial" panose="020B0604020202020204" pitchFamily="34" charset="0"/>
              </a:rPr>
              <a:t>bydd</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gennych</a:t>
            </a:r>
            <a:r>
              <a:rPr lang="en-GB" sz="2000" dirty="0">
                <a:solidFill>
                  <a:schemeClr val="tx1"/>
                </a:solidFill>
                <a:latin typeface="Arial" panose="020B0604020202020204" pitchFamily="34" charset="0"/>
                <a:cs typeface="Arial" panose="020B0604020202020204" pitchFamily="34" charset="0"/>
              </a:rPr>
              <a:t> chi </a:t>
            </a:r>
            <a:r>
              <a:rPr lang="en-GB" sz="2000" dirty="0" err="1">
                <a:solidFill>
                  <a:schemeClr val="tx1"/>
                </a:solidFill>
                <a:latin typeface="Arial" panose="020B0604020202020204" pitchFamily="34" charset="0"/>
                <a:cs typeface="Arial" panose="020B0604020202020204" pitchFamily="34" charset="0"/>
              </a:rPr>
              <a:t>deimladau</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cymysg</a:t>
            </a:r>
            <a:r>
              <a:rPr lang="en-GB" sz="2000" dirty="0">
                <a:solidFill>
                  <a:schemeClr val="tx1"/>
                </a:solidFill>
                <a:latin typeface="Arial" panose="020B0604020202020204" pitchFamily="34" charset="0"/>
                <a:cs typeface="Arial" panose="020B0604020202020204" pitchFamily="34" charset="0"/>
              </a:rPr>
              <a:t> – </a:t>
            </a:r>
            <a:r>
              <a:rPr lang="en-GB" sz="2000" dirty="0" err="1">
                <a:solidFill>
                  <a:schemeClr val="tx1"/>
                </a:solidFill>
                <a:latin typeface="Arial" panose="020B0604020202020204" pitchFamily="34" charset="0"/>
                <a:cs typeface="Arial" panose="020B0604020202020204" pitchFamily="34" charset="0"/>
              </a:rPr>
              <a:t>mae</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hynny’n</a:t>
            </a:r>
            <a:r>
              <a:rPr lang="en-GB" sz="2000" dirty="0">
                <a:solidFill>
                  <a:schemeClr val="tx1"/>
                </a:solidFill>
                <a:latin typeface="Arial" panose="020B0604020202020204" pitchFamily="34" charset="0"/>
                <a:cs typeface="Arial" panose="020B0604020202020204" pitchFamily="34" charset="0"/>
              </a:rPr>
              <a:t> </a:t>
            </a:r>
            <a:r>
              <a:rPr lang="en-GB" sz="2000" dirty="0" err="1">
                <a:solidFill>
                  <a:schemeClr val="tx1"/>
                </a:solidFill>
                <a:latin typeface="Arial" panose="020B0604020202020204" pitchFamily="34" charset="0"/>
                <a:cs typeface="Arial" panose="020B0604020202020204" pitchFamily="34" charset="0"/>
              </a:rPr>
              <a:t>iawn</a:t>
            </a:r>
            <a:r>
              <a:rPr lang="en-GB" sz="2000" dirty="0">
                <a:solidFill>
                  <a:schemeClr val="tx1"/>
                </a:solidFill>
                <a:latin typeface="Arial" panose="020B0604020202020204" pitchFamily="34" charset="0"/>
                <a:cs typeface="Arial" panose="020B0604020202020204" pitchFamily="34" charset="0"/>
              </a:rPr>
              <a:t>”</a:t>
            </a:r>
          </a:p>
        </p:txBody>
      </p:sp>
      <p:sp>
        <p:nvSpPr>
          <p:cNvPr id="8" name="Speech Bubble: Rectangle with Corners Rounded 6">
            <a:extLst>
              <a:ext uri="{FF2B5EF4-FFF2-40B4-BE49-F238E27FC236}">
                <a16:creationId xmlns:a16="http://schemas.microsoft.com/office/drawing/2014/main" id="{2CFFB8F1-85FB-4659-934E-42A07DEFA870}"/>
              </a:ext>
            </a:extLst>
          </p:cNvPr>
          <p:cNvSpPr/>
          <p:nvPr/>
        </p:nvSpPr>
        <p:spPr>
          <a:xfrm>
            <a:off x="4536000" y="3032375"/>
            <a:ext cx="2066528" cy="1548752"/>
          </a:xfrm>
          <a:prstGeom prst="wedgeRoundRectCallout">
            <a:avLst>
              <a:gd name="adj1" fmla="val -83261"/>
              <a:gd name="adj2" fmla="val 133895"/>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tx1"/>
                </a:solidFill>
                <a:latin typeface="Segoe Print" panose="02000600000000000000" pitchFamily="2" charset="0"/>
                <a:cs typeface="Arial" panose="020B0604020202020204" pitchFamily="34" charset="0"/>
              </a:rPr>
              <a:t>“</a:t>
            </a:r>
            <a:r>
              <a:rPr lang="en-GB" sz="2400" dirty="0" err="1">
                <a:solidFill>
                  <a:schemeClr val="tx1"/>
                </a:solidFill>
                <a:latin typeface="Segoe Print" panose="02000600000000000000" pitchFamily="2" charset="0"/>
                <a:cs typeface="Arial" panose="020B0604020202020204" pitchFamily="34" charset="0"/>
              </a:rPr>
              <a:t>Dysgwch</a:t>
            </a:r>
            <a:r>
              <a:rPr lang="en-GB" sz="2400" dirty="0">
                <a:solidFill>
                  <a:schemeClr val="tx1"/>
                </a:solidFill>
                <a:latin typeface="Segoe Print" panose="02000600000000000000" pitchFamily="2" charset="0"/>
                <a:cs typeface="Arial" panose="020B0604020202020204" pitchFamily="34" charset="0"/>
              </a:rPr>
              <a:t> </a:t>
            </a:r>
            <a:r>
              <a:rPr lang="en-GB" sz="2400" dirty="0" err="1">
                <a:solidFill>
                  <a:schemeClr val="tx1"/>
                </a:solidFill>
                <a:latin typeface="Segoe Print" panose="02000600000000000000" pitchFamily="2" charset="0"/>
                <a:cs typeface="Arial" panose="020B0604020202020204" pitchFamily="34" charset="0"/>
              </a:rPr>
              <a:t>cymaint</a:t>
            </a:r>
            <a:r>
              <a:rPr lang="en-GB" sz="2400" dirty="0">
                <a:solidFill>
                  <a:schemeClr val="tx1"/>
                </a:solidFill>
                <a:latin typeface="Segoe Print" panose="02000600000000000000" pitchFamily="2" charset="0"/>
                <a:cs typeface="Arial" panose="020B0604020202020204" pitchFamily="34" charset="0"/>
              </a:rPr>
              <a:t> ag y </a:t>
            </a:r>
            <a:r>
              <a:rPr lang="en-GB" sz="2400" dirty="0" err="1">
                <a:solidFill>
                  <a:schemeClr val="tx1"/>
                </a:solidFill>
                <a:latin typeface="Segoe Print" panose="02000600000000000000" pitchFamily="2" charset="0"/>
                <a:cs typeface="Arial" panose="020B0604020202020204" pitchFamily="34" charset="0"/>
              </a:rPr>
              <a:t>gallwch</a:t>
            </a:r>
            <a:r>
              <a:rPr lang="en-GB" sz="2400" dirty="0">
                <a:solidFill>
                  <a:schemeClr val="tx1"/>
                </a:solidFill>
                <a:latin typeface="Segoe Print" panose="02000600000000000000" pitchFamily="2" charset="0"/>
                <a:cs typeface="Arial" panose="020B0604020202020204" pitchFamily="34" charset="0"/>
              </a:rPr>
              <a:t>”</a:t>
            </a:r>
          </a:p>
        </p:txBody>
      </p:sp>
      <p:sp>
        <p:nvSpPr>
          <p:cNvPr id="9" name="Speech Bubble: Rectangle with Corners Rounded 9">
            <a:extLst>
              <a:ext uri="{FF2B5EF4-FFF2-40B4-BE49-F238E27FC236}">
                <a16:creationId xmlns:a16="http://schemas.microsoft.com/office/drawing/2014/main" id="{BEB00DF6-B26D-4BE0-8B32-0393AC16DAF9}"/>
              </a:ext>
            </a:extLst>
          </p:cNvPr>
          <p:cNvSpPr/>
          <p:nvPr/>
        </p:nvSpPr>
        <p:spPr>
          <a:xfrm>
            <a:off x="5832000" y="4680000"/>
            <a:ext cx="2426570" cy="1174689"/>
          </a:xfrm>
          <a:prstGeom prst="wedgeRoundRectCallout">
            <a:avLst>
              <a:gd name="adj1" fmla="val 42633"/>
              <a:gd name="adj2" fmla="val 76465"/>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solidFill>
                  <a:schemeClr val="tx1"/>
                </a:solidFill>
                <a:latin typeface="Bradley Hand ITC" panose="03070402050302030203" pitchFamily="66" charset="0"/>
                <a:cs typeface="Arial" panose="020B0604020202020204" pitchFamily="34" charset="0"/>
              </a:rPr>
              <a:t>“</a:t>
            </a:r>
            <a:r>
              <a:rPr lang="en-GB" sz="2000" b="1" dirty="0" err="1">
                <a:solidFill>
                  <a:schemeClr val="tx1"/>
                </a:solidFill>
                <a:latin typeface="Bradley Hand ITC" panose="03070402050302030203" pitchFamily="66" charset="0"/>
                <a:cs typeface="Arial" panose="020B0604020202020204" pitchFamily="34" charset="0"/>
              </a:rPr>
              <a:t>Dysgwch</a:t>
            </a:r>
            <a:r>
              <a:rPr lang="en-GB" sz="2000" b="1" dirty="0">
                <a:solidFill>
                  <a:schemeClr val="tx1"/>
                </a:solidFill>
                <a:latin typeface="Bradley Hand ITC" panose="03070402050302030203" pitchFamily="66" charset="0"/>
                <a:cs typeface="Arial" panose="020B0604020202020204" pitchFamily="34" charset="0"/>
              </a:rPr>
              <a:t> pa </a:t>
            </a:r>
            <a:r>
              <a:rPr lang="en-GB" sz="2000" b="1" dirty="0" err="1">
                <a:solidFill>
                  <a:schemeClr val="tx1"/>
                </a:solidFill>
                <a:latin typeface="Bradley Hand ITC" panose="03070402050302030203" pitchFamily="66" charset="0"/>
                <a:cs typeface="Arial" panose="020B0604020202020204" pitchFamily="34" charset="0"/>
              </a:rPr>
              <a:t>iaith</a:t>
            </a:r>
            <a:r>
              <a:rPr lang="en-GB" sz="2000" b="1" dirty="0">
                <a:solidFill>
                  <a:schemeClr val="tx1"/>
                </a:solidFill>
                <a:latin typeface="Bradley Hand ITC" panose="03070402050302030203" pitchFamily="66" charset="0"/>
                <a:cs typeface="Arial" panose="020B0604020202020204" pitchFamily="34" charset="0"/>
              </a:rPr>
              <a:t> </a:t>
            </a:r>
            <a:r>
              <a:rPr lang="en-GB" sz="2000" b="1" dirty="0" err="1">
                <a:solidFill>
                  <a:schemeClr val="tx1"/>
                </a:solidFill>
                <a:latin typeface="Bradley Hand ITC" panose="03070402050302030203" pitchFamily="66" charset="0"/>
                <a:cs typeface="Arial" panose="020B0604020202020204" pitchFamily="34" charset="0"/>
              </a:rPr>
              <a:t>sy’n</a:t>
            </a:r>
            <a:r>
              <a:rPr lang="en-GB" sz="2000" b="1" dirty="0">
                <a:solidFill>
                  <a:schemeClr val="tx1"/>
                </a:solidFill>
                <a:latin typeface="Bradley Hand ITC" panose="03070402050302030203" pitchFamily="66" charset="0"/>
                <a:cs typeface="Arial" panose="020B0604020202020204" pitchFamily="34" charset="0"/>
              </a:rPr>
              <a:t> </a:t>
            </a:r>
            <a:r>
              <a:rPr lang="en-GB" sz="2000" b="1" dirty="0" err="1">
                <a:solidFill>
                  <a:schemeClr val="tx1"/>
                </a:solidFill>
                <a:latin typeface="Bradley Hand ITC" panose="03070402050302030203" pitchFamily="66" charset="0"/>
                <a:cs typeface="Arial" panose="020B0604020202020204" pitchFamily="34" charset="0"/>
              </a:rPr>
              <a:t>iawn</a:t>
            </a:r>
            <a:r>
              <a:rPr lang="en-GB" sz="2000" b="1" dirty="0">
                <a:solidFill>
                  <a:schemeClr val="tx1"/>
                </a:solidFill>
                <a:latin typeface="Bradley Hand ITC" panose="03070402050302030203" pitchFamily="66" charset="0"/>
                <a:cs typeface="Arial" panose="020B0604020202020204" pitchFamily="34" charset="0"/>
              </a:rPr>
              <a:t> y </a:t>
            </a:r>
            <a:r>
              <a:rPr lang="en-GB" sz="2000" b="1" dirty="0" err="1">
                <a:solidFill>
                  <a:schemeClr val="tx1"/>
                </a:solidFill>
                <a:latin typeface="Bradley Hand ITC" panose="03070402050302030203" pitchFamily="66" charset="0"/>
                <a:cs typeface="Arial" panose="020B0604020202020204" pitchFamily="34" charset="0"/>
              </a:rPr>
              <a:t>dyddiau</a:t>
            </a:r>
            <a:r>
              <a:rPr lang="en-GB" sz="2000" b="1" dirty="0">
                <a:solidFill>
                  <a:schemeClr val="tx1"/>
                </a:solidFill>
                <a:latin typeface="Bradley Hand ITC" panose="03070402050302030203" pitchFamily="66" charset="0"/>
                <a:cs typeface="Arial" panose="020B0604020202020204" pitchFamily="34" charset="0"/>
              </a:rPr>
              <a:t> </a:t>
            </a:r>
            <a:r>
              <a:rPr lang="en-GB" sz="2000" b="1" dirty="0" err="1">
                <a:solidFill>
                  <a:schemeClr val="tx1"/>
                </a:solidFill>
                <a:latin typeface="Bradley Hand ITC" panose="03070402050302030203" pitchFamily="66" charset="0"/>
                <a:cs typeface="Arial" panose="020B0604020202020204" pitchFamily="34" charset="0"/>
              </a:rPr>
              <a:t>hyn</a:t>
            </a:r>
            <a:r>
              <a:rPr lang="en-GB" sz="2000" b="1" dirty="0">
                <a:solidFill>
                  <a:schemeClr val="tx1"/>
                </a:solidFill>
                <a:latin typeface="Bradley Hand ITC" panose="03070402050302030203" pitchFamily="66" charset="0"/>
                <a:cs typeface="Arial" panose="020B0604020202020204" pitchFamily="34" charset="0"/>
              </a:rPr>
              <a:t>”</a:t>
            </a:r>
          </a:p>
        </p:txBody>
      </p:sp>
      <p:sp>
        <p:nvSpPr>
          <p:cNvPr id="10" name="Speech Bubble: Oval 4">
            <a:extLst>
              <a:ext uri="{FF2B5EF4-FFF2-40B4-BE49-F238E27FC236}">
                <a16:creationId xmlns:a16="http://schemas.microsoft.com/office/drawing/2014/main" id="{F52F3270-F75A-4AA5-A609-6E6B341811E9}"/>
              </a:ext>
            </a:extLst>
          </p:cNvPr>
          <p:cNvSpPr/>
          <p:nvPr/>
        </p:nvSpPr>
        <p:spPr>
          <a:xfrm>
            <a:off x="8460000" y="2376000"/>
            <a:ext cx="3262064" cy="3044947"/>
          </a:xfrm>
          <a:prstGeom prst="wedgeEllipseCallout">
            <a:avLst>
              <a:gd name="adj1" fmla="val -22613"/>
              <a:gd name="adj2" fmla="val 7985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solidFill>
                  <a:schemeClr val="tx1"/>
                </a:solidFill>
                <a:latin typeface="Comic Sans MS" panose="030F0702030302020204" pitchFamily="66" charset="0"/>
                <a:cs typeface="Arial" panose="020B0604020202020204" pitchFamily="34" charset="0"/>
              </a:rPr>
              <a:t>“Meddyliwch sut i </a:t>
            </a:r>
            <a:r>
              <a:rPr lang="en-GB" sz="2000" dirty="0" err="1">
                <a:solidFill>
                  <a:schemeClr val="tx1"/>
                </a:solidFill>
                <a:latin typeface="Comic Sans MS" panose="030F0702030302020204" pitchFamily="66" charset="0"/>
                <a:cs typeface="Arial" panose="020B0604020202020204" pitchFamily="34" charset="0"/>
              </a:rPr>
              <a:t>ateb</a:t>
            </a:r>
            <a:r>
              <a:rPr lang="en-GB" sz="2000" dirty="0">
                <a:solidFill>
                  <a:schemeClr val="tx1"/>
                </a:solidFill>
                <a:latin typeface="Comic Sans MS" panose="030F0702030302020204" pitchFamily="66" charset="0"/>
                <a:cs typeface="Arial" panose="020B0604020202020204" pitchFamily="34" charset="0"/>
              </a:rPr>
              <a:t> cwestiynau gan ffrindiau sy’n </a:t>
            </a:r>
            <a:r>
              <a:rPr lang="en-GB" sz="2000" dirty="0" err="1">
                <a:solidFill>
                  <a:schemeClr val="tx1"/>
                </a:solidFill>
                <a:latin typeface="Comic Sans MS" panose="030F0702030302020204" pitchFamily="66" charset="0"/>
                <a:cs typeface="Arial" panose="020B0604020202020204" pitchFamily="34" charset="0"/>
              </a:rPr>
              <a:t>meddwl</a:t>
            </a:r>
            <a:r>
              <a:rPr lang="en-GB" sz="2000" dirty="0">
                <a:solidFill>
                  <a:schemeClr val="tx1"/>
                </a:solidFill>
                <a:latin typeface="Comic Sans MS" panose="030F0702030302020204" pitchFamily="66" charset="0"/>
                <a:cs typeface="Arial" panose="020B0604020202020204" pitchFamily="34" charset="0"/>
              </a:rPr>
              <a:t> y gorau”</a:t>
            </a:r>
          </a:p>
        </p:txBody>
      </p:sp>
    </p:spTree>
    <p:extLst>
      <p:ext uri="{BB962C8B-B14F-4D97-AF65-F5344CB8AC3E}">
        <p14:creationId xmlns:p14="http://schemas.microsoft.com/office/powerpoint/2010/main" val="852680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005354" cy="1325563"/>
          </a:xfrm>
        </p:spPr>
        <p:txBody>
          <a:bodyPr/>
          <a:lstStyle/>
          <a:p>
            <a:pPr algn="ctr"/>
            <a:r>
              <a:rPr lang="en-GB" dirty="0" err="1">
                <a:latin typeface="Arial" panose="020B0604020202020204" pitchFamily="34" charset="0"/>
                <a:cs typeface="Arial" panose="020B0604020202020204" pitchFamily="34" charset="0"/>
              </a:rPr>
              <a:t>Helpu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pethau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fynd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dda</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ymchwil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dangos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canlyniadau’n</a:t>
            </a:r>
            <a:r>
              <a:rPr lang="en-GB" dirty="0">
                <a:latin typeface="Arial" panose="020B0604020202020204" pitchFamily="34" charset="0"/>
                <a:cs typeface="Arial" panose="020B0604020202020204" pitchFamily="34" charset="0"/>
              </a:rPr>
              <a:t> well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sydd</a:t>
            </a:r>
            <a:r>
              <a:rPr lang="en-GB" dirty="0">
                <a:latin typeface="Arial" panose="020B0604020202020204" pitchFamily="34" charset="0"/>
                <a:cs typeface="Arial" panose="020B0604020202020204" pitchFamily="34" charset="0"/>
              </a:rPr>
              <a:t> </a:t>
            </a:r>
          </a:p>
          <a:p>
            <a:pPr lvl="1"/>
            <a:r>
              <a:rPr lang="en-GB" dirty="0" err="1">
                <a:latin typeface="Arial" panose="020B0604020202020204" pitchFamily="34" charset="0"/>
                <a:cs typeface="Arial" panose="020B0604020202020204" pitchFamily="34" charset="0"/>
              </a:rPr>
              <a:t>Â’r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fantais</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deulu</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gallai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uniaethu</a:t>
            </a:r>
            <a:r>
              <a:rPr lang="en-GB" dirty="0">
                <a:latin typeface="Arial" panose="020B0604020202020204" pitchFamily="34" charset="0"/>
                <a:cs typeface="Arial" panose="020B0604020202020204" pitchFamily="34" charset="0"/>
              </a:rPr>
              <a:t> â </a:t>
            </a:r>
            <a:r>
              <a:rPr lang="en-GB" dirty="0" err="1">
                <a:latin typeface="Arial" panose="020B0604020202020204" pitchFamily="34" charset="0"/>
                <a:cs typeface="Arial" panose="020B0604020202020204" pitchFamily="34" charset="0"/>
              </a:rPr>
              <a:t>nhw</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theimlo’n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ddiogel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a:t>
            </a:r>
            <a:endParaRPr lang="en-GB" dirty="0">
              <a:latin typeface="Arial" panose="020B0604020202020204" pitchFamily="34" charset="0"/>
              <a:cs typeface="Arial" panose="020B0604020202020204" pitchFamily="34" charset="0"/>
            </a:endParaRPr>
          </a:p>
          <a:p>
            <a:pPr lvl="1"/>
            <a:r>
              <a:rPr lang="en-GB" dirty="0" err="1">
                <a:latin typeface="Arial" panose="020B0604020202020204" pitchFamily="34" charset="0"/>
                <a:cs typeface="Arial" panose="020B0604020202020204" pitchFamily="34" charset="0"/>
              </a:rPr>
              <a:t>Bydd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grymuso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deimlo’n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hyderus</a:t>
            </a:r>
            <a:r>
              <a:rPr lang="en-GB" dirty="0">
                <a:latin typeface="Arial" panose="020B0604020202020204" pitchFamily="34" charset="0"/>
                <a:cs typeface="Arial" panose="020B0604020202020204" pitchFamily="34" charset="0"/>
              </a:rPr>
              <a:t> a bod â </a:t>
            </a:r>
            <a:r>
              <a:rPr lang="en-GB" dirty="0" err="1">
                <a:latin typeface="Arial" panose="020B0604020202020204" pitchFamily="34" charset="0"/>
                <a:cs typeface="Arial" panose="020B0604020202020204" pitchFamily="34" charset="0"/>
              </a:rPr>
              <a:t>hunan-barch</a:t>
            </a:r>
            <a:endParaRPr lang="en-GB" dirty="0">
              <a:latin typeface="Arial" panose="020B0604020202020204" pitchFamily="34" charset="0"/>
              <a:cs typeface="Arial" panose="020B0604020202020204" pitchFamily="34" charset="0"/>
            </a:endParaRPr>
          </a:p>
          <a:p>
            <a:pPr lvl="1"/>
            <a:r>
              <a:rPr lang="en-GB" dirty="0" err="1">
                <a:latin typeface="Arial" panose="020B0604020202020204" pitchFamily="34" charset="0"/>
                <a:cs typeface="Arial" panose="020B0604020202020204" pitchFamily="34" charset="0"/>
              </a:rPr>
              <a:t>Byddant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hefyd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elwa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berthynas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teulu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ehangach</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perthnasau’n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chwarae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enfawr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endParaRPr lang="en-GB" dirty="0">
              <a:latin typeface="Arial" panose="020B0604020202020204" pitchFamily="34" charset="0"/>
              <a:cs typeface="Arial" panose="020B0604020202020204" pitchFamily="34" charset="0"/>
            </a:endParaRPr>
          </a:p>
          <a:p>
            <a:pPr lvl="1"/>
            <a:r>
              <a:rPr lang="en-GB" dirty="0" err="1">
                <a:latin typeface="Arial" panose="020B0604020202020204" pitchFamily="34" charset="0"/>
                <a:cs typeface="Arial" panose="020B0604020202020204" pitchFamily="34" charset="0"/>
              </a:rPr>
              <a:t>Bydd</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hefyd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elwa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gyfleoedd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ddatblygu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diddordebau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gwireddu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talentau</a:t>
            </a:r>
            <a:endParaRPr lang="en-GB" dirty="0">
              <a:latin typeface="Arial" panose="020B0604020202020204" pitchFamily="34" charset="0"/>
              <a:cs typeface="Arial" panose="020B0604020202020204" pitchFamily="34" charset="0"/>
            </a:endParaRPr>
          </a:p>
          <a:p>
            <a:pPr lvl="1"/>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dro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helpu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dyfu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unigolyn</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y pen draw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datblygu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gwerthoedd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cadarnhaol</a:t>
            </a:r>
            <a:r>
              <a:rPr lang="en-GB" dirty="0">
                <a:latin typeface="Arial" panose="020B0604020202020204" pitchFamily="34" charset="0"/>
                <a:cs typeface="Arial" panose="020B0604020202020204" pitchFamily="34" charset="0"/>
              </a:rPr>
              <a:t> a bod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gymwys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gymdeithasol</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1991031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22474" cy="1325563"/>
          </a:xfrm>
        </p:spPr>
        <p:txBody>
          <a:bodyPr/>
          <a:lstStyle/>
          <a:p>
            <a:pPr algn="ct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ofyn</a:t>
            </a:r>
            <a:r>
              <a:rPr lang="en-GB"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a:xfrm>
            <a:off x="346421" y="2141537"/>
            <a:ext cx="9619771" cy="4351338"/>
          </a:xfrm>
        </p:spPr>
        <p:txBody>
          <a:bodyPr>
            <a:normAutofit/>
          </a:bodyPr>
          <a:lstStyle/>
          <a:p>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Dylai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gyfarfod</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gweithiwr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cymdeithasol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gweithio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rhieni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ofyn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cwestiynau’n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uniongyrchol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iddyn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Holwch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asiantaeth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p’un</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ydyn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rhedeg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grwpiau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sesiynau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gwybodaeth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hyfforddiant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aelodau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teulu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ehangach</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Edrychwch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ar-lein</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wybodaeth</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fforymau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ymddangos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ddefnyddiol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chi.</a:t>
            </a: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3775211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70223" cy="1325563"/>
          </a:xfrm>
        </p:spPr>
        <p:txBody>
          <a:bodyPr/>
          <a:lstStyle/>
          <a:p>
            <a:pPr algn="ctr"/>
            <a:r>
              <a:rPr lang="en-GB" dirty="0" err="1">
                <a:latin typeface="Arial" panose="020B0604020202020204" pitchFamily="34" charset="0"/>
                <a:cs typeface="Arial" panose="020B0604020202020204" pitchFamily="34" charset="0"/>
              </a:rPr>
              <a:t>Taith</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Mabwysiadwr</a:t>
            </a:r>
            <a:endParaRPr lang="en-GB" dirty="0">
              <a:latin typeface="Arial" panose="020B0604020202020204" pitchFamily="34" charset="0"/>
              <a:cs typeface="Arial" panose="020B0604020202020204" pitchFamily="34" charset="0"/>
            </a:endParaRPr>
          </a:p>
        </p:txBody>
      </p:sp>
      <p:graphicFrame>
        <p:nvGraphicFramePr>
          <p:cNvPr id="6" name="Content Placeholder 4">
            <a:extLst>
              <a:ext uri="{FF2B5EF4-FFF2-40B4-BE49-F238E27FC236}">
                <a16:creationId xmlns:a16="http://schemas.microsoft.com/office/drawing/2014/main" id="{E1A3E9F8-A114-4F96-94B3-6700477EFF1D}"/>
              </a:ext>
            </a:extLst>
          </p:cNvPr>
          <p:cNvGraphicFramePr>
            <a:graphicFrameLocks noGrp="1"/>
          </p:cNvGraphicFramePr>
          <p:nvPr>
            <p:ph idx="1"/>
            <p:extLst>
              <p:ext uri="{D42A27DB-BD31-4B8C-83A1-F6EECF244321}">
                <p14:modId xmlns:p14="http://schemas.microsoft.com/office/powerpoint/2010/main" val="1648039974"/>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GB"/>
              <a:t>Achieving More Together / Cyflawni Mwy Gyda'n Gilydd</a:t>
            </a:r>
          </a:p>
        </p:txBody>
      </p:sp>
      <p:pic>
        <p:nvPicPr>
          <p:cNvPr id="7" name="Picture 6"/>
          <p:cNvPicPr>
            <a:picLocks noChangeAspect="1"/>
          </p:cNvPicPr>
          <p:nvPr/>
        </p:nvPicPr>
        <p:blipFill>
          <a:blip r:embed="rId8"/>
          <a:stretch>
            <a:fillRect/>
          </a:stretch>
        </p:blipFill>
        <p:spPr>
          <a:xfrm>
            <a:off x="9162025" y="0"/>
            <a:ext cx="3029975" cy="2292295"/>
          </a:xfrm>
          <a:prstGeom prst="rect">
            <a:avLst/>
          </a:prstGeom>
        </p:spPr>
      </p:pic>
    </p:spTree>
    <p:extLst>
      <p:ext uri="{BB962C8B-B14F-4D97-AF65-F5344CB8AC3E}">
        <p14:creationId xmlns:p14="http://schemas.microsoft.com/office/powerpoint/2010/main" val="2677394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4060"/>
            <a:ext cx="3029975" cy="2292295"/>
          </a:xfrm>
          <a:prstGeom prst="rect">
            <a:avLst/>
          </a:prstGeom>
        </p:spPr>
      </p:pic>
      <p:sp>
        <p:nvSpPr>
          <p:cNvPr id="2" name="Title 1"/>
          <p:cNvSpPr>
            <a:spLocks noGrp="1"/>
          </p:cNvSpPr>
          <p:nvPr>
            <p:ph type="title"/>
          </p:nvPr>
        </p:nvSpPr>
        <p:spPr>
          <a:xfrm>
            <a:off x="838200" y="365125"/>
            <a:ext cx="7744097" cy="1325563"/>
          </a:xfrm>
        </p:spPr>
        <p:txBody>
          <a:bodyPr/>
          <a:lstStyle/>
          <a:p>
            <a:pPr algn="ctr"/>
            <a:r>
              <a:rPr lang="en-GB" dirty="0" err="1">
                <a:latin typeface="Arial" panose="020B0604020202020204" pitchFamily="34" charset="0"/>
                <a:cs typeface="Arial" panose="020B0604020202020204" pitchFamily="34" charset="0"/>
              </a:rPr>
              <a:t>Taith</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Plentyn</a:t>
            </a:r>
            <a:endParaRPr lang="en-GB" dirty="0">
              <a:latin typeface="Arial" panose="020B0604020202020204" pitchFamily="34" charset="0"/>
              <a:cs typeface="Arial" panose="020B0604020202020204" pitchFamily="34" charset="0"/>
            </a:endParaRPr>
          </a:p>
        </p:txBody>
      </p:sp>
      <p:pic>
        <p:nvPicPr>
          <p:cNvPr id="8" name="Content Placeholder 7"/>
          <p:cNvPicPr>
            <a:picLocks noGrp="1" noChangeAspect="1"/>
          </p:cNvPicPr>
          <p:nvPr>
            <p:ph idx="1"/>
          </p:nvPr>
        </p:nvPicPr>
        <p:blipFill>
          <a:blip r:embed="rId4"/>
          <a:stretch>
            <a:fillRect/>
          </a:stretch>
        </p:blipFill>
        <p:spPr>
          <a:xfrm>
            <a:off x="864000" y="2464969"/>
            <a:ext cx="5517358" cy="3072650"/>
          </a:xfrm>
          <a:prstGeom prst="rect">
            <a:avLst/>
          </a:prstGeom>
        </p:spPr>
      </p:pic>
      <p:sp>
        <p:nvSpPr>
          <p:cNvPr id="4" name="Footer Placeholder 3"/>
          <p:cNvSpPr>
            <a:spLocks noGrp="1"/>
          </p:cNvSpPr>
          <p:nvPr>
            <p:ph type="ftr" sz="quarter" idx="11"/>
          </p:nvPr>
        </p:nvSpPr>
        <p:spPr/>
        <p:txBody>
          <a:bodyPr/>
          <a:lstStyle/>
          <a:p>
            <a:r>
              <a:rPr lang="en-GB"/>
              <a:t>Achieving More Together / Cyflawni Mwy Gyda'n Gilydd</a:t>
            </a:r>
          </a:p>
        </p:txBody>
      </p:sp>
      <p:sp>
        <p:nvSpPr>
          <p:cNvPr id="9" name="Explosion: 8 Points 5">
            <a:extLst>
              <a:ext uri="{FF2B5EF4-FFF2-40B4-BE49-F238E27FC236}">
                <a16:creationId xmlns:a16="http://schemas.microsoft.com/office/drawing/2014/main" id="{9497550C-A161-4905-80C8-F14C3EF293DE}"/>
              </a:ext>
            </a:extLst>
          </p:cNvPr>
          <p:cNvSpPr/>
          <p:nvPr/>
        </p:nvSpPr>
        <p:spPr>
          <a:xfrm>
            <a:off x="1705296" y="2368592"/>
            <a:ext cx="1498551" cy="957808"/>
          </a:xfrm>
          <a:prstGeom prst="irregularSeal1">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err="1">
                <a:latin typeface="Arial" panose="020B0604020202020204" pitchFamily="34" charset="0"/>
                <a:cs typeface="Arial" panose="020B0604020202020204" pitchFamily="34" charset="0"/>
              </a:rPr>
              <a:t>Symud</a:t>
            </a:r>
            <a:endParaRPr lang="en-GB" sz="1400" b="1" dirty="0">
              <a:latin typeface="Arial" panose="020B0604020202020204" pitchFamily="34" charset="0"/>
              <a:cs typeface="Arial" panose="020B0604020202020204" pitchFamily="34" charset="0"/>
            </a:endParaRPr>
          </a:p>
        </p:txBody>
      </p:sp>
      <p:sp>
        <p:nvSpPr>
          <p:cNvPr id="11" name="Explosion: 8 Points 6">
            <a:extLst>
              <a:ext uri="{FF2B5EF4-FFF2-40B4-BE49-F238E27FC236}">
                <a16:creationId xmlns:a16="http://schemas.microsoft.com/office/drawing/2014/main" id="{E8667668-23DD-4B54-9B5D-303C4E4F71D8}"/>
              </a:ext>
            </a:extLst>
          </p:cNvPr>
          <p:cNvSpPr/>
          <p:nvPr/>
        </p:nvSpPr>
        <p:spPr>
          <a:xfrm>
            <a:off x="4032000" y="3481211"/>
            <a:ext cx="1490464" cy="957808"/>
          </a:xfrm>
          <a:prstGeom prst="irregularSeal1">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err="1">
                <a:latin typeface="Arial" panose="020B0604020202020204" pitchFamily="34" charset="0"/>
                <a:cs typeface="Arial" panose="020B0604020202020204" pitchFamily="34" charset="0"/>
              </a:rPr>
              <a:t>Symud</a:t>
            </a:r>
            <a:endParaRPr lang="en-GB" sz="1400" b="1" dirty="0">
              <a:latin typeface="Arial" panose="020B0604020202020204" pitchFamily="34" charset="0"/>
              <a:cs typeface="Arial" panose="020B0604020202020204" pitchFamily="34" charset="0"/>
            </a:endParaRPr>
          </a:p>
        </p:txBody>
      </p:sp>
      <p:grpSp>
        <p:nvGrpSpPr>
          <p:cNvPr id="12" name="Group 11"/>
          <p:cNvGrpSpPr/>
          <p:nvPr/>
        </p:nvGrpSpPr>
        <p:grpSpPr>
          <a:xfrm>
            <a:off x="972000" y="1872000"/>
            <a:ext cx="6045033" cy="1919077"/>
            <a:chOff x="-4059945" y="-1017433"/>
            <a:chExt cx="6045033" cy="1919077"/>
          </a:xfrm>
        </p:grpSpPr>
        <p:sp>
          <p:nvSpPr>
            <p:cNvPr id="13" name="Rectangle 12"/>
            <p:cNvSpPr/>
            <p:nvPr/>
          </p:nvSpPr>
          <p:spPr>
            <a:xfrm>
              <a:off x="143022" y="177490"/>
              <a:ext cx="1842066" cy="72415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a:p>
          </p:txBody>
        </p:sp>
        <p:sp>
          <p:nvSpPr>
            <p:cNvPr id="14" name="TextBox 13"/>
            <p:cNvSpPr txBox="1"/>
            <p:nvPr/>
          </p:nvSpPr>
          <p:spPr>
            <a:xfrm>
              <a:off x="-4059945" y="-1017433"/>
              <a:ext cx="1842066" cy="72415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b="1" kern="1200" dirty="0" err="1">
                  <a:solidFill>
                    <a:schemeClr val="tx2">
                      <a:lumMod val="75000"/>
                    </a:schemeClr>
                  </a:solidFill>
                  <a:latin typeface="Arial" panose="020B0604020202020204" pitchFamily="34" charset="0"/>
                  <a:cs typeface="Arial" panose="020B0604020202020204" pitchFamily="34" charset="0"/>
                </a:rPr>
                <a:t>Teulu</a:t>
              </a:r>
              <a:r>
                <a:rPr lang="en-GB" sz="2000" b="1" kern="1200" baseline="0" dirty="0">
                  <a:solidFill>
                    <a:schemeClr val="tx2">
                      <a:lumMod val="75000"/>
                    </a:schemeClr>
                  </a:solidFill>
                  <a:latin typeface="Arial" panose="020B0604020202020204" pitchFamily="34" charset="0"/>
                  <a:cs typeface="Arial" panose="020B0604020202020204" pitchFamily="34" charset="0"/>
                </a:rPr>
                <a:t> </a:t>
              </a:r>
              <a:r>
                <a:rPr lang="en-GB" sz="2000" b="1" kern="1200" baseline="0" dirty="0" err="1">
                  <a:solidFill>
                    <a:schemeClr val="tx2">
                      <a:lumMod val="75000"/>
                    </a:schemeClr>
                  </a:solidFill>
                  <a:latin typeface="Arial" panose="020B0604020202020204" pitchFamily="34" charset="0"/>
                  <a:cs typeface="Arial" panose="020B0604020202020204" pitchFamily="34" charset="0"/>
                </a:rPr>
                <a:t>Biolegol</a:t>
              </a:r>
              <a:endParaRPr lang="en-GB" sz="2000" b="1" kern="1200" dirty="0">
                <a:solidFill>
                  <a:schemeClr val="tx2">
                    <a:lumMod val="75000"/>
                  </a:schemeClr>
                </a:solidFill>
                <a:latin typeface="Arial" panose="020B0604020202020204" pitchFamily="34" charset="0"/>
                <a:cs typeface="Arial" panose="020B0604020202020204" pitchFamily="34" charset="0"/>
              </a:endParaRPr>
            </a:p>
          </p:txBody>
        </p:sp>
      </p:grpSp>
      <p:sp>
        <p:nvSpPr>
          <p:cNvPr id="15" name="Arrow: Left 2">
            <a:extLst>
              <a:ext uri="{FF2B5EF4-FFF2-40B4-BE49-F238E27FC236}">
                <a16:creationId xmlns:a16="http://schemas.microsoft.com/office/drawing/2014/main" id="{9E139D94-17D6-4F45-8204-68B2B72C9EA2}"/>
              </a:ext>
            </a:extLst>
          </p:cNvPr>
          <p:cNvSpPr/>
          <p:nvPr/>
        </p:nvSpPr>
        <p:spPr>
          <a:xfrm>
            <a:off x="3246429" y="2341125"/>
            <a:ext cx="5295330" cy="59316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err="1">
                <a:latin typeface="Arial" panose="020B0604020202020204" pitchFamily="34" charset="0"/>
                <a:cs typeface="Arial" panose="020B0604020202020204" pitchFamily="34" charset="0"/>
              </a:rPr>
              <a:t>Gorchymyn</a:t>
            </a:r>
            <a:r>
              <a:rPr lang="en-GB" sz="2400" b="1" dirty="0">
                <a:latin typeface="Arial" panose="020B0604020202020204" pitchFamily="34" charset="0"/>
                <a:cs typeface="Arial" panose="020B0604020202020204" pitchFamily="34" charset="0"/>
              </a:rPr>
              <a:t> </a:t>
            </a:r>
            <a:r>
              <a:rPr lang="en-GB" sz="2400" b="1" dirty="0" err="1">
                <a:latin typeface="Arial" panose="020B0604020202020204" pitchFamily="34" charset="0"/>
                <a:cs typeface="Arial" panose="020B0604020202020204" pitchFamily="34" charset="0"/>
              </a:rPr>
              <a:t>Gofal</a:t>
            </a:r>
            <a:endParaRPr lang="en-GB" sz="2400" b="1" dirty="0">
              <a:latin typeface="Arial" panose="020B0604020202020204" pitchFamily="34" charset="0"/>
              <a:cs typeface="Arial" panose="020B0604020202020204" pitchFamily="34" charset="0"/>
            </a:endParaRPr>
          </a:p>
        </p:txBody>
      </p:sp>
      <p:grpSp>
        <p:nvGrpSpPr>
          <p:cNvPr id="16" name="Group 15"/>
          <p:cNvGrpSpPr/>
          <p:nvPr/>
        </p:nvGrpSpPr>
        <p:grpSpPr>
          <a:xfrm>
            <a:off x="1836000" y="3219323"/>
            <a:ext cx="1842066" cy="724154"/>
            <a:chOff x="836173" y="1503314"/>
            <a:chExt cx="1842066" cy="724154"/>
          </a:xfrm>
        </p:grpSpPr>
        <p:sp>
          <p:nvSpPr>
            <p:cNvPr id="17" name="Rectangle 16"/>
            <p:cNvSpPr/>
            <p:nvPr/>
          </p:nvSpPr>
          <p:spPr>
            <a:xfrm>
              <a:off x="836173" y="1503314"/>
              <a:ext cx="1842066" cy="72415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a:p>
          </p:txBody>
        </p:sp>
        <p:sp>
          <p:nvSpPr>
            <p:cNvPr id="18" name="TextBox 17"/>
            <p:cNvSpPr txBox="1"/>
            <p:nvPr/>
          </p:nvSpPr>
          <p:spPr>
            <a:xfrm>
              <a:off x="836173" y="1503314"/>
              <a:ext cx="1842066" cy="72415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5400" tIns="25400" rIns="25400" bIns="25400" numCol="1" spcCol="1270" anchor="ctr" anchorCtr="0">
              <a:noAutofit/>
            </a:bodyPr>
            <a:lstStyle/>
            <a:p>
              <a:pPr lvl="0" algn="r" defTabSz="889000">
                <a:lnSpc>
                  <a:spcPct val="90000"/>
                </a:lnSpc>
                <a:spcBef>
                  <a:spcPct val="0"/>
                </a:spcBef>
                <a:spcAft>
                  <a:spcPct val="35000"/>
                </a:spcAft>
              </a:pPr>
              <a:r>
                <a:rPr lang="en-GB" sz="2000" b="1" kern="1200" baseline="0" dirty="0" err="1">
                  <a:solidFill>
                    <a:schemeClr val="tx2">
                      <a:lumMod val="75000"/>
                    </a:schemeClr>
                  </a:solidFill>
                  <a:latin typeface="Arial" panose="020B0604020202020204" pitchFamily="34" charset="0"/>
                  <a:cs typeface="Arial" panose="020B0604020202020204" pitchFamily="34" charset="0"/>
                </a:rPr>
                <a:t>Cartref</a:t>
              </a:r>
              <a:r>
                <a:rPr lang="en-GB" sz="2000" b="1" kern="1200" baseline="0" dirty="0">
                  <a:solidFill>
                    <a:schemeClr val="tx2">
                      <a:lumMod val="75000"/>
                    </a:schemeClr>
                  </a:solidFill>
                  <a:latin typeface="Arial" panose="020B0604020202020204" pitchFamily="34" charset="0"/>
                  <a:cs typeface="Arial" panose="020B0604020202020204" pitchFamily="34" charset="0"/>
                </a:rPr>
                <a:t> </a:t>
              </a:r>
              <a:r>
                <a:rPr lang="en-GB" sz="2000" b="1" kern="1200" baseline="0" dirty="0" err="1">
                  <a:solidFill>
                    <a:schemeClr val="tx2">
                      <a:lumMod val="75000"/>
                    </a:schemeClr>
                  </a:solidFill>
                  <a:latin typeface="Arial" panose="020B0604020202020204" pitchFamily="34" charset="0"/>
                  <a:cs typeface="Arial" panose="020B0604020202020204" pitchFamily="34" charset="0"/>
                </a:rPr>
                <a:t>maeth</a:t>
              </a:r>
              <a:endParaRPr lang="en-GB" sz="2000" b="1" kern="1200" dirty="0">
                <a:solidFill>
                  <a:schemeClr val="tx2">
                    <a:lumMod val="75000"/>
                  </a:schemeClr>
                </a:solidFill>
                <a:latin typeface="Arial" panose="020B0604020202020204" pitchFamily="34" charset="0"/>
                <a:cs typeface="Arial" panose="020B0604020202020204" pitchFamily="34" charset="0"/>
              </a:endParaRPr>
            </a:p>
          </p:txBody>
        </p:sp>
      </p:grpSp>
      <p:sp>
        <p:nvSpPr>
          <p:cNvPr id="19" name="Arrow: Left 7">
            <a:extLst>
              <a:ext uri="{FF2B5EF4-FFF2-40B4-BE49-F238E27FC236}">
                <a16:creationId xmlns:a16="http://schemas.microsoft.com/office/drawing/2014/main" id="{A8A746D2-43C7-45B2-9DA9-872E3CBF1042}"/>
              </a:ext>
            </a:extLst>
          </p:cNvPr>
          <p:cNvSpPr/>
          <p:nvPr/>
        </p:nvSpPr>
        <p:spPr>
          <a:xfrm>
            <a:off x="5625791" y="3150348"/>
            <a:ext cx="3783119" cy="11164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err="1">
                <a:latin typeface="Arial" panose="020B0604020202020204" pitchFamily="34" charset="0"/>
                <a:cs typeface="Arial" panose="020B0604020202020204" pitchFamily="34" charset="0"/>
              </a:rPr>
              <a:t>Gorchymyn</a:t>
            </a:r>
            <a:r>
              <a:rPr lang="en-GB" sz="2000" b="1" dirty="0">
                <a:latin typeface="Arial" panose="020B0604020202020204" pitchFamily="34" charset="0"/>
                <a:cs typeface="Arial" panose="020B0604020202020204" pitchFamily="34" charset="0"/>
              </a:rPr>
              <a:t> </a:t>
            </a:r>
            <a:r>
              <a:rPr lang="en-GB" sz="2000" b="1" dirty="0" err="1">
                <a:latin typeface="Arial" panose="020B0604020202020204" pitchFamily="34" charset="0"/>
                <a:cs typeface="Arial" panose="020B0604020202020204" pitchFamily="34" charset="0"/>
              </a:rPr>
              <a:t>Lleoli</a:t>
            </a:r>
            <a:endParaRPr lang="en-GB" sz="2000" b="1" dirty="0">
              <a:latin typeface="Arial" panose="020B0604020202020204" pitchFamily="34" charset="0"/>
              <a:cs typeface="Arial" panose="020B0604020202020204" pitchFamily="34" charset="0"/>
            </a:endParaRPr>
          </a:p>
        </p:txBody>
      </p:sp>
      <p:grpSp>
        <p:nvGrpSpPr>
          <p:cNvPr id="20" name="Group 19"/>
          <p:cNvGrpSpPr/>
          <p:nvPr/>
        </p:nvGrpSpPr>
        <p:grpSpPr>
          <a:xfrm>
            <a:off x="2412000" y="4608000"/>
            <a:ext cx="2738207" cy="724154"/>
            <a:chOff x="1090474" y="2640240"/>
            <a:chExt cx="2738207" cy="724154"/>
          </a:xfrm>
        </p:grpSpPr>
        <p:sp>
          <p:nvSpPr>
            <p:cNvPr id="21" name="Rectangle 20"/>
            <p:cNvSpPr/>
            <p:nvPr/>
          </p:nvSpPr>
          <p:spPr>
            <a:xfrm>
              <a:off x="1090474" y="2640240"/>
              <a:ext cx="2738207" cy="72415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a:p>
          </p:txBody>
        </p:sp>
        <p:sp>
          <p:nvSpPr>
            <p:cNvPr id="22" name="TextBox 21"/>
            <p:cNvSpPr txBox="1"/>
            <p:nvPr/>
          </p:nvSpPr>
          <p:spPr>
            <a:xfrm>
              <a:off x="1090474" y="2640240"/>
              <a:ext cx="2738207" cy="72415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5400" tIns="25400" rIns="25400" bIns="25400" numCol="1" spcCol="1270" anchor="ctr" anchorCtr="0">
              <a:noAutofit/>
            </a:bodyPr>
            <a:lstStyle/>
            <a:p>
              <a:pPr lvl="0" algn="r" defTabSz="889000">
                <a:lnSpc>
                  <a:spcPct val="90000"/>
                </a:lnSpc>
                <a:spcBef>
                  <a:spcPct val="0"/>
                </a:spcBef>
                <a:spcAft>
                  <a:spcPct val="35000"/>
                </a:spcAft>
              </a:pPr>
              <a:r>
                <a:rPr lang="en-GB" sz="2000" b="1" kern="1200" dirty="0" err="1">
                  <a:solidFill>
                    <a:schemeClr val="tx2">
                      <a:lumMod val="75000"/>
                    </a:schemeClr>
                  </a:solidFill>
                  <a:latin typeface="Arial" panose="020B0604020202020204" pitchFamily="34" charset="0"/>
                  <a:cs typeface="Arial" panose="020B0604020202020204" pitchFamily="34" charset="0"/>
                </a:rPr>
                <a:t>Teulu</a:t>
              </a:r>
              <a:r>
                <a:rPr lang="en-GB" sz="2000" b="1" kern="1200" dirty="0">
                  <a:solidFill>
                    <a:schemeClr val="tx2">
                      <a:lumMod val="75000"/>
                    </a:schemeClr>
                  </a:solidFill>
                  <a:latin typeface="Arial" panose="020B0604020202020204" pitchFamily="34" charset="0"/>
                  <a:cs typeface="Arial" panose="020B0604020202020204" pitchFamily="34" charset="0"/>
                </a:rPr>
                <a:t> </a:t>
              </a:r>
              <a:r>
                <a:rPr lang="en-GB" sz="2000" b="1" kern="1200" dirty="0" err="1">
                  <a:solidFill>
                    <a:schemeClr val="tx2">
                      <a:lumMod val="75000"/>
                    </a:schemeClr>
                  </a:solidFill>
                  <a:latin typeface="Arial" panose="020B0604020202020204" pitchFamily="34" charset="0"/>
                  <a:cs typeface="Arial" panose="020B0604020202020204" pitchFamily="34" charset="0"/>
                </a:rPr>
                <a:t>mabwysiadol</a:t>
              </a:r>
              <a:endParaRPr lang="en-GB" sz="2000" b="1" kern="1200" dirty="0">
                <a:solidFill>
                  <a:schemeClr val="tx2">
                    <a:lumMod val="75000"/>
                  </a:schemeClr>
                </a:solidFill>
                <a:latin typeface="Arial" panose="020B0604020202020204" pitchFamily="34" charset="0"/>
                <a:cs typeface="Arial" panose="020B0604020202020204" pitchFamily="34" charset="0"/>
              </a:endParaRPr>
            </a:p>
          </p:txBody>
        </p:sp>
      </p:grpSp>
      <p:sp>
        <p:nvSpPr>
          <p:cNvPr id="23" name="Arrow: Left 8">
            <a:extLst>
              <a:ext uri="{FF2B5EF4-FFF2-40B4-BE49-F238E27FC236}">
                <a16:creationId xmlns:a16="http://schemas.microsoft.com/office/drawing/2014/main" id="{6F546819-6765-44AE-9580-1D40E5C88E2F}"/>
              </a:ext>
            </a:extLst>
          </p:cNvPr>
          <p:cNvSpPr/>
          <p:nvPr/>
        </p:nvSpPr>
        <p:spPr>
          <a:xfrm>
            <a:off x="6412068" y="4482855"/>
            <a:ext cx="3367932" cy="11117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err="1">
                <a:latin typeface="Arial" panose="020B0604020202020204" pitchFamily="34" charset="0"/>
                <a:cs typeface="Arial" panose="020B0604020202020204" pitchFamily="34" charset="0"/>
              </a:rPr>
              <a:t>Gorchymyn</a:t>
            </a:r>
            <a:r>
              <a:rPr lang="en-GB" sz="2000" b="1" dirty="0">
                <a:latin typeface="Arial" panose="020B0604020202020204" pitchFamily="34" charset="0"/>
                <a:cs typeface="Arial" panose="020B0604020202020204" pitchFamily="34" charset="0"/>
              </a:rPr>
              <a:t> </a:t>
            </a:r>
            <a:r>
              <a:rPr lang="en-GB" sz="2000" b="1" dirty="0" err="1">
                <a:latin typeface="Arial" panose="020B0604020202020204" pitchFamily="34" charset="0"/>
                <a:cs typeface="Arial" panose="020B0604020202020204" pitchFamily="34" charset="0"/>
              </a:rPr>
              <a:t>mabwysiadu</a:t>
            </a:r>
            <a:endParaRPr lang="en-GB"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625671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869</TotalTime>
  <Words>6037</Words>
  <Application>Microsoft Office PowerPoint</Application>
  <PresentationFormat>Widescreen</PresentationFormat>
  <Paragraphs>295</Paragraphs>
  <Slides>20</Slides>
  <Notes>16</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Facet</vt:lpstr>
      <vt:lpstr>PowerPoint Presentation</vt:lpstr>
      <vt:lpstr>Fframwaith Datblygu a Hyfforddi Ôl-Mabwysiadu y GMC</vt:lpstr>
      <vt:lpstr>Beth mae’n ei gynnwys?</vt:lpstr>
      <vt:lpstr>Teulu Newydd</vt:lpstr>
      <vt:lpstr>Cymryd rhan!</vt:lpstr>
      <vt:lpstr>Helpu pethau i fynd yn dda</vt:lpstr>
      <vt:lpstr>Mae’n iawn i ofyn…</vt:lpstr>
      <vt:lpstr>Taith y Mabwysiadwr</vt:lpstr>
      <vt:lpstr>Taith y Plentyn</vt:lpstr>
      <vt:lpstr>Yn esgidiau’r plentyn</vt:lpstr>
      <vt:lpstr>Rolau a chyfrifoldebau</vt:lpstr>
      <vt:lpstr>Profiad Bywyd y Plentyn</vt:lpstr>
      <vt:lpstr>Effaith y blynyddoedd cynnar</vt:lpstr>
      <vt:lpstr>Anghenion plant mabwysiedig</vt:lpstr>
      <vt:lpstr>Negeseuon Allweddol</vt:lpstr>
      <vt:lpstr>Trafodaeth</vt:lpstr>
      <vt:lpstr>Beth mae hyn  i gyd yn ei olygu i’r plant?</vt:lpstr>
      <vt:lpstr>Felly beth allaf i ei wneud…</vt:lpstr>
      <vt:lpstr>Neges Allweddol</vt:lpstr>
      <vt:lpstr> </vt:lpstr>
    </vt:vector>
  </TitlesOfParts>
  <Company>City of Cardiff Council - Cyngor Dinas Caerdydd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Lopez, Helena</dc:creator>
  <cp:lastModifiedBy>Samantha Frith-Jones</cp:lastModifiedBy>
  <cp:revision>59</cp:revision>
  <dcterms:created xsi:type="dcterms:W3CDTF">2020-04-23T09:46:07Z</dcterms:created>
  <dcterms:modified xsi:type="dcterms:W3CDTF">2024-12-24T08:05:44Z</dcterms:modified>
</cp:coreProperties>
</file>