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EA8152-7D11-46A6-A0E1-59380DA6F716}" v="12" dt="2024-10-28T17:10:01.5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8796" autoAdjust="0"/>
  </p:normalViewPr>
  <p:slideViewPr>
    <p:cSldViewPr snapToGrid="0">
      <p:cViewPr varScale="1">
        <p:scale>
          <a:sx n="110" d="100"/>
          <a:sy n="110" d="100"/>
        </p:scale>
        <p:origin x="15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3040D5-ED8F-4F06-80B4-8E0AC7BDB608}" type="doc">
      <dgm:prSet loTypeId="urn:microsoft.com/office/officeart/2005/8/layout/pyramid1" loCatId="pyramid" qsTypeId="urn:microsoft.com/office/officeart/2005/8/quickstyle/simple1" qsCatId="simple" csTypeId="urn:microsoft.com/office/officeart/2005/8/colors/accent1_2" csCatId="accent1" phldr="1"/>
      <dgm:spPr/>
    </dgm:pt>
    <dgm:pt modelId="{204EA795-2489-464F-9063-88C7A4FE2927}">
      <dgm:prSet phldrT="[Text]"/>
      <dgm:spPr/>
      <dgm:t>
        <a:bodyPr/>
        <a:lstStyle/>
        <a:p>
          <a:r>
            <a:rPr lang="en-GB" i="0" dirty="0">
              <a:latin typeface="Arial" panose="020B0604020202020204" pitchFamily="34" charset="0"/>
              <a:cs typeface="Arial" panose="020B0604020202020204" pitchFamily="34" charset="0"/>
            </a:rPr>
            <a:t>Hunan-</a:t>
          </a:r>
          <a:r>
            <a:rPr lang="en-GB" i="0" dirty="0" err="1">
              <a:latin typeface="Arial" panose="020B0604020202020204" pitchFamily="34" charset="0"/>
              <a:cs typeface="Arial" panose="020B0604020202020204" pitchFamily="34" charset="0"/>
            </a:rPr>
            <a:t>sylweddoliad</a:t>
          </a:r>
          <a:endParaRPr lang="en-GB" i="0" dirty="0">
            <a:latin typeface="Arial" panose="020B0604020202020204" pitchFamily="34" charset="0"/>
            <a:cs typeface="Arial" panose="020B0604020202020204" pitchFamily="34" charset="0"/>
          </a:endParaRPr>
        </a:p>
      </dgm:t>
    </dgm:pt>
    <dgm:pt modelId="{20206237-6F00-4803-BAC2-88219E87C947}" type="parTrans" cxnId="{967799E3-715F-448C-85A1-4B1A0845DF7C}">
      <dgm:prSet/>
      <dgm:spPr/>
      <dgm:t>
        <a:bodyPr/>
        <a:lstStyle/>
        <a:p>
          <a:endParaRPr lang="en-GB"/>
        </a:p>
      </dgm:t>
    </dgm:pt>
    <dgm:pt modelId="{99AB7956-03D0-43B8-938E-E133B768C6B1}" type="sibTrans" cxnId="{967799E3-715F-448C-85A1-4B1A0845DF7C}">
      <dgm:prSet/>
      <dgm:spPr/>
      <dgm:t>
        <a:bodyPr/>
        <a:lstStyle/>
        <a:p>
          <a:endParaRPr lang="en-GB"/>
        </a:p>
      </dgm:t>
    </dgm:pt>
    <dgm:pt modelId="{D30E5C7A-99A4-43AB-A0F9-134B7119CF27}">
      <dgm:prSet phldrT="[Text]"/>
      <dgm:spPr>
        <a:solidFill>
          <a:srgbClr val="00B050"/>
        </a:solidFill>
      </dgm:spPr>
      <dgm:t>
        <a:bodyPr/>
        <a:lstStyle/>
        <a:p>
          <a:r>
            <a:rPr lang="en-GB" i="0" dirty="0" err="1">
              <a:latin typeface="Arial" panose="020B0604020202020204" pitchFamily="34" charset="0"/>
              <a:cs typeface="Arial" panose="020B0604020202020204" pitchFamily="34" charset="0"/>
            </a:rPr>
            <a:t>Hyder</a:t>
          </a:r>
          <a:endParaRPr lang="en-GB" i="0" dirty="0">
            <a:latin typeface="Arial" panose="020B0604020202020204" pitchFamily="34" charset="0"/>
            <a:cs typeface="Arial" panose="020B0604020202020204" pitchFamily="34" charset="0"/>
          </a:endParaRPr>
        </a:p>
      </dgm:t>
    </dgm:pt>
    <dgm:pt modelId="{C00204A5-F678-4F8D-904D-78963F359341}" type="parTrans" cxnId="{F31509F2-E5FB-45DE-BE8D-7FBAA769EA20}">
      <dgm:prSet/>
      <dgm:spPr/>
      <dgm:t>
        <a:bodyPr/>
        <a:lstStyle/>
        <a:p>
          <a:endParaRPr lang="en-GB"/>
        </a:p>
      </dgm:t>
    </dgm:pt>
    <dgm:pt modelId="{8B211CC6-3204-40BA-B932-A761CE3C516B}" type="sibTrans" cxnId="{F31509F2-E5FB-45DE-BE8D-7FBAA769EA20}">
      <dgm:prSet/>
      <dgm:spPr/>
      <dgm:t>
        <a:bodyPr/>
        <a:lstStyle/>
        <a:p>
          <a:endParaRPr lang="en-GB"/>
        </a:p>
      </dgm:t>
    </dgm:pt>
    <dgm:pt modelId="{FF4B33BA-0BF2-4742-AFCC-088F86600BC7}">
      <dgm:prSet phldrT="[Text]"/>
      <dgm:spPr>
        <a:solidFill>
          <a:srgbClr val="FFFF00"/>
        </a:solidFill>
      </dgm:spPr>
      <dgm:t>
        <a:bodyPr/>
        <a:lstStyle/>
        <a:p>
          <a:r>
            <a:rPr lang="en-GB" i="0" dirty="0" err="1">
              <a:latin typeface="Arial" panose="020B0604020202020204" pitchFamily="34" charset="0"/>
              <a:cs typeface="Arial" panose="020B0604020202020204" pitchFamily="34" charset="0"/>
            </a:rPr>
            <a:t>Cariad</a:t>
          </a:r>
          <a:r>
            <a:rPr lang="en-GB" i="0" dirty="0">
              <a:latin typeface="Arial" panose="020B0604020202020204" pitchFamily="34" charset="0"/>
              <a:cs typeface="Arial" panose="020B0604020202020204" pitchFamily="34" charset="0"/>
            </a:rPr>
            <a:t> / </a:t>
          </a:r>
          <a:r>
            <a:rPr lang="en-GB" i="0" dirty="0" err="1">
              <a:latin typeface="Arial" panose="020B0604020202020204" pitchFamily="34" charset="0"/>
              <a:cs typeface="Arial" panose="020B0604020202020204" pitchFamily="34" charset="0"/>
            </a:rPr>
            <a:t>Perthyn</a:t>
          </a:r>
          <a:endParaRPr lang="en-GB" i="0" dirty="0">
            <a:latin typeface="Arial" panose="020B0604020202020204" pitchFamily="34" charset="0"/>
            <a:cs typeface="Arial" panose="020B0604020202020204" pitchFamily="34" charset="0"/>
          </a:endParaRPr>
        </a:p>
      </dgm:t>
    </dgm:pt>
    <dgm:pt modelId="{C058FD1E-EC33-4CCD-AB01-4C9F8F7FAF23}" type="parTrans" cxnId="{C5FAF541-7C1B-41DD-8DF5-864A81F992E9}">
      <dgm:prSet/>
      <dgm:spPr/>
      <dgm:t>
        <a:bodyPr/>
        <a:lstStyle/>
        <a:p>
          <a:endParaRPr lang="en-GB"/>
        </a:p>
      </dgm:t>
    </dgm:pt>
    <dgm:pt modelId="{A4D5B1AC-DC76-47B5-91B9-01671E1E7BAA}" type="sibTrans" cxnId="{C5FAF541-7C1B-41DD-8DF5-864A81F992E9}">
      <dgm:prSet/>
      <dgm:spPr/>
      <dgm:t>
        <a:bodyPr/>
        <a:lstStyle/>
        <a:p>
          <a:endParaRPr lang="en-GB"/>
        </a:p>
      </dgm:t>
    </dgm:pt>
    <dgm:pt modelId="{11575948-F64A-47E7-B3E7-1EEB1A18D19A}">
      <dgm:prSet phldrT="[Text]"/>
      <dgm:spPr>
        <a:solidFill>
          <a:schemeClr val="accent6">
            <a:lumMod val="75000"/>
          </a:schemeClr>
        </a:solidFill>
      </dgm:spPr>
      <dgm:t>
        <a:bodyPr/>
        <a:lstStyle/>
        <a:p>
          <a:r>
            <a:rPr lang="en-GB" i="0" dirty="0" err="1">
              <a:latin typeface="Arial" panose="020B0604020202020204" pitchFamily="34" charset="0"/>
              <a:cs typeface="Arial" panose="020B0604020202020204" pitchFamily="34" charset="0"/>
            </a:rPr>
            <a:t>Diolgewch</a:t>
          </a:r>
          <a:endParaRPr lang="en-GB" i="0" dirty="0">
            <a:latin typeface="Arial" panose="020B0604020202020204" pitchFamily="34" charset="0"/>
            <a:cs typeface="Arial" panose="020B0604020202020204" pitchFamily="34" charset="0"/>
          </a:endParaRPr>
        </a:p>
      </dgm:t>
    </dgm:pt>
    <dgm:pt modelId="{7BF952C9-7FDB-40A0-BBD9-9002CC12C72C}" type="parTrans" cxnId="{DFE05E24-EC1A-40B3-93DF-3F776DDF544F}">
      <dgm:prSet/>
      <dgm:spPr/>
      <dgm:t>
        <a:bodyPr/>
        <a:lstStyle/>
        <a:p>
          <a:endParaRPr lang="en-GB"/>
        </a:p>
      </dgm:t>
    </dgm:pt>
    <dgm:pt modelId="{58102F19-68A5-4335-99BE-FADB8B47AD72}" type="sibTrans" cxnId="{DFE05E24-EC1A-40B3-93DF-3F776DDF544F}">
      <dgm:prSet/>
      <dgm:spPr/>
      <dgm:t>
        <a:bodyPr/>
        <a:lstStyle/>
        <a:p>
          <a:endParaRPr lang="en-GB"/>
        </a:p>
      </dgm:t>
    </dgm:pt>
    <dgm:pt modelId="{61AEDF54-EAB4-4DD5-AF81-24666F784DC5}">
      <dgm:prSet phldrT="[Text]"/>
      <dgm:spPr>
        <a:solidFill>
          <a:srgbClr val="FF0000"/>
        </a:solidFill>
      </dgm:spPr>
      <dgm:t>
        <a:bodyPr/>
        <a:lstStyle/>
        <a:p>
          <a:r>
            <a:rPr lang="en-GB" i="0" dirty="0" err="1">
              <a:solidFill>
                <a:schemeClr val="tx1"/>
              </a:solidFill>
              <a:latin typeface="Arial" panose="020B0604020202020204" pitchFamily="34" charset="0"/>
              <a:cs typeface="Arial" panose="020B0604020202020204" pitchFamily="34" charset="0"/>
            </a:rPr>
            <a:t>Ffisiolegol</a:t>
          </a:r>
          <a:endParaRPr lang="en-GB" i="0" dirty="0">
            <a:solidFill>
              <a:schemeClr val="tx1"/>
            </a:solidFill>
            <a:latin typeface="Arial" panose="020B0604020202020204" pitchFamily="34" charset="0"/>
            <a:cs typeface="Arial" panose="020B0604020202020204" pitchFamily="34" charset="0"/>
          </a:endParaRPr>
        </a:p>
      </dgm:t>
    </dgm:pt>
    <dgm:pt modelId="{BC067047-B9BA-4085-9274-5795476F96F9}" type="parTrans" cxnId="{803F22C8-32D2-48C6-B9CC-CA09A7E12F2C}">
      <dgm:prSet/>
      <dgm:spPr/>
      <dgm:t>
        <a:bodyPr/>
        <a:lstStyle/>
        <a:p>
          <a:endParaRPr lang="en-GB"/>
        </a:p>
      </dgm:t>
    </dgm:pt>
    <dgm:pt modelId="{94BD7193-D47A-4DF6-86AB-C6E2977F80EE}" type="sibTrans" cxnId="{803F22C8-32D2-48C6-B9CC-CA09A7E12F2C}">
      <dgm:prSet/>
      <dgm:spPr/>
      <dgm:t>
        <a:bodyPr/>
        <a:lstStyle/>
        <a:p>
          <a:endParaRPr lang="en-GB"/>
        </a:p>
      </dgm:t>
    </dgm:pt>
    <dgm:pt modelId="{D34FE0D9-391B-4240-9E82-3C8566B21CFA}" type="pres">
      <dgm:prSet presAssocID="{4D3040D5-ED8F-4F06-80B4-8E0AC7BDB608}" presName="Name0" presStyleCnt="0">
        <dgm:presLayoutVars>
          <dgm:dir/>
          <dgm:animLvl val="lvl"/>
          <dgm:resizeHandles val="exact"/>
        </dgm:presLayoutVars>
      </dgm:prSet>
      <dgm:spPr/>
    </dgm:pt>
    <dgm:pt modelId="{64B49AB6-778D-4684-9FF2-658E6644B885}" type="pres">
      <dgm:prSet presAssocID="{204EA795-2489-464F-9063-88C7A4FE2927}" presName="Name8" presStyleCnt="0"/>
      <dgm:spPr/>
    </dgm:pt>
    <dgm:pt modelId="{51C8AC55-1E18-4780-AAFC-4A145EDC20C7}" type="pres">
      <dgm:prSet presAssocID="{204EA795-2489-464F-9063-88C7A4FE2927}" presName="level" presStyleLbl="node1" presStyleIdx="0" presStyleCnt="5">
        <dgm:presLayoutVars>
          <dgm:chMax val="1"/>
          <dgm:bulletEnabled val="1"/>
        </dgm:presLayoutVars>
      </dgm:prSet>
      <dgm:spPr/>
    </dgm:pt>
    <dgm:pt modelId="{439F262C-ADDA-41B0-B402-CE49AF8B59AD}" type="pres">
      <dgm:prSet presAssocID="{204EA795-2489-464F-9063-88C7A4FE2927}" presName="levelTx" presStyleLbl="revTx" presStyleIdx="0" presStyleCnt="0">
        <dgm:presLayoutVars>
          <dgm:chMax val="1"/>
          <dgm:bulletEnabled val="1"/>
        </dgm:presLayoutVars>
      </dgm:prSet>
      <dgm:spPr/>
    </dgm:pt>
    <dgm:pt modelId="{3D639F8E-C676-4A5C-ABC5-2B924AD821F4}" type="pres">
      <dgm:prSet presAssocID="{D30E5C7A-99A4-43AB-A0F9-134B7119CF27}" presName="Name8" presStyleCnt="0"/>
      <dgm:spPr/>
    </dgm:pt>
    <dgm:pt modelId="{FF1006E2-BC96-4DFB-8DA4-9FE85567E73C}" type="pres">
      <dgm:prSet presAssocID="{D30E5C7A-99A4-43AB-A0F9-134B7119CF27}" presName="level" presStyleLbl="node1" presStyleIdx="1" presStyleCnt="5">
        <dgm:presLayoutVars>
          <dgm:chMax val="1"/>
          <dgm:bulletEnabled val="1"/>
        </dgm:presLayoutVars>
      </dgm:prSet>
      <dgm:spPr/>
    </dgm:pt>
    <dgm:pt modelId="{42060868-9D5D-4525-9479-941E2DDB3205}" type="pres">
      <dgm:prSet presAssocID="{D30E5C7A-99A4-43AB-A0F9-134B7119CF27}" presName="levelTx" presStyleLbl="revTx" presStyleIdx="0" presStyleCnt="0">
        <dgm:presLayoutVars>
          <dgm:chMax val="1"/>
          <dgm:bulletEnabled val="1"/>
        </dgm:presLayoutVars>
      </dgm:prSet>
      <dgm:spPr/>
    </dgm:pt>
    <dgm:pt modelId="{692D5CB1-4584-4EEC-B656-FEF1A02EEAE0}" type="pres">
      <dgm:prSet presAssocID="{FF4B33BA-0BF2-4742-AFCC-088F86600BC7}" presName="Name8" presStyleCnt="0"/>
      <dgm:spPr/>
    </dgm:pt>
    <dgm:pt modelId="{A0997830-DAC3-4EFB-A83D-9C2BFCE9BAD1}" type="pres">
      <dgm:prSet presAssocID="{FF4B33BA-0BF2-4742-AFCC-088F86600BC7}" presName="level" presStyleLbl="node1" presStyleIdx="2" presStyleCnt="5">
        <dgm:presLayoutVars>
          <dgm:chMax val="1"/>
          <dgm:bulletEnabled val="1"/>
        </dgm:presLayoutVars>
      </dgm:prSet>
      <dgm:spPr/>
    </dgm:pt>
    <dgm:pt modelId="{118CA4D8-7EE4-45A9-8AD6-1E0F0A122B13}" type="pres">
      <dgm:prSet presAssocID="{FF4B33BA-0BF2-4742-AFCC-088F86600BC7}" presName="levelTx" presStyleLbl="revTx" presStyleIdx="0" presStyleCnt="0">
        <dgm:presLayoutVars>
          <dgm:chMax val="1"/>
          <dgm:bulletEnabled val="1"/>
        </dgm:presLayoutVars>
      </dgm:prSet>
      <dgm:spPr/>
    </dgm:pt>
    <dgm:pt modelId="{4F64DD66-60D5-48F4-B239-9AC7C9BE7620}" type="pres">
      <dgm:prSet presAssocID="{11575948-F64A-47E7-B3E7-1EEB1A18D19A}" presName="Name8" presStyleCnt="0"/>
      <dgm:spPr/>
    </dgm:pt>
    <dgm:pt modelId="{9773348B-E057-4517-8036-BCAC6ECFFEBC}" type="pres">
      <dgm:prSet presAssocID="{11575948-F64A-47E7-B3E7-1EEB1A18D19A}" presName="level" presStyleLbl="node1" presStyleIdx="3" presStyleCnt="5">
        <dgm:presLayoutVars>
          <dgm:chMax val="1"/>
          <dgm:bulletEnabled val="1"/>
        </dgm:presLayoutVars>
      </dgm:prSet>
      <dgm:spPr/>
    </dgm:pt>
    <dgm:pt modelId="{56CFB909-0A92-4E3B-A8D4-E3A797655772}" type="pres">
      <dgm:prSet presAssocID="{11575948-F64A-47E7-B3E7-1EEB1A18D19A}" presName="levelTx" presStyleLbl="revTx" presStyleIdx="0" presStyleCnt="0">
        <dgm:presLayoutVars>
          <dgm:chMax val="1"/>
          <dgm:bulletEnabled val="1"/>
        </dgm:presLayoutVars>
      </dgm:prSet>
      <dgm:spPr/>
    </dgm:pt>
    <dgm:pt modelId="{B3862FBB-1E96-4259-8B77-CBBAE9EF7ACC}" type="pres">
      <dgm:prSet presAssocID="{61AEDF54-EAB4-4DD5-AF81-24666F784DC5}" presName="Name8" presStyleCnt="0"/>
      <dgm:spPr/>
    </dgm:pt>
    <dgm:pt modelId="{6EA919E6-A16F-48CD-AAE2-15E50F20F0CA}" type="pres">
      <dgm:prSet presAssocID="{61AEDF54-EAB4-4DD5-AF81-24666F784DC5}" presName="level" presStyleLbl="node1" presStyleIdx="4" presStyleCnt="5">
        <dgm:presLayoutVars>
          <dgm:chMax val="1"/>
          <dgm:bulletEnabled val="1"/>
        </dgm:presLayoutVars>
      </dgm:prSet>
      <dgm:spPr/>
    </dgm:pt>
    <dgm:pt modelId="{E4550DD5-1745-4175-AFEA-DB4158C63345}" type="pres">
      <dgm:prSet presAssocID="{61AEDF54-EAB4-4DD5-AF81-24666F784DC5}" presName="levelTx" presStyleLbl="revTx" presStyleIdx="0" presStyleCnt="0">
        <dgm:presLayoutVars>
          <dgm:chMax val="1"/>
          <dgm:bulletEnabled val="1"/>
        </dgm:presLayoutVars>
      </dgm:prSet>
      <dgm:spPr/>
    </dgm:pt>
  </dgm:ptLst>
  <dgm:cxnLst>
    <dgm:cxn modelId="{51755E04-EB8E-4B13-B0C7-46053BF3B897}" type="presOf" srcId="{FF4B33BA-0BF2-4742-AFCC-088F86600BC7}" destId="{A0997830-DAC3-4EFB-A83D-9C2BFCE9BAD1}" srcOrd="0" destOrd="0" presId="urn:microsoft.com/office/officeart/2005/8/layout/pyramid1"/>
    <dgm:cxn modelId="{22DDDC19-E6C0-464D-AA5D-F6870E20D8E1}" type="presOf" srcId="{204EA795-2489-464F-9063-88C7A4FE2927}" destId="{51C8AC55-1E18-4780-AAFC-4A145EDC20C7}" srcOrd="0" destOrd="0" presId="urn:microsoft.com/office/officeart/2005/8/layout/pyramid1"/>
    <dgm:cxn modelId="{36E3AA1A-8CD5-43B4-869C-DE18260FAF03}" type="presOf" srcId="{61AEDF54-EAB4-4DD5-AF81-24666F784DC5}" destId="{6EA919E6-A16F-48CD-AAE2-15E50F20F0CA}" srcOrd="0" destOrd="0" presId="urn:microsoft.com/office/officeart/2005/8/layout/pyramid1"/>
    <dgm:cxn modelId="{F6ACD61B-8BD7-41F1-B144-160DE4C9EBC3}" type="presOf" srcId="{D30E5C7A-99A4-43AB-A0F9-134B7119CF27}" destId="{42060868-9D5D-4525-9479-941E2DDB3205}" srcOrd="1" destOrd="0" presId="urn:microsoft.com/office/officeart/2005/8/layout/pyramid1"/>
    <dgm:cxn modelId="{DFE05E24-EC1A-40B3-93DF-3F776DDF544F}" srcId="{4D3040D5-ED8F-4F06-80B4-8E0AC7BDB608}" destId="{11575948-F64A-47E7-B3E7-1EEB1A18D19A}" srcOrd="3" destOrd="0" parTransId="{7BF952C9-7FDB-40A0-BBD9-9002CC12C72C}" sibTransId="{58102F19-68A5-4335-99BE-FADB8B47AD72}"/>
    <dgm:cxn modelId="{C5FAF541-7C1B-41DD-8DF5-864A81F992E9}" srcId="{4D3040D5-ED8F-4F06-80B4-8E0AC7BDB608}" destId="{FF4B33BA-0BF2-4742-AFCC-088F86600BC7}" srcOrd="2" destOrd="0" parTransId="{C058FD1E-EC33-4CCD-AB01-4C9F8F7FAF23}" sibTransId="{A4D5B1AC-DC76-47B5-91B9-01671E1E7BAA}"/>
    <dgm:cxn modelId="{823BCF63-0452-4E69-92B6-9B8206981042}" type="presOf" srcId="{11575948-F64A-47E7-B3E7-1EEB1A18D19A}" destId="{9773348B-E057-4517-8036-BCAC6ECFFEBC}" srcOrd="0" destOrd="0" presId="urn:microsoft.com/office/officeart/2005/8/layout/pyramid1"/>
    <dgm:cxn modelId="{264A6580-3FAF-46E7-9827-CF8CDA9B3E72}" type="presOf" srcId="{D30E5C7A-99A4-43AB-A0F9-134B7119CF27}" destId="{FF1006E2-BC96-4DFB-8DA4-9FE85567E73C}" srcOrd="0" destOrd="0" presId="urn:microsoft.com/office/officeart/2005/8/layout/pyramid1"/>
    <dgm:cxn modelId="{E881A384-6869-44CB-B722-4B541ED6EC98}" type="presOf" srcId="{204EA795-2489-464F-9063-88C7A4FE2927}" destId="{439F262C-ADDA-41B0-B402-CE49AF8B59AD}" srcOrd="1" destOrd="0" presId="urn:microsoft.com/office/officeart/2005/8/layout/pyramid1"/>
    <dgm:cxn modelId="{5063208E-D1F9-40D0-9434-A0430DB157D0}" type="presOf" srcId="{4D3040D5-ED8F-4F06-80B4-8E0AC7BDB608}" destId="{D34FE0D9-391B-4240-9E82-3C8566B21CFA}" srcOrd="0" destOrd="0" presId="urn:microsoft.com/office/officeart/2005/8/layout/pyramid1"/>
    <dgm:cxn modelId="{7A7024B3-3EE1-40DE-AB51-272FCC1CC6C5}" type="presOf" srcId="{FF4B33BA-0BF2-4742-AFCC-088F86600BC7}" destId="{118CA4D8-7EE4-45A9-8AD6-1E0F0A122B13}" srcOrd="1" destOrd="0" presId="urn:microsoft.com/office/officeart/2005/8/layout/pyramid1"/>
    <dgm:cxn modelId="{803F22C8-32D2-48C6-B9CC-CA09A7E12F2C}" srcId="{4D3040D5-ED8F-4F06-80B4-8E0AC7BDB608}" destId="{61AEDF54-EAB4-4DD5-AF81-24666F784DC5}" srcOrd="4" destOrd="0" parTransId="{BC067047-B9BA-4085-9274-5795476F96F9}" sibTransId="{94BD7193-D47A-4DF6-86AB-C6E2977F80EE}"/>
    <dgm:cxn modelId="{B1D251D4-574A-46A0-BB0F-9BC92FDD1AAA}" type="presOf" srcId="{61AEDF54-EAB4-4DD5-AF81-24666F784DC5}" destId="{E4550DD5-1745-4175-AFEA-DB4158C63345}" srcOrd="1" destOrd="0" presId="urn:microsoft.com/office/officeart/2005/8/layout/pyramid1"/>
    <dgm:cxn modelId="{EBAF71D6-C7B8-417A-B14E-2D6F077877D2}" type="presOf" srcId="{11575948-F64A-47E7-B3E7-1EEB1A18D19A}" destId="{56CFB909-0A92-4E3B-A8D4-E3A797655772}" srcOrd="1" destOrd="0" presId="urn:microsoft.com/office/officeart/2005/8/layout/pyramid1"/>
    <dgm:cxn modelId="{967799E3-715F-448C-85A1-4B1A0845DF7C}" srcId="{4D3040D5-ED8F-4F06-80B4-8E0AC7BDB608}" destId="{204EA795-2489-464F-9063-88C7A4FE2927}" srcOrd="0" destOrd="0" parTransId="{20206237-6F00-4803-BAC2-88219E87C947}" sibTransId="{99AB7956-03D0-43B8-938E-E133B768C6B1}"/>
    <dgm:cxn modelId="{F31509F2-E5FB-45DE-BE8D-7FBAA769EA20}" srcId="{4D3040D5-ED8F-4F06-80B4-8E0AC7BDB608}" destId="{D30E5C7A-99A4-43AB-A0F9-134B7119CF27}" srcOrd="1" destOrd="0" parTransId="{C00204A5-F678-4F8D-904D-78963F359341}" sibTransId="{8B211CC6-3204-40BA-B932-A761CE3C516B}"/>
    <dgm:cxn modelId="{8D18DAFD-5FA8-4256-97A3-1B782B777BA1}" type="presParOf" srcId="{D34FE0D9-391B-4240-9E82-3C8566B21CFA}" destId="{64B49AB6-778D-4684-9FF2-658E6644B885}" srcOrd="0" destOrd="0" presId="urn:microsoft.com/office/officeart/2005/8/layout/pyramid1"/>
    <dgm:cxn modelId="{7C6897B2-6682-4F74-BE86-5B1D53AF43B8}" type="presParOf" srcId="{64B49AB6-778D-4684-9FF2-658E6644B885}" destId="{51C8AC55-1E18-4780-AAFC-4A145EDC20C7}" srcOrd="0" destOrd="0" presId="urn:microsoft.com/office/officeart/2005/8/layout/pyramid1"/>
    <dgm:cxn modelId="{82E46B32-4212-4126-A9D8-A3B0CDE369BD}" type="presParOf" srcId="{64B49AB6-778D-4684-9FF2-658E6644B885}" destId="{439F262C-ADDA-41B0-B402-CE49AF8B59AD}" srcOrd="1" destOrd="0" presId="urn:microsoft.com/office/officeart/2005/8/layout/pyramid1"/>
    <dgm:cxn modelId="{D44DF8E3-58D5-47B0-8905-9BDC721804DF}" type="presParOf" srcId="{D34FE0D9-391B-4240-9E82-3C8566B21CFA}" destId="{3D639F8E-C676-4A5C-ABC5-2B924AD821F4}" srcOrd="1" destOrd="0" presId="urn:microsoft.com/office/officeart/2005/8/layout/pyramid1"/>
    <dgm:cxn modelId="{EB173452-BB00-4E93-A8D1-B8F4429A9D0D}" type="presParOf" srcId="{3D639F8E-C676-4A5C-ABC5-2B924AD821F4}" destId="{FF1006E2-BC96-4DFB-8DA4-9FE85567E73C}" srcOrd="0" destOrd="0" presId="urn:microsoft.com/office/officeart/2005/8/layout/pyramid1"/>
    <dgm:cxn modelId="{26110A17-CE37-4F81-95B9-F5C56FDC4720}" type="presParOf" srcId="{3D639F8E-C676-4A5C-ABC5-2B924AD821F4}" destId="{42060868-9D5D-4525-9479-941E2DDB3205}" srcOrd="1" destOrd="0" presId="urn:microsoft.com/office/officeart/2005/8/layout/pyramid1"/>
    <dgm:cxn modelId="{28147366-EE97-4481-95E2-CBA750AE98A8}" type="presParOf" srcId="{D34FE0D9-391B-4240-9E82-3C8566B21CFA}" destId="{692D5CB1-4584-4EEC-B656-FEF1A02EEAE0}" srcOrd="2" destOrd="0" presId="urn:microsoft.com/office/officeart/2005/8/layout/pyramid1"/>
    <dgm:cxn modelId="{7AEFA58E-06E9-4CA8-A209-6821A03E287E}" type="presParOf" srcId="{692D5CB1-4584-4EEC-B656-FEF1A02EEAE0}" destId="{A0997830-DAC3-4EFB-A83D-9C2BFCE9BAD1}" srcOrd="0" destOrd="0" presId="urn:microsoft.com/office/officeart/2005/8/layout/pyramid1"/>
    <dgm:cxn modelId="{016A119C-C8FA-4652-B8E7-316A0F73A123}" type="presParOf" srcId="{692D5CB1-4584-4EEC-B656-FEF1A02EEAE0}" destId="{118CA4D8-7EE4-45A9-8AD6-1E0F0A122B13}" srcOrd="1" destOrd="0" presId="urn:microsoft.com/office/officeart/2005/8/layout/pyramid1"/>
    <dgm:cxn modelId="{CF0AB726-9583-4247-A7A2-961AE1CA8412}" type="presParOf" srcId="{D34FE0D9-391B-4240-9E82-3C8566B21CFA}" destId="{4F64DD66-60D5-48F4-B239-9AC7C9BE7620}" srcOrd="3" destOrd="0" presId="urn:microsoft.com/office/officeart/2005/8/layout/pyramid1"/>
    <dgm:cxn modelId="{E86FB903-1A56-42F1-B2C3-CEA89FB3196A}" type="presParOf" srcId="{4F64DD66-60D5-48F4-B239-9AC7C9BE7620}" destId="{9773348B-E057-4517-8036-BCAC6ECFFEBC}" srcOrd="0" destOrd="0" presId="urn:microsoft.com/office/officeart/2005/8/layout/pyramid1"/>
    <dgm:cxn modelId="{630354F3-8C9B-400B-8A2E-3FB5079C0FCD}" type="presParOf" srcId="{4F64DD66-60D5-48F4-B239-9AC7C9BE7620}" destId="{56CFB909-0A92-4E3B-A8D4-E3A797655772}" srcOrd="1" destOrd="0" presId="urn:microsoft.com/office/officeart/2005/8/layout/pyramid1"/>
    <dgm:cxn modelId="{48DE7EFD-7962-484D-ACD9-0162D3023403}" type="presParOf" srcId="{D34FE0D9-391B-4240-9E82-3C8566B21CFA}" destId="{B3862FBB-1E96-4259-8B77-CBBAE9EF7ACC}" srcOrd="4" destOrd="0" presId="urn:microsoft.com/office/officeart/2005/8/layout/pyramid1"/>
    <dgm:cxn modelId="{78886D3F-87A2-4739-B7F8-2796BA727B30}" type="presParOf" srcId="{B3862FBB-1E96-4259-8B77-CBBAE9EF7ACC}" destId="{6EA919E6-A16F-48CD-AAE2-15E50F20F0CA}" srcOrd="0" destOrd="0" presId="urn:microsoft.com/office/officeart/2005/8/layout/pyramid1"/>
    <dgm:cxn modelId="{A9052801-1C5A-4B20-9CFD-DC27BFC12987}" type="presParOf" srcId="{B3862FBB-1E96-4259-8B77-CBBAE9EF7ACC}" destId="{E4550DD5-1745-4175-AFEA-DB4158C63345}"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E468BA-04F0-458E-8F05-9764238B8637}"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GB"/>
        </a:p>
      </dgm:t>
    </dgm:pt>
    <dgm:pt modelId="{A0708778-5CAB-4695-BECD-4B2D49A5633D}">
      <dgm:prSet phldrT="[Text]"/>
      <dgm:spPr/>
      <dgm:t>
        <a:bodyPr/>
        <a:lstStyle/>
        <a:p>
          <a:r>
            <a:rPr lang="en-GB" i="0" dirty="0" err="1">
              <a:solidFill>
                <a:schemeClr val="tx1"/>
              </a:solidFill>
              <a:latin typeface="Arial" panose="020B0604020202020204" pitchFamily="34" charset="0"/>
              <a:cs typeface="Arial" panose="020B0604020202020204" pitchFamily="34" charset="0"/>
            </a:rPr>
            <a:t>Babi</a:t>
          </a:r>
          <a:r>
            <a:rPr lang="en-GB" i="0" dirty="0">
              <a:solidFill>
                <a:schemeClr val="tx1"/>
              </a:solidFill>
              <a:latin typeface="Arial" panose="020B0604020202020204" pitchFamily="34" charset="0"/>
              <a:cs typeface="Arial" panose="020B0604020202020204" pitchFamily="34" charset="0"/>
            </a:rPr>
            <a:t> </a:t>
          </a:r>
          <a:r>
            <a:rPr lang="en-GB" i="0" dirty="0" err="1">
              <a:solidFill>
                <a:schemeClr val="tx1"/>
              </a:solidFill>
              <a:latin typeface="Arial" panose="020B0604020202020204" pitchFamily="34" charset="0"/>
              <a:cs typeface="Arial" panose="020B0604020202020204" pitchFamily="34" charset="0"/>
            </a:rPr>
            <a:t>gydag</a:t>
          </a:r>
          <a:r>
            <a:rPr lang="en-GB" i="0" dirty="0">
              <a:solidFill>
                <a:schemeClr val="tx1"/>
              </a:solidFill>
              <a:latin typeface="Arial" panose="020B0604020202020204" pitchFamily="34" charset="0"/>
              <a:cs typeface="Arial" panose="020B0604020202020204" pitchFamily="34" charset="0"/>
            </a:rPr>
            <a:t> </a:t>
          </a:r>
          <a:r>
            <a:rPr lang="en-GB" i="0" dirty="0" err="1">
              <a:solidFill>
                <a:schemeClr val="tx1"/>
              </a:solidFill>
              <a:latin typeface="Arial" panose="020B0604020202020204" pitchFamily="34" charset="0"/>
              <a:cs typeface="Arial" panose="020B0604020202020204" pitchFamily="34" charset="0"/>
            </a:rPr>
            <a:t>angen</a:t>
          </a:r>
          <a:endParaRPr lang="en-GB" i="0" dirty="0">
            <a:solidFill>
              <a:schemeClr val="tx1"/>
            </a:solidFill>
            <a:latin typeface="Arial" panose="020B0604020202020204" pitchFamily="34" charset="0"/>
            <a:cs typeface="Arial" panose="020B0604020202020204" pitchFamily="34" charset="0"/>
          </a:endParaRPr>
        </a:p>
      </dgm:t>
    </dgm:pt>
    <dgm:pt modelId="{2570E7C1-2C5F-4272-ABF0-2C5C91737D7D}" type="parTrans" cxnId="{281C5E7B-4C3B-4808-8B8A-3C92D5B584E2}">
      <dgm:prSet/>
      <dgm:spPr/>
      <dgm:t>
        <a:bodyPr/>
        <a:lstStyle/>
        <a:p>
          <a:endParaRPr lang="en-GB"/>
        </a:p>
      </dgm:t>
    </dgm:pt>
    <dgm:pt modelId="{6FCCF195-EA83-49D1-9191-7E49CFB3399D}" type="sibTrans" cxnId="{281C5E7B-4C3B-4808-8B8A-3C92D5B584E2}">
      <dgm:prSet/>
      <dgm:spPr/>
      <dgm:t>
        <a:bodyPr/>
        <a:lstStyle/>
        <a:p>
          <a:endParaRPr lang="en-GB"/>
        </a:p>
      </dgm:t>
    </dgm:pt>
    <dgm:pt modelId="{970D0BDD-F43D-41F1-BAC4-55D13812D982}">
      <dgm:prSet phldrT="[Text]"/>
      <dgm:spPr/>
      <dgm:t>
        <a:bodyPr/>
        <a:lstStyle/>
        <a:p>
          <a:r>
            <a:rPr lang="en-GB" i="0" dirty="0" err="1">
              <a:solidFill>
                <a:schemeClr val="tx1"/>
              </a:solidFill>
              <a:latin typeface="Arial" panose="020B0604020202020204" pitchFamily="34" charset="0"/>
              <a:cs typeface="Arial" panose="020B0604020202020204" pitchFamily="34" charset="0"/>
            </a:rPr>
            <a:t>Babi’n</a:t>
          </a:r>
          <a:r>
            <a:rPr lang="en-GB" i="0" dirty="0">
              <a:solidFill>
                <a:schemeClr val="tx1"/>
              </a:solidFill>
              <a:latin typeface="Arial" panose="020B0604020202020204" pitchFamily="34" charset="0"/>
              <a:cs typeface="Arial" panose="020B0604020202020204" pitchFamily="34" charset="0"/>
            </a:rPr>
            <a:t> </a:t>
          </a:r>
          <a:r>
            <a:rPr lang="en-GB" i="0" dirty="0" err="1">
              <a:solidFill>
                <a:schemeClr val="tx1"/>
              </a:solidFill>
              <a:latin typeface="Arial" panose="020B0604020202020204" pitchFamily="34" charset="0"/>
              <a:cs typeface="Arial" panose="020B0604020202020204" pitchFamily="34" charset="0"/>
            </a:rPr>
            <a:t>dangos</a:t>
          </a:r>
          <a:r>
            <a:rPr lang="en-GB" i="0" dirty="0">
              <a:solidFill>
                <a:schemeClr val="tx1"/>
              </a:solidFill>
              <a:latin typeface="Arial" panose="020B0604020202020204" pitchFamily="34" charset="0"/>
              <a:cs typeface="Arial" panose="020B0604020202020204" pitchFamily="34" charset="0"/>
            </a:rPr>
            <a:t> </a:t>
          </a:r>
          <a:r>
            <a:rPr lang="en-GB" i="0" dirty="0" err="1">
              <a:solidFill>
                <a:schemeClr val="tx1"/>
              </a:solidFill>
              <a:latin typeface="Arial" panose="020B0604020202020204" pitchFamily="34" charset="0"/>
              <a:cs typeface="Arial" panose="020B0604020202020204" pitchFamily="34" charset="0"/>
            </a:rPr>
            <a:t>yr</a:t>
          </a:r>
          <a:r>
            <a:rPr lang="en-GB" i="0" dirty="0">
              <a:solidFill>
                <a:schemeClr val="tx1"/>
              </a:solidFill>
              <a:latin typeface="Arial" panose="020B0604020202020204" pitchFamily="34" charset="0"/>
              <a:cs typeface="Arial" panose="020B0604020202020204" pitchFamily="34" charset="0"/>
            </a:rPr>
            <a:t> </a:t>
          </a:r>
          <a:r>
            <a:rPr lang="en-GB" i="0" dirty="0" err="1">
              <a:solidFill>
                <a:schemeClr val="tx1"/>
              </a:solidFill>
              <a:latin typeface="Arial" panose="020B0604020202020204" pitchFamily="34" charset="0"/>
              <a:cs typeface="Arial" panose="020B0604020202020204" pitchFamily="34" charset="0"/>
            </a:rPr>
            <a:t>angen</a:t>
          </a:r>
          <a:endParaRPr lang="en-GB" i="0" dirty="0">
            <a:solidFill>
              <a:schemeClr val="tx1"/>
            </a:solidFill>
            <a:latin typeface="Arial" panose="020B0604020202020204" pitchFamily="34" charset="0"/>
            <a:cs typeface="Arial" panose="020B0604020202020204" pitchFamily="34" charset="0"/>
          </a:endParaRPr>
        </a:p>
      </dgm:t>
    </dgm:pt>
    <dgm:pt modelId="{5C114082-32DE-4511-93E6-07152245B735}" type="parTrans" cxnId="{395EC47D-9183-482E-915F-650611FCE87D}">
      <dgm:prSet/>
      <dgm:spPr/>
      <dgm:t>
        <a:bodyPr/>
        <a:lstStyle/>
        <a:p>
          <a:endParaRPr lang="en-GB"/>
        </a:p>
      </dgm:t>
    </dgm:pt>
    <dgm:pt modelId="{D8CDE640-4435-4ABE-A742-07AFF9BBFBA6}" type="sibTrans" cxnId="{395EC47D-9183-482E-915F-650611FCE87D}">
      <dgm:prSet/>
      <dgm:spPr/>
      <dgm:t>
        <a:bodyPr/>
        <a:lstStyle/>
        <a:p>
          <a:endParaRPr lang="en-GB"/>
        </a:p>
      </dgm:t>
    </dgm:pt>
    <dgm:pt modelId="{89F77FB2-B2BE-4E78-8951-74744F273C82}">
      <dgm:prSet phldrT="[Text]"/>
      <dgm:spPr/>
      <dgm:t>
        <a:bodyPr/>
        <a:lstStyle/>
        <a:p>
          <a:r>
            <a:rPr lang="en-GB" i="0" dirty="0" err="1">
              <a:solidFill>
                <a:schemeClr val="tx1"/>
              </a:solidFill>
              <a:latin typeface="Arial" panose="020B0604020202020204" pitchFamily="34" charset="0"/>
              <a:cs typeface="Arial" panose="020B0604020202020204" pitchFamily="34" charset="0"/>
            </a:rPr>
            <a:t>Rhoddwr</a:t>
          </a:r>
          <a:r>
            <a:rPr lang="en-GB" i="0" dirty="0">
              <a:solidFill>
                <a:schemeClr val="tx1"/>
              </a:solidFill>
              <a:latin typeface="Arial" panose="020B0604020202020204" pitchFamily="34" charset="0"/>
              <a:cs typeface="Arial" panose="020B0604020202020204" pitchFamily="34" charset="0"/>
            </a:rPr>
            <a:t> </a:t>
          </a:r>
          <a:r>
            <a:rPr lang="en-GB" i="0" dirty="0" err="1">
              <a:solidFill>
                <a:schemeClr val="tx1"/>
              </a:solidFill>
              <a:latin typeface="Arial" panose="020B0604020202020204" pitchFamily="34" charset="0"/>
              <a:cs typeface="Arial" panose="020B0604020202020204" pitchFamily="34" charset="0"/>
            </a:rPr>
            <a:t>gofal</a:t>
          </a:r>
          <a:r>
            <a:rPr lang="en-GB" i="0" dirty="0">
              <a:solidFill>
                <a:schemeClr val="tx1"/>
              </a:solidFill>
              <a:latin typeface="Arial" panose="020B0604020202020204" pitchFamily="34" charset="0"/>
              <a:cs typeface="Arial" panose="020B0604020202020204" pitchFamily="34" charset="0"/>
            </a:rPr>
            <a:t> </a:t>
          </a:r>
          <a:r>
            <a:rPr lang="en-GB" i="0" dirty="0" err="1">
              <a:solidFill>
                <a:schemeClr val="tx1"/>
              </a:solidFill>
              <a:latin typeface="Arial" panose="020B0604020202020204" pitchFamily="34" charset="0"/>
              <a:cs typeface="Arial" panose="020B0604020202020204" pitchFamily="34" charset="0"/>
            </a:rPr>
            <a:t>yn</a:t>
          </a:r>
          <a:r>
            <a:rPr lang="en-GB" i="0" dirty="0">
              <a:solidFill>
                <a:schemeClr val="tx1"/>
              </a:solidFill>
              <a:latin typeface="Arial" panose="020B0604020202020204" pitchFamily="34" charset="0"/>
              <a:cs typeface="Arial" panose="020B0604020202020204" pitchFamily="34" charset="0"/>
            </a:rPr>
            <a:t> </a:t>
          </a:r>
          <a:r>
            <a:rPr lang="en-GB" i="0" dirty="0" err="1">
              <a:solidFill>
                <a:schemeClr val="tx1"/>
              </a:solidFill>
              <a:latin typeface="Arial" panose="020B0604020202020204" pitchFamily="34" charset="0"/>
              <a:cs typeface="Arial" panose="020B0604020202020204" pitchFamily="34" charset="0"/>
            </a:rPr>
            <a:t>ymateb</a:t>
          </a:r>
          <a:r>
            <a:rPr lang="en-GB" i="0" dirty="0">
              <a:solidFill>
                <a:schemeClr val="tx1"/>
              </a:solidFill>
              <a:latin typeface="Arial" panose="020B0604020202020204" pitchFamily="34" charset="0"/>
              <a:cs typeface="Arial" panose="020B0604020202020204" pitchFamily="34" charset="0"/>
            </a:rPr>
            <a:t> ac </a:t>
          </a:r>
          <a:r>
            <a:rPr lang="en-GB" i="0" dirty="0" err="1">
              <a:solidFill>
                <a:schemeClr val="tx1"/>
              </a:solidFill>
              <a:latin typeface="Arial" panose="020B0604020202020204" pitchFamily="34" charset="0"/>
              <a:cs typeface="Arial" panose="020B0604020202020204" pitchFamily="34" charset="0"/>
            </a:rPr>
            <a:t>yn</a:t>
          </a:r>
          <a:r>
            <a:rPr lang="en-GB" i="0" dirty="0">
              <a:solidFill>
                <a:schemeClr val="tx1"/>
              </a:solidFill>
              <a:latin typeface="Arial" panose="020B0604020202020204" pitchFamily="34" charset="0"/>
              <a:cs typeface="Arial" panose="020B0604020202020204" pitchFamily="34" charset="0"/>
            </a:rPr>
            <a:t> </a:t>
          </a:r>
          <a:r>
            <a:rPr lang="en-GB" i="0" dirty="0" err="1">
              <a:solidFill>
                <a:schemeClr val="tx1"/>
              </a:solidFill>
              <a:latin typeface="Arial" panose="020B0604020202020204" pitchFamily="34" charset="0"/>
              <a:cs typeface="Arial" panose="020B0604020202020204" pitchFamily="34" charset="0"/>
            </a:rPr>
            <a:t>diwallu’r</a:t>
          </a:r>
          <a:r>
            <a:rPr lang="en-GB" i="0" dirty="0">
              <a:solidFill>
                <a:schemeClr val="tx1"/>
              </a:solidFill>
              <a:latin typeface="Arial" panose="020B0604020202020204" pitchFamily="34" charset="0"/>
              <a:cs typeface="Arial" panose="020B0604020202020204" pitchFamily="34" charset="0"/>
            </a:rPr>
            <a:t> </a:t>
          </a:r>
          <a:r>
            <a:rPr lang="en-GB" i="0" dirty="0" err="1">
              <a:solidFill>
                <a:schemeClr val="tx1"/>
              </a:solidFill>
              <a:latin typeface="Arial" panose="020B0604020202020204" pitchFamily="34" charset="0"/>
              <a:cs typeface="Arial" panose="020B0604020202020204" pitchFamily="34" charset="0"/>
            </a:rPr>
            <a:t>angen</a:t>
          </a:r>
          <a:endParaRPr lang="en-GB" i="0" dirty="0">
            <a:solidFill>
              <a:schemeClr val="tx1"/>
            </a:solidFill>
            <a:latin typeface="Arial" panose="020B0604020202020204" pitchFamily="34" charset="0"/>
            <a:cs typeface="Arial" panose="020B0604020202020204" pitchFamily="34" charset="0"/>
          </a:endParaRPr>
        </a:p>
      </dgm:t>
    </dgm:pt>
    <dgm:pt modelId="{AB8F0206-7892-417D-A307-E060AF73808B}" type="parTrans" cxnId="{38B505E9-46FB-4AA5-85CA-32134300E643}">
      <dgm:prSet/>
      <dgm:spPr/>
      <dgm:t>
        <a:bodyPr/>
        <a:lstStyle/>
        <a:p>
          <a:endParaRPr lang="en-GB"/>
        </a:p>
      </dgm:t>
    </dgm:pt>
    <dgm:pt modelId="{CCED7E19-AF2F-46C7-B1EE-AED8456B1331}" type="sibTrans" cxnId="{38B505E9-46FB-4AA5-85CA-32134300E643}">
      <dgm:prSet/>
      <dgm:spPr/>
      <dgm:t>
        <a:bodyPr/>
        <a:lstStyle/>
        <a:p>
          <a:endParaRPr lang="en-GB"/>
        </a:p>
      </dgm:t>
    </dgm:pt>
    <dgm:pt modelId="{2E9EE581-F533-4EAF-BF4B-BC8969E69AEA}">
      <dgm:prSet phldrT="[Text]"/>
      <dgm:spPr/>
      <dgm:t>
        <a:bodyPr/>
        <a:lstStyle/>
        <a:p>
          <a:r>
            <a:rPr lang="en-GB" i="0" dirty="0" err="1">
              <a:solidFill>
                <a:schemeClr val="tx1"/>
              </a:solidFill>
              <a:latin typeface="Arial" panose="020B0604020202020204" pitchFamily="34" charset="0"/>
              <a:cs typeface="Arial" panose="020B0604020202020204" pitchFamily="34" charset="0"/>
            </a:rPr>
            <a:t>Babi’n</a:t>
          </a:r>
          <a:r>
            <a:rPr lang="en-GB" i="0" baseline="0" dirty="0">
              <a:solidFill>
                <a:schemeClr val="tx1"/>
              </a:solidFill>
              <a:latin typeface="Arial" panose="020B0604020202020204" pitchFamily="34" charset="0"/>
              <a:cs typeface="Arial" panose="020B0604020202020204" pitchFamily="34" charset="0"/>
            </a:rPr>
            <a:t> </a:t>
          </a:r>
          <a:r>
            <a:rPr lang="en-GB" i="0" baseline="0" dirty="0" err="1">
              <a:solidFill>
                <a:schemeClr val="tx1"/>
              </a:solidFill>
              <a:latin typeface="Arial" panose="020B0604020202020204" pitchFamily="34" charset="0"/>
              <a:cs typeface="Arial" panose="020B0604020202020204" pitchFamily="34" charset="0"/>
            </a:rPr>
            <a:t>tawelu</a:t>
          </a:r>
          <a:endParaRPr lang="en-GB" i="0" dirty="0">
            <a:solidFill>
              <a:schemeClr val="tx1"/>
            </a:solidFill>
            <a:latin typeface="Arial" panose="020B0604020202020204" pitchFamily="34" charset="0"/>
            <a:cs typeface="Arial" panose="020B0604020202020204" pitchFamily="34" charset="0"/>
          </a:endParaRPr>
        </a:p>
      </dgm:t>
    </dgm:pt>
    <dgm:pt modelId="{9984582B-5627-4EBF-A688-2E7AC729E9F6}" type="parTrans" cxnId="{9A684378-BC42-42B8-9AA4-0E3A10490436}">
      <dgm:prSet/>
      <dgm:spPr/>
      <dgm:t>
        <a:bodyPr/>
        <a:lstStyle/>
        <a:p>
          <a:endParaRPr lang="en-GB"/>
        </a:p>
      </dgm:t>
    </dgm:pt>
    <dgm:pt modelId="{ECB40D42-5FB5-4AAD-B9FE-65FD6DA70B0C}" type="sibTrans" cxnId="{9A684378-BC42-42B8-9AA4-0E3A10490436}">
      <dgm:prSet/>
      <dgm:spPr/>
      <dgm:t>
        <a:bodyPr/>
        <a:lstStyle/>
        <a:p>
          <a:endParaRPr lang="en-GB"/>
        </a:p>
      </dgm:t>
    </dgm:pt>
    <dgm:pt modelId="{7B2EC1EB-BCC0-4EE2-B515-CDFB65211B94}">
      <dgm:prSet phldrT="[Text]"/>
      <dgm:spPr/>
      <dgm:t>
        <a:bodyPr/>
        <a:lstStyle/>
        <a:p>
          <a:r>
            <a:rPr lang="en-GB" i="0" dirty="0" err="1">
              <a:solidFill>
                <a:schemeClr val="tx1"/>
              </a:solidFill>
              <a:latin typeface="Arial" panose="020B0604020202020204" pitchFamily="34" charset="0"/>
              <a:cs typeface="Arial" panose="020B0604020202020204" pitchFamily="34" charset="0"/>
            </a:rPr>
            <a:t>Chwarae</a:t>
          </a:r>
          <a:endParaRPr lang="en-GB" i="0" dirty="0">
            <a:solidFill>
              <a:schemeClr val="tx1"/>
            </a:solidFill>
            <a:latin typeface="Arial" panose="020B0604020202020204" pitchFamily="34" charset="0"/>
            <a:cs typeface="Arial" panose="020B0604020202020204" pitchFamily="34" charset="0"/>
          </a:endParaRPr>
        </a:p>
      </dgm:t>
    </dgm:pt>
    <dgm:pt modelId="{9A6CD883-2886-4BE5-814A-3D195D7B125D}" type="parTrans" cxnId="{50D9E7EB-9D34-4AE8-9024-AD8CC267E218}">
      <dgm:prSet/>
      <dgm:spPr/>
      <dgm:t>
        <a:bodyPr/>
        <a:lstStyle/>
        <a:p>
          <a:endParaRPr lang="en-GB"/>
        </a:p>
      </dgm:t>
    </dgm:pt>
    <dgm:pt modelId="{64C14BCA-D00E-4D24-A9E1-4EDADC9DD335}" type="sibTrans" cxnId="{50D9E7EB-9D34-4AE8-9024-AD8CC267E218}">
      <dgm:prSet/>
      <dgm:spPr/>
      <dgm:t>
        <a:bodyPr/>
        <a:lstStyle/>
        <a:p>
          <a:endParaRPr lang="en-GB"/>
        </a:p>
      </dgm:t>
    </dgm:pt>
    <dgm:pt modelId="{3D37816D-B4CE-4339-B1C1-1C022DA3A1AF}">
      <dgm:prSet phldrT="[Text]"/>
      <dgm:spPr/>
      <dgm:t>
        <a:bodyPr/>
        <a:lstStyle/>
        <a:p>
          <a:r>
            <a:rPr lang="en-GB" i="0" dirty="0" err="1">
              <a:solidFill>
                <a:schemeClr val="tx1"/>
              </a:solidFill>
              <a:latin typeface="Arial" panose="020B0604020202020204" pitchFamily="34" charset="0"/>
              <a:cs typeface="Arial" panose="020B0604020202020204" pitchFamily="34" charset="0"/>
            </a:rPr>
            <a:t>Babi’n</a:t>
          </a:r>
          <a:r>
            <a:rPr lang="en-GB" i="0" dirty="0">
              <a:solidFill>
                <a:schemeClr val="tx1"/>
              </a:solidFill>
              <a:latin typeface="Arial" panose="020B0604020202020204" pitchFamily="34" charset="0"/>
              <a:cs typeface="Arial" panose="020B0604020202020204" pitchFamily="34" charset="0"/>
            </a:rPr>
            <a:t> </a:t>
          </a:r>
          <a:r>
            <a:rPr lang="en-GB" i="0" dirty="0" err="1">
              <a:solidFill>
                <a:schemeClr val="tx1"/>
              </a:solidFill>
              <a:latin typeface="Arial" panose="020B0604020202020204" pitchFamily="34" charset="0"/>
              <a:cs typeface="Arial" panose="020B0604020202020204" pitchFamily="34" charset="0"/>
            </a:rPr>
            <a:t>cysgu</a:t>
          </a:r>
          <a:endParaRPr lang="en-GB" i="0" dirty="0">
            <a:solidFill>
              <a:schemeClr val="tx1"/>
            </a:solidFill>
            <a:latin typeface="Arial" panose="020B0604020202020204" pitchFamily="34" charset="0"/>
            <a:cs typeface="Arial" panose="020B0604020202020204" pitchFamily="34" charset="0"/>
          </a:endParaRPr>
        </a:p>
      </dgm:t>
    </dgm:pt>
    <dgm:pt modelId="{0DE26F26-AA90-4FD4-8A8B-61C23DE36230}" type="parTrans" cxnId="{4ABEABDA-DEA8-4AD7-BEB5-66BB54DD303C}">
      <dgm:prSet/>
      <dgm:spPr/>
      <dgm:t>
        <a:bodyPr/>
        <a:lstStyle/>
        <a:p>
          <a:endParaRPr lang="en-GB"/>
        </a:p>
      </dgm:t>
    </dgm:pt>
    <dgm:pt modelId="{CADA2EFA-02DA-4731-B60A-896BC8AB8233}" type="sibTrans" cxnId="{4ABEABDA-DEA8-4AD7-BEB5-66BB54DD303C}">
      <dgm:prSet/>
      <dgm:spPr/>
      <dgm:t>
        <a:bodyPr/>
        <a:lstStyle/>
        <a:p>
          <a:endParaRPr lang="en-GB"/>
        </a:p>
      </dgm:t>
    </dgm:pt>
    <dgm:pt modelId="{7AC4F3BC-6446-4DFC-A99F-0CBACB857317}" type="pres">
      <dgm:prSet presAssocID="{B0E468BA-04F0-458E-8F05-9764238B8637}" presName="cycle" presStyleCnt="0">
        <dgm:presLayoutVars>
          <dgm:dir/>
          <dgm:resizeHandles val="exact"/>
        </dgm:presLayoutVars>
      </dgm:prSet>
      <dgm:spPr/>
    </dgm:pt>
    <dgm:pt modelId="{DB7DEAA6-2907-4DA9-9082-EFFB2F837B7E}" type="pres">
      <dgm:prSet presAssocID="{A0708778-5CAB-4695-BECD-4B2D49A5633D}" presName="dummy" presStyleCnt="0"/>
      <dgm:spPr/>
    </dgm:pt>
    <dgm:pt modelId="{26ECD661-F813-4333-8019-590BCBE0A094}" type="pres">
      <dgm:prSet presAssocID="{A0708778-5CAB-4695-BECD-4B2D49A5633D}" presName="node" presStyleLbl="revTx" presStyleIdx="0" presStyleCnt="6">
        <dgm:presLayoutVars>
          <dgm:bulletEnabled val="1"/>
        </dgm:presLayoutVars>
      </dgm:prSet>
      <dgm:spPr/>
    </dgm:pt>
    <dgm:pt modelId="{B5B4FA0B-8429-4D2D-A23D-FCD5F7B91DB5}" type="pres">
      <dgm:prSet presAssocID="{6FCCF195-EA83-49D1-9191-7E49CFB3399D}" presName="sibTrans" presStyleLbl="node1" presStyleIdx="0" presStyleCnt="6"/>
      <dgm:spPr/>
    </dgm:pt>
    <dgm:pt modelId="{9E84B1E2-DDD3-4D09-A05A-AC117E278CDE}" type="pres">
      <dgm:prSet presAssocID="{970D0BDD-F43D-41F1-BAC4-55D13812D982}" presName="dummy" presStyleCnt="0"/>
      <dgm:spPr/>
    </dgm:pt>
    <dgm:pt modelId="{E494118C-30F3-4D3E-8010-413E1E38DC9C}" type="pres">
      <dgm:prSet presAssocID="{970D0BDD-F43D-41F1-BAC4-55D13812D982}" presName="node" presStyleLbl="revTx" presStyleIdx="1" presStyleCnt="6">
        <dgm:presLayoutVars>
          <dgm:bulletEnabled val="1"/>
        </dgm:presLayoutVars>
      </dgm:prSet>
      <dgm:spPr/>
    </dgm:pt>
    <dgm:pt modelId="{DD342846-CEB2-4DA8-926C-C8371079B79C}" type="pres">
      <dgm:prSet presAssocID="{D8CDE640-4435-4ABE-A742-07AFF9BBFBA6}" presName="sibTrans" presStyleLbl="node1" presStyleIdx="1" presStyleCnt="6"/>
      <dgm:spPr/>
    </dgm:pt>
    <dgm:pt modelId="{4A8531B6-D852-4705-AA42-72ED02398516}" type="pres">
      <dgm:prSet presAssocID="{89F77FB2-B2BE-4E78-8951-74744F273C82}" presName="dummy" presStyleCnt="0"/>
      <dgm:spPr/>
    </dgm:pt>
    <dgm:pt modelId="{8ADC6769-9834-49B3-B8AE-D82CE3075ACD}" type="pres">
      <dgm:prSet presAssocID="{89F77FB2-B2BE-4E78-8951-74744F273C82}" presName="node" presStyleLbl="revTx" presStyleIdx="2" presStyleCnt="6">
        <dgm:presLayoutVars>
          <dgm:bulletEnabled val="1"/>
        </dgm:presLayoutVars>
      </dgm:prSet>
      <dgm:spPr/>
    </dgm:pt>
    <dgm:pt modelId="{D19BA43A-0722-4956-81DE-9F90DBE2B34A}" type="pres">
      <dgm:prSet presAssocID="{CCED7E19-AF2F-46C7-B1EE-AED8456B1331}" presName="sibTrans" presStyleLbl="node1" presStyleIdx="2" presStyleCnt="6"/>
      <dgm:spPr/>
    </dgm:pt>
    <dgm:pt modelId="{52F55889-B426-4E3F-BF8A-B149B0FFA7EA}" type="pres">
      <dgm:prSet presAssocID="{2E9EE581-F533-4EAF-BF4B-BC8969E69AEA}" presName="dummy" presStyleCnt="0"/>
      <dgm:spPr/>
    </dgm:pt>
    <dgm:pt modelId="{5C0A6BEA-B80D-4B8F-80EA-62757BC32632}" type="pres">
      <dgm:prSet presAssocID="{2E9EE581-F533-4EAF-BF4B-BC8969E69AEA}" presName="node" presStyleLbl="revTx" presStyleIdx="3" presStyleCnt="6">
        <dgm:presLayoutVars>
          <dgm:bulletEnabled val="1"/>
        </dgm:presLayoutVars>
      </dgm:prSet>
      <dgm:spPr/>
    </dgm:pt>
    <dgm:pt modelId="{85A1CD8C-8190-46A9-9D2B-78CE5F928C2F}" type="pres">
      <dgm:prSet presAssocID="{ECB40D42-5FB5-4AAD-B9FE-65FD6DA70B0C}" presName="sibTrans" presStyleLbl="node1" presStyleIdx="3" presStyleCnt="6"/>
      <dgm:spPr/>
    </dgm:pt>
    <dgm:pt modelId="{07CD4227-1FF9-461D-9821-6933C2BFA0BA}" type="pres">
      <dgm:prSet presAssocID="{7B2EC1EB-BCC0-4EE2-B515-CDFB65211B94}" presName="dummy" presStyleCnt="0"/>
      <dgm:spPr/>
    </dgm:pt>
    <dgm:pt modelId="{3B010276-F065-4736-A7C6-8E9CA28A9CB9}" type="pres">
      <dgm:prSet presAssocID="{7B2EC1EB-BCC0-4EE2-B515-CDFB65211B94}" presName="node" presStyleLbl="revTx" presStyleIdx="4" presStyleCnt="6">
        <dgm:presLayoutVars>
          <dgm:bulletEnabled val="1"/>
        </dgm:presLayoutVars>
      </dgm:prSet>
      <dgm:spPr/>
    </dgm:pt>
    <dgm:pt modelId="{091CC434-44E2-4D8B-8A5E-533D1CD5C04F}" type="pres">
      <dgm:prSet presAssocID="{64C14BCA-D00E-4D24-A9E1-4EDADC9DD335}" presName="sibTrans" presStyleLbl="node1" presStyleIdx="4" presStyleCnt="6"/>
      <dgm:spPr/>
    </dgm:pt>
    <dgm:pt modelId="{C60B55AB-AB3F-41D4-B4B2-FB183C218C74}" type="pres">
      <dgm:prSet presAssocID="{3D37816D-B4CE-4339-B1C1-1C022DA3A1AF}" presName="dummy" presStyleCnt="0"/>
      <dgm:spPr/>
    </dgm:pt>
    <dgm:pt modelId="{123A951A-D9CB-4B43-93BF-8D91FED44829}" type="pres">
      <dgm:prSet presAssocID="{3D37816D-B4CE-4339-B1C1-1C022DA3A1AF}" presName="node" presStyleLbl="revTx" presStyleIdx="5" presStyleCnt="6">
        <dgm:presLayoutVars>
          <dgm:bulletEnabled val="1"/>
        </dgm:presLayoutVars>
      </dgm:prSet>
      <dgm:spPr/>
    </dgm:pt>
    <dgm:pt modelId="{859FC853-F9CF-47A0-84BE-F540E27104BF}" type="pres">
      <dgm:prSet presAssocID="{CADA2EFA-02DA-4731-B60A-896BC8AB8233}" presName="sibTrans" presStyleLbl="node1" presStyleIdx="5" presStyleCnt="6"/>
      <dgm:spPr/>
    </dgm:pt>
  </dgm:ptLst>
  <dgm:cxnLst>
    <dgm:cxn modelId="{A4662A20-7DC7-D04E-A4E7-CBE0B12A1FBA}" type="presOf" srcId="{89F77FB2-B2BE-4E78-8951-74744F273C82}" destId="{8ADC6769-9834-49B3-B8AE-D82CE3075ACD}" srcOrd="0" destOrd="0" presId="urn:microsoft.com/office/officeart/2005/8/layout/cycle1"/>
    <dgm:cxn modelId="{0EFD5F20-DA56-FE44-B59F-26B74DDA720D}" type="presOf" srcId="{CCED7E19-AF2F-46C7-B1EE-AED8456B1331}" destId="{D19BA43A-0722-4956-81DE-9F90DBE2B34A}" srcOrd="0" destOrd="0" presId="urn:microsoft.com/office/officeart/2005/8/layout/cycle1"/>
    <dgm:cxn modelId="{C1B89139-450C-5E47-901A-10E000B19395}" type="presOf" srcId="{D8CDE640-4435-4ABE-A742-07AFF9BBFBA6}" destId="{DD342846-CEB2-4DA8-926C-C8371079B79C}" srcOrd="0" destOrd="0" presId="urn:microsoft.com/office/officeart/2005/8/layout/cycle1"/>
    <dgm:cxn modelId="{E3D23A43-F110-8746-A84D-CE5DB79DE662}" type="presOf" srcId="{B0E468BA-04F0-458E-8F05-9764238B8637}" destId="{7AC4F3BC-6446-4DFC-A99F-0CBACB857317}" srcOrd="0" destOrd="0" presId="urn:microsoft.com/office/officeart/2005/8/layout/cycle1"/>
    <dgm:cxn modelId="{87B82D65-7D50-6543-880E-CAFC3C6EC783}" type="presOf" srcId="{2E9EE581-F533-4EAF-BF4B-BC8969E69AEA}" destId="{5C0A6BEA-B80D-4B8F-80EA-62757BC32632}" srcOrd="0" destOrd="0" presId="urn:microsoft.com/office/officeart/2005/8/layout/cycle1"/>
    <dgm:cxn modelId="{DD1E844B-5C8F-114A-A55C-B0124C64C163}" type="presOf" srcId="{64C14BCA-D00E-4D24-A9E1-4EDADC9DD335}" destId="{091CC434-44E2-4D8B-8A5E-533D1CD5C04F}" srcOrd="0" destOrd="0" presId="urn:microsoft.com/office/officeart/2005/8/layout/cycle1"/>
    <dgm:cxn modelId="{E2283E6C-F269-B644-86A2-8F237A983871}" type="presOf" srcId="{ECB40D42-5FB5-4AAD-B9FE-65FD6DA70B0C}" destId="{85A1CD8C-8190-46A9-9D2B-78CE5F928C2F}" srcOrd="0" destOrd="0" presId="urn:microsoft.com/office/officeart/2005/8/layout/cycle1"/>
    <dgm:cxn modelId="{EDFA2F77-1A54-F54A-9B48-930847B7936C}" type="presOf" srcId="{6FCCF195-EA83-49D1-9191-7E49CFB3399D}" destId="{B5B4FA0B-8429-4D2D-A23D-FCD5F7B91DB5}" srcOrd="0" destOrd="0" presId="urn:microsoft.com/office/officeart/2005/8/layout/cycle1"/>
    <dgm:cxn modelId="{9A684378-BC42-42B8-9AA4-0E3A10490436}" srcId="{B0E468BA-04F0-458E-8F05-9764238B8637}" destId="{2E9EE581-F533-4EAF-BF4B-BC8969E69AEA}" srcOrd="3" destOrd="0" parTransId="{9984582B-5627-4EBF-A688-2E7AC729E9F6}" sibTransId="{ECB40D42-5FB5-4AAD-B9FE-65FD6DA70B0C}"/>
    <dgm:cxn modelId="{281C5E7B-4C3B-4808-8B8A-3C92D5B584E2}" srcId="{B0E468BA-04F0-458E-8F05-9764238B8637}" destId="{A0708778-5CAB-4695-BECD-4B2D49A5633D}" srcOrd="0" destOrd="0" parTransId="{2570E7C1-2C5F-4272-ABF0-2C5C91737D7D}" sibTransId="{6FCCF195-EA83-49D1-9191-7E49CFB3399D}"/>
    <dgm:cxn modelId="{395EC47D-9183-482E-915F-650611FCE87D}" srcId="{B0E468BA-04F0-458E-8F05-9764238B8637}" destId="{970D0BDD-F43D-41F1-BAC4-55D13812D982}" srcOrd="1" destOrd="0" parTransId="{5C114082-32DE-4511-93E6-07152245B735}" sibTransId="{D8CDE640-4435-4ABE-A742-07AFF9BBFBA6}"/>
    <dgm:cxn modelId="{E1A2D47D-10AE-784B-8280-834B1C517B84}" type="presOf" srcId="{7B2EC1EB-BCC0-4EE2-B515-CDFB65211B94}" destId="{3B010276-F065-4736-A7C6-8E9CA28A9CB9}" srcOrd="0" destOrd="0" presId="urn:microsoft.com/office/officeart/2005/8/layout/cycle1"/>
    <dgm:cxn modelId="{78A309B9-324D-8143-A199-80C2B7140681}" type="presOf" srcId="{970D0BDD-F43D-41F1-BAC4-55D13812D982}" destId="{E494118C-30F3-4D3E-8010-413E1E38DC9C}" srcOrd="0" destOrd="0" presId="urn:microsoft.com/office/officeart/2005/8/layout/cycle1"/>
    <dgm:cxn modelId="{4ABEABDA-DEA8-4AD7-BEB5-66BB54DD303C}" srcId="{B0E468BA-04F0-458E-8F05-9764238B8637}" destId="{3D37816D-B4CE-4339-B1C1-1C022DA3A1AF}" srcOrd="5" destOrd="0" parTransId="{0DE26F26-AA90-4FD4-8A8B-61C23DE36230}" sibTransId="{CADA2EFA-02DA-4731-B60A-896BC8AB8233}"/>
    <dgm:cxn modelId="{860E27DC-FA8E-3847-B35C-125FE6462DE2}" type="presOf" srcId="{3D37816D-B4CE-4339-B1C1-1C022DA3A1AF}" destId="{123A951A-D9CB-4B43-93BF-8D91FED44829}" srcOrd="0" destOrd="0" presId="urn:microsoft.com/office/officeart/2005/8/layout/cycle1"/>
    <dgm:cxn modelId="{38B505E9-46FB-4AA5-85CA-32134300E643}" srcId="{B0E468BA-04F0-458E-8F05-9764238B8637}" destId="{89F77FB2-B2BE-4E78-8951-74744F273C82}" srcOrd="2" destOrd="0" parTransId="{AB8F0206-7892-417D-A307-E060AF73808B}" sibTransId="{CCED7E19-AF2F-46C7-B1EE-AED8456B1331}"/>
    <dgm:cxn modelId="{50D9E7EB-9D34-4AE8-9024-AD8CC267E218}" srcId="{B0E468BA-04F0-458E-8F05-9764238B8637}" destId="{7B2EC1EB-BCC0-4EE2-B515-CDFB65211B94}" srcOrd="4" destOrd="0" parTransId="{9A6CD883-2886-4BE5-814A-3D195D7B125D}" sibTransId="{64C14BCA-D00E-4D24-A9E1-4EDADC9DD335}"/>
    <dgm:cxn modelId="{2704F1EB-3224-734D-8C7A-C9D8362E70B6}" type="presOf" srcId="{A0708778-5CAB-4695-BECD-4B2D49A5633D}" destId="{26ECD661-F813-4333-8019-590BCBE0A094}" srcOrd="0" destOrd="0" presId="urn:microsoft.com/office/officeart/2005/8/layout/cycle1"/>
    <dgm:cxn modelId="{6A864DF4-FFF5-E948-95E5-B7311F91F409}" type="presOf" srcId="{CADA2EFA-02DA-4731-B60A-896BC8AB8233}" destId="{859FC853-F9CF-47A0-84BE-F540E27104BF}" srcOrd="0" destOrd="0" presId="urn:microsoft.com/office/officeart/2005/8/layout/cycle1"/>
    <dgm:cxn modelId="{39C083E9-4059-D348-BC0E-234276A31EEA}" type="presParOf" srcId="{7AC4F3BC-6446-4DFC-A99F-0CBACB857317}" destId="{DB7DEAA6-2907-4DA9-9082-EFFB2F837B7E}" srcOrd="0" destOrd="0" presId="urn:microsoft.com/office/officeart/2005/8/layout/cycle1"/>
    <dgm:cxn modelId="{525BA36F-BD62-834A-A30B-C605432423FC}" type="presParOf" srcId="{7AC4F3BC-6446-4DFC-A99F-0CBACB857317}" destId="{26ECD661-F813-4333-8019-590BCBE0A094}" srcOrd="1" destOrd="0" presId="urn:microsoft.com/office/officeart/2005/8/layout/cycle1"/>
    <dgm:cxn modelId="{1B900C1C-E4F0-7041-9959-75104C26AAB1}" type="presParOf" srcId="{7AC4F3BC-6446-4DFC-A99F-0CBACB857317}" destId="{B5B4FA0B-8429-4D2D-A23D-FCD5F7B91DB5}" srcOrd="2" destOrd="0" presId="urn:microsoft.com/office/officeart/2005/8/layout/cycle1"/>
    <dgm:cxn modelId="{65020E79-58FB-FE4E-9FE7-7A32E77EE68F}" type="presParOf" srcId="{7AC4F3BC-6446-4DFC-A99F-0CBACB857317}" destId="{9E84B1E2-DDD3-4D09-A05A-AC117E278CDE}" srcOrd="3" destOrd="0" presId="urn:microsoft.com/office/officeart/2005/8/layout/cycle1"/>
    <dgm:cxn modelId="{3FC2A291-F529-B545-9618-18FD77F569A0}" type="presParOf" srcId="{7AC4F3BC-6446-4DFC-A99F-0CBACB857317}" destId="{E494118C-30F3-4D3E-8010-413E1E38DC9C}" srcOrd="4" destOrd="0" presId="urn:microsoft.com/office/officeart/2005/8/layout/cycle1"/>
    <dgm:cxn modelId="{9B34CEF2-FBE8-ED44-8326-D89394FD96B4}" type="presParOf" srcId="{7AC4F3BC-6446-4DFC-A99F-0CBACB857317}" destId="{DD342846-CEB2-4DA8-926C-C8371079B79C}" srcOrd="5" destOrd="0" presId="urn:microsoft.com/office/officeart/2005/8/layout/cycle1"/>
    <dgm:cxn modelId="{8D3AE10E-6B54-6844-8F5E-01E52B2DE398}" type="presParOf" srcId="{7AC4F3BC-6446-4DFC-A99F-0CBACB857317}" destId="{4A8531B6-D852-4705-AA42-72ED02398516}" srcOrd="6" destOrd="0" presId="urn:microsoft.com/office/officeart/2005/8/layout/cycle1"/>
    <dgm:cxn modelId="{0FCE691A-1D24-BB46-B159-2E17EB729F6D}" type="presParOf" srcId="{7AC4F3BC-6446-4DFC-A99F-0CBACB857317}" destId="{8ADC6769-9834-49B3-B8AE-D82CE3075ACD}" srcOrd="7" destOrd="0" presId="urn:microsoft.com/office/officeart/2005/8/layout/cycle1"/>
    <dgm:cxn modelId="{CF628BBC-14B8-6643-AC33-F5DBBAA1F054}" type="presParOf" srcId="{7AC4F3BC-6446-4DFC-A99F-0CBACB857317}" destId="{D19BA43A-0722-4956-81DE-9F90DBE2B34A}" srcOrd="8" destOrd="0" presId="urn:microsoft.com/office/officeart/2005/8/layout/cycle1"/>
    <dgm:cxn modelId="{2111A685-69F4-1847-AB54-D66470E190C8}" type="presParOf" srcId="{7AC4F3BC-6446-4DFC-A99F-0CBACB857317}" destId="{52F55889-B426-4E3F-BF8A-B149B0FFA7EA}" srcOrd="9" destOrd="0" presId="urn:microsoft.com/office/officeart/2005/8/layout/cycle1"/>
    <dgm:cxn modelId="{799252BE-BE10-B84F-8474-8C36314A6ABE}" type="presParOf" srcId="{7AC4F3BC-6446-4DFC-A99F-0CBACB857317}" destId="{5C0A6BEA-B80D-4B8F-80EA-62757BC32632}" srcOrd="10" destOrd="0" presId="urn:microsoft.com/office/officeart/2005/8/layout/cycle1"/>
    <dgm:cxn modelId="{37B0C592-F5C5-2346-BFC5-D1C8150CC049}" type="presParOf" srcId="{7AC4F3BC-6446-4DFC-A99F-0CBACB857317}" destId="{85A1CD8C-8190-46A9-9D2B-78CE5F928C2F}" srcOrd="11" destOrd="0" presId="urn:microsoft.com/office/officeart/2005/8/layout/cycle1"/>
    <dgm:cxn modelId="{50445B87-C5A6-D249-8771-9A2B85581EB2}" type="presParOf" srcId="{7AC4F3BC-6446-4DFC-A99F-0CBACB857317}" destId="{07CD4227-1FF9-461D-9821-6933C2BFA0BA}" srcOrd="12" destOrd="0" presId="urn:microsoft.com/office/officeart/2005/8/layout/cycle1"/>
    <dgm:cxn modelId="{7B1F63F8-F458-134D-8998-C68584926D40}" type="presParOf" srcId="{7AC4F3BC-6446-4DFC-A99F-0CBACB857317}" destId="{3B010276-F065-4736-A7C6-8E9CA28A9CB9}" srcOrd="13" destOrd="0" presId="urn:microsoft.com/office/officeart/2005/8/layout/cycle1"/>
    <dgm:cxn modelId="{29B0C654-7EE0-2048-A38E-7F7853331141}" type="presParOf" srcId="{7AC4F3BC-6446-4DFC-A99F-0CBACB857317}" destId="{091CC434-44E2-4D8B-8A5E-533D1CD5C04F}" srcOrd="14" destOrd="0" presId="urn:microsoft.com/office/officeart/2005/8/layout/cycle1"/>
    <dgm:cxn modelId="{B0A3A8E6-8B33-4B4E-A330-E886430D9B0E}" type="presParOf" srcId="{7AC4F3BC-6446-4DFC-A99F-0CBACB857317}" destId="{C60B55AB-AB3F-41D4-B4B2-FB183C218C74}" srcOrd="15" destOrd="0" presId="urn:microsoft.com/office/officeart/2005/8/layout/cycle1"/>
    <dgm:cxn modelId="{5D340604-DF13-0E45-B048-4F3499462C7A}" type="presParOf" srcId="{7AC4F3BC-6446-4DFC-A99F-0CBACB857317}" destId="{123A951A-D9CB-4B43-93BF-8D91FED44829}" srcOrd="16" destOrd="0" presId="urn:microsoft.com/office/officeart/2005/8/layout/cycle1"/>
    <dgm:cxn modelId="{E124A90B-FE8E-1C43-8E86-8B92DC68086C}" type="presParOf" srcId="{7AC4F3BC-6446-4DFC-A99F-0CBACB857317}" destId="{859FC853-F9CF-47A0-84BE-F540E27104BF}" srcOrd="17" destOrd="0" presId="urn:microsoft.com/office/officeart/2005/8/layout/cycle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0E468BA-04F0-458E-8F05-9764238B8637}"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GB"/>
        </a:p>
      </dgm:t>
    </dgm:pt>
    <dgm:pt modelId="{A0708778-5CAB-4695-BECD-4B2D49A5633D}">
      <dgm:prSet phldrT="[Text]" custT="1"/>
      <dgm:spPr/>
      <dgm:t>
        <a:bodyPr/>
        <a:lstStyle/>
        <a:p>
          <a:r>
            <a:rPr lang="en-GB" sz="1200" i="0" dirty="0">
              <a:solidFill>
                <a:schemeClr val="tx1"/>
              </a:solidFill>
              <a:latin typeface="Arial" panose="020B0604020202020204" pitchFamily="34" charset="0"/>
              <a:cs typeface="Arial" panose="020B0604020202020204" pitchFamily="34" charset="0"/>
            </a:rPr>
            <a:t>Babi </a:t>
          </a:r>
          <a:r>
            <a:rPr lang="en-GB" sz="1200" i="0" dirty="0" err="1">
              <a:solidFill>
                <a:schemeClr val="tx1"/>
              </a:solidFill>
              <a:latin typeface="Arial" panose="020B0604020202020204" pitchFamily="34" charset="0"/>
              <a:cs typeface="Arial" panose="020B0604020202020204" pitchFamily="34" charset="0"/>
            </a:rPr>
            <a:t>gydag</a:t>
          </a:r>
          <a:r>
            <a:rPr lang="en-GB" sz="1200" i="0" dirty="0">
              <a:solidFill>
                <a:schemeClr val="tx1"/>
              </a:solidFill>
              <a:latin typeface="Arial" panose="020B0604020202020204" pitchFamily="34" charset="0"/>
              <a:cs typeface="Arial" panose="020B0604020202020204" pitchFamily="34" charset="0"/>
            </a:rPr>
            <a:t> </a:t>
          </a:r>
          <a:r>
            <a:rPr lang="en-GB" sz="1200" i="0" dirty="0" err="1">
              <a:solidFill>
                <a:schemeClr val="tx1"/>
              </a:solidFill>
              <a:latin typeface="Arial" panose="020B0604020202020204" pitchFamily="34" charset="0"/>
              <a:cs typeface="Arial" panose="020B0604020202020204" pitchFamily="34" charset="0"/>
            </a:rPr>
            <a:t>angen</a:t>
          </a:r>
          <a:endParaRPr lang="en-GB" sz="1200" i="0" dirty="0">
            <a:solidFill>
              <a:schemeClr val="tx1"/>
            </a:solidFill>
            <a:latin typeface="Arial" panose="020B0604020202020204" pitchFamily="34" charset="0"/>
            <a:cs typeface="Arial" panose="020B0604020202020204" pitchFamily="34" charset="0"/>
          </a:endParaRPr>
        </a:p>
      </dgm:t>
    </dgm:pt>
    <dgm:pt modelId="{2570E7C1-2C5F-4272-ABF0-2C5C91737D7D}" type="parTrans" cxnId="{281C5E7B-4C3B-4808-8B8A-3C92D5B584E2}">
      <dgm:prSet/>
      <dgm:spPr/>
      <dgm:t>
        <a:bodyPr/>
        <a:lstStyle/>
        <a:p>
          <a:endParaRPr lang="en-GB"/>
        </a:p>
      </dgm:t>
    </dgm:pt>
    <dgm:pt modelId="{6FCCF195-EA83-49D1-9191-7E49CFB3399D}" type="sibTrans" cxnId="{281C5E7B-4C3B-4808-8B8A-3C92D5B584E2}">
      <dgm:prSet/>
      <dgm:spPr/>
      <dgm:t>
        <a:bodyPr/>
        <a:lstStyle/>
        <a:p>
          <a:endParaRPr lang="en-GB"/>
        </a:p>
      </dgm:t>
    </dgm:pt>
    <dgm:pt modelId="{970D0BDD-F43D-41F1-BAC4-55D13812D982}">
      <dgm:prSet phldrT="[Text]" custT="1"/>
      <dgm:spPr/>
      <dgm:t>
        <a:bodyPr/>
        <a:lstStyle/>
        <a:p>
          <a:r>
            <a:rPr lang="en-GB" sz="1200" i="0" dirty="0" err="1">
              <a:solidFill>
                <a:schemeClr val="tx1"/>
              </a:solidFill>
              <a:latin typeface="Arial" panose="020B0604020202020204" pitchFamily="34" charset="0"/>
              <a:cs typeface="Arial" panose="020B0604020202020204" pitchFamily="34" charset="0"/>
            </a:rPr>
            <a:t>Babi’n</a:t>
          </a:r>
          <a:r>
            <a:rPr lang="en-GB" sz="1200" i="0" dirty="0">
              <a:solidFill>
                <a:schemeClr val="tx1"/>
              </a:solidFill>
              <a:latin typeface="Arial" panose="020B0604020202020204" pitchFamily="34" charset="0"/>
              <a:cs typeface="Arial" panose="020B0604020202020204" pitchFamily="34" charset="0"/>
            </a:rPr>
            <a:t> </a:t>
          </a:r>
          <a:r>
            <a:rPr lang="en-GB" sz="1200" i="0" dirty="0" err="1">
              <a:solidFill>
                <a:schemeClr val="tx1"/>
              </a:solidFill>
              <a:latin typeface="Arial" panose="020B0604020202020204" pitchFamily="34" charset="0"/>
              <a:cs typeface="Arial" panose="020B0604020202020204" pitchFamily="34" charset="0"/>
            </a:rPr>
            <a:t>dangos</a:t>
          </a:r>
          <a:r>
            <a:rPr lang="en-GB" sz="1200" i="0" dirty="0">
              <a:solidFill>
                <a:schemeClr val="tx1"/>
              </a:solidFill>
              <a:latin typeface="Arial" panose="020B0604020202020204" pitchFamily="34" charset="0"/>
              <a:cs typeface="Arial" panose="020B0604020202020204" pitchFamily="34" charset="0"/>
            </a:rPr>
            <a:t> </a:t>
          </a:r>
          <a:r>
            <a:rPr lang="en-GB" sz="1200" i="0" dirty="0" err="1">
              <a:solidFill>
                <a:schemeClr val="tx1"/>
              </a:solidFill>
              <a:latin typeface="Arial" panose="020B0604020202020204" pitchFamily="34" charset="0"/>
              <a:cs typeface="Arial" panose="020B0604020202020204" pitchFamily="34" charset="0"/>
            </a:rPr>
            <a:t>yr</a:t>
          </a:r>
          <a:r>
            <a:rPr lang="en-GB" sz="1200" i="0" dirty="0">
              <a:solidFill>
                <a:schemeClr val="tx1"/>
              </a:solidFill>
              <a:latin typeface="Arial" panose="020B0604020202020204" pitchFamily="34" charset="0"/>
              <a:cs typeface="Arial" panose="020B0604020202020204" pitchFamily="34" charset="0"/>
            </a:rPr>
            <a:t> </a:t>
          </a:r>
          <a:r>
            <a:rPr lang="en-GB" sz="1200" i="0" dirty="0" err="1">
              <a:solidFill>
                <a:schemeClr val="tx1"/>
              </a:solidFill>
              <a:latin typeface="Arial" panose="020B0604020202020204" pitchFamily="34" charset="0"/>
              <a:cs typeface="Arial" panose="020B0604020202020204" pitchFamily="34" charset="0"/>
            </a:rPr>
            <a:t>angen</a:t>
          </a:r>
          <a:endParaRPr lang="en-GB" sz="1200" i="0" dirty="0">
            <a:solidFill>
              <a:schemeClr val="tx1"/>
            </a:solidFill>
            <a:latin typeface="Arial" panose="020B0604020202020204" pitchFamily="34" charset="0"/>
            <a:cs typeface="Arial" panose="020B0604020202020204" pitchFamily="34" charset="0"/>
          </a:endParaRPr>
        </a:p>
      </dgm:t>
    </dgm:pt>
    <dgm:pt modelId="{5C114082-32DE-4511-93E6-07152245B735}" type="parTrans" cxnId="{395EC47D-9183-482E-915F-650611FCE87D}">
      <dgm:prSet/>
      <dgm:spPr/>
      <dgm:t>
        <a:bodyPr/>
        <a:lstStyle/>
        <a:p>
          <a:endParaRPr lang="en-GB"/>
        </a:p>
      </dgm:t>
    </dgm:pt>
    <dgm:pt modelId="{D8CDE640-4435-4ABE-A742-07AFF9BBFBA6}" type="sibTrans" cxnId="{395EC47D-9183-482E-915F-650611FCE87D}">
      <dgm:prSet/>
      <dgm:spPr/>
      <dgm:t>
        <a:bodyPr/>
        <a:lstStyle/>
        <a:p>
          <a:endParaRPr lang="en-GB"/>
        </a:p>
      </dgm:t>
    </dgm:pt>
    <dgm:pt modelId="{89F77FB2-B2BE-4E78-8951-74744F273C82}">
      <dgm:prSet phldrT="[Text]" custT="1"/>
      <dgm:spPr/>
      <dgm:t>
        <a:bodyPr/>
        <a:lstStyle/>
        <a:p>
          <a:r>
            <a:rPr lang="en-GB" altLang="en-US" sz="1200" i="0" dirty="0">
              <a:solidFill>
                <a:schemeClr val="tx1"/>
              </a:solidFill>
              <a:latin typeface="Arial" panose="020B0604020202020204" pitchFamily="34" charset="0"/>
              <a:cs typeface="Arial" panose="020B0604020202020204" pitchFamily="34" charset="0"/>
            </a:rPr>
            <a:t>Cid</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yw’r</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rhoddwr</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gofal</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yn</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ymateb</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i</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gri’r</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babi</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neu</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mae’n</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ymateb</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yn</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anghyson</a:t>
          </a:r>
          <a:endParaRPr lang="en-GB" altLang="en-US" sz="1200" i="0" dirty="0">
            <a:solidFill>
              <a:schemeClr val="tx1"/>
            </a:solidFill>
            <a:latin typeface="Arial" panose="020B0604020202020204" pitchFamily="34" charset="0"/>
            <a:cs typeface="Arial" panose="020B0604020202020204" pitchFamily="34" charset="0"/>
          </a:endParaRPr>
        </a:p>
        <a:p>
          <a:endParaRPr lang="en-GB" sz="800" dirty="0"/>
        </a:p>
      </dgm:t>
    </dgm:pt>
    <dgm:pt modelId="{AB8F0206-7892-417D-A307-E060AF73808B}" type="parTrans" cxnId="{38B505E9-46FB-4AA5-85CA-32134300E643}">
      <dgm:prSet/>
      <dgm:spPr/>
      <dgm:t>
        <a:bodyPr/>
        <a:lstStyle/>
        <a:p>
          <a:endParaRPr lang="en-GB"/>
        </a:p>
      </dgm:t>
    </dgm:pt>
    <dgm:pt modelId="{CCED7E19-AF2F-46C7-B1EE-AED8456B1331}" type="sibTrans" cxnId="{38B505E9-46FB-4AA5-85CA-32134300E643}">
      <dgm:prSet/>
      <dgm:spPr/>
      <dgm:t>
        <a:bodyPr/>
        <a:lstStyle/>
        <a:p>
          <a:endParaRPr lang="en-GB"/>
        </a:p>
      </dgm:t>
    </dgm:pt>
    <dgm:pt modelId="{85357A64-F795-4805-ADC7-8326DD3AE065}">
      <dgm:prSet phldrT="[Text]" custT="1"/>
      <dgm:spPr/>
      <dgm:t>
        <a:bodyPr/>
        <a:lstStyle/>
        <a:p>
          <a:r>
            <a:rPr lang="en-GB" sz="1200" i="0" dirty="0" err="1">
              <a:solidFill>
                <a:schemeClr val="tx1"/>
              </a:solidFill>
              <a:latin typeface="Arial" panose="020B0604020202020204" pitchFamily="34" charset="0"/>
              <a:cs typeface="Arial" panose="020B0604020202020204" pitchFamily="34" charset="0"/>
            </a:rPr>
            <a:t>Babi’n</a:t>
          </a:r>
          <a:r>
            <a:rPr lang="en-GB" sz="1200" i="0" dirty="0">
              <a:solidFill>
                <a:schemeClr val="tx1"/>
              </a:solidFill>
              <a:latin typeface="Arial" panose="020B0604020202020204" pitchFamily="34" charset="0"/>
              <a:cs typeface="Arial" panose="020B0604020202020204" pitchFamily="34" charset="0"/>
            </a:rPr>
            <a:t> </a:t>
          </a:r>
          <a:r>
            <a:rPr lang="en-GB" sz="1200" i="0" dirty="0" err="1">
              <a:solidFill>
                <a:schemeClr val="tx1"/>
              </a:solidFill>
              <a:latin typeface="Arial" panose="020B0604020202020204" pitchFamily="34" charset="0"/>
              <a:cs typeface="Arial" panose="020B0604020202020204" pitchFamily="34" charset="0"/>
            </a:rPr>
            <a:t>protestio’n</a:t>
          </a:r>
          <a:r>
            <a:rPr lang="en-GB" sz="1200" i="0" dirty="0">
              <a:solidFill>
                <a:schemeClr val="tx1"/>
              </a:solidFill>
              <a:latin typeface="Arial" panose="020B0604020202020204" pitchFamily="34" charset="0"/>
              <a:cs typeface="Arial" panose="020B0604020202020204" pitchFamily="34" charset="0"/>
            </a:rPr>
            <a:t> </a:t>
          </a:r>
          <a:r>
            <a:rPr lang="en-GB" sz="1200" i="0" dirty="0" err="1">
              <a:solidFill>
                <a:schemeClr val="tx1"/>
              </a:solidFill>
              <a:latin typeface="Arial" panose="020B0604020202020204" pitchFamily="34" charset="0"/>
              <a:cs typeface="Arial" panose="020B0604020202020204" pitchFamily="34" charset="0"/>
            </a:rPr>
            <a:t>uwch</a:t>
          </a:r>
          <a:endParaRPr lang="en-GB" sz="1200" i="0" dirty="0">
            <a:solidFill>
              <a:schemeClr val="tx1"/>
            </a:solidFill>
            <a:latin typeface="Arial" panose="020B0604020202020204" pitchFamily="34" charset="0"/>
            <a:cs typeface="Arial" panose="020B0604020202020204" pitchFamily="34" charset="0"/>
          </a:endParaRPr>
        </a:p>
      </dgm:t>
    </dgm:pt>
    <dgm:pt modelId="{E1335C68-47A0-4E39-8C34-950F212801E2}" type="parTrans" cxnId="{03FBB5B8-5BF3-43A9-8482-C30BD275CEDC}">
      <dgm:prSet/>
      <dgm:spPr/>
      <dgm:t>
        <a:bodyPr/>
        <a:lstStyle/>
        <a:p>
          <a:endParaRPr lang="en-GB"/>
        </a:p>
      </dgm:t>
    </dgm:pt>
    <dgm:pt modelId="{FD7DA158-C87E-405A-8658-B9C01A60C3CB}" type="sibTrans" cxnId="{03FBB5B8-5BF3-43A9-8482-C30BD275CEDC}">
      <dgm:prSet/>
      <dgm:spPr/>
      <dgm:t>
        <a:bodyPr/>
        <a:lstStyle/>
        <a:p>
          <a:endParaRPr lang="en-GB"/>
        </a:p>
      </dgm:t>
    </dgm:pt>
    <dgm:pt modelId="{9541092A-50CC-4830-B055-35A8C6D42010}">
      <dgm:prSet phldrT="[Text]" custT="1"/>
      <dgm:spPr/>
      <dgm:t>
        <a:bodyPr/>
        <a:lstStyle/>
        <a:p>
          <a:r>
            <a:rPr lang="en-GB" altLang="en-US" sz="1200" i="0" dirty="0" err="1">
              <a:solidFill>
                <a:schemeClr val="tx1"/>
              </a:solidFill>
              <a:latin typeface="Arial" panose="020B0604020202020204" pitchFamily="34" charset="0"/>
              <a:cs typeface="Arial" panose="020B0604020202020204" pitchFamily="34" charset="0"/>
            </a:rPr>
            <a:t>Gofalwr</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yn</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ymateb</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gyda</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gwylltineb</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neu</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ddicter</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neu</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nid</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yw’n</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ymateb</a:t>
          </a:r>
          <a:endParaRPr lang="en-GB" altLang="en-US" sz="1200" i="0" dirty="0">
            <a:solidFill>
              <a:schemeClr val="tx1"/>
            </a:solidFill>
            <a:latin typeface="Arial" panose="020B0604020202020204" pitchFamily="34" charset="0"/>
            <a:cs typeface="Arial" panose="020B0604020202020204" pitchFamily="34" charset="0"/>
          </a:endParaRPr>
        </a:p>
      </dgm:t>
    </dgm:pt>
    <dgm:pt modelId="{BAFF847F-75BF-41EA-BA2D-A9E620D57D67}" type="parTrans" cxnId="{357AAC22-7157-45A8-80C1-B567C1EEE9E4}">
      <dgm:prSet/>
      <dgm:spPr/>
      <dgm:t>
        <a:bodyPr/>
        <a:lstStyle/>
        <a:p>
          <a:endParaRPr lang="en-GB"/>
        </a:p>
      </dgm:t>
    </dgm:pt>
    <dgm:pt modelId="{02C9FA17-535C-4667-8697-3C1DE065A63F}" type="sibTrans" cxnId="{357AAC22-7157-45A8-80C1-B567C1EEE9E4}">
      <dgm:prSet/>
      <dgm:spPr/>
      <dgm:t>
        <a:bodyPr/>
        <a:lstStyle/>
        <a:p>
          <a:endParaRPr lang="en-GB"/>
        </a:p>
      </dgm:t>
    </dgm:pt>
    <dgm:pt modelId="{390B6BFD-F2FA-48DA-86B9-CBB7EF78659E}">
      <dgm:prSet phldrT="[Text]" custT="1"/>
      <dgm:spPr/>
      <dgm:t>
        <a:bodyPr/>
        <a:lstStyle/>
        <a:p>
          <a:r>
            <a:rPr lang="en-GB" altLang="en-US" sz="1200" i="0" dirty="0" err="1">
              <a:solidFill>
                <a:schemeClr val="tx1"/>
              </a:solidFill>
              <a:latin typeface="Arial" panose="020B0604020202020204" pitchFamily="34" charset="0"/>
              <a:cs typeface="Arial" panose="020B0604020202020204" pitchFamily="34" charset="0"/>
            </a:rPr>
            <a:t>Babi’n</a:t>
          </a:r>
          <a:r>
            <a:rPr lang="en-GB" altLang="en-US" sz="1200" i="0" dirty="0">
              <a:solidFill>
                <a:schemeClr val="tx1"/>
              </a:solidFill>
              <a:latin typeface="Arial" panose="020B0604020202020204" pitchFamily="34" charset="0"/>
              <a:cs typeface="Arial" panose="020B0604020202020204" pitchFamily="34" charset="0"/>
            </a:rPr>
            <a:t> </a:t>
          </a:r>
          <a:r>
            <a:rPr lang="en-GB" altLang="en-US" sz="1200" i="0" dirty="0" err="1">
              <a:solidFill>
                <a:schemeClr val="tx1"/>
              </a:solidFill>
              <a:latin typeface="Arial" panose="020B0604020202020204" pitchFamily="34" charset="0"/>
              <a:cs typeface="Arial" panose="020B0604020202020204" pitchFamily="34" charset="0"/>
            </a:rPr>
            <a:t>rhoi</a:t>
          </a:r>
          <a:r>
            <a:rPr lang="en-GB" altLang="en-US" sz="1200" i="0" dirty="0">
              <a:solidFill>
                <a:schemeClr val="tx1"/>
              </a:solidFill>
              <a:latin typeface="Arial" panose="020B0604020202020204" pitchFamily="34" charset="0"/>
              <a:cs typeface="Arial" panose="020B0604020202020204" pitchFamily="34" charset="0"/>
            </a:rPr>
            <a:t> </a:t>
          </a:r>
          <a:r>
            <a:rPr lang="en-GB" altLang="en-US" sz="1200" i="0" dirty="0" err="1">
              <a:solidFill>
                <a:schemeClr val="tx1"/>
              </a:solidFill>
              <a:latin typeface="Arial" panose="020B0604020202020204" pitchFamily="34" charset="0"/>
              <a:cs typeface="Arial" panose="020B0604020202020204" pitchFamily="34" charset="0"/>
            </a:rPr>
            <a:t>fyny</a:t>
          </a:r>
          <a:r>
            <a:rPr lang="en-GB" altLang="en-US" sz="1200" i="0" dirty="0">
              <a:solidFill>
                <a:schemeClr val="tx1"/>
              </a:solidFill>
              <a:latin typeface="Arial" panose="020B0604020202020204" pitchFamily="34" charset="0"/>
              <a:cs typeface="Arial" panose="020B0604020202020204" pitchFamily="34" charset="0"/>
            </a:rPr>
            <a:t>, </a:t>
          </a:r>
          <a:r>
            <a:rPr lang="en-GB" altLang="en-US" sz="1200" i="0" dirty="0" err="1">
              <a:solidFill>
                <a:schemeClr val="tx1"/>
              </a:solidFill>
              <a:latin typeface="Arial" panose="020B0604020202020204" pitchFamily="34" charset="0"/>
              <a:cs typeface="Arial" panose="020B0604020202020204" pitchFamily="34" charset="0"/>
            </a:rPr>
            <a:t>nid</a:t>
          </a:r>
          <a:r>
            <a:rPr lang="en-GB" altLang="en-US" sz="1200" i="0" dirty="0">
              <a:solidFill>
                <a:schemeClr val="tx1"/>
              </a:solidFill>
              <a:latin typeface="Arial" panose="020B0604020202020204" pitchFamily="34" charset="0"/>
              <a:cs typeface="Arial" panose="020B0604020202020204" pitchFamily="34" charset="0"/>
            </a:rPr>
            <a:t> </a:t>
          </a:r>
          <a:r>
            <a:rPr lang="en-GB" altLang="en-US" sz="1200" i="0" dirty="0" err="1">
              <a:solidFill>
                <a:schemeClr val="tx1"/>
              </a:solidFill>
              <a:latin typeface="Arial" panose="020B0604020202020204" pitchFamily="34" charset="0"/>
              <a:cs typeface="Arial" panose="020B0604020202020204" pitchFamily="34" charset="0"/>
            </a:rPr>
            <a:t>yw</a:t>
          </a:r>
          <a:r>
            <a:rPr lang="en-GB" altLang="en-US" sz="1200" i="0" dirty="0">
              <a:solidFill>
                <a:schemeClr val="tx1"/>
              </a:solidFill>
              <a:latin typeface="Arial" panose="020B0604020202020204" pitchFamily="34" charset="0"/>
              <a:cs typeface="Arial" panose="020B0604020202020204" pitchFamily="34" charset="0"/>
            </a:rPr>
            <a:t> </a:t>
          </a:r>
          <a:r>
            <a:rPr lang="en-GB" altLang="en-US" sz="1200" i="0" dirty="0" err="1">
              <a:solidFill>
                <a:schemeClr val="tx1"/>
              </a:solidFill>
              <a:latin typeface="Arial" panose="020B0604020202020204" pitchFamily="34" charset="0"/>
              <a:cs typeface="Arial" panose="020B0604020202020204" pitchFamily="34" charset="0"/>
            </a:rPr>
            <a:t>ymddireidaeth</a:t>
          </a:r>
          <a:r>
            <a:rPr lang="en-GB" altLang="en-US" sz="1200" i="0" dirty="0">
              <a:solidFill>
                <a:schemeClr val="tx1"/>
              </a:solidFill>
              <a:latin typeface="Arial" panose="020B0604020202020204" pitchFamily="34" charset="0"/>
              <a:cs typeface="Arial" panose="020B0604020202020204" pitchFamily="34" charset="0"/>
            </a:rPr>
            <a:t> </a:t>
          </a:r>
          <a:r>
            <a:rPr lang="en-GB" altLang="en-US" sz="1200" i="0" dirty="0" err="1">
              <a:solidFill>
                <a:schemeClr val="tx1"/>
              </a:solidFill>
              <a:latin typeface="Arial" panose="020B0604020202020204" pitchFamily="34" charset="0"/>
              <a:cs typeface="Arial" panose="020B0604020202020204" pitchFamily="34" charset="0"/>
            </a:rPr>
            <a:t>yn</a:t>
          </a:r>
          <a:r>
            <a:rPr lang="en-GB" altLang="en-US" sz="1200" i="0" dirty="0">
              <a:solidFill>
                <a:schemeClr val="tx1"/>
              </a:solidFill>
              <a:latin typeface="Arial" panose="020B0604020202020204" pitchFamily="34" charset="0"/>
              <a:cs typeface="Arial" panose="020B0604020202020204" pitchFamily="34" charset="0"/>
            </a:rPr>
            <a:t> </a:t>
          </a:r>
          <a:r>
            <a:rPr lang="en-GB" altLang="en-US" sz="1200" i="0" dirty="0" err="1">
              <a:solidFill>
                <a:schemeClr val="tx1"/>
              </a:solidFill>
              <a:latin typeface="Arial" panose="020B0604020202020204" pitchFamily="34" charset="0"/>
              <a:cs typeface="Arial" panose="020B0604020202020204" pitchFamily="34" charset="0"/>
            </a:rPr>
            <a:t>datblyg</a:t>
          </a:r>
          <a:r>
            <a:rPr lang="en-GB" altLang="en-US" sz="1200" i="0" baseline="0" dirty="0">
              <a:solidFill>
                <a:schemeClr val="tx1"/>
              </a:solidFill>
              <a:latin typeface="Arial" panose="020B0604020202020204" pitchFamily="34" charset="0"/>
              <a:cs typeface="Arial" panose="020B0604020202020204" pitchFamily="34" charset="0"/>
            </a:rPr>
            <a:t> ac </a:t>
          </a:r>
          <a:r>
            <a:rPr lang="en-GB" altLang="en-US" sz="1200" i="0" baseline="0" dirty="0" err="1">
              <a:solidFill>
                <a:schemeClr val="tx1"/>
              </a:solidFill>
              <a:latin typeface="Arial" panose="020B0604020202020204" pitchFamily="34" charset="0"/>
              <a:cs typeface="Arial" panose="020B0604020202020204" pitchFamily="34" charset="0"/>
            </a:rPr>
            <a:t>mae</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gwylltineb</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yn</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datblygu</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yn</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lle</a:t>
          </a:r>
          <a:r>
            <a:rPr lang="en-GB" altLang="en-US" sz="1200" i="0" baseline="0" dirty="0">
              <a:solidFill>
                <a:schemeClr val="tx1"/>
              </a:solidFill>
              <a:latin typeface="Arial" panose="020B0604020202020204" pitchFamily="34" charset="0"/>
              <a:cs typeface="Arial" panose="020B0604020202020204" pitchFamily="34" charset="0"/>
            </a:rPr>
            <a:t> </a:t>
          </a:r>
          <a:r>
            <a:rPr lang="en-GB" altLang="en-US" sz="1200" i="0" baseline="0" dirty="0" err="1">
              <a:solidFill>
                <a:schemeClr val="tx1"/>
              </a:solidFill>
              <a:latin typeface="Arial" panose="020B0604020202020204" pitchFamily="34" charset="0"/>
              <a:cs typeface="Arial" panose="020B0604020202020204" pitchFamily="34" charset="0"/>
            </a:rPr>
            <a:t>hynny</a:t>
          </a:r>
          <a:endParaRPr lang="en-GB" sz="1200" i="0" dirty="0">
            <a:solidFill>
              <a:schemeClr val="tx1"/>
            </a:solidFill>
            <a:latin typeface="Arial" panose="020B0604020202020204" pitchFamily="34" charset="0"/>
            <a:cs typeface="Arial" panose="020B0604020202020204" pitchFamily="34" charset="0"/>
          </a:endParaRPr>
        </a:p>
      </dgm:t>
    </dgm:pt>
    <dgm:pt modelId="{CA881EE5-CB1C-4A2D-98FB-C6FB5E107D6A}" type="parTrans" cxnId="{AC1C08CF-E0F4-48AB-B5ED-D42EAF33BC36}">
      <dgm:prSet/>
      <dgm:spPr/>
      <dgm:t>
        <a:bodyPr/>
        <a:lstStyle/>
        <a:p>
          <a:endParaRPr lang="en-GB"/>
        </a:p>
      </dgm:t>
    </dgm:pt>
    <dgm:pt modelId="{9C34601B-CFBB-4666-8F99-9318B6D556D6}" type="sibTrans" cxnId="{AC1C08CF-E0F4-48AB-B5ED-D42EAF33BC36}">
      <dgm:prSet/>
      <dgm:spPr/>
      <dgm:t>
        <a:bodyPr/>
        <a:lstStyle/>
        <a:p>
          <a:endParaRPr lang="en-GB"/>
        </a:p>
      </dgm:t>
    </dgm:pt>
    <dgm:pt modelId="{F2F2D5CB-38EF-4A62-A21A-A64CF5025DC9}">
      <dgm:prSet phldrT="[Text]" custT="1"/>
      <dgm:spPr/>
      <dgm:t>
        <a:bodyPr/>
        <a:lstStyle/>
        <a:p>
          <a:r>
            <a:rPr lang="en-GB" sz="1200" i="0" dirty="0" err="1">
              <a:solidFill>
                <a:schemeClr val="tx1"/>
              </a:solidFill>
              <a:latin typeface="Arial" panose="020B0604020202020204" pitchFamily="34" charset="0"/>
              <a:cs typeface="Arial" panose="020B0604020202020204" pitchFamily="34" charset="0"/>
            </a:rPr>
            <a:t>Babi’n</a:t>
          </a:r>
          <a:r>
            <a:rPr lang="en-GB" sz="1200" i="0" dirty="0">
              <a:solidFill>
                <a:schemeClr val="tx1"/>
              </a:solidFill>
              <a:latin typeface="Arial" panose="020B0604020202020204" pitchFamily="34" charset="0"/>
              <a:cs typeface="Arial" panose="020B0604020202020204" pitchFamily="34" charset="0"/>
            </a:rPr>
            <a:t> </a:t>
          </a:r>
          <a:r>
            <a:rPr lang="en-GB" sz="1200" i="0" dirty="0" err="1">
              <a:solidFill>
                <a:schemeClr val="tx1"/>
              </a:solidFill>
              <a:latin typeface="Arial" panose="020B0604020202020204" pitchFamily="34" charset="0"/>
              <a:cs typeface="Arial" panose="020B0604020202020204" pitchFamily="34" charset="0"/>
            </a:rPr>
            <a:t>parhau</a:t>
          </a:r>
          <a:r>
            <a:rPr lang="en-GB" sz="1200" i="0" dirty="0">
              <a:solidFill>
                <a:schemeClr val="tx1"/>
              </a:solidFill>
              <a:latin typeface="Arial" panose="020B0604020202020204" pitchFamily="34" charset="0"/>
              <a:cs typeface="Arial" panose="020B0604020202020204" pitchFamily="34" charset="0"/>
            </a:rPr>
            <a:t> </a:t>
          </a:r>
          <a:r>
            <a:rPr lang="en-GB" sz="1200" i="0" dirty="0" err="1">
              <a:solidFill>
                <a:schemeClr val="tx1"/>
              </a:solidFill>
              <a:latin typeface="Arial" panose="020B0604020202020204" pitchFamily="34" charset="0"/>
              <a:cs typeface="Arial" panose="020B0604020202020204" pitchFamily="34" charset="0"/>
            </a:rPr>
            <a:t>i</a:t>
          </a:r>
          <a:r>
            <a:rPr lang="en-GB" sz="1200" i="0" dirty="0">
              <a:solidFill>
                <a:schemeClr val="tx1"/>
              </a:solidFill>
              <a:latin typeface="Arial" panose="020B0604020202020204" pitchFamily="34" charset="0"/>
              <a:cs typeface="Arial" panose="020B0604020202020204" pitchFamily="34" charset="0"/>
            </a:rPr>
            <a:t> </a:t>
          </a:r>
          <a:r>
            <a:rPr lang="en-GB" sz="1200" i="0" dirty="0" err="1">
              <a:solidFill>
                <a:schemeClr val="tx1"/>
              </a:solidFill>
              <a:latin typeface="Arial" panose="020B0604020202020204" pitchFamily="34" charset="0"/>
              <a:cs typeface="Arial" panose="020B0604020202020204" pitchFamily="34" charset="0"/>
            </a:rPr>
            <a:t>fod</a:t>
          </a:r>
          <a:r>
            <a:rPr lang="en-GB" sz="1200" i="0" dirty="0">
              <a:solidFill>
                <a:schemeClr val="tx1"/>
              </a:solidFill>
              <a:latin typeface="Arial" panose="020B0604020202020204" pitchFamily="34" charset="0"/>
              <a:cs typeface="Arial" panose="020B0604020202020204" pitchFamily="34" charset="0"/>
            </a:rPr>
            <a:t> </a:t>
          </a:r>
          <a:r>
            <a:rPr lang="en-GB" sz="1200" i="0" dirty="0" err="1">
              <a:solidFill>
                <a:schemeClr val="tx1"/>
              </a:solidFill>
              <a:latin typeface="Arial" panose="020B0604020202020204" pitchFamily="34" charset="0"/>
              <a:cs typeface="Arial" panose="020B0604020202020204" pitchFamily="34" charset="0"/>
            </a:rPr>
            <a:t>dan</a:t>
          </a:r>
          <a:r>
            <a:rPr lang="en-GB" sz="1200" i="0" baseline="0" dirty="0">
              <a:solidFill>
                <a:schemeClr val="tx1"/>
              </a:solidFill>
              <a:latin typeface="Arial" panose="020B0604020202020204" pitchFamily="34" charset="0"/>
              <a:cs typeface="Arial" panose="020B0604020202020204" pitchFamily="34" charset="0"/>
            </a:rPr>
            <a:t> </a:t>
          </a:r>
          <a:r>
            <a:rPr lang="en-GB" sz="1200" i="0" baseline="0" dirty="0" err="1">
              <a:solidFill>
                <a:schemeClr val="tx1"/>
              </a:solidFill>
              <a:latin typeface="Arial" panose="020B0604020202020204" pitchFamily="34" charset="0"/>
              <a:cs typeface="Arial" panose="020B0604020202020204" pitchFamily="34" charset="0"/>
            </a:rPr>
            <a:t>straen</a:t>
          </a:r>
          <a:r>
            <a:rPr lang="en-GB" sz="1200" i="0" baseline="0" dirty="0">
              <a:solidFill>
                <a:schemeClr val="tx1"/>
              </a:solidFill>
              <a:latin typeface="Arial" panose="020B0604020202020204" pitchFamily="34" charset="0"/>
              <a:cs typeface="Arial" panose="020B0604020202020204" pitchFamily="34" charset="0"/>
            </a:rPr>
            <a:t> ; </a:t>
          </a:r>
          <a:r>
            <a:rPr lang="en-GB" sz="1200" i="0" baseline="0" dirty="0" err="1">
              <a:solidFill>
                <a:schemeClr val="tx1"/>
              </a:solidFill>
              <a:latin typeface="Arial" panose="020B0604020202020204" pitchFamily="34" charset="0"/>
              <a:cs typeface="Arial" panose="020B0604020202020204" pitchFamily="34" charset="0"/>
            </a:rPr>
            <a:t>gallai</a:t>
          </a:r>
          <a:r>
            <a:rPr lang="en-GB" sz="1200" i="0" baseline="0" dirty="0">
              <a:solidFill>
                <a:schemeClr val="tx1"/>
              </a:solidFill>
              <a:latin typeface="Arial" panose="020B0604020202020204" pitchFamily="34" charset="0"/>
              <a:cs typeface="Arial" panose="020B0604020202020204" pitchFamily="34" charset="0"/>
            </a:rPr>
            <a:t> </a:t>
          </a:r>
          <a:r>
            <a:rPr lang="en-GB" sz="1200" i="0" baseline="0" dirty="0" err="1">
              <a:solidFill>
                <a:schemeClr val="tx1"/>
              </a:solidFill>
              <a:latin typeface="Arial" panose="020B0604020202020204" pitchFamily="34" charset="0"/>
              <a:cs typeface="Arial" panose="020B0604020202020204" pitchFamily="34" charset="0"/>
            </a:rPr>
            <a:t>ddod</a:t>
          </a:r>
          <a:r>
            <a:rPr lang="en-GB" sz="1200" i="0" baseline="0" dirty="0">
              <a:solidFill>
                <a:schemeClr val="tx1"/>
              </a:solidFill>
              <a:latin typeface="Arial" panose="020B0604020202020204" pitchFamily="34" charset="0"/>
              <a:cs typeface="Arial" panose="020B0604020202020204" pitchFamily="34" charset="0"/>
            </a:rPr>
            <a:t> </a:t>
          </a:r>
          <a:r>
            <a:rPr lang="en-GB" sz="1200" i="0" baseline="0" dirty="0" err="1">
              <a:solidFill>
                <a:schemeClr val="tx1"/>
              </a:solidFill>
              <a:latin typeface="Arial" panose="020B0604020202020204" pitchFamily="34" charset="0"/>
              <a:cs typeface="Arial" panose="020B0604020202020204" pitchFamily="34" charset="0"/>
            </a:rPr>
            <a:t>yn</a:t>
          </a:r>
          <a:r>
            <a:rPr lang="en-GB" sz="1200" i="0" baseline="0" dirty="0">
              <a:solidFill>
                <a:schemeClr val="tx1"/>
              </a:solidFill>
              <a:latin typeface="Arial" panose="020B0604020202020204" pitchFamily="34" charset="0"/>
              <a:cs typeface="Arial" panose="020B0604020202020204" pitchFamily="34" charset="0"/>
            </a:rPr>
            <a:t> </a:t>
          </a:r>
          <a:r>
            <a:rPr lang="en-GB" sz="1200" i="0" baseline="0" dirty="0" err="1">
              <a:solidFill>
                <a:schemeClr val="tx1"/>
              </a:solidFill>
              <a:latin typeface="Arial" panose="020B0604020202020204" pitchFamily="34" charset="0"/>
              <a:cs typeface="Arial" panose="020B0604020202020204" pitchFamily="34" charset="0"/>
            </a:rPr>
            <a:t>apathetig</a:t>
          </a:r>
          <a:endParaRPr lang="en-GB" sz="1200" i="0" dirty="0">
            <a:solidFill>
              <a:schemeClr val="tx1"/>
            </a:solidFill>
            <a:latin typeface="Arial" panose="020B0604020202020204" pitchFamily="34" charset="0"/>
            <a:cs typeface="Arial" panose="020B0604020202020204" pitchFamily="34" charset="0"/>
          </a:endParaRPr>
        </a:p>
      </dgm:t>
    </dgm:pt>
    <dgm:pt modelId="{91AD6AFA-3156-44C8-96CA-8362288A5FAF}" type="parTrans" cxnId="{B53BD3A3-B8C0-4FBC-A65F-77149F1D9E27}">
      <dgm:prSet/>
      <dgm:spPr/>
      <dgm:t>
        <a:bodyPr/>
        <a:lstStyle/>
        <a:p>
          <a:endParaRPr lang="en-GB"/>
        </a:p>
      </dgm:t>
    </dgm:pt>
    <dgm:pt modelId="{47F9A3E9-792E-4F91-8D92-1D61602CE438}" type="sibTrans" cxnId="{B53BD3A3-B8C0-4FBC-A65F-77149F1D9E27}">
      <dgm:prSet/>
      <dgm:spPr/>
      <dgm:t>
        <a:bodyPr/>
        <a:lstStyle/>
        <a:p>
          <a:endParaRPr lang="en-GB"/>
        </a:p>
      </dgm:t>
    </dgm:pt>
    <dgm:pt modelId="{6EBC276A-EF3C-45B5-8105-15A63293B385}">
      <dgm:prSet phldrT="[Text]" custT="1"/>
      <dgm:spPr/>
      <dgm:t>
        <a:bodyPr/>
        <a:lstStyle/>
        <a:p>
          <a:r>
            <a:rPr lang="en-GB" sz="1200" i="0" dirty="0" err="1">
              <a:solidFill>
                <a:schemeClr val="tx1"/>
              </a:solidFill>
              <a:latin typeface="Arial" panose="020B0604020202020204" pitchFamily="34" charset="0"/>
              <a:cs typeface="Arial" panose="020B0604020202020204" pitchFamily="34" charset="0"/>
            </a:rPr>
            <a:t>Babi’n</a:t>
          </a:r>
          <a:r>
            <a:rPr lang="en-GB" sz="1200" i="0" dirty="0">
              <a:solidFill>
                <a:schemeClr val="tx1"/>
              </a:solidFill>
              <a:latin typeface="Arial" panose="020B0604020202020204" pitchFamily="34" charset="0"/>
              <a:cs typeface="Arial" panose="020B0604020202020204" pitchFamily="34" charset="0"/>
            </a:rPr>
            <a:t> </a:t>
          </a:r>
          <a:r>
            <a:rPr lang="en-GB" sz="1200" i="0" dirty="0" err="1">
              <a:solidFill>
                <a:schemeClr val="tx1"/>
              </a:solidFill>
              <a:latin typeface="Arial" panose="020B0604020202020204" pitchFamily="34" charset="0"/>
              <a:cs typeface="Arial" panose="020B0604020202020204" pitchFamily="34" charset="0"/>
            </a:rPr>
            <a:t>gorffwys</a:t>
          </a:r>
          <a:endParaRPr lang="en-GB" sz="1200" i="0" dirty="0">
            <a:solidFill>
              <a:schemeClr val="tx1"/>
            </a:solidFill>
            <a:latin typeface="Arial" panose="020B0604020202020204" pitchFamily="34" charset="0"/>
            <a:cs typeface="Arial" panose="020B0604020202020204" pitchFamily="34" charset="0"/>
          </a:endParaRPr>
        </a:p>
      </dgm:t>
    </dgm:pt>
    <dgm:pt modelId="{4D115505-4C48-4AF1-AAEA-5A30EC5E21F4}" type="parTrans" cxnId="{40C6FC22-70BA-4D72-A722-5F0387E75E45}">
      <dgm:prSet/>
      <dgm:spPr/>
      <dgm:t>
        <a:bodyPr/>
        <a:lstStyle/>
        <a:p>
          <a:endParaRPr lang="en-GB"/>
        </a:p>
      </dgm:t>
    </dgm:pt>
    <dgm:pt modelId="{AE8EB824-6729-4223-BF40-E67B1683B98C}" type="sibTrans" cxnId="{40C6FC22-70BA-4D72-A722-5F0387E75E45}">
      <dgm:prSet/>
      <dgm:spPr/>
      <dgm:t>
        <a:bodyPr/>
        <a:lstStyle/>
        <a:p>
          <a:endParaRPr lang="en-GB"/>
        </a:p>
      </dgm:t>
    </dgm:pt>
    <dgm:pt modelId="{7AC4F3BC-6446-4DFC-A99F-0CBACB857317}" type="pres">
      <dgm:prSet presAssocID="{B0E468BA-04F0-458E-8F05-9764238B8637}" presName="cycle" presStyleCnt="0">
        <dgm:presLayoutVars>
          <dgm:dir/>
          <dgm:resizeHandles val="exact"/>
        </dgm:presLayoutVars>
      </dgm:prSet>
      <dgm:spPr/>
    </dgm:pt>
    <dgm:pt modelId="{DB7DEAA6-2907-4DA9-9082-EFFB2F837B7E}" type="pres">
      <dgm:prSet presAssocID="{A0708778-5CAB-4695-BECD-4B2D49A5633D}" presName="dummy" presStyleCnt="0"/>
      <dgm:spPr/>
    </dgm:pt>
    <dgm:pt modelId="{26ECD661-F813-4333-8019-590BCBE0A094}" type="pres">
      <dgm:prSet presAssocID="{A0708778-5CAB-4695-BECD-4B2D49A5633D}" presName="node" presStyleLbl="revTx" presStyleIdx="0" presStyleCnt="8">
        <dgm:presLayoutVars>
          <dgm:bulletEnabled val="1"/>
        </dgm:presLayoutVars>
      </dgm:prSet>
      <dgm:spPr/>
    </dgm:pt>
    <dgm:pt modelId="{B5B4FA0B-8429-4D2D-A23D-FCD5F7B91DB5}" type="pres">
      <dgm:prSet presAssocID="{6FCCF195-EA83-49D1-9191-7E49CFB3399D}" presName="sibTrans" presStyleLbl="node1" presStyleIdx="0" presStyleCnt="8"/>
      <dgm:spPr/>
    </dgm:pt>
    <dgm:pt modelId="{9E84B1E2-DDD3-4D09-A05A-AC117E278CDE}" type="pres">
      <dgm:prSet presAssocID="{970D0BDD-F43D-41F1-BAC4-55D13812D982}" presName="dummy" presStyleCnt="0"/>
      <dgm:spPr/>
    </dgm:pt>
    <dgm:pt modelId="{E494118C-30F3-4D3E-8010-413E1E38DC9C}" type="pres">
      <dgm:prSet presAssocID="{970D0BDD-F43D-41F1-BAC4-55D13812D982}" presName="node" presStyleLbl="revTx" presStyleIdx="1" presStyleCnt="8">
        <dgm:presLayoutVars>
          <dgm:bulletEnabled val="1"/>
        </dgm:presLayoutVars>
      </dgm:prSet>
      <dgm:spPr/>
    </dgm:pt>
    <dgm:pt modelId="{DD342846-CEB2-4DA8-926C-C8371079B79C}" type="pres">
      <dgm:prSet presAssocID="{D8CDE640-4435-4ABE-A742-07AFF9BBFBA6}" presName="sibTrans" presStyleLbl="node1" presStyleIdx="1" presStyleCnt="8"/>
      <dgm:spPr/>
    </dgm:pt>
    <dgm:pt modelId="{4A8531B6-D852-4705-AA42-72ED02398516}" type="pres">
      <dgm:prSet presAssocID="{89F77FB2-B2BE-4E78-8951-74744F273C82}" presName="dummy" presStyleCnt="0"/>
      <dgm:spPr/>
    </dgm:pt>
    <dgm:pt modelId="{8ADC6769-9834-49B3-B8AE-D82CE3075ACD}" type="pres">
      <dgm:prSet presAssocID="{89F77FB2-B2BE-4E78-8951-74744F273C82}" presName="node" presStyleLbl="revTx" presStyleIdx="2" presStyleCnt="8" custScaleX="193926">
        <dgm:presLayoutVars>
          <dgm:bulletEnabled val="1"/>
        </dgm:presLayoutVars>
      </dgm:prSet>
      <dgm:spPr/>
    </dgm:pt>
    <dgm:pt modelId="{D19BA43A-0722-4956-81DE-9F90DBE2B34A}" type="pres">
      <dgm:prSet presAssocID="{CCED7E19-AF2F-46C7-B1EE-AED8456B1331}" presName="sibTrans" presStyleLbl="node1" presStyleIdx="2" presStyleCnt="8"/>
      <dgm:spPr/>
    </dgm:pt>
    <dgm:pt modelId="{BC1DE6B7-B0E3-4FFB-8B23-ADE5033C6C7C}" type="pres">
      <dgm:prSet presAssocID="{85357A64-F795-4805-ADC7-8326DD3AE065}" presName="dummy" presStyleCnt="0"/>
      <dgm:spPr/>
    </dgm:pt>
    <dgm:pt modelId="{56259AB3-7E36-4E1B-8657-34148EF74328}" type="pres">
      <dgm:prSet presAssocID="{85357A64-F795-4805-ADC7-8326DD3AE065}" presName="node" presStyleLbl="revTx" presStyleIdx="3" presStyleCnt="8">
        <dgm:presLayoutVars>
          <dgm:bulletEnabled val="1"/>
        </dgm:presLayoutVars>
      </dgm:prSet>
      <dgm:spPr/>
    </dgm:pt>
    <dgm:pt modelId="{43BC8A25-E877-4303-8214-E48E4DE88B1B}" type="pres">
      <dgm:prSet presAssocID="{FD7DA158-C87E-405A-8658-B9C01A60C3CB}" presName="sibTrans" presStyleLbl="node1" presStyleIdx="3" presStyleCnt="8"/>
      <dgm:spPr/>
    </dgm:pt>
    <dgm:pt modelId="{21D853A9-0204-4C96-8D25-BC7113130DD1}" type="pres">
      <dgm:prSet presAssocID="{9541092A-50CC-4830-B055-35A8C6D42010}" presName="dummy" presStyleCnt="0"/>
      <dgm:spPr/>
    </dgm:pt>
    <dgm:pt modelId="{626F9E5E-7686-4E8D-B5AA-0BA611E0FC1B}" type="pres">
      <dgm:prSet presAssocID="{9541092A-50CC-4830-B055-35A8C6D42010}" presName="node" presStyleLbl="revTx" presStyleIdx="4" presStyleCnt="8" custScaleX="150650">
        <dgm:presLayoutVars>
          <dgm:bulletEnabled val="1"/>
        </dgm:presLayoutVars>
      </dgm:prSet>
      <dgm:spPr/>
    </dgm:pt>
    <dgm:pt modelId="{4429BB5A-5BCC-4849-BA3F-57B162A5D2EC}" type="pres">
      <dgm:prSet presAssocID="{02C9FA17-535C-4667-8697-3C1DE065A63F}" presName="sibTrans" presStyleLbl="node1" presStyleIdx="4" presStyleCnt="8"/>
      <dgm:spPr/>
    </dgm:pt>
    <dgm:pt modelId="{27970133-54DD-46E2-B9A2-637F02DB6C42}" type="pres">
      <dgm:prSet presAssocID="{390B6BFD-F2FA-48DA-86B9-CBB7EF78659E}" presName="dummy" presStyleCnt="0"/>
      <dgm:spPr/>
    </dgm:pt>
    <dgm:pt modelId="{9E37B763-F47A-46F5-938A-1F1E6151494A}" type="pres">
      <dgm:prSet presAssocID="{390B6BFD-F2FA-48DA-86B9-CBB7EF78659E}" presName="node" presStyleLbl="revTx" presStyleIdx="5" presStyleCnt="8" custScaleX="260028">
        <dgm:presLayoutVars>
          <dgm:bulletEnabled val="1"/>
        </dgm:presLayoutVars>
      </dgm:prSet>
      <dgm:spPr/>
    </dgm:pt>
    <dgm:pt modelId="{5FBA5D78-BDE2-414C-9E21-8E4476661980}" type="pres">
      <dgm:prSet presAssocID="{9C34601B-CFBB-4666-8F99-9318B6D556D6}" presName="sibTrans" presStyleLbl="node1" presStyleIdx="5" presStyleCnt="8"/>
      <dgm:spPr/>
    </dgm:pt>
    <dgm:pt modelId="{009B3F98-60CD-4EA9-90AA-4DE895A098A2}" type="pres">
      <dgm:prSet presAssocID="{F2F2D5CB-38EF-4A62-A21A-A64CF5025DC9}" presName="dummy" presStyleCnt="0"/>
      <dgm:spPr/>
    </dgm:pt>
    <dgm:pt modelId="{D2F87C4E-8456-4180-9D3D-2045391D3543}" type="pres">
      <dgm:prSet presAssocID="{F2F2D5CB-38EF-4A62-A21A-A64CF5025DC9}" presName="node" presStyleLbl="revTx" presStyleIdx="6" presStyleCnt="8" custScaleX="219918">
        <dgm:presLayoutVars>
          <dgm:bulletEnabled val="1"/>
        </dgm:presLayoutVars>
      </dgm:prSet>
      <dgm:spPr/>
    </dgm:pt>
    <dgm:pt modelId="{88433A84-D3BF-4829-97EC-5677C395641A}" type="pres">
      <dgm:prSet presAssocID="{47F9A3E9-792E-4F91-8D92-1D61602CE438}" presName="sibTrans" presStyleLbl="node1" presStyleIdx="6" presStyleCnt="8"/>
      <dgm:spPr/>
    </dgm:pt>
    <dgm:pt modelId="{6F097F94-D0A4-4D8A-8D13-9D1AB8DF5061}" type="pres">
      <dgm:prSet presAssocID="{6EBC276A-EF3C-45B5-8105-15A63293B385}" presName="dummy" presStyleCnt="0"/>
      <dgm:spPr/>
    </dgm:pt>
    <dgm:pt modelId="{598C6B3C-1A80-4685-85CE-4D4DD8B0E272}" type="pres">
      <dgm:prSet presAssocID="{6EBC276A-EF3C-45B5-8105-15A63293B385}" presName="node" presStyleLbl="revTx" presStyleIdx="7" presStyleCnt="8">
        <dgm:presLayoutVars>
          <dgm:bulletEnabled val="1"/>
        </dgm:presLayoutVars>
      </dgm:prSet>
      <dgm:spPr/>
    </dgm:pt>
    <dgm:pt modelId="{4045AAC3-4620-4EE1-B3FF-C35C2EB329BB}" type="pres">
      <dgm:prSet presAssocID="{AE8EB824-6729-4223-BF40-E67B1683B98C}" presName="sibTrans" presStyleLbl="node1" presStyleIdx="7" presStyleCnt="8"/>
      <dgm:spPr/>
    </dgm:pt>
  </dgm:ptLst>
  <dgm:cxnLst>
    <dgm:cxn modelId="{0DA64609-3359-42D9-AE27-D69D8114C99B}" type="presOf" srcId="{85357A64-F795-4805-ADC7-8326DD3AE065}" destId="{56259AB3-7E36-4E1B-8657-34148EF74328}" srcOrd="0" destOrd="0" presId="urn:microsoft.com/office/officeart/2005/8/layout/cycle1"/>
    <dgm:cxn modelId="{357AAC22-7157-45A8-80C1-B567C1EEE9E4}" srcId="{B0E468BA-04F0-458E-8F05-9764238B8637}" destId="{9541092A-50CC-4830-B055-35A8C6D42010}" srcOrd="4" destOrd="0" parTransId="{BAFF847F-75BF-41EA-BA2D-A9E620D57D67}" sibTransId="{02C9FA17-535C-4667-8697-3C1DE065A63F}"/>
    <dgm:cxn modelId="{40C6FC22-70BA-4D72-A722-5F0387E75E45}" srcId="{B0E468BA-04F0-458E-8F05-9764238B8637}" destId="{6EBC276A-EF3C-45B5-8105-15A63293B385}" srcOrd="7" destOrd="0" parTransId="{4D115505-4C48-4AF1-AAEA-5A30EC5E21F4}" sibTransId="{AE8EB824-6729-4223-BF40-E67B1683B98C}"/>
    <dgm:cxn modelId="{9F70ED40-4AE3-4FFF-A517-2E5FD3E093C5}" type="presOf" srcId="{47F9A3E9-792E-4F91-8D92-1D61602CE438}" destId="{88433A84-D3BF-4829-97EC-5677C395641A}" srcOrd="0" destOrd="0" presId="urn:microsoft.com/office/officeart/2005/8/layout/cycle1"/>
    <dgm:cxn modelId="{C4D04253-6F4B-462C-89AB-FE9A2C78891C}" type="presOf" srcId="{AE8EB824-6729-4223-BF40-E67B1683B98C}" destId="{4045AAC3-4620-4EE1-B3FF-C35C2EB329BB}" srcOrd="0" destOrd="0" presId="urn:microsoft.com/office/officeart/2005/8/layout/cycle1"/>
    <dgm:cxn modelId="{877EF853-2C95-4AB7-9FDC-341F7E204884}" type="presOf" srcId="{6EBC276A-EF3C-45B5-8105-15A63293B385}" destId="{598C6B3C-1A80-4685-85CE-4D4DD8B0E272}" srcOrd="0" destOrd="0" presId="urn:microsoft.com/office/officeart/2005/8/layout/cycle1"/>
    <dgm:cxn modelId="{CA65A978-A027-4B57-AA92-67B8E63A5AF5}" type="presOf" srcId="{9541092A-50CC-4830-B055-35A8C6D42010}" destId="{626F9E5E-7686-4E8D-B5AA-0BA611E0FC1B}" srcOrd="0" destOrd="0" presId="urn:microsoft.com/office/officeart/2005/8/layout/cycle1"/>
    <dgm:cxn modelId="{281C5E7B-4C3B-4808-8B8A-3C92D5B584E2}" srcId="{B0E468BA-04F0-458E-8F05-9764238B8637}" destId="{A0708778-5CAB-4695-BECD-4B2D49A5633D}" srcOrd="0" destOrd="0" parTransId="{2570E7C1-2C5F-4272-ABF0-2C5C91737D7D}" sibTransId="{6FCCF195-EA83-49D1-9191-7E49CFB3399D}"/>
    <dgm:cxn modelId="{395EC47D-9183-482E-915F-650611FCE87D}" srcId="{B0E468BA-04F0-458E-8F05-9764238B8637}" destId="{970D0BDD-F43D-41F1-BAC4-55D13812D982}" srcOrd="1" destOrd="0" parTransId="{5C114082-32DE-4511-93E6-07152245B735}" sibTransId="{D8CDE640-4435-4ABE-A742-07AFF9BBFBA6}"/>
    <dgm:cxn modelId="{63A72F99-857E-476B-B030-14E34EEFB7D9}" type="presOf" srcId="{B0E468BA-04F0-458E-8F05-9764238B8637}" destId="{7AC4F3BC-6446-4DFC-A99F-0CBACB857317}" srcOrd="0" destOrd="0" presId="urn:microsoft.com/office/officeart/2005/8/layout/cycle1"/>
    <dgm:cxn modelId="{8CC4809F-5699-4B82-8873-81B7040AA2D7}" type="presOf" srcId="{9C34601B-CFBB-4666-8F99-9318B6D556D6}" destId="{5FBA5D78-BDE2-414C-9E21-8E4476661980}" srcOrd="0" destOrd="0" presId="urn:microsoft.com/office/officeart/2005/8/layout/cycle1"/>
    <dgm:cxn modelId="{A7B2A7A2-AFA7-43ED-9DA4-66ABA017B9B2}" type="presOf" srcId="{390B6BFD-F2FA-48DA-86B9-CBB7EF78659E}" destId="{9E37B763-F47A-46F5-938A-1F1E6151494A}" srcOrd="0" destOrd="0" presId="urn:microsoft.com/office/officeart/2005/8/layout/cycle1"/>
    <dgm:cxn modelId="{B53BD3A3-B8C0-4FBC-A65F-77149F1D9E27}" srcId="{B0E468BA-04F0-458E-8F05-9764238B8637}" destId="{F2F2D5CB-38EF-4A62-A21A-A64CF5025DC9}" srcOrd="6" destOrd="0" parTransId="{91AD6AFA-3156-44C8-96CA-8362288A5FAF}" sibTransId="{47F9A3E9-792E-4F91-8D92-1D61602CE438}"/>
    <dgm:cxn modelId="{C8283CA4-D9BA-41C5-B17F-EA6CA0341B27}" type="presOf" srcId="{A0708778-5CAB-4695-BECD-4B2D49A5633D}" destId="{26ECD661-F813-4333-8019-590BCBE0A094}" srcOrd="0" destOrd="0" presId="urn:microsoft.com/office/officeart/2005/8/layout/cycle1"/>
    <dgm:cxn modelId="{060D20A6-3232-42E4-8F4E-E9DD4EE7127F}" type="presOf" srcId="{F2F2D5CB-38EF-4A62-A21A-A64CF5025DC9}" destId="{D2F87C4E-8456-4180-9D3D-2045391D3543}" srcOrd="0" destOrd="0" presId="urn:microsoft.com/office/officeart/2005/8/layout/cycle1"/>
    <dgm:cxn modelId="{467E5EAA-24ED-492E-8811-4191D02AAC0B}" type="presOf" srcId="{FD7DA158-C87E-405A-8658-B9C01A60C3CB}" destId="{43BC8A25-E877-4303-8214-E48E4DE88B1B}" srcOrd="0" destOrd="0" presId="urn:microsoft.com/office/officeart/2005/8/layout/cycle1"/>
    <dgm:cxn modelId="{D82A05AF-7CCA-43B6-BAD3-1E1F0893CD06}" type="presOf" srcId="{D8CDE640-4435-4ABE-A742-07AFF9BBFBA6}" destId="{DD342846-CEB2-4DA8-926C-C8371079B79C}" srcOrd="0" destOrd="0" presId="urn:microsoft.com/office/officeart/2005/8/layout/cycle1"/>
    <dgm:cxn modelId="{03FBB5B8-5BF3-43A9-8482-C30BD275CEDC}" srcId="{B0E468BA-04F0-458E-8F05-9764238B8637}" destId="{85357A64-F795-4805-ADC7-8326DD3AE065}" srcOrd="3" destOrd="0" parTransId="{E1335C68-47A0-4E39-8C34-950F212801E2}" sibTransId="{FD7DA158-C87E-405A-8658-B9C01A60C3CB}"/>
    <dgm:cxn modelId="{87231ABE-9583-4265-A092-2B257FC0250F}" type="presOf" srcId="{02C9FA17-535C-4667-8697-3C1DE065A63F}" destId="{4429BB5A-5BCC-4849-BA3F-57B162A5D2EC}" srcOrd="0" destOrd="0" presId="urn:microsoft.com/office/officeart/2005/8/layout/cycle1"/>
    <dgm:cxn modelId="{C61FC0C2-141B-4639-9CAA-2DA687DCA6E7}" type="presOf" srcId="{89F77FB2-B2BE-4E78-8951-74744F273C82}" destId="{8ADC6769-9834-49B3-B8AE-D82CE3075ACD}" srcOrd="0" destOrd="0" presId="urn:microsoft.com/office/officeart/2005/8/layout/cycle1"/>
    <dgm:cxn modelId="{AC1C08CF-E0F4-48AB-B5ED-D42EAF33BC36}" srcId="{B0E468BA-04F0-458E-8F05-9764238B8637}" destId="{390B6BFD-F2FA-48DA-86B9-CBB7EF78659E}" srcOrd="5" destOrd="0" parTransId="{CA881EE5-CB1C-4A2D-98FB-C6FB5E107D6A}" sibTransId="{9C34601B-CFBB-4666-8F99-9318B6D556D6}"/>
    <dgm:cxn modelId="{29D9EEE3-1E2D-4E7B-8D92-40B416B1E5B3}" type="presOf" srcId="{6FCCF195-EA83-49D1-9191-7E49CFB3399D}" destId="{B5B4FA0B-8429-4D2D-A23D-FCD5F7B91DB5}" srcOrd="0" destOrd="0" presId="urn:microsoft.com/office/officeart/2005/8/layout/cycle1"/>
    <dgm:cxn modelId="{06ADB3E8-CCE6-4AA1-BB59-EBFAD5BDD7AA}" type="presOf" srcId="{CCED7E19-AF2F-46C7-B1EE-AED8456B1331}" destId="{D19BA43A-0722-4956-81DE-9F90DBE2B34A}" srcOrd="0" destOrd="0" presId="urn:microsoft.com/office/officeart/2005/8/layout/cycle1"/>
    <dgm:cxn modelId="{38B505E9-46FB-4AA5-85CA-32134300E643}" srcId="{B0E468BA-04F0-458E-8F05-9764238B8637}" destId="{89F77FB2-B2BE-4E78-8951-74744F273C82}" srcOrd="2" destOrd="0" parTransId="{AB8F0206-7892-417D-A307-E060AF73808B}" sibTransId="{CCED7E19-AF2F-46C7-B1EE-AED8456B1331}"/>
    <dgm:cxn modelId="{884F0CF4-8615-486A-A0EC-588F8A55BFC1}" type="presOf" srcId="{970D0BDD-F43D-41F1-BAC4-55D13812D982}" destId="{E494118C-30F3-4D3E-8010-413E1E38DC9C}" srcOrd="0" destOrd="0" presId="urn:microsoft.com/office/officeart/2005/8/layout/cycle1"/>
    <dgm:cxn modelId="{5BABFDD8-1F49-413F-9E0B-0952435F23A5}" type="presParOf" srcId="{7AC4F3BC-6446-4DFC-A99F-0CBACB857317}" destId="{DB7DEAA6-2907-4DA9-9082-EFFB2F837B7E}" srcOrd="0" destOrd="0" presId="urn:microsoft.com/office/officeart/2005/8/layout/cycle1"/>
    <dgm:cxn modelId="{BE6679F6-2AF4-4C8F-A558-6CBE35CF8F39}" type="presParOf" srcId="{7AC4F3BC-6446-4DFC-A99F-0CBACB857317}" destId="{26ECD661-F813-4333-8019-590BCBE0A094}" srcOrd="1" destOrd="0" presId="urn:microsoft.com/office/officeart/2005/8/layout/cycle1"/>
    <dgm:cxn modelId="{6478B048-7603-4438-8596-2081B4C5057C}" type="presParOf" srcId="{7AC4F3BC-6446-4DFC-A99F-0CBACB857317}" destId="{B5B4FA0B-8429-4D2D-A23D-FCD5F7B91DB5}" srcOrd="2" destOrd="0" presId="urn:microsoft.com/office/officeart/2005/8/layout/cycle1"/>
    <dgm:cxn modelId="{824644AE-618A-4FBA-8831-470DFF324EB4}" type="presParOf" srcId="{7AC4F3BC-6446-4DFC-A99F-0CBACB857317}" destId="{9E84B1E2-DDD3-4D09-A05A-AC117E278CDE}" srcOrd="3" destOrd="0" presId="urn:microsoft.com/office/officeart/2005/8/layout/cycle1"/>
    <dgm:cxn modelId="{F2F2E108-7BE1-46EC-9A18-BE62EB803D9F}" type="presParOf" srcId="{7AC4F3BC-6446-4DFC-A99F-0CBACB857317}" destId="{E494118C-30F3-4D3E-8010-413E1E38DC9C}" srcOrd="4" destOrd="0" presId="urn:microsoft.com/office/officeart/2005/8/layout/cycle1"/>
    <dgm:cxn modelId="{D4E84583-9FA3-4DF9-A73B-F5AE26BFF056}" type="presParOf" srcId="{7AC4F3BC-6446-4DFC-A99F-0CBACB857317}" destId="{DD342846-CEB2-4DA8-926C-C8371079B79C}" srcOrd="5" destOrd="0" presId="urn:microsoft.com/office/officeart/2005/8/layout/cycle1"/>
    <dgm:cxn modelId="{04486419-7D91-4D16-97DB-769FE594D061}" type="presParOf" srcId="{7AC4F3BC-6446-4DFC-A99F-0CBACB857317}" destId="{4A8531B6-D852-4705-AA42-72ED02398516}" srcOrd="6" destOrd="0" presId="urn:microsoft.com/office/officeart/2005/8/layout/cycle1"/>
    <dgm:cxn modelId="{8339B9FA-C8BA-46B9-8C34-33E1C257FE5D}" type="presParOf" srcId="{7AC4F3BC-6446-4DFC-A99F-0CBACB857317}" destId="{8ADC6769-9834-49B3-B8AE-D82CE3075ACD}" srcOrd="7" destOrd="0" presId="urn:microsoft.com/office/officeart/2005/8/layout/cycle1"/>
    <dgm:cxn modelId="{6428CFEC-0E73-45DE-BFC8-49F0A7527B16}" type="presParOf" srcId="{7AC4F3BC-6446-4DFC-A99F-0CBACB857317}" destId="{D19BA43A-0722-4956-81DE-9F90DBE2B34A}" srcOrd="8" destOrd="0" presId="urn:microsoft.com/office/officeart/2005/8/layout/cycle1"/>
    <dgm:cxn modelId="{30897C0E-008F-4CEA-BAA0-525F30F59E0F}" type="presParOf" srcId="{7AC4F3BC-6446-4DFC-A99F-0CBACB857317}" destId="{BC1DE6B7-B0E3-4FFB-8B23-ADE5033C6C7C}" srcOrd="9" destOrd="0" presId="urn:microsoft.com/office/officeart/2005/8/layout/cycle1"/>
    <dgm:cxn modelId="{948D09AC-E786-4159-9566-8BD0BBC70D87}" type="presParOf" srcId="{7AC4F3BC-6446-4DFC-A99F-0CBACB857317}" destId="{56259AB3-7E36-4E1B-8657-34148EF74328}" srcOrd="10" destOrd="0" presId="urn:microsoft.com/office/officeart/2005/8/layout/cycle1"/>
    <dgm:cxn modelId="{A2838CF2-0FB6-49B4-A4C9-72B9DAB34F6A}" type="presParOf" srcId="{7AC4F3BC-6446-4DFC-A99F-0CBACB857317}" destId="{43BC8A25-E877-4303-8214-E48E4DE88B1B}" srcOrd="11" destOrd="0" presId="urn:microsoft.com/office/officeart/2005/8/layout/cycle1"/>
    <dgm:cxn modelId="{86791412-95D6-414C-961A-2FE073102D85}" type="presParOf" srcId="{7AC4F3BC-6446-4DFC-A99F-0CBACB857317}" destId="{21D853A9-0204-4C96-8D25-BC7113130DD1}" srcOrd="12" destOrd="0" presId="urn:microsoft.com/office/officeart/2005/8/layout/cycle1"/>
    <dgm:cxn modelId="{3BA793D6-1598-4F07-B098-E12E88E07506}" type="presParOf" srcId="{7AC4F3BC-6446-4DFC-A99F-0CBACB857317}" destId="{626F9E5E-7686-4E8D-B5AA-0BA611E0FC1B}" srcOrd="13" destOrd="0" presId="urn:microsoft.com/office/officeart/2005/8/layout/cycle1"/>
    <dgm:cxn modelId="{B0DC56C8-52BF-4945-B65B-B00B6B59A369}" type="presParOf" srcId="{7AC4F3BC-6446-4DFC-A99F-0CBACB857317}" destId="{4429BB5A-5BCC-4849-BA3F-57B162A5D2EC}" srcOrd="14" destOrd="0" presId="urn:microsoft.com/office/officeart/2005/8/layout/cycle1"/>
    <dgm:cxn modelId="{986C6CF8-79C5-4AF7-9A81-24579BAD1311}" type="presParOf" srcId="{7AC4F3BC-6446-4DFC-A99F-0CBACB857317}" destId="{27970133-54DD-46E2-B9A2-637F02DB6C42}" srcOrd="15" destOrd="0" presId="urn:microsoft.com/office/officeart/2005/8/layout/cycle1"/>
    <dgm:cxn modelId="{35361272-7084-4EE6-9733-ED883508BC49}" type="presParOf" srcId="{7AC4F3BC-6446-4DFC-A99F-0CBACB857317}" destId="{9E37B763-F47A-46F5-938A-1F1E6151494A}" srcOrd="16" destOrd="0" presId="urn:microsoft.com/office/officeart/2005/8/layout/cycle1"/>
    <dgm:cxn modelId="{BDFCB811-CC69-4F5C-AB09-7BD1634CCDE0}" type="presParOf" srcId="{7AC4F3BC-6446-4DFC-A99F-0CBACB857317}" destId="{5FBA5D78-BDE2-414C-9E21-8E4476661980}" srcOrd="17" destOrd="0" presId="urn:microsoft.com/office/officeart/2005/8/layout/cycle1"/>
    <dgm:cxn modelId="{51FE7436-18D7-4F4B-907E-BF145C6ED7B5}" type="presParOf" srcId="{7AC4F3BC-6446-4DFC-A99F-0CBACB857317}" destId="{009B3F98-60CD-4EA9-90AA-4DE895A098A2}" srcOrd="18" destOrd="0" presId="urn:microsoft.com/office/officeart/2005/8/layout/cycle1"/>
    <dgm:cxn modelId="{760D6E0C-497A-4ACE-946C-91C0F6C556B2}" type="presParOf" srcId="{7AC4F3BC-6446-4DFC-A99F-0CBACB857317}" destId="{D2F87C4E-8456-4180-9D3D-2045391D3543}" srcOrd="19" destOrd="0" presId="urn:microsoft.com/office/officeart/2005/8/layout/cycle1"/>
    <dgm:cxn modelId="{21CE2189-5758-4CFF-BFF8-61F3A8973B47}" type="presParOf" srcId="{7AC4F3BC-6446-4DFC-A99F-0CBACB857317}" destId="{88433A84-D3BF-4829-97EC-5677C395641A}" srcOrd="20" destOrd="0" presId="urn:microsoft.com/office/officeart/2005/8/layout/cycle1"/>
    <dgm:cxn modelId="{884B4C1C-FBA2-413C-9A1C-6D3C91D7E081}" type="presParOf" srcId="{7AC4F3BC-6446-4DFC-A99F-0CBACB857317}" destId="{6F097F94-D0A4-4D8A-8D13-9D1AB8DF5061}" srcOrd="21" destOrd="0" presId="urn:microsoft.com/office/officeart/2005/8/layout/cycle1"/>
    <dgm:cxn modelId="{ED4D362B-C10D-4B0D-9763-E4ECAE228407}" type="presParOf" srcId="{7AC4F3BC-6446-4DFC-A99F-0CBACB857317}" destId="{598C6B3C-1A80-4685-85CE-4D4DD8B0E272}" srcOrd="22" destOrd="0" presId="urn:microsoft.com/office/officeart/2005/8/layout/cycle1"/>
    <dgm:cxn modelId="{277877B9-02B7-411E-9B83-1B4F1E6E480A}" type="presParOf" srcId="{7AC4F3BC-6446-4DFC-A99F-0CBACB857317}" destId="{4045AAC3-4620-4EE1-B3FF-C35C2EB329BB}" srcOrd="23"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C8AC55-1E18-4780-AAFC-4A145EDC20C7}">
      <dsp:nvSpPr>
        <dsp:cNvPr id="0" name=""/>
        <dsp:cNvSpPr/>
      </dsp:nvSpPr>
      <dsp:spPr>
        <a:xfrm>
          <a:off x="2421997" y="0"/>
          <a:ext cx="1210998" cy="869184"/>
        </a:xfrm>
        <a:prstGeom prst="trapezoid">
          <a:avLst>
            <a:gd name="adj" fmla="val 69663"/>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i="0" kern="1200" dirty="0">
              <a:latin typeface="Arial" panose="020B0604020202020204" pitchFamily="34" charset="0"/>
              <a:cs typeface="Arial" panose="020B0604020202020204" pitchFamily="34" charset="0"/>
            </a:rPr>
            <a:t>Hunan-</a:t>
          </a:r>
          <a:r>
            <a:rPr lang="en-GB" sz="1600" i="0" kern="1200" dirty="0" err="1">
              <a:latin typeface="Arial" panose="020B0604020202020204" pitchFamily="34" charset="0"/>
              <a:cs typeface="Arial" panose="020B0604020202020204" pitchFamily="34" charset="0"/>
            </a:rPr>
            <a:t>sylweddoliad</a:t>
          </a:r>
          <a:endParaRPr lang="en-GB" sz="1600" i="0" kern="1200" dirty="0">
            <a:latin typeface="Arial" panose="020B0604020202020204" pitchFamily="34" charset="0"/>
            <a:cs typeface="Arial" panose="020B0604020202020204" pitchFamily="34" charset="0"/>
          </a:endParaRPr>
        </a:p>
      </dsp:txBody>
      <dsp:txXfrm>
        <a:off x="2421997" y="0"/>
        <a:ext cx="1210998" cy="869184"/>
      </dsp:txXfrm>
    </dsp:sp>
    <dsp:sp modelId="{FF1006E2-BC96-4DFB-8DA4-9FE85567E73C}">
      <dsp:nvSpPr>
        <dsp:cNvPr id="0" name=""/>
        <dsp:cNvSpPr/>
      </dsp:nvSpPr>
      <dsp:spPr>
        <a:xfrm>
          <a:off x="1816498" y="869183"/>
          <a:ext cx="2421997" cy="869184"/>
        </a:xfrm>
        <a:prstGeom prst="trapezoid">
          <a:avLst>
            <a:gd name="adj" fmla="val 69663"/>
          </a:avLst>
        </a:prstGeom>
        <a:solidFill>
          <a:srgbClr val="00B05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i="0" kern="1200" dirty="0" err="1">
              <a:latin typeface="Arial" panose="020B0604020202020204" pitchFamily="34" charset="0"/>
              <a:cs typeface="Arial" panose="020B0604020202020204" pitchFamily="34" charset="0"/>
            </a:rPr>
            <a:t>Hyder</a:t>
          </a:r>
          <a:endParaRPr lang="en-GB" sz="1600" i="0" kern="1200" dirty="0">
            <a:latin typeface="Arial" panose="020B0604020202020204" pitchFamily="34" charset="0"/>
            <a:cs typeface="Arial" panose="020B0604020202020204" pitchFamily="34" charset="0"/>
          </a:endParaRPr>
        </a:p>
      </dsp:txBody>
      <dsp:txXfrm>
        <a:off x="2240347" y="869183"/>
        <a:ext cx="1574298" cy="869184"/>
      </dsp:txXfrm>
    </dsp:sp>
    <dsp:sp modelId="{A0997830-DAC3-4EFB-A83D-9C2BFCE9BAD1}">
      <dsp:nvSpPr>
        <dsp:cNvPr id="0" name=""/>
        <dsp:cNvSpPr/>
      </dsp:nvSpPr>
      <dsp:spPr>
        <a:xfrm>
          <a:off x="1210998" y="1738367"/>
          <a:ext cx="3632996" cy="869184"/>
        </a:xfrm>
        <a:prstGeom prst="trapezoid">
          <a:avLst>
            <a:gd name="adj" fmla="val 69663"/>
          </a:avLst>
        </a:prstGeom>
        <a:solidFill>
          <a:srgbClr val="FFFF0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i="0" kern="1200" dirty="0" err="1">
              <a:latin typeface="Arial" panose="020B0604020202020204" pitchFamily="34" charset="0"/>
              <a:cs typeface="Arial" panose="020B0604020202020204" pitchFamily="34" charset="0"/>
            </a:rPr>
            <a:t>Cariad</a:t>
          </a:r>
          <a:r>
            <a:rPr lang="en-GB" sz="1600" i="0" kern="1200" dirty="0">
              <a:latin typeface="Arial" panose="020B0604020202020204" pitchFamily="34" charset="0"/>
              <a:cs typeface="Arial" panose="020B0604020202020204" pitchFamily="34" charset="0"/>
            </a:rPr>
            <a:t> / </a:t>
          </a:r>
          <a:r>
            <a:rPr lang="en-GB" sz="1600" i="0" kern="1200" dirty="0" err="1">
              <a:latin typeface="Arial" panose="020B0604020202020204" pitchFamily="34" charset="0"/>
              <a:cs typeface="Arial" panose="020B0604020202020204" pitchFamily="34" charset="0"/>
            </a:rPr>
            <a:t>Perthyn</a:t>
          </a:r>
          <a:endParaRPr lang="en-GB" sz="1600" i="0" kern="1200" dirty="0">
            <a:latin typeface="Arial" panose="020B0604020202020204" pitchFamily="34" charset="0"/>
            <a:cs typeface="Arial" panose="020B0604020202020204" pitchFamily="34" charset="0"/>
          </a:endParaRPr>
        </a:p>
      </dsp:txBody>
      <dsp:txXfrm>
        <a:off x="1846773" y="1738367"/>
        <a:ext cx="2361447" cy="869184"/>
      </dsp:txXfrm>
    </dsp:sp>
    <dsp:sp modelId="{9773348B-E057-4517-8036-BCAC6ECFFEBC}">
      <dsp:nvSpPr>
        <dsp:cNvPr id="0" name=""/>
        <dsp:cNvSpPr/>
      </dsp:nvSpPr>
      <dsp:spPr>
        <a:xfrm>
          <a:off x="605499" y="2607551"/>
          <a:ext cx="4843995" cy="869184"/>
        </a:xfrm>
        <a:prstGeom prst="trapezoid">
          <a:avLst>
            <a:gd name="adj" fmla="val 69663"/>
          </a:avLst>
        </a:prstGeom>
        <a:solidFill>
          <a:schemeClr val="accent6">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i="0" kern="1200" dirty="0" err="1">
              <a:latin typeface="Arial" panose="020B0604020202020204" pitchFamily="34" charset="0"/>
              <a:cs typeface="Arial" panose="020B0604020202020204" pitchFamily="34" charset="0"/>
            </a:rPr>
            <a:t>Diolgewch</a:t>
          </a:r>
          <a:endParaRPr lang="en-GB" sz="1600" i="0" kern="1200" dirty="0">
            <a:latin typeface="Arial" panose="020B0604020202020204" pitchFamily="34" charset="0"/>
            <a:cs typeface="Arial" panose="020B0604020202020204" pitchFamily="34" charset="0"/>
          </a:endParaRPr>
        </a:p>
      </dsp:txBody>
      <dsp:txXfrm>
        <a:off x="1453198" y="2607551"/>
        <a:ext cx="3148596" cy="869184"/>
      </dsp:txXfrm>
    </dsp:sp>
    <dsp:sp modelId="{6EA919E6-A16F-48CD-AAE2-15E50F20F0CA}">
      <dsp:nvSpPr>
        <dsp:cNvPr id="0" name=""/>
        <dsp:cNvSpPr/>
      </dsp:nvSpPr>
      <dsp:spPr>
        <a:xfrm>
          <a:off x="0" y="3476736"/>
          <a:ext cx="6054994" cy="869184"/>
        </a:xfrm>
        <a:prstGeom prst="trapezoid">
          <a:avLst>
            <a:gd name="adj" fmla="val 69663"/>
          </a:avLst>
        </a:prstGeom>
        <a:solidFill>
          <a:srgbClr val="FF000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i="0" kern="1200" dirty="0" err="1">
              <a:solidFill>
                <a:schemeClr val="tx1"/>
              </a:solidFill>
              <a:latin typeface="Arial" panose="020B0604020202020204" pitchFamily="34" charset="0"/>
              <a:cs typeface="Arial" panose="020B0604020202020204" pitchFamily="34" charset="0"/>
            </a:rPr>
            <a:t>Ffisiolegol</a:t>
          </a:r>
          <a:endParaRPr lang="en-GB" sz="1600" i="0" kern="1200" dirty="0">
            <a:solidFill>
              <a:schemeClr val="tx1"/>
            </a:solidFill>
            <a:latin typeface="Arial" panose="020B0604020202020204" pitchFamily="34" charset="0"/>
            <a:cs typeface="Arial" panose="020B0604020202020204" pitchFamily="34" charset="0"/>
          </a:endParaRPr>
        </a:p>
      </dsp:txBody>
      <dsp:txXfrm>
        <a:off x="1059623" y="3476736"/>
        <a:ext cx="3935746" cy="8691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ECD661-F813-4333-8019-590BCBE0A094}">
      <dsp:nvSpPr>
        <dsp:cNvPr id="0" name=""/>
        <dsp:cNvSpPr/>
      </dsp:nvSpPr>
      <dsp:spPr>
        <a:xfrm>
          <a:off x="2838245" y="8331"/>
          <a:ext cx="690211" cy="6902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i="0" kern="1200" dirty="0" err="1">
              <a:solidFill>
                <a:schemeClr val="tx1"/>
              </a:solidFill>
              <a:latin typeface="Arial" panose="020B0604020202020204" pitchFamily="34" charset="0"/>
              <a:cs typeface="Arial" panose="020B0604020202020204" pitchFamily="34" charset="0"/>
            </a:rPr>
            <a:t>Babi</a:t>
          </a:r>
          <a:r>
            <a:rPr lang="en-GB" sz="1000" i="0" kern="1200" dirty="0">
              <a:solidFill>
                <a:schemeClr val="tx1"/>
              </a:solidFill>
              <a:latin typeface="Arial" panose="020B0604020202020204" pitchFamily="34" charset="0"/>
              <a:cs typeface="Arial" panose="020B0604020202020204" pitchFamily="34" charset="0"/>
            </a:rPr>
            <a:t> </a:t>
          </a:r>
          <a:r>
            <a:rPr lang="en-GB" sz="1000" i="0" kern="1200" dirty="0" err="1">
              <a:solidFill>
                <a:schemeClr val="tx1"/>
              </a:solidFill>
              <a:latin typeface="Arial" panose="020B0604020202020204" pitchFamily="34" charset="0"/>
              <a:cs typeface="Arial" panose="020B0604020202020204" pitchFamily="34" charset="0"/>
            </a:rPr>
            <a:t>gydag</a:t>
          </a:r>
          <a:r>
            <a:rPr lang="en-GB" sz="1000" i="0" kern="1200" dirty="0">
              <a:solidFill>
                <a:schemeClr val="tx1"/>
              </a:solidFill>
              <a:latin typeface="Arial" panose="020B0604020202020204" pitchFamily="34" charset="0"/>
              <a:cs typeface="Arial" panose="020B0604020202020204" pitchFamily="34" charset="0"/>
            </a:rPr>
            <a:t> </a:t>
          </a:r>
          <a:r>
            <a:rPr lang="en-GB" sz="1000" i="0" kern="1200" dirty="0" err="1">
              <a:solidFill>
                <a:schemeClr val="tx1"/>
              </a:solidFill>
              <a:latin typeface="Arial" panose="020B0604020202020204" pitchFamily="34" charset="0"/>
              <a:cs typeface="Arial" panose="020B0604020202020204" pitchFamily="34" charset="0"/>
            </a:rPr>
            <a:t>angen</a:t>
          </a:r>
          <a:endParaRPr lang="en-GB" sz="1000" i="0" kern="1200" dirty="0">
            <a:solidFill>
              <a:schemeClr val="tx1"/>
            </a:solidFill>
            <a:latin typeface="Arial" panose="020B0604020202020204" pitchFamily="34" charset="0"/>
            <a:cs typeface="Arial" panose="020B0604020202020204" pitchFamily="34" charset="0"/>
          </a:endParaRPr>
        </a:p>
      </dsp:txBody>
      <dsp:txXfrm>
        <a:off x="2838245" y="8331"/>
        <a:ext cx="690211" cy="690211"/>
      </dsp:txXfrm>
    </dsp:sp>
    <dsp:sp modelId="{B5B4FA0B-8429-4D2D-A23D-FCD5F7B91DB5}">
      <dsp:nvSpPr>
        <dsp:cNvPr id="0" name=""/>
        <dsp:cNvSpPr/>
      </dsp:nvSpPr>
      <dsp:spPr>
        <a:xfrm>
          <a:off x="724108" y="1002"/>
          <a:ext cx="3376195" cy="3376195"/>
        </a:xfrm>
        <a:prstGeom prst="circularArrow">
          <a:avLst>
            <a:gd name="adj1" fmla="val 3986"/>
            <a:gd name="adj2" fmla="val 250057"/>
            <a:gd name="adj3" fmla="val 20574139"/>
            <a:gd name="adj4" fmla="val 18981956"/>
            <a:gd name="adj5" fmla="val 4651"/>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94118C-30F3-4D3E-8010-413E1E38DC9C}">
      <dsp:nvSpPr>
        <dsp:cNvPr id="0" name=""/>
        <dsp:cNvSpPr/>
      </dsp:nvSpPr>
      <dsp:spPr>
        <a:xfrm>
          <a:off x="3609391" y="1343994"/>
          <a:ext cx="690211" cy="6902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i="0" kern="1200" dirty="0" err="1">
              <a:solidFill>
                <a:schemeClr val="tx1"/>
              </a:solidFill>
              <a:latin typeface="Arial" panose="020B0604020202020204" pitchFamily="34" charset="0"/>
              <a:cs typeface="Arial" panose="020B0604020202020204" pitchFamily="34" charset="0"/>
            </a:rPr>
            <a:t>Babi’n</a:t>
          </a:r>
          <a:r>
            <a:rPr lang="en-GB" sz="1000" i="0" kern="1200" dirty="0">
              <a:solidFill>
                <a:schemeClr val="tx1"/>
              </a:solidFill>
              <a:latin typeface="Arial" panose="020B0604020202020204" pitchFamily="34" charset="0"/>
              <a:cs typeface="Arial" panose="020B0604020202020204" pitchFamily="34" charset="0"/>
            </a:rPr>
            <a:t> </a:t>
          </a:r>
          <a:r>
            <a:rPr lang="en-GB" sz="1000" i="0" kern="1200" dirty="0" err="1">
              <a:solidFill>
                <a:schemeClr val="tx1"/>
              </a:solidFill>
              <a:latin typeface="Arial" panose="020B0604020202020204" pitchFamily="34" charset="0"/>
              <a:cs typeface="Arial" panose="020B0604020202020204" pitchFamily="34" charset="0"/>
            </a:rPr>
            <a:t>dangos</a:t>
          </a:r>
          <a:r>
            <a:rPr lang="en-GB" sz="1000" i="0" kern="1200" dirty="0">
              <a:solidFill>
                <a:schemeClr val="tx1"/>
              </a:solidFill>
              <a:latin typeface="Arial" panose="020B0604020202020204" pitchFamily="34" charset="0"/>
              <a:cs typeface="Arial" panose="020B0604020202020204" pitchFamily="34" charset="0"/>
            </a:rPr>
            <a:t> </a:t>
          </a:r>
          <a:r>
            <a:rPr lang="en-GB" sz="1000" i="0" kern="1200" dirty="0" err="1">
              <a:solidFill>
                <a:schemeClr val="tx1"/>
              </a:solidFill>
              <a:latin typeface="Arial" panose="020B0604020202020204" pitchFamily="34" charset="0"/>
              <a:cs typeface="Arial" panose="020B0604020202020204" pitchFamily="34" charset="0"/>
            </a:rPr>
            <a:t>yr</a:t>
          </a:r>
          <a:r>
            <a:rPr lang="en-GB" sz="1000" i="0" kern="1200" dirty="0">
              <a:solidFill>
                <a:schemeClr val="tx1"/>
              </a:solidFill>
              <a:latin typeface="Arial" panose="020B0604020202020204" pitchFamily="34" charset="0"/>
              <a:cs typeface="Arial" panose="020B0604020202020204" pitchFamily="34" charset="0"/>
            </a:rPr>
            <a:t> </a:t>
          </a:r>
          <a:r>
            <a:rPr lang="en-GB" sz="1000" i="0" kern="1200" dirty="0" err="1">
              <a:solidFill>
                <a:schemeClr val="tx1"/>
              </a:solidFill>
              <a:latin typeface="Arial" panose="020B0604020202020204" pitchFamily="34" charset="0"/>
              <a:cs typeface="Arial" panose="020B0604020202020204" pitchFamily="34" charset="0"/>
            </a:rPr>
            <a:t>angen</a:t>
          </a:r>
          <a:endParaRPr lang="en-GB" sz="1000" i="0" kern="1200" dirty="0">
            <a:solidFill>
              <a:schemeClr val="tx1"/>
            </a:solidFill>
            <a:latin typeface="Arial" panose="020B0604020202020204" pitchFamily="34" charset="0"/>
            <a:cs typeface="Arial" panose="020B0604020202020204" pitchFamily="34" charset="0"/>
          </a:endParaRPr>
        </a:p>
      </dsp:txBody>
      <dsp:txXfrm>
        <a:off x="3609391" y="1343994"/>
        <a:ext cx="690211" cy="690211"/>
      </dsp:txXfrm>
    </dsp:sp>
    <dsp:sp modelId="{DD342846-CEB2-4DA8-926C-C8371079B79C}">
      <dsp:nvSpPr>
        <dsp:cNvPr id="0" name=""/>
        <dsp:cNvSpPr/>
      </dsp:nvSpPr>
      <dsp:spPr>
        <a:xfrm>
          <a:off x="724108" y="1002"/>
          <a:ext cx="3376195" cy="3376195"/>
        </a:xfrm>
        <a:prstGeom prst="circularArrow">
          <a:avLst>
            <a:gd name="adj1" fmla="val 3986"/>
            <a:gd name="adj2" fmla="val 250057"/>
            <a:gd name="adj3" fmla="val 2367987"/>
            <a:gd name="adj4" fmla="val 775804"/>
            <a:gd name="adj5" fmla="val 4651"/>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DC6769-9834-49B3-B8AE-D82CE3075ACD}">
      <dsp:nvSpPr>
        <dsp:cNvPr id="0" name=""/>
        <dsp:cNvSpPr/>
      </dsp:nvSpPr>
      <dsp:spPr>
        <a:xfrm>
          <a:off x="2838245" y="2679657"/>
          <a:ext cx="690211" cy="6902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i="0" kern="1200" dirty="0" err="1">
              <a:solidFill>
                <a:schemeClr val="tx1"/>
              </a:solidFill>
              <a:latin typeface="Arial" panose="020B0604020202020204" pitchFamily="34" charset="0"/>
              <a:cs typeface="Arial" panose="020B0604020202020204" pitchFamily="34" charset="0"/>
            </a:rPr>
            <a:t>Rhoddwr</a:t>
          </a:r>
          <a:r>
            <a:rPr lang="en-GB" sz="1000" i="0" kern="1200" dirty="0">
              <a:solidFill>
                <a:schemeClr val="tx1"/>
              </a:solidFill>
              <a:latin typeface="Arial" panose="020B0604020202020204" pitchFamily="34" charset="0"/>
              <a:cs typeface="Arial" panose="020B0604020202020204" pitchFamily="34" charset="0"/>
            </a:rPr>
            <a:t> </a:t>
          </a:r>
          <a:r>
            <a:rPr lang="en-GB" sz="1000" i="0" kern="1200" dirty="0" err="1">
              <a:solidFill>
                <a:schemeClr val="tx1"/>
              </a:solidFill>
              <a:latin typeface="Arial" panose="020B0604020202020204" pitchFamily="34" charset="0"/>
              <a:cs typeface="Arial" panose="020B0604020202020204" pitchFamily="34" charset="0"/>
            </a:rPr>
            <a:t>gofal</a:t>
          </a:r>
          <a:r>
            <a:rPr lang="en-GB" sz="1000" i="0" kern="1200" dirty="0">
              <a:solidFill>
                <a:schemeClr val="tx1"/>
              </a:solidFill>
              <a:latin typeface="Arial" panose="020B0604020202020204" pitchFamily="34" charset="0"/>
              <a:cs typeface="Arial" panose="020B0604020202020204" pitchFamily="34" charset="0"/>
            </a:rPr>
            <a:t> </a:t>
          </a:r>
          <a:r>
            <a:rPr lang="en-GB" sz="1000" i="0" kern="1200" dirty="0" err="1">
              <a:solidFill>
                <a:schemeClr val="tx1"/>
              </a:solidFill>
              <a:latin typeface="Arial" panose="020B0604020202020204" pitchFamily="34" charset="0"/>
              <a:cs typeface="Arial" panose="020B0604020202020204" pitchFamily="34" charset="0"/>
            </a:rPr>
            <a:t>yn</a:t>
          </a:r>
          <a:r>
            <a:rPr lang="en-GB" sz="1000" i="0" kern="1200" dirty="0">
              <a:solidFill>
                <a:schemeClr val="tx1"/>
              </a:solidFill>
              <a:latin typeface="Arial" panose="020B0604020202020204" pitchFamily="34" charset="0"/>
              <a:cs typeface="Arial" panose="020B0604020202020204" pitchFamily="34" charset="0"/>
            </a:rPr>
            <a:t> </a:t>
          </a:r>
          <a:r>
            <a:rPr lang="en-GB" sz="1000" i="0" kern="1200" dirty="0" err="1">
              <a:solidFill>
                <a:schemeClr val="tx1"/>
              </a:solidFill>
              <a:latin typeface="Arial" panose="020B0604020202020204" pitchFamily="34" charset="0"/>
              <a:cs typeface="Arial" panose="020B0604020202020204" pitchFamily="34" charset="0"/>
            </a:rPr>
            <a:t>ymateb</a:t>
          </a:r>
          <a:r>
            <a:rPr lang="en-GB" sz="1000" i="0" kern="1200" dirty="0">
              <a:solidFill>
                <a:schemeClr val="tx1"/>
              </a:solidFill>
              <a:latin typeface="Arial" panose="020B0604020202020204" pitchFamily="34" charset="0"/>
              <a:cs typeface="Arial" panose="020B0604020202020204" pitchFamily="34" charset="0"/>
            </a:rPr>
            <a:t> ac </a:t>
          </a:r>
          <a:r>
            <a:rPr lang="en-GB" sz="1000" i="0" kern="1200" dirty="0" err="1">
              <a:solidFill>
                <a:schemeClr val="tx1"/>
              </a:solidFill>
              <a:latin typeface="Arial" panose="020B0604020202020204" pitchFamily="34" charset="0"/>
              <a:cs typeface="Arial" panose="020B0604020202020204" pitchFamily="34" charset="0"/>
            </a:rPr>
            <a:t>yn</a:t>
          </a:r>
          <a:r>
            <a:rPr lang="en-GB" sz="1000" i="0" kern="1200" dirty="0">
              <a:solidFill>
                <a:schemeClr val="tx1"/>
              </a:solidFill>
              <a:latin typeface="Arial" panose="020B0604020202020204" pitchFamily="34" charset="0"/>
              <a:cs typeface="Arial" panose="020B0604020202020204" pitchFamily="34" charset="0"/>
            </a:rPr>
            <a:t> </a:t>
          </a:r>
          <a:r>
            <a:rPr lang="en-GB" sz="1000" i="0" kern="1200" dirty="0" err="1">
              <a:solidFill>
                <a:schemeClr val="tx1"/>
              </a:solidFill>
              <a:latin typeface="Arial" panose="020B0604020202020204" pitchFamily="34" charset="0"/>
              <a:cs typeface="Arial" panose="020B0604020202020204" pitchFamily="34" charset="0"/>
            </a:rPr>
            <a:t>diwallu’r</a:t>
          </a:r>
          <a:r>
            <a:rPr lang="en-GB" sz="1000" i="0" kern="1200" dirty="0">
              <a:solidFill>
                <a:schemeClr val="tx1"/>
              </a:solidFill>
              <a:latin typeface="Arial" panose="020B0604020202020204" pitchFamily="34" charset="0"/>
              <a:cs typeface="Arial" panose="020B0604020202020204" pitchFamily="34" charset="0"/>
            </a:rPr>
            <a:t> </a:t>
          </a:r>
          <a:r>
            <a:rPr lang="en-GB" sz="1000" i="0" kern="1200" dirty="0" err="1">
              <a:solidFill>
                <a:schemeClr val="tx1"/>
              </a:solidFill>
              <a:latin typeface="Arial" panose="020B0604020202020204" pitchFamily="34" charset="0"/>
              <a:cs typeface="Arial" panose="020B0604020202020204" pitchFamily="34" charset="0"/>
            </a:rPr>
            <a:t>angen</a:t>
          </a:r>
          <a:endParaRPr lang="en-GB" sz="1000" i="0" kern="1200" dirty="0">
            <a:solidFill>
              <a:schemeClr val="tx1"/>
            </a:solidFill>
            <a:latin typeface="Arial" panose="020B0604020202020204" pitchFamily="34" charset="0"/>
            <a:cs typeface="Arial" panose="020B0604020202020204" pitchFamily="34" charset="0"/>
          </a:endParaRPr>
        </a:p>
      </dsp:txBody>
      <dsp:txXfrm>
        <a:off x="2838245" y="2679657"/>
        <a:ext cx="690211" cy="690211"/>
      </dsp:txXfrm>
    </dsp:sp>
    <dsp:sp modelId="{D19BA43A-0722-4956-81DE-9F90DBE2B34A}">
      <dsp:nvSpPr>
        <dsp:cNvPr id="0" name=""/>
        <dsp:cNvSpPr/>
      </dsp:nvSpPr>
      <dsp:spPr>
        <a:xfrm>
          <a:off x="724108" y="1002"/>
          <a:ext cx="3376195" cy="3376195"/>
        </a:xfrm>
        <a:prstGeom prst="circularArrow">
          <a:avLst>
            <a:gd name="adj1" fmla="val 3986"/>
            <a:gd name="adj2" fmla="val 250057"/>
            <a:gd name="adj3" fmla="val 6112092"/>
            <a:gd name="adj4" fmla="val 4437851"/>
            <a:gd name="adj5" fmla="val 4651"/>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0A6BEA-B80D-4B8F-80EA-62757BC32632}">
      <dsp:nvSpPr>
        <dsp:cNvPr id="0" name=""/>
        <dsp:cNvSpPr/>
      </dsp:nvSpPr>
      <dsp:spPr>
        <a:xfrm>
          <a:off x="1295955" y="2679657"/>
          <a:ext cx="690211" cy="6902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i="0" kern="1200" dirty="0" err="1">
              <a:solidFill>
                <a:schemeClr val="tx1"/>
              </a:solidFill>
              <a:latin typeface="Arial" panose="020B0604020202020204" pitchFamily="34" charset="0"/>
              <a:cs typeface="Arial" panose="020B0604020202020204" pitchFamily="34" charset="0"/>
            </a:rPr>
            <a:t>Babi’n</a:t>
          </a:r>
          <a:r>
            <a:rPr lang="en-GB" sz="1000" i="0" kern="1200" baseline="0" dirty="0">
              <a:solidFill>
                <a:schemeClr val="tx1"/>
              </a:solidFill>
              <a:latin typeface="Arial" panose="020B0604020202020204" pitchFamily="34" charset="0"/>
              <a:cs typeface="Arial" panose="020B0604020202020204" pitchFamily="34" charset="0"/>
            </a:rPr>
            <a:t> </a:t>
          </a:r>
          <a:r>
            <a:rPr lang="en-GB" sz="1000" i="0" kern="1200" baseline="0" dirty="0" err="1">
              <a:solidFill>
                <a:schemeClr val="tx1"/>
              </a:solidFill>
              <a:latin typeface="Arial" panose="020B0604020202020204" pitchFamily="34" charset="0"/>
              <a:cs typeface="Arial" panose="020B0604020202020204" pitchFamily="34" charset="0"/>
            </a:rPr>
            <a:t>tawelu</a:t>
          </a:r>
          <a:endParaRPr lang="en-GB" sz="1000" i="0" kern="1200" dirty="0">
            <a:solidFill>
              <a:schemeClr val="tx1"/>
            </a:solidFill>
            <a:latin typeface="Arial" panose="020B0604020202020204" pitchFamily="34" charset="0"/>
            <a:cs typeface="Arial" panose="020B0604020202020204" pitchFamily="34" charset="0"/>
          </a:endParaRPr>
        </a:p>
      </dsp:txBody>
      <dsp:txXfrm>
        <a:off x="1295955" y="2679657"/>
        <a:ext cx="690211" cy="690211"/>
      </dsp:txXfrm>
    </dsp:sp>
    <dsp:sp modelId="{85A1CD8C-8190-46A9-9D2B-78CE5F928C2F}">
      <dsp:nvSpPr>
        <dsp:cNvPr id="0" name=""/>
        <dsp:cNvSpPr/>
      </dsp:nvSpPr>
      <dsp:spPr>
        <a:xfrm>
          <a:off x="724108" y="1002"/>
          <a:ext cx="3376195" cy="3376195"/>
        </a:xfrm>
        <a:prstGeom prst="circularArrow">
          <a:avLst>
            <a:gd name="adj1" fmla="val 3986"/>
            <a:gd name="adj2" fmla="val 250057"/>
            <a:gd name="adj3" fmla="val 9774139"/>
            <a:gd name="adj4" fmla="val 8181956"/>
            <a:gd name="adj5" fmla="val 4651"/>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010276-F065-4736-A7C6-8E9CA28A9CB9}">
      <dsp:nvSpPr>
        <dsp:cNvPr id="0" name=""/>
        <dsp:cNvSpPr/>
      </dsp:nvSpPr>
      <dsp:spPr>
        <a:xfrm>
          <a:off x="524809" y="1343994"/>
          <a:ext cx="690211" cy="6902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i="0" kern="1200" dirty="0" err="1">
              <a:solidFill>
                <a:schemeClr val="tx1"/>
              </a:solidFill>
              <a:latin typeface="Arial" panose="020B0604020202020204" pitchFamily="34" charset="0"/>
              <a:cs typeface="Arial" panose="020B0604020202020204" pitchFamily="34" charset="0"/>
            </a:rPr>
            <a:t>Chwarae</a:t>
          </a:r>
          <a:endParaRPr lang="en-GB" sz="1000" i="0" kern="1200" dirty="0">
            <a:solidFill>
              <a:schemeClr val="tx1"/>
            </a:solidFill>
            <a:latin typeface="Arial" panose="020B0604020202020204" pitchFamily="34" charset="0"/>
            <a:cs typeface="Arial" panose="020B0604020202020204" pitchFamily="34" charset="0"/>
          </a:endParaRPr>
        </a:p>
      </dsp:txBody>
      <dsp:txXfrm>
        <a:off x="524809" y="1343994"/>
        <a:ext cx="690211" cy="690211"/>
      </dsp:txXfrm>
    </dsp:sp>
    <dsp:sp modelId="{091CC434-44E2-4D8B-8A5E-533D1CD5C04F}">
      <dsp:nvSpPr>
        <dsp:cNvPr id="0" name=""/>
        <dsp:cNvSpPr/>
      </dsp:nvSpPr>
      <dsp:spPr>
        <a:xfrm>
          <a:off x="724108" y="1002"/>
          <a:ext cx="3376195" cy="3376195"/>
        </a:xfrm>
        <a:prstGeom prst="circularArrow">
          <a:avLst>
            <a:gd name="adj1" fmla="val 3986"/>
            <a:gd name="adj2" fmla="val 250057"/>
            <a:gd name="adj3" fmla="val 13167987"/>
            <a:gd name="adj4" fmla="val 11575804"/>
            <a:gd name="adj5" fmla="val 4651"/>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3A951A-D9CB-4B43-93BF-8D91FED44829}">
      <dsp:nvSpPr>
        <dsp:cNvPr id="0" name=""/>
        <dsp:cNvSpPr/>
      </dsp:nvSpPr>
      <dsp:spPr>
        <a:xfrm>
          <a:off x="1295955" y="8331"/>
          <a:ext cx="690211" cy="6902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i="0" kern="1200" dirty="0" err="1">
              <a:solidFill>
                <a:schemeClr val="tx1"/>
              </a:solidFill>
              <a:latin typeface="Arial" panose="020B0604020202020204" pitchFamily="34" charset="0"/>
              <a:cs typeface="Arial" panose="020B0604020202020204" pitchFamily="34" charset="0"/>
            </a:rPr>
            <a:t>Babi’n</a:t>
          </a:r>
          <a:r>
            <a:rPr lang="en-GB" sz="1000" i="0" kern="1200" dirty="0">
              <a:solidFill>
                <a:schemeClr val="tx1"/>
              </a:solidFill>
              <a:latin typeface="Arial" panose="020B0604020202020204" pitchFamily="34" charset="0"/>
              <a:cs typeface="Arial" panose="020B0604020202020204" pitchFamily="34" charset="0"/>
            </a:rPr>
            <a:t> </a:t>
          </a:r>
          <a:r>
            <a:rPr lang="en-GB" sz="1000" i="0" kern="1200" dirty="0" err="1">
              <a:solidFill>
                <a:schemeClr val="tx1"/>
              </a:solidFill>
              <a:latin typeface="Arial" panose="020B0604020202020204" pitchFamily="34" charset="0"/>
              <a:cs typeface="Arial" panose="020B0604020202020204" pitchFamily="34" charset="0"/>
            </a:rPr>
            <a:t>cysgu</a:t>
          </a:r>
          <a:endParaRPr lang="en-GB" sz="1000" i="0" kern="1200" dirty="0">
            <a:solidFill>
              <a:schemeClr val="tx1"/>
            </a:solidFill>
            <a:latin typeface="Arial" panose="020B0604020202020204" pitchFamily="34" charset="0"/>
            <a:cs typeface="Arial" panose="020B0604020202020204" pitchFamily="34" charset="0"/>
          </a:endParaRPr>
        </a:p>
      </dsp:txBody>
      <dsp:txXfrm>
        <a:off x="1295955" y="8331"/>
        <a:ext cx="690211" cy="690211"/>
      </dsp:txXfrm>
    </dsp:sp>
    <dsp:sp modelId="{859FC853-F9CF-47A0-84BE-F540E27104BF}">
      <dsp:nvSpPr>
        <dsp:cNvPr id="0" name=""/>
        <dsp:cNvSpPr/>
      </dsp:nvSpPr>
      <dsp:spPr>
        <a:xfrm>
          <a:off x="724108" y="1002"/>
          <a:ext cx="3376195" cy="3376195"/>
        </a:xfrm>
        <a:prstGeom prst="circularArrow">
          <a:avLst>
            <a:gd name="adj1" fmla="val 3986"/>
            <a:gd name="adj2" fmla="val 250057"/>
            <a:gd name="adj3" fmla="val 16912092"/>
            <a:gd name="adj4" fmla="val 15237851"/>
            <a:gd name="adj5" fmla="val 4651"/>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ECD661-F813-4333-8019-590BCBE0A094}">
      <dsp:nvSpPr>
        <dsp:cNvPr id="0" name=""/>
        <dsp:cNvSpPr/>
      </dsp:nvSpPr>
      <dsp:spPr>
        <a:xfrm>
          <a:off x="4766795" y="963"/>
          <a:ext cx="592507" cy="592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i="0" kern="1200" dirty="0">
              <a:solidFill>
                <a:schemeClr val="tx1"/>
              </a:solidFill>
              <a:latin typeface="Arial" panose="020B0604020202020204" pitchFamily="34" charset="0"/>
              <a:cs typeface="Arial" panose="020B0604020202020204" pitchFamily="34" charset="0"/>
            </a:rPr>
            <a:t>Babi </a:t>
          </a:r>
          <a:r>
            <a:rPr lang="en-GB" sz="1200" i="0" kern="1200" dirty="0" err="1">
              <a:solidFill>
                <a:schemeClr val="tx1"/>
              </a:solidFill>
              <a:latin typeface="Arial" panose="020B0604020202020204" pitchFamily="34" charset="0"/>
              <a:cs typeface="Arial" panose="020B0604020202020204" pitchFamily="34" charset="0"/>
            </a:rPr>
            <a:t>gydag</a:t>
          </a:r>
          <a:r>
            <a:rPr lang="en-GB" sz="1200" i="0" kern="1200" dirty="0">
              <a:solidFill>
                <a:schemeClr val="tx1"/>
              </a:solidFill>
              <a:latin typeface="Arial" panose="020B0604020202020204" pitchFamily="34" charset="0"/>
              <a:cs typeface="Arial" panose="020B0604020202020204" pitchFamily="34" charset="0"/>
            </a:rPr>
            <a:t> </a:t>
          </a:r>
          <a:r>
            <a:rPr lang="en-GB" sz="1200" i="0" kern="1200" dirty="0" err="1">
              <a:solidFill>
                <a:schemeClr val="tx1"/>
              </a:solidFill>
              <a:latin typeface="Arial" panose="020B0604020202020204" pitchFamily="34" charset="0"/>
              <a:cs typeface="Arial" panose="020B0604020202020204" pitchFamily="34" charset="0"/>
            </a:rPr>
            <a:t>angen</a:t>
          </a:r>
          <a:endParaRPr lang="en-GB" sz="1200" i="0" kern="1200" dirty="0">
            <a:solidFill>
              <a:schemeClr val="tx1"/>
            </a:solidFill>
            <a:latin typeface="Arial" panose="020B0604020202020204" pitchFamily="34" charset="0"/>
            <a:cs typeface="Arial" panose="020B0604020202020204" pitchFamily="34" charset="0"/>
          </a:endParaRPr>
        </a:p>
      </dsp:txBody>
      <dsp:txXfrm>
        <a:off x="4766795" y="963"/>
        <a:ext cx="592507" cy="592507"/>
      </dsp:txXfrm>
    </dsp:sp>
    <dsp:sp modelId="{B5B4FA0B-8429-4D2D-A23D-FCD5F7B91DB5}">
      <dsp:nvSpPr>
        <dsp:cNvPr id="0" name=""/>
        <dsp:cNvSpPr/>
      </dsp:nvSpPr>
      <dsp:spPr>
        <a:xfrm>
          <a:off x="2826271" y="55799"/>
          <a:ext cx="3304700" cy="3304700"/>
        </a:xfrm>
        <a:prstGeom prst="circularArrow">
          <a:avLst>
            <a:gd name="adj1" fmla="val 3496"/>
            <a:gd name="adj2" fmla="val 216771"/>
            <a:gd name="adj3" fmla="val 19270226"/>
            <a:gd name="adj4" fmla="val 18313002"/>
            <a:gd name="adj5" fmla="val 4079"/>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94118C-30F3-4D3E-8010-413E1E38DC9C}">
      <dsp:nvSpPr>
        <dsp:cNvPr id="0" name=""/>
        <dsp:cNvSpPr/>
      </dsp:nvSpPr>
      <dsp:spPr>
        <a:xfrm>
          <a:off x="5593300" y="827468"/>
          <a:ext cx="592507" cy="592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i="0" kern="1200" dirty="0" err="1">
              <a:solidFill>
                <a:schemeClr val="tx1"/>
              </a:solidFill>
              <a:latin typeface="Arial" panose="020B0604020202020204" pitchFamily="34" charset="0"/>
              <a:cs typeface="Arial" panose="020B0604020202020204" pitchFamily="34" charset="0"/>
            </a:rPr>
            <a:t>Babi’n</a:t>
          </a:r>
          <a:r>
            <a:rPr lang="en-GB" sz="1200" i="0" kern="1200" dirty="0">
              <a:solidFill>
                <a:schemeClr val="tx1"/>
              </a:solidFill>
              <a:latin typeface="Arial" panose="020B0604020202020204" pitchFamily="34" charset="0"/>
              <a:cs typeface="Arial" panose="020B0604020202020204" pitchFamily="34" charset="0"/>
            </a:rPr>
            <a:t> </a:t>
          </a:r>
          <a:r>
            <a:rPr lang="en-GB" sz="1200" i="0" kern="1200" dirty="0" err="1">
              <a:solidFill>
                <a:schemeClr val="tx1"/>
              </a:solidFill>
              <a:latin typeface="Arial" panose="020B0604020202020204" pitchFamily="34" charset="0"/>
              <a:cs typeface="Arial" panose="020B0604020202020204" pitchFamily="34" charset="0"/>
            </a:rPr>
            <a:t>dangos</a:t>
          </a:r>
          <a:r>
            <a:rPr lang="en-GB" sz="1200" i="0" kern="1200" dirty="0">
              <a:solidFill>
                <a:schemeClr val="tx1"/>
              </a:solidFill>
              <a:latin typeface="Arial" panose="020B0604020202020204" pitchFamily="34" charset="0"/>
              <a:cs typeface="Arial" panose="020B0604020202020204" pitchFamily="34" charset="0"/>
            </a:rPr>
            <a:t> </a:t>
          </a:r>
          <a:r>
            <a:rPr lang="en-GB" sz="1200" i="0" kern="1200" dirty="0" err="1">
              <a:solidFill>
                <a:schemeClr val="tx1"/>
              </a:solidFill>
              <a:latin typeface="Arial" panose="020B0604020202020204" pitchFamily="34" charset="0"/>
              <a:cs typeface="Arial" panose="020B0604020202020204" pitchFamily="34" charset="0"/>
            </a:rPr>
            <a:t>yr</a:t>
          </a:r>
          <a:r>
            <a:rPr lang="en-GB" sz="1200" i="0" kern="1200" dirty="0">
              <a:solidFill>
                <a:schemeClr val="tx1"/>
              </a:solidFill>
              <a:latin typeface="Arial" panose="020B0604020202020204" pitchFamily="34" charset="0"/>
              <a:cs typeface="Arial" panose="020B0604020202020204" pitchFamily="34" charset="0"/>
            </a:rPr>
            <a:t> </a:t>
          </a:r>
          <a:r>
            <a:rPr lang="en-GB" sz="1200" i="0" kern="1200" dirty="0" err="1">
              <a:solidFill>
                <a:schemeClr val="tx1"/>
              </a:solidFill>
              <a:latin typeface="Arial" panose="020B0604020202020204" pitchFamily="34" charset="0"/>
              <a:cs typeface="Arial" panose="020B0604020202020204" pitchFamily="34" charset="0"/>
            </a:rPr>
            <a:t>angen</a:t>
          </a:r>
          <a:endParaRPr lang="en-GB" sz="1200" i="0" kern="1200" dirty="0">
            <a:solidFill>
              <a:schemeClr val="tx1"/>
            </a:solidFill>
            <a:latin typeface="Arial" panose="020B0604020202020204" pitchFamily="34" charset="0"/>
            <a:cs typeface="Arial" panose="020B0604020202020204" pitchFamily="34" charset="0"/>
          </a:endParaRPr>
        </a:p>
      </dsp:txBody>
      <dsp:txXfrm>
        <a:off x="5593300" y="827468"/>
        <a:ext cx="592507" cy="592507"/>
      </dsp:txXfrm>
    </dsp:sp>
    <dsp:sp modelId="{DD342846-CEB2-4DA8-926C-C8371079B79C}">
      <dsp:nvSpPr>
        <dsp:cNvPr id="0" name=""/>
        <dsp:cNvSpPr/>
      </dsp:nvSpPr>
      <dsp:spPr>
        <a:xfrm>
          <a:off x="2826271" y="55799"/>
          <a:ext cx="3304700" cy="3304700"/>
        </a:xfrm>
        <a:prstGeom prst="circularArrow">
          <a:avLst>
            <a:gd name="adj1" fmla="val 3496"/>
            <a:gd name="adj2" fmla="val 216771"/>
            <a:gd name="adj3" fmla="val 435831"/>
            <a:gd name="adj4" fmla="val 20947397"/>
            <a:gd name="adj5" fmla="val 4079"/>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DC6769-9834-49B3-B8AE-D82CE3075ACD}">
      <dsp:nvSpPr>
        <dsp:cNvPr id="0" name=""/>
        <dsp:cNvSpPr/>
      </dsp:nvSpPr>
      <dsp:spPr>
        <a:xfrm>
          <a:off x="5315041" y="1996323"/>
          <a:ext cx="1149026" cy="592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altLang="en-US" sz="1200" i="0" kern="1200" dirty="0">
              <a:solidFill>
                <a:schemeClr val="tx1"/>
              </a:solidFill>
              <a:latin typeface="Arial" panose="020B0604020202020204" pitchFamily="34" charset="0"/>
              <a:cs typeface="Arial" panose="020B0604020202020204" pitchFamily="34" charset="0"/>
            </a:rPr>
            <a:t>Cid</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yw’r</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rhoddwr</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gofal</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yn</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ymateb</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i</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gri’r</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babi</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neu</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mae’n</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ymateb</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yn</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anghyson</a:t>
          </a:r>
          <a:endParaRPr lang="en-GB" altLang="en-US" sz="1200" i="0" kern="1200" dirty="0">
            <a:solidFill>
              <a:schemeClr val="tx1"/>
            </a:solidFill>
            <a:latin typeface="Arial" panose="020B0604020202020204" pitchFamily="34" charset="0"/>
            <a:cs typeface="Arial" panose="020B0604020202020204" pitchFamily="34" charset="0"/>
          </a:endParaRPr>
        </a:p>
        <a:p>
          <a:pPr marL="0" lvl="0" indent="0" algn="ctr" defTabSz="533400">
            <a:lnSpc>
              <a:spcPct val="90000"/>
            </a:lnSpc>
            <a:spcBef>
              <a:spcPct val="0"/>
            </a:spcBef>
            <a:spcAft>
              <a:spcPct val="35000"/>
            </a:spcAft>
            <a:buNone/>
          </a:pPr>
          <a:endParaRPr lang="en-GB" sz="800" kern="1200" dirty="0"/>
        </a:p>
      </dsp:txBody>
      <dsp:txXfrm>
        <a:off x="5315041" y="1996323"/>
        <a:ext cx="1149026" cy="592507"/>
      </dsp:txXfrm>
    </dsp:sp>
    <dsp:sp modelId="{D19BA43A-0722-4956-81DE-9F90DBE2B34A}">
      <dsp:nvSpPr>
        <dsp:cNvPr id="0" name=""/>
        <dsp:cNvSpPr/>
      </dsp:nvSpPr>
      <dsp:spPr>
        <a:xfrm>
          <a:off x="2826271" y="55799"/>
          <a:ext cx="3304700" cy="3304700"/>
        </a:xfrm>
        <a:prstGeom prst="circularArrow">
          <a:avLst>
            <a:gd name="adj1" fmla="val 3496"/>
            <a:gd name="adj2" fmla="val 216771"/>
            <a:gd name="adj3" fmla="val 3070226"/>
            <a:gd name="adj4" fmla="val 2113002"/>
            <a:gd name="adj5" fmla="val 4079"/>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259AB3-7E36-4E1B-8657-34148EF74328}">
      <dsp:nvSpPr>
        <dsp:cNvPr id="0" name=""/>
        <dsp:cNvSpPr/>
      </dsp:nvSpPr>
      <dsp:spPr>
        <a:xfrm>
          <a:off x="4766795" y="2822829"/>
          <a:ext cx="592507" cy="592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i="0" kern="1200" dirty="0" err="1">
              <a:solidFill>
                <a:schemeClr val="tx1"/>
              </a:solidFill>
              <a:latin typeface="Arial" panose="020B0604020202020204" pitchFamily="34" charset="0"/>
              <a:cs typeface="Arial" panose="020B0604020202020204" pitchFamily="34" charset="0"/>
            </a:rPr>
            <a:t>Babi’n</a:t>
          </a:r>
          <a:r>
            <a:rPr lang="en-GB" sz="1200" i="0" kern="1200" dirty="0">
              <a:solidFill>
                <a:schemeClr val="tx1"/>
              </a:solidFill>
              <a:latin typeface="Arial" panose="020B0604020202020204" pitchFamily="34" charset="0"/>
              <a:cs typeface="Arial" panose="020B0604020202020204" pitchFamily="34" charset="0"/>
            </a:rPr>
            <a:t> </a:t>
          </a:r>
          <a:r>
            <a:rPr lang="en-GB" sz="1200" i="0" kern="1200" dirty="0" err="1">
              <a:solidFill>
                <a:schemeClr val="tx1"/>
              </a:solidFill>
              <a:latin typeface="Arial" panose="020B0604020202020204" pitchFamily="34" charset="0"/>
              <a:cs typeface="Arial" panose="020B0604020202020204" pitchFamily="34" charset="0"/>
            </a:rPr>
            <a:t>protestio’n</a:t>
          </a:r>
          <a:r>
            <a:rPr lang="en-GB" sz="1200" i="0" kern="1200" dirty="0">
              <a:solidFill>
                <a:schemeClr val="tx1"/>
              </a:solidFill>
              <a:latin typeface="Arial" panose="020B0604020202020204" pitchFamily="34" charset="0"/>
              <a:cs typeface="Arial" panose="020B0604020202020204" pitchFamily="34" charset="0"/>
            </a:rPr>
            <a:t> </a:t>
          </a:r>
          <a:r>
            <a:rPr lang="en-GB" sz="1200" i="0" kern="1200" dirty="0" err="1">
              <a:solidFill>
                <a:schemeClr val="tx1"/>
              </a:solidFill>
              <a:latin typeface="Arial" panose="020B0604020202020204" pitchFamily="34" charset="0"/>
              <a:cs typeface="Arial" panose="020B0604020202020204" pitchFamily="34" charset="0"/>
            </a:rPr>
            <a:t>uwch</a:t>
          </a:r>
          <a:endParaRPr lang="en-GB" sz="1200" i="0" kern="1200" dirty="0">
            <a:solidFill>
              <a:schemeClr val="tx1"/>
            </a:solidFill>
            <a:latin typeface="Arial" panose="020B0604020202020204" pitchFamily="34" charset="0"/>
            <a:cs typeface="Arial" panose="020B0604020202020204" pitchFamily="34" charset="0"/>
          </a:endParaRPr>
        </a:p>
      </dsp:txBody>
      <dsp:txXfrm>
        <a:off x="4766795" y="2822829"/>
        <a:ext cx="592507" cy="592507"/>
      </dsp:txXfrm>
    </dsp:sp>
    <dsp:sp modelId="{43BC8A25-E877-4303-8214-E48E4DE88B1B}">
      <dsp:nvSpPr>
        <dsp:cNvPr id="0" name=""/>
        <dsp:cNvSpPr/>
      </dsp:nvSpPr>
      <dsp:spPr>
        <a:xfrm>
          <a:off x="2826271" y="55799"/>
          <a:ext cx="3304700" cy="3304700"/>
        </a:xfrm>
        <a:prstGeom prst="circularArrow">
          <a:avLst>
            <a:gd name="adj1" fmla="val 3496"/>
            <a:gd name="adj2" fmla="val 216771"/>
            <a:gd name="adj3" fmla="val 5494570"/>
            <a:gd name="adj4" fmla="val 4747397"/>
            <a:gd name="adj5" fmla="val 4079"/>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6F9E5E-7686-4E8D-B5AA-0BA611E0FC1B}">
      <dsp:nvSpPr>
        <dsp:cNvPr id="0" name=""/>
        <dsp:cNvSpPr/>
      </dsp:nvSpPr>
      <dsp:spPr>
        <a:xfrm>
          <a:off x="3447887" y="2822829"/>
          <a:ext cx="892612" cy="592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altLang="en-US" sz="1200" i="0" kern="1200" dirty="0" err="1">
              <a:solidFill>
                <a:schemeClr val="tx1"/>
              </a:solidFill>
              <a:latin typeface="Arial" panose="020B0604020202020204" pitchFamily="34" charset="0"/>
              <a:cs typeface="Arial" panose="020B0604020202020204" pitchFamily="34" charset="0"/>
            </a:rPr>
            <a:t>Gofalwr</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yn</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ymateb</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gyda</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gwylltineb</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neu</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ddicter</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neu</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nid</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yw’n</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ymateb</a:t>
          </a:r>
          <a:endParaRPr lang="en-GB" altLang="en-US" sz="1200" i="0" kern="1200" dirty="0">
            <a:solidFill>
              <a:schemeClr val="tx1"/>
            </a:solidFill>
            <a:latin typeface="Arial" panose="020B0604020202020204" pitchFamily="34" charset="0"/>
            <a:cs typeface="Arial" panose="020B0604020202020204" pitchFamily="34" charset="0"/>
          </a:endParaRPr>
        </a:p>
      </dsp:txBody>
      <dsp:txXfrm>
        <a:off x="3447887" y="2822829"/>
        <a:ext cx="892612" cy="592507"/>
      </dsp:txXfrm>
    </dsp:sp>
    <dsp:sp modelId="{4429BB5A-5BCC-4849-BA3F-57B162A5D2EC}">
      <dsp:nvSpPr>
        <dsp:cNvPr id="0" name=""/>
        <dsp:cNvSpPr/>
      </dsp:nvSpPr>
      <dsp:spPr>
        <a:xfrm>
          <a:off x="2826271" y="55799"/>
          <a:ext cx="3304700" cy="3304700"/>
        </a:xfrm>
        <a:prstGeom prst="circularArrow">
          <a:avLst>
            <a:gd name="adj1" fmla="val 3496"/>
            <a:gd name="adj2" fmla="val 216771"/>
            <a:gd name="adj3" fmla="val 8470226"/>
            <a:gd name="adj4" fmla="val 7946900"/>
            <a:gd name="adj5" fmla="val 4079"/>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37B763-F47A-46F5-938A-1F1E6151494A}">
      <dsp:nvSpPr>
        <dsp:cNvPr id="0" name=""/>
        <dsp:cNvSpPr/>
      </dsp:nvSpPr>
      <dsp:spPr>
        <a:xfrm>
          <a:off x="2297345" y="1996323"/>
          <a:ext cx="1540685" cy="592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altLang="en-US" sz="1200" i="0" kern="1200" dirty="0" err="1">
              <a:solidFill>
                <a:schemeClr val="tx1"/>
              </a:solidFill>
              <a:latin typeface="Arial" panose="020B0604020202020204" pitchFamily="34" charset="0"/>
              <a:cs typeface="Arial" panose="020B0604020202020204" pitchFamily="34" charset="0"/>
            </a:rPr>
            <a:t>Babi’n</a:t>
          </a:r>
          <a:r>
            <a:rPr lang="en-GB" altLang="en-US" sz="1200" i="0" kern="1200" dirty="0">
              <a:solidFill>
                <a:schemeClr val="tx1"/>
              </a:solidFill>
              <a:latin typeface="Arial" panose="020B0604020202020204" pitchFamily="34" charset="0"/>
              <a:cs typeface="Arial" panose="020B0604020202020204" pitchFamily="34" charset="0"/>
            </a:rPr>
            <a:t> </a:t>
          </a:r>
          <a:r>
            <a:rPr lang="en-GB" altLang="en-US" sz="1200" i="0" kern="1200" dirty="0" err="1">
              <a:solidFill>
                <a:schemeClr val="tx1"/>
              </a:solidFill>
              <a:latin typeface="Arial" panose="020B0604020202020204" pitchFamily="34" charset="0"/>
              <a:cs typeface="Arial" panose="020B0604020202020204" pitchFamily="34" charset="0"/>
            </a:rPr>
            <a:t>rhoi</a:t>
          </a:r>
          <a:r>
            <a:rPr lang="en-GB" altLang="en-US" sz="1200" i="0" kern="1200" dirty="0">
              <a:solidFill>
                <a:schemeClr val="tx1"/>
              </a:solidFill>
              <a:latin typeface="Arial" panose="020B0604020202020204" pitchFamily="34" charset="0"/>
              <a:cs typeface="Arial" panose="020B0604020202020204" pitchFamily="34" charset="0"/>
            </a:rPr>
            <a:t> </a:t>
          </a:r>
          <a:r>
            <a:rPr lang="en-GB" altLang="en-US" sz="1200" i="0" kern="1200" dirty="0" err="1">
              <a:solidFill>
                <a:schemeClr val="tx1"/>
              </a:solidFill>
              <a:latin typeface="Arial" panose="020B0604020202020204" pitchFamily="34" charset="0"/>
              <a:cs typeface="Arial" panose="020B0604020202020204" pitchFamily="34" charset="0"/>
            </a:rPr>
            <a:t>fyny</a:t>
          </a:r>
          <a:r>
            <a:rPr lang="en-GB" altLang="en-US" sz="1200" i="0" kern="1200" dirty="0">
              <a:solidFill>
                <a:schemeClr val="tx1"/>
              </a:solidFill>
              <a:latin typeface="Arial" panose="020B0604020202020204" pitchFamily="34" charset="0"/>
              <a:cs typeface="Arial" panose="020B0604020202020204" pitchFamily="34" charset="0"/>
            </a:rPr>
            <a:t>, </a:t>
          </a:r>
          <a:r>
            <a:rPr lang="en-GB" altLang="en-US" sz="1200" i="0" kern="1200" dirty="0" err="1">
              <a:solidFill>
                <a:schemeClr val="tx1"/>
              </a:solidFill>
              <a:latin typeface="Arial" panose="020B0604020202020204" pitchFamily="34" charset="0"/>
              <a:cs typeface="Arial" panose="020B0604020202020204" pitchFamily="34" charset="0"/>
            </a:rPr>
            <a:t>nid</a:t>
          </a:r>
          <a:r>
            <a:rPr lang="en-GB" altLang="en-US" sz="1200" i="0" kern="1200" dirty="0">
              <a:solidFill>
                <a:schemeClr val="tx1"/>
              </a:solidFill>
              <a:latin typeface="Arial" panose="020B0604020202020204" pitchFamily="34" charset="0"/>
              <a:cs typeface="Arial" panose="020B0604020202020204" pitchFamily="34" charset="0"/>
            </a:rPr>
            <a:t> </a:t>
          </a:r>
          <a:r>
            <a:rPr lang="en-GB" altLang="en-US" sz="1200" i="0" kern="1200" dirty="0" err="1">
              <a:solidFill>
                <a:schemeClr val="tx1"/>
              </a:solidFill>
              <a:latin typeface="Arial" panose="020B0604020202020204" pitchFamily="34" charset="0"/>
              <a:cs typeface="Arial" panose="020B0604020202020204" pitchFamily="34" charset="0"/>
            </a:rPr>
            <a:t>yw</a:t>
          </a:r>
          <a:r>
            <a:rPr lang="en-GB" altLang="en-US" sz="1200" i="0" kern="1200" dirty="0">
              <a:solidFill>
                <a:schemeClr val="tx1"/>
              </a:solidFill>
              <a:latin typeface="Arial" panose="020B0604020202020204" pitchFamily="34" charset="0"/>
              <a:cs typeface="Arial" panose="020B0604020202020204" pitchFamily="34" charset="0"/>
            </a:rPr>
            <a:t> </a:t>
          </a:r>
          <a:r>
            <a:rPr lang="en-GB" altLang="en-US" sz="1200" i="0" kern="1200" dirty="0" err="1">
              <a:solidFill>
                <a:schemeClr val="tx1"/>
              </a:solidFill>
              <a:latin typeface="Arial" panose="020B0604020202020204" pitchFamily="34" charset="0"/>
              <a:cs typeface="Arial" panose="020B0604020202020204" pitchFamily="34" charset="0"/>
            </a:rPr>
            <a:t>ymddireidaeth</a:t>
          </a:r>
          <a:r>
            <a:rPr lang="en-GB" altLang="en-US" sz="1200" i="0" kern="1200" dirty="0">
              <a:solidFill>
                <a:schemeClr val="tx1"/>
              </a:solidFill>
              <a:latin typeface="Arial" panose="020B0604020202020204" pitchFamily="34" charset="0"/>
              <a:cs typeface="Arial" panose="020B0604020202020204" pitchFamily="34" charset="0"/>
            </a:rPr>
            <a:t> </a:t>
          </a:r>
          <a:r>
            <a:rPr lang="en-GB" altLang="en-US" sz="1200" i="0" kern="1200" dirty="0" err="1">
              <a:solidFill>
                <a:schemeClr val="tx1"/>
              </a:solidFill>
              <a:latin typeface="Arial" panose="020B0604020202020204" pitchFamily="34" charset="0"/>
              <a:cs typeface="Arial" panose="020B0604020202020204" pitchFamily="34" charset="0"/>
            </a:rPr>
            <a:t>yn</a:t>
          </a:r>
          <a:r>
            <a:rPr lang="en-GB" altLang="en-US" sz="1200" i="0" kern="1200" dirty="0">
              <a:solidFill>
                <a:schemeClr val="tx1"/>
              </a:solidFill>
              <a:latin typeface="Arial" panose="020B0604020202020204" pitchFamily="34" charset="0"/>
              <a:cs typeface="Arial" panose="020B0604020202020204" pitchFamily="34" charset="0"/>
            </a:rPr>
            <a:t> </a:t>
          </a:r>
          <a:r>
            <a:rPr lang="en-GB" altLang="en-US" sz="1200" i="0" kern="1200" dirty="0" err="1">
              <a:solidFill>
                <a:schemeClr val="tx1"/>
              </a:solidFill>
              <a:latin typeface="Arial" panose="020B0604020202020204" pitchFamily="34" charset="0"/>
              <a:cs typeface="Arial" panose="020B0604020202020204" pitchFamily="34" charset="0"/>
            </a:rPr>
            <a:t>datblyg</a:t>
          </a:r>
          <a:r>
            <a:rPr lang="en-GB" altLang="en-US" sz="1200" i="0" kern="1200" baseline="0" dirty="0">
              <a:solidFill>
                <a:schemeClr val="tx1"/>
              </a:solidFill>
              <a:latin typeface="Arial" panose="020B0604020202020204" pitchFamily="34" charset="0"/>
              <a:cs typeface="Arial" panose="020B0604020202020204" pitchFamily="34" charset="0"/>
            </a:rPr>
            <a:t> ac </a:t>
          </a:r>
          <a:r>
            <a:rPr lang="en-GB" altLang="en-US" sz="1200" i="0" kern="1200" baseline="0" dirty="0" err="1">
              <a:solidFill>
                <a:schemeClr val="tx1"/>
              </a:solidFill>
              <a:latin typeface="Arial" panose="020B0604020202020204" pitchFamily="34" charset="0"/>
              <a:cs typeface="Arial" panose="020B0604020202020204" pitchFamily="34" charset="0"/>
            </a:rPr>
            <a:t>mae</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gwylltineb</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yn</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datblygu</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yn</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lle</a:t>
          </a:r>
          <a:r>
            <a:rPr lang="en-GB" altLang="en-US" sz="1200" i="0" kern="1200" baseline="0" dirty="0">
              <a:solidFill>
                <a:schemeClr val="tx1"/>
              </a:solidFill>
              <a:latin typeface="Arial" panose="020B0604020202020204" pitchFamily="34" charset="0"/>
              <a:cs typeface="Arial" panose="020B0604020202020204" pitchFamily="34" charset="0"/>
            </a:rPr>
            <a:t> </a:t>
          </a:r>
          <a:r>
            <a:rPr lang="en-GB" altLang="en-US" sz="1200" i="0" kern="1200" baseline="0" dirty="0" err="1">
              <a:solidFill>
                <a:schemeClr val="tx1"/>
              </a:solidFill>
              <a:latin typeface="Arial" panose="020B0604020202020204" pitchFamily="34" charset="0"/>
              <a:cs typeface="Arial" panose="020B0604020202020204" pitchFamily="34" charset="0"/>
            </a:rPr>
            <a:t>hynny</a:t>
          </a:r>
          <a:endParaRPr lang="en-GB" sz="1200" i="0" kern="1200" dirty="0">
            <a:solidFill>
              <a:schemeClr val="tx1"/>
            </a:solidFill>
            <a:latin typeface="Arial" panose="020B0604020202020204" pitchFamily="34" charset="0"/>
            <a:cs typeface="Arial" panose="020B0604020202020204" pitchFamily="34" charset="0"/>
          </a:endParaRPr>
        </a:p>
      </dsp:txBody>
      <dsp:txXfrm>
        <a:off x="2297345" y="1996323"/>
        <a:ext cx="1540685" cy="592507"/>
      </dsp:txXfrm>
    </dsp:sp>
    <dsp:sp modelId="{5FBA5D78-BDE2-414C-9E21-8E4476661980}">
      <dsp:nvSpPr>
        <dsp:cNvPr id="0" name=""/>
        <dsp:cNvSpPr/>
      </dsp:nvSpPr>
      <dsp:spPr>
        <a:xfrm>
          <a:off x="2826271" y="55799"/>
          <a:ext cx="3304700" cy="3304700"/>
        </a:xfrm>
        <a:prstGeom prst="circularArrow">
          <a:avLst>
            <a:gd name="adj1" fmla="val 3496"/>
            <a:gd name="adj2" fmla="val 216771"/>
            <a:gd name="adj3" fmla="val 11235831"/>
            <a:gd name="adj4" fmla="val 10147397"/>
            <a:gd name="adj5" fmla="val 4079"/>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F87C4E-8456-4180-9D3D-2045391D3543}">
      <dsp:nvSpPr>
        <dsp:cNvPr id="0" name=""/>
        <dsp:cNvSpPr/>
      </dsp:nvSpPr>
      <dsp:spPr>
        <a:xfrm>
          <a:off x="2416172" y="827468"/>
          <a:ext cx="1303031" cy="592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i="0" kern="1200" dirty="0" err="1">
              <a:solidFill>
                <a:schemeClr val="tx1"/>
              </a:solidFill>
              <a:latin typeface="Arial" panose="020B0604020202020204" pitchFamily="34" charset="0"/>
              <a:cs typeface="Arial" panose="020B0604020202020204" pitchFamily="34" charset="0"/>
            </a:rPr>
            <a:t>Babi’n</a:t>
          </a:r>
          <a:r>
            <a:rPr lang="en-GB" sz="1200" i="0" kern="1200" dirty="0">
              <a:solidFill>
                <a:schemeClr val="tx1"/>
              </a:solidFill>
              <a:latin typeface="Arial" panose="020B0604020202020204" pitchFamily="34" charset="0"/>
              <a:cs typeface="Arial" panose="020B0604020202020204" pitchFamily="34" charset="0"/>
            </a:rPr>
            <a:t> </a:t>
          </a:r>
          <a:r>
            <a:rPr lang="en-GB" sz="1200" i="0" kern="1200" dirty="0" err="1">
              <a:solidFill>
                <a:schemeClr val="tx1"/>
              </a:solidFill>
              <a:latin typeface="Arial" panose="020B0604020202020204" pitchFamily="34" charset="0"/>
              <a:cs typeface="Arial" panose="020B0604020202020204" pitchFamily="34" charset="0"/>
            </a:rPr>
            <a:t>parhau</a:t>
          </a:r>
          <a:r>
            <a:rPr lang="en-GB" sz="1200" i="0" kern="1200" dirty="0">
              <a:solidFill>
                <a:schemeClr val="tx1"/>
              </a:solidFill>
              <a:latin typeface="Arial" panose="020B0604020202020204" pitchFamily="34" charset="0"/>
              <a:cs typeface="Arial" panose="020B0604020202020204" pitchFamily="34" charset="0"/>
            </a:rPr>
            <a:t> </a:t>
          </a:r>
          <a:r>
            <a:rPr lang="en-GB" sz="1200" i="0" kern="1200" dirty="0" err="1">
              <a:solidFill>
                <a:schemeClr val="tx1"/>
              </a:solidFill>
              <a:latin typeface="Arial" panose="020B0604020202020204" pitchFamily="34" charset="0"/>
              <a:cs typeface="Arial" panose="020B0604020202020204" pitchFamily="34" charset="0"/>
            </a:rPr>
            <a:t>i</a:t>
          </a:r>
          <a:r>
            <a:rPr lang="en-GB" sz="1200" i="0" kern="1200" dirty="0">
              <a:solidFill>
                <a:schemeClr val="tx1"/>
              </a:solidFill>
              <a:latin typeface="Arial" panose="020B0604020202020204" pitchFamily="34" charset="0"/>
              <a:cs typeface="Arial" panose="020B0604020202020204" pitchFamily="34" charset="0"/>
            </a:rPr>
            <a:t> </a:t>
          </a:r>
          <a:r>
            <a:rPr lang="en-GB" sz="1200" i="0" kern="1200" dirty="0" err="1">
              <a:solidFill>
                <a:schemeClr val="tx1"/>
              </a:solidFill>
              <a:latin typeface="Arial" panose="020B0604020202020204" pitchFamily="34" charset="0"/>
              <a:cs typeface="Arial" panose="020B0604020202020204" pitchFamily="34" charset="0"/>
            </a:rPr>
            <a:t>fod</a:t>
          </a:r>
          <a:r>
            <a:rPr lang="en-GB" sz="1200" i="0" kern="1200" dirty="0">
              <a:solidFill>
                <a:schemeClr val="tx1"/>
              </a:solidFill>
              <a:latin typeface="Arial" panose="020B0604020202020204" pitchFamily="34" charset="0"/>
              <a:cs typeface="Arial" panose="020B0604020202020204" pitchFamily="34" charset="0"/>
            </a:rPr>
            <a:t> </a:t>
          </a:r>
          <a:r>
            <a:rPr lang="en-GB" sz="1200" i="0" kern="1200" dirty="0" err="1">
              <a:solidFill>
                <a:schemeClr val="tx1"/>
              </a:solidFill>
              <a:latin typeface="Arial" panose="020B0604020202020204" pitchFamily="34" charset="0"/>
              <a:cs typeface="Arial" panose="020B0604020202020204" pitchFamily="34" charset="0"/>
            </a:rPr>
            <a:t>dan</a:t>
          </a:r>
          <a:r>
            <a:rPr lang="en-GB" sz="1200" i="0" kern="1200" baseline="0" dirty="0">
              <a:solidFill>
                <a:schemeClr val="tx1"/>
              </a:solidFill>
              <a:latin typeface="Arial" panose="020B0604020202020204" pitchFamily="34" charset="0"/>
              <a:cs typeface="Arial" panose="020B0604020202020204" pitchFamily="34" charset="0"/>
            </a:rPr>
            <a:t> </a:t>
          </a:r>
          <a:r>
            <a:rPr lang="en-GB" sz="1200" i="0" kern="1200" baseline="0" dirty="0" err="1">
              <a:solidFill>
                <a:schemeClr val="tx1"/>
              </a:solidFill>
              <a:latin typeface="Arial" panose="020B0604020202020204" pitchFamily="34" charset="0"/>
              <a:cs typeface="Arial" panose="020B0604020202020204" pitchFamily="34" charset="0"/>
            </a:rPr>
            <a:t>straen</a:t>
          </a:r>
          <a:r>
            <a:rPr lang="en-GB" sz="1200" i="0" kern="1200" baseline="0" dirty="0">
              <a:solidFill>
                <a:schemeClr val="tx1"/>
              </a:solidFill>
              <a:latin typeface="Arial" panose="020B0604020202020204" pitchFamily="34" charset="0"/>
              <a:cs typeface="Arial" panose="020B0604020202020204" pitchFamily="34" charset="0"/>
            </a:rPr>
            <a:t> ; </a:t>
          </a:r>
          <a:r>
            <a:rPr lang="en-GB" sz="1200" i="0" kern="1200" baseline="0" dirty="0" err="1">
              <a:solidFill>
                <a:schemeClr val="tx1"/>
              </a:solidFill>
              <a:latin typeface="Arial" panose="020B0604020202020204" pitchFamily="34" charset="0"/>
              <a:cs typeface="Arial" panose="020B0604020202020204" pitchFamily="34" charset="0"/>
            </a:rPr>
            <a:t>gallai</a:t>
          </a:r>
          <a:r>
            <a:rPr lang="en-GB" sz="1200" i="0" kern="1200" baseline="0" dirty="0">
              <a:solidFill>
                <a:schemeClr val="tx1"/>
              </a:solidFill>
              <a:latin typeface="Arial" panose="020B0604020202020204" pitchFamily="34" charset="0"/>
              <a:cs typeface="Arial" panose="020B0604020202020204" pitchFamily="34" charset="0"/>
            </a:rPr>
            <a:t> </a:t>
          </a:r>
          <a:r>
            <a:rPr lang="en-GB" sz="1200" i="0" kern="1200" baseline="0" dirty="0" err="1">
              <a:solidFill>
                <a:schemeClr val="tx1"/>
              </a:solidFill>
              <a:latin typeface="Arial" panose="020B0604020202020204" pitchFamily="34" charset="0"/>
              <a:cs typeface="Arial" panose="020B0604020202020204" pitchFamily="34" charset="0"/>
            </a:rPr>
            <a:t>ddod</a:t>
          </a:r>
          <a:r>
            <a:rPr lang="en-GB" sz="1200" i="0" kern="1200" baseline="0" dirty="0">
              <a:solidFill>
                <a:schemeClr val="tx1"/>
              </a:solidFill>
              <a:latin typeface="Arial" panose="020B0604020202020204" pitchFamily="34" charset="0"/>
              <a:cs typeface="Arial" panose="020B0604020202020204" pitchFamily="34" charset="0"/>
            </a:rPr>
            <a:t> </a:t>
          </a:r>
          <a:r>
            <a:rPr lang="en-GB" sz="1200" i="0" kern="1200" baseline="0" dirty="0" err="1">
              <a:solidFill>
                <a:schemeClr val="tx1"/>
              </a:solidFill>
              <a:latin typeface="Arial" panose="020B0604020202020204" pitchFamily="34" charset="0"/>
              <a:cs typeface="Arial" panose="020B0604020202020204" pitchFamily="34" charset="0"/>
            </a:rPr>
            <a:t>yn</a:t>
          </a:r>
          <a:r>
            <a:rPr lang="en-GB" sz="1200" i="0" kern="1200" baseline="0" dirty="0">
              <a:solidFill>
                <a:schemeClr val="tx1"/>
              </a:solidFill>
              <a:latin typeface="Arial" panose="020B0604020202020204" pitchFamily="34" charset="0"/>
              <a:cs typeface="Arial" panose="020B0604020202020204" pitchFamily="34" charset="0"/>
            </a:rPr>
            <a:t> </a:t>
          </a:r>
          <a:r>
            <a:rPr lang="en-GB" sz="1200" i="0" kern="1200" baseline="0" dirty="0" err="1">
              <a:solidFill>
                <a:schemeClr val="tx1"/>
              </a:solidFill>
              <a:latin typeface="Arial" panose="020B0604020202020204" pitchFamily="34" charset="0"/>
              <a:cs typeface="Arial" panose="020B0604020202020204" pitchFamily="34" charset="0"/>
            </a:rPr>
            <a:t>apathetig</a:t>
          </a:r>
          <a:endParaRPr lang="en-GB" sz="1200" i="0" kern="1200" dirty="0">
            <a:solidFill>
              <a:schemeClr val="tx1"/>
            </a:solidFill>
            <a:latin typeface="Arial" panose="020B0604020202020204" pitchFamily="34" charset="0"/>
            <a:cs typeface="Arial" panose="020B0604020202020204" pitchFamily="34" charset="0"/>
          </a:endParaRPr>
        </a:p>
      </dsp:txBody>
      <dsp:txXfrm>
        <a:off x="2416172" y="827468"/>
        <a:ext cx="1303031" cy="592507"/>
      </dsp:txXfrm>
    </dsp:sp>
    <dsp:sp modelId="{88433A84-D3BF-4829-97EC-5677C395641A}">
      <dsp:nvSpPr>
        <dsp:cNvPr id="0" name=""/>
        <dsp:cNvSpPr/>
      </dsp:nvSpPr>
      <dsp:spPr>
        <a:xfrm>
          <a:off x="2826271" y="55799"/>
          <a:ext cx="3304700" cy="3304700"/>
        </a:xfrm>
        <a:prstGeom prst="circularArrow">
          <a:avLst>
            <a:gd name="adj1" fmla="val 3496"/>
            <a:gd name="adj2" fmla="val 216771"/>
            <a:gd name="adj3" fmla="val 13870226"/>
            <a:gd name="adj4" fmla="val 12913002"/>
            <a:gd name="adj5" fmla="val 4079"/>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8C6B3C-1A80-4685-85CE-4D4DD8B0E272}">
      <dsp:nvSpPr>
        <dsp:cNvPr id="0" name=""/>
        <dsp:cNvSpPr/>
      </dsp:nvSpPr>
      <dsp:spPr>
        <a:xfrm>
          <a:off x="3597939" y="963"/>
          <a:ext cx="592507" cy="592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i="0" kern="1200" dirty="0" err="1">
              <a:solidFill>
                <a:schemeClr val="tx1"/>
              </a:solidFill>
              <a:latin typeface="Arial" panose="020B0604020202020204" pitchFamily="34" charset="0"/>
              <a:cs typeface="Arial" panose="020B0604020202020204" pitchFamily="34" charset="0"/>
            </a:rPr>
            <a:t>Babi’n</a:t>
          </a:r>
          <a:r>
            <a:rPr lang="en-GB" sz="1200" i="0" kern="1200" dirty="0">
              <a:solidFill>
                <a:schemeClr val="tx1"/>
              </a:solidFill>
              <a:latin typeface="Arial" panose="020B0604020202020204" pitchFamily="34" charset="0"/>
              <a:cs typeface="Arial" panose="020B0604020202020204" pitchFamily="34" charset="0"/>
            </a:rPr>
            <a:t> </a:t>
          </a:r>
          <a:r>
            <a:rPr lang="en-GB" sz="1200" i="0" kern="1200" dirty="0" err="1">
              <a:solidFill>
                <a:schemeClr val="tx1"/>
              </a:solidFill>
              <a:latin typeface="Arial" panose="020B0604020202020204" pitchFamily="34" charset="0"/>
              <a:cs typeface="Arial" panose="020B0604020202020204" pitchFamily="34" charset="0"/>
            </a:rPr>
            <a:t>gorffwys</a:t>
          </a:r>
          <a:endParaRPr lang="en-GB" sz="1200" i="0" kern="1200" dirty="0">
            <a:solidFill>
              <a:schemeClr val="tx1"/>
            </a:solidFill>
            <a:latin typeface="Arial" panose="020B0604020202020204" pitchFamily="34" charset="0"/>
            <a:cs typeface="Arial" panose="020B0604020202020204" pitchFamily="34" charset="0"/>
          </a:endParaRPr>
        </a:p>
      </dsp:txBody>
      <dsp:txXfrm>
        <a:off x="3597939" y="963"/>
        <a:ext cx="592507" cy="592507"/>
      </dsp:txXfrm>
    </dsp:sp>
    <dsp:sp modelId="{4045AAC3-4620-4EE1-B3FF-C35C2EB329BB}">
      <dsp:nvSpPr>
        <dsp:cNvPr id="0" name=""/>
        <dsp:cNvSpPr/>
      </dsp:nvSpPr>
      <dsp:spPr>
        <a:xfrm>
          <a:off x="2826271" y="55799"/>
          <a:ext cx="3304700" cy="3304700"/>
        </a:xfrm>
        <a:prstGeom prst="circularArrow">
          <a:avLst>
            <a:gd name="adj1" fmla="val 3496"/>
            <a:gd name="adj2" fmla="val 216771"/>
            <a:gd name="adj3" fmla="val 16635831"/>
            <a:gd name="adj4" fmla="val 15547397"/>
            <a:gd name="adj5" fmla="val 4079"/>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85571D-34FE-4FAE-A12A-547D1BE71C44}" type="datetimeFigureOut">
              <a:rPr lang="en-GB" smtClean="0"/>
              <a:t>24/12/2024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37DC22-F622-44EA-8F1E-4178DF55D77F}" type="slidenum">
              <a:rPr lang="en-GB" smtClean="0"/>
              <a:t>‹#›</a:t>
            </a:fld>
            <a:endParaRPr lang="en-GB"/>
          </a:p>
        </p:txBody>
      </p:sp>
    </p:spTree>
    <p:extLst>
      <p:ext uri="{BB962C8B-B14F-4D97-AF65-F5344CB8AC3E}">
        <p14:creationId xmlns:p14="http://schemas.microsoft.com/office/powerpoint/2010/main" val="2696655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nspcc.org.uk/.../children-in-care/infant-mental-health"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a:t>
            </a:fld>
            <a:endParaRPr lang="en-GB"/>
          </a:p>
        </p:txBody>
      </p:sp>
    </p:spTree>
    <p:extLst>
      <p:ext uri="{BB962C8B-B14F-4D97-AF65-F5344CB8AC3E}">
        <p14:creationId xmlns:p14="http://schemas.microsoft.com/office/powerpoint/2010/main" val="14789411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a:t>
            </a:r>
            <a:r>
              <a:rPr kumimoji="0" lang="cy-GB" sz="1200" b="0" i="0" u="none" strike="noStrike" kern="1200" cap="none" spc="0" normalizeH="0" baseline="0" noProof="0" dirty="0" err="1">
                <a:ln>
                  <a:noFill/>
                </a:ln>
                <a:solidFill>
                  <a:prstClr val="black"/>
                </a:solidFill>
                <a:effectLst/>
                <a:uLnTx/>
                <a:uFillTx/>
                <a:latin typeface="+mn-lt"/>
                <a:ea typeface="+mn-ea"/>
                <a:cs typeface="+mn-cs"/>
              </a:rPr>
              <a:t>Making</a:t>
            </a:r>
            <a:r>
              <a:rPr kumimoji="0" lang="cy-GB" sz="1200" b="0" i="0" u="none" strike="noStrike" kern="1200" cap="none" spc="0" normalizeH="0" baseline="0" noProof="0" dirty="0">
                <a:ln>
                  <a:noFill/>
                </a:ln>
                <a:solidFill>
                  <a:prstClr val="black"/>
                </a:solidFill>
                <a:effectLst/>
                <a:uLnTx/>
                <a:uFillTx/>
                <a:latin typeface="+mn-lt"/>
                <a:ea typeface="+mn-ea"/>
                <a:cs typeface="+mn-cs"/>
              </a:rPr>
              <a:t> a </a:t>
            </a:r>
            <a:r>
              <a:rPr kumimoji="0" lang="cy-GB" sz="1200" b="0" i="0" u="none" strike="noStrike" kern="1200" cap="none" spc="0" normalizeH="0" baseline="0" noProof="0" dirty="0" err="1">
                <a:ln>
                  <a:noFill/>
                </a:ln>
                <a:solidFill>
                  <a:prstClr val="black"/>
                </a:solidFill>
                <a:effectLst/>
                <a:uLnTx/>
                <a:uFillTx/>
                <a:latin typeface="+mn-lt"/>
                <a:ea typeface="+mn-ea"/>
                <a:cs typeface="+mn-cs"/>
              </a:rPr>
              <a:t>Good</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Assessment</a:t>
            </a:r>
            <a:r>
              <a:rPr kumimoji="0" lang="cy-GB" sz="1200" b="0" i="0" u="none" strike="noStrike" kern="1200" cap="none" spc="0" normalizeH="0" baseline="0" noProof="0" dirty="0">
                <a:ln>
                  <a:noFill/>
                </a:ln>
                <a:solidFill>
                  <a:prstClr val="black"/>
                </a:solidFill>
                <a:effectLst/>
                <a:uLnTx/>
                <a:uFillTx/>
                <a:latin typeface="+mn-lt"/>
                <a:ea typeface="+mn-ea"/>
                <a:cs typeface="+mn-cs"/>
              </a:rPr>
              <a:t>, Pat </a:t>
            </a:r>
            <a:r>
              <a:rPr kumimoji="0" lang="cy-GB" sz="1200" b="0" i="0" u="none" strike="noStrike" kern="1200" cap="none" spc="0" normalizeH="0" baseline="0" noProof="0" dirty="0" err="1">
                <a:ln>
                  <a:noFill/>
                </a:ln>
                <a:solidFill>
                  <a:prstClr val="black"/>
                </a:solidFill>
                <a:effectLst/>
                <a:uLnTx/>
                <a:uFillTx/>
                <a:latin typeface="+mn-lt"/>
                <a:ea typeface="+mn-ea"/>
                <a:cs typeface="+mn-cs"/>
              </a:rPr>
              <a:t>Beesley</a:t>
            </a:r>
            <a:r>
              <a:rPr kumimoji="0" lang="cy-GB" sz="1200" b="0" i="0" u="none" strike="noStrike" kern="1200" cap="none" spc="0" normalizeH="0" baseline="0" noProof="0" dirty="0">
                <a:ln>
                  <a:noFill/>
                </a:ln>
                <a:solidFill>
                  <a:prstClr val="black"/>
                </a:solidFill>
                <a:effectLst/>
                <a:uLnTx/>
                <a:uFillTx/>
                <a:latin typeface="+mn-lt"/>
                <a:ea typeface="+mn-ea"/>
                <a:cs typeface="+mn-cs"/>
              </a:rPr>
              <a:t> (BAAF 2010) mae enghreifftiau da iawn ar gyfer sut mae ymlyniadau yn datblygu dros amser ac mae ganddo rywfaint o ddeunydd da am ymddygiadau y gallwch chi edrych amdanynt a allai eich helpu i ddatod profiadau blynyddoedd cynnar eich plentyn.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The </a:t>
            </a:r>
            <a:r>
              <a:rPr kumimoji="0" lang="cy-GB" sz="1200" b="0" i="0" u="none" strike="noStrike" kern="1200" cap="none" spc="0" normalizeH="0" baseline="0" noProof="0" dirty="0" err="1">
                <a:ln>
                  <a:noFill/>
                </a:ln>
                <a:solidFill>
                  <a:prstClr val="black"/>
                </a:solidFill>
                <a:effectLst/>
                <a:uLnTx/>
                <a:uFillTx/>
                <a:latin typeface="+mn-lt"/>
                <a:ea typeface="+mn-ea"/>
                <a:cs typeface="+mn-cs"/>
              </a:rPr>
              <a:t>Attachment</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Handbook</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for</a:t>
            </a:r>
            <a:r>
              <a:rPr kumimoji="0" lang="cy-GB" sz="1200" b="0" i="0" u="none" strike="noStrike" kern="1200" cap="none" spc="0" normalizeH="0" baseline="0" noProof="0" dirty="0">
                <a:ln>
                  <a:noFill/>
                </a:ln>
                <a:solidFill>
                  <a:prstClr val="black"/>
                </a:solidFill>
                <a:effectLst/>
                <a:uLnTx/>
                <a:uFillTx/>
                <a:latin typeface="+mn-lt"/>
                <a:ea typeface="+mn-ea"/>
                <a:cs typeface="+mn-cs"/>
              </a:rPr>
              <a:t> Foster Care </a:t>
            </a:r>
            <a:r>
              <a:rPr kumimoji="0" lang="cy-GB" sz="1200" b="0" i="0" u="none" strike="noStrike" kern="1200" cap="none" spc="0" normalizeH="0" baseline="0" noProof="0" dirty="0" err="1">
                <a:ln>
                  <a:noFill/>
                </a:ln>
                <a:solidFill>
                  <a:prstClr val="black"/>
                </a:solidFill>
                <a:effectLst/>
                <a:uLnTx/>
                <a:uFillTx/>
                <a:latin typeface="+mn-lt"/>
                <a:ea typeface="+mn-ea"/>
                <a:cs typeface="+mn-cs"/>
              </a:rPr>
              <a:t>and</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Adoption</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Schofield</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and</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Beek</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CoramBAAF</a:t>
            </a:r>
            <a:r>
              <a:rPr kumimoji="0" lang="cy-GB" sz="1200" b="0" i="0" u="none" strike="noStrike" kern="1200" cap="none" spc="0" normalizeH="0" baseline="0" noProof="0" dirty="0">
                <a:ln>
                  <a:noFill/>
                </a:ln>
                <a:solidFill>
                  <a:prstClr val="black"/>
                </a:solidFill>
                <a:effectLst/>
                <a:uLnTx/>
                <a:uFillTx/>
                <a:latin typeface="+mn-lt"/>
                <a:ea typeface="+mn-ea"/>
                <a:cs typeface="+mn-cs"/>
              </a:rPr>
              <a:t>, 2018 yn disgrifio canlyniadau ymlyniadau diogel: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Diogelu plant wrth iddyn nhw ddatblygu:</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Ymddiried mewn ffigurau ymlyniad fel sylfaen ddiogel ar gyfer archwilio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Arddangos ystod lawn o emosiynau negyddol a chadarnhaol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Deall emosiynau cymysg ynoch chi eich hun ac eraill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gallu rheoli/rheoleiddio emosiynau ac ymddygiad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gallu ystyried meddwl/ fyfyriol/</a:t>
            </a:r>
            <a:r>
              <a:rPr kumimoji="0" lang="cy-GB" sz="1200" b="0" i="0" u="none" strike="noStrike" kern="1200" cap="none" spc="0" normalizeH="0" baseline="0" noProof="0" dirty="0" err="1">
                <a:ln>
                  <a:noFill/>
                </a:ln>
                <a:solidFill>
                  <a:prstClr val="black"/>
                </a:solidFill>
                <a:effectLst/>
                <a:uLnTx/>
                <a:uFillTx/>
                <a:latin typeface="+mn-lt"/>
                <a:ea typeface="+mn-ea"/>
                <a:cs typeface="+mn-cs"/>
              </a:rPr>
              <a:t>empathig</a:t>
            </a:r>
            <a:r>
              <a:rPr kumimoji="0" lang="cy-GB" sz="1200" b="0" i="0" u="none" strike="noStrike" kern="1200" cap="none" spc="0" normalizeH="0" baseline="0" noProof="0" dirty="0">
                <a:ln>
                  <a:noFill/>
                </a:ln>
                <a:solidFill>
                  <a:prstClr val="black"/>
                </a:solidFill>
                <a:effectLst/>
                <a:uLnTx/>
                <a:uFillTx/>
                <a:latin typeface="+mn-lt"/>
                <a:ea typeface="+mn-ea"/>
                <a:cs typeface="+mn-cs"/>
              </a:rPr>
              <a:t>/emosiynol ddeallus</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gallu meddwl yn hyblyg</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Ddim yn rhy fyrbwyll - yn gallu oedi i feddwl cyn gweithredu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gymdeithasol/yn gymwys yn gymdeithasol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gydweithredol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Wedi codi hunan-barch/hyder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Wedi codi hunan-effeithiolrwydd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Arddangos ymddygiad cymdeithasgar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obeithiol/optimistaidd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Dangos gallu i adlamu/gwydnwch</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model gweithio mewnol yn derm a ddefnyddir ar gyfer ein Hunan-gred Craidd. Dyma sut rydyn ni'n gweld ein hunain mewn perthynas ag eraill. Os bydd babi yn derbyn ymateb ar unwaith ac yn gariadus bydd yn teimlo ei fod yn cael ei werthfawrogi ac yn deilwng o gael ei garu.  Bydd hyn yn cymell eu hymddygiad yn y dyfodol - eu cred graidd yw eu bod yn cael eu caru a bod eraill yn ddibynadwy.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Bydd y babi nad yw'n derbyn yr ymateb hwn yn teimlo i'r gwrthwyneb a bydd hyn hefyd yn cymell ei ymddygiad hy bydd yn cymryd yn ganiataol y bydd eraill yn eu siomi neu ddim yn gefnogol; nad ydyn nhw'n deilwng o gael eu caru.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babanod a phlant sydd ag ymlyniadau diogel yn teimlo'n ddiogel pan fydd eu rhoddwyr gofal o gwmpas ac yn gallu archwilio - trwy chwarae, addysg ac ati.   Maen nhw wedi cynhyrfu pan fydd eu rhoddwyr gofal yn gadael, ond maen nhw’n hawdd eu cysuro ar ôl iddyn nhw ddychwelyd.  Mae yna glip YouTube defnyddiol iawn sy'n dangos y broses hon yn glir iawn.  Chwiliwch ar Google am “</a:t>
            </a:r>
            <a:r>
              <a:rPr kumimoji="0" lang="cy-GB" sz="1200" b="0" i="0" u="none" strike="noStrike" kern="1200" cap="none" spc="0" normalizeH="0" baseline="0" noProof="0" dirty="0" err="1">
                <a:ln>
                  <a:noFill/>
                </a:ln>
                <a:solidFill>
                  <a:prstClr val="black"/>
                </a:solidFill>
                <a:effectLst/>
                <a:uLnTx/>
                <a:uFillTx/>
                <a:latin typeface="+mn-lt"/>
                <a:ea typeface="+mn-ea"/>
                <a:cs typeface="+mn-cs"/>
              </a:rPr>
              <a:t>Ed</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Tronick</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Still</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Face</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Experiment</a:t>
            </a:r>
            <a:r>
              <a:rPr kumimoji="0" lang="cy-GB" sz="1200" b="0" i="0" u="none" strike="noStrike" kern="1200" cap="none" spc="0" normalizeH="0" baseline="0" noProof="0" dirty="0">
                <a:ln>
                  <a:noFill/>
                </a:ln>
                <a:solidFill>
                  <a:prstClr val="black"/>
                </a:solidFill>
                <a:effectLst/>
                <a:uLnTx/>
                <a:uFillTx/>
                <a:latin typeface="+mn-lt"/>
                <a:ea typeface="+mn-ea"/>
                <a:cs typeface="+mn-cs"/>
              </a:rPr>
              <a:t>” i ddod o hyd iddo.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https://www.youtube.com/watch?v=apzXGEbZht0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rhan gyntaf y clip hwn rydych chi wir yn gweld y ‘ddawns’ rhwng y fam a’r babi - dyma beth rydyn ni’n ei alw’n berthynas gydweddol.  Mae ganddyn nhw set o ‘gemau’ maen nhw wedi arfer eu chwarae gyda’i gilydd - mae’r naill a’r llall yn cymryd eu tro ac mae’r gemau’n cynhyrchu pleser.  Pan fydd y fam yn stopio ymateb mae'r newid yn y babi yn ddramatig - mae'n mynd yn ofidus iawn.  Mae llawer o bobl yn teimlo'n eithaf anghyfforddus yn ei wylio - wnaethoch chi?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Yr hyn rydyn ni'n sylwi arno wedyn yw bod y babi yn cael ei gysuro'n gyflym pan fydd y fam yn dechrau rhyngweithio yn y ffordd arferol, ac mae'r ddau ohonyn nhw’n dechrau archwilio byd y babanod unwaith eto.   Fe all wneud i chi feddwl sut brofiad yw i fabanod nad yw eu hanghenion yn cael eu diwallu, neu’r rhai mae hyn yn digwydd yn anghyson iddyn nhw.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EB37DC22-F622-44EA-8F1E-4178DF55D77F}" type="slidenum">
              <a:rPr lang="en-GB" smtClean="0"/>
              <a:t>11</a:t>
            </a:fld>
            <a:endParaRPr lang="en-GB"/>
          </a:p>
        </p:txBody>
      </p:sp>
    </p:spTree>
    <p:extLst>
      <p:ext uri="{BB962C8B-B14F-4D97-AF65-F5344CB8AC3E}">
        <p14:creationId xmlns:p14="http://schemas.microsoft.com/office/powerpoint/2010/main" val="1530050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Pat </a:t>
            </a:r>
            <a:r>
              <a:rPr kumimoji="0" lang="cy-GB" sz="1200" b="0" i="0" u="none" strike="noStrike" kern="1200" cap="none" spc="0" normalizeH="0" baseline="0" noProof="0" dirty="0" err="1">
                <a:ln>
                  <a:noFill/>
                </a:ln>
                <a:solidFill>
                  <a:prstClr val="black"/>
                </a:solidFill>
                <a:effectLst/>
                <a:uLnTx/>
                <a:uFillTx/>
                <a:latin typeface="+mn-lt"/>
                <a:ea typeface="+mn-ea"/>
                <a:cs typeface="+mn-cs"/>
              </a:rPr>
              <a:t>Beesley</a:t>
            </a:r>
            <a:r>
              <a:rPr kumimoji="0" lang="cy-GB" sz="1200" b="0" i="0" u="none" strike="noStrike" kern="1200" cap="none" spc="0" normalizeH="0" baseline="0" noProof="0" dirty="0">
                <a:ln>
                  <a:noFill/>
                </a:ln>
                <a:solidFill>
                  <a:prstClr val="black"/>
                </a:solidFill>
                <a:effectLst/>
                <a:uLnTx/>
                <a:uFillTx/>
                <a:latin typeface="+mn-lt"/>
                <a:ea typeface="+mn-ea"/>
                <a:cs typeface="+mn-cs"/>
              </a:rPr>
              <a:t>, (BAAF, 2010) yn nodi y bydd modelau gweithio mewnol yn cael eu datblygu erbyn eu bod yn 3 mlwydd oed - ond y gellir eu newid.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hi'n disgrifio'r cynrychioliadau mewnol hyn ohonom ni ein hunain ac o  berthnasoedd fel templed y bydd y plentyn yn ei ddefnyddio i ragweld perthnasoedd rhoi gofal yn y dyfodol.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modelau hyn yn parhau dros amser ond gellir eu newid mewn ymateb i wahanol arddulliau o roi gofal ac amgylchedd gwahanol.  Mae'r dasg i roddwyr gofal newydd o helpu plentyn i adeiladu model gweithio mewnol newydd yn anodd ac mae'n cymryd amser - felly peidiwch â digalonni.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Dyma hefyd pam ei bod yn bwysig eich bod chi'n gwybod manylion hanes cynnar eich plentyn. Po gynharaf y gwnaethon nhw brofi camdriniaeth neu esgeulustod y mwyaf tebygol ydyn nhw o ddatblygu templed ansicr o fewn y cysylltiadau yn eu hymennydd sy'n datblygu. Byddant yn elwa arnoch chi’n deall eu persbectif fel y gallwch eu helpu i ddysgu ffordd newydd o gysylltu â phobl eraill trwy eich sylfaen ddiogel.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pethau hyn yn bwerus ac maen nhw'n effeithio ar y cyfan.  Dyma enghraifft o sut y gall effeithio arnoch chi hyd yn oed pan fydd rhywbeth braf yn digwydd.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eich partner yn dod adref un noson ac yn rhoi tusw o flodau i chi.  Os oes gennych chi fodel gweithio mewnol cadarnhaol ac arddull ymlyniad diogel byddwch yn meddwl “Am hyfryd” ac rydych chi’n ei brofi fel ffordd o ddangos ei fod/bod yn meddwl amdanoch chi ac yn eich caru; rydych chi'n teimlo'n deilwng o'r hoffter hwn.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rhywun sydd ag ymlyniad ansicr yn debygol o fod â model gweithio mewnol sy'n eu gwneud yn amheus, neu'n amheus ynghylch ymddiried yn y person arall.  Efallai y byddan nhw'n gofyn y cwestiwn iddyn nhw eu hunain “pam wnaeth fy mhartner wneud hynny?  Beth maen nhw'n ei guddio? Ydyn nhw eisiau rhywbeth?”.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Byddwn yn siarad am arddulliau ymlyniad anhrefnus mewn eiliad, ond gallai rhywun sydd â'r patrwm hwn o wneud perthnasoedd feddwl “Dydw i ddim yn ymddiried ynot ti” a theimlo'n wael am gael yr anrheg neu hyd yn oed brofi ofn.  Bydd angen iddyn nhw ymdopi â’r sefyllfa mewn ffordd sy'n eu helpu i fod mewn rheolaeth... felly efallai y byddan nhw hyd yn oed yn taflu'r blodau yn ôl at eu partner.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12</a:t>
            </a:fld>
            <a:endParaRPr lang="en-GB"/>
          </a:p>
        </p:txBody>
      </p:sp>
    </p:spTree>
    <p:extLst>
      <p:ext uri="{BB962C8B-B14F-4D97-AF65-F5344CB8AC3E}">
        <p14:creationId xmlns:p14="http://schemas.microsoft.com/office/powerpoint/2010/main" val="10927085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Pan nad yw angen babi/plentyn yn cael ei ddiwallu'n ddibynadwy ac yn gyson, mae'r hyn a elwir yn ymlyniadau ansicr yn datblygu.  Bydd hyn yn effeithio ar sut maen nhw'n gweld eu hunain, a sut maen nhw'n ffurfio perthnasoedd ag eraill.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yna dri math o ymlyniadau ansicr - yr enw ar y rhain yw ymlyniadau Osgoi, Amwys ac Anhrefnus.  Datblygwyd y dosbarthiadau hyn yn wreiddiol gan John </a:t>
            </a:r>
            <a:r>
              <a:rPr kumimoji="0" lang="cy-GB" sz="1200" b="0" i="0" u="none" strike="noStrike" kern="1200" cap="none" spc="0" normalizeH="0" baseline="0" noProof="0" dirty="0" err="1">
                <a:ln>
                  <a:noFill/>
                </a:ln>
                <a:solidFill>
                  <a:prstClr val="black"/>
                </a:solidFill>
                <a:effectLst/>
                <a:uLnTx/>
                <a:uFillTx/>
                <a:latin typeface="+mn-lt"/>
                <a:ea typeface="+mn-ea"/>
                <a:cs typeface="+mn-cs"/>
              </a:rPr>
              <a:t>Bowlby</a:t>
            </a:r>
            <a:r>
              <a:rPr kumimoji="0" lang="cy-GB" sz="1200" b="0" i="0" u="none" strike="noStrike" kern="1200" cap="none" spc="0" normalizeH="0" baseline="0" noProof="0" dirty="0">
                <a:ln>
                  <a:noFill/>
                </a:ln>
                <a:solidFill>
                  <a:prstClr val="black"/>
                </a:solidFill>
                <a:effectLst/>
                <a:uLnTx/>
                <a:uFillTx/>
                <a:latin typeface="+mn-lt"/>
                <a:ea typeface="+mn-ea"/>
                <a:cs typeface="+mn-cs"/>
              </a:rPr>
              <a:t> a Mary </a:t>
            </a:r>
            <a:r>
              <a:rPr kumimoji="0" lang="cy-GB" sz="1200" b="0" i="0" u="none" strike="noStrike" kern="1200" cap="none" spc="0" normalizeH="0" baseline="0" noProof="0" dirty="0" err="1">
                <a:ln>
                  <a:noFill/>
                </a:ln>
                <a:solidFill>
                  <a:prstClr val="black"/>
                </a:solidFill>
                <a:effectLst/>
                <a:uLnTx/>
                <a:uFillTx/>
                <a:latin typeface="+mn-lt"/>
                <a:ea typeface="+mn-ea"/>
                <a:cs typeface="+mn-cs"/>
              </a:rPr>
              <a:t>Ainsworth</a:t>
            </a:r>
            <a:r>
              <a:rPr kumimoji="0" lang="cy-GB" sz="1200" b="0" i="0" u="none" strike="noStrike" kern="1200" cap="none" spc="0" normalizeH="0" baseline="0" noProof="0" dirty="0">
                <a:ln>
                  <a:noFill/>
                </a:ln>
                <a:solidFill>
                  <a:prstClr val="black"/>
                </a:solidFill>
                <a:effectLst/>
                <a:uLnTx/>
                <a:uFillTx/>
                <a:latin typeface="+mn-lt"/>
                <a:ea typeface="+mn-ea"/>
                <a:cs typeface="+mn-cs"/>
              </a:rPr>
              <a:t> - dau o sylfaenwyr theori ymlyniad.  Os wnewch chi chwilio am y rhain ar Google, gallwch ddod o hyd i lawer o ddeunydd ar-lein.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Yr hyn sy'n bwysig i ni yma yw sut mae'r mathau hyn o batrymau perthnasoedd yn cael eu rhoi ar waith pan fydd pobl newydd yn dod i mewn i fywydau plant.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effeithio ar sut mae plant yn dehongli eich ymddygiad, p'un a allant ddefnyddio oedolion sy'n rhoi gofal i'w helpu i deimlo'n ddiogel a theimlo eu bod nhw’n cael eu caru.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clip fideo defnyddiol iawn ar gael ar-lein sy'n dangos hyn ar waith - ei enw yw “The </a:t>
            </a:r>
            <a:r>
              <a:rPr kumimoji="0" lang="cy-GB" sz="1200" b="0" i="0" u="none" strike="noStrike" kern="1200" cap="none" spc="0" normalizeH="0" baseline="0" noProof="0" dirty="0" err="1">
                <a:ln>
                  <a:noFill/>
                </a:ln>
                <a:solidFill>
                  <a:prstClr val="black"/>
                </a:solidFill>
                <a:effectLst/>
                <a:uLnTx/>
                <a:uFillTx/>
                <a:latin typeface="+mn-lt"/>
                <a:ea typeface="+mn-ea"/>
                <a:cs typeface="+mn-cs"/>
              </a:rPr>
              <a:t>Strange</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Situation</a:t>
            </a:r>
            <a:r>
              <a:rPr kumimoji="0" lang="cy-GB" sz="1200" b="0" i="0" u="none" strike="noStrike" kern="1200" cap="none" spc="0" normalizeH="0" baseline="0" noProof="0" dirty="0">
                <a:ln>
                  <a:noFill/>
                </a:ln>
                <a:solidFill>
                  <a:prstClr val="black"/>
                </a:solidFill>
                <a:effectLst/>
                <a:uLnTx/>
                <a:uFillTx/>
                <a:latin typeface="+mn-lt"/>
                <a:ea typeface="+mn-ea"/>
                <a:cs typeface="+mn-cs"/>
              </a:rPr>
              <a:t> by </a:t>
            </a:r>
            <a:r>
              <a:rPr kumimoji="0" lang="cy-GB" sz="1200" b="0" i="0" u="none" strike="noStrike" kern="1200" cap="none" spc="0" normalizeH="0" baseline="0" noProof="0" dirty="0" err="1">
                <a:ln>
                  <a:noFill/>
                </a:ln>
                <a:solidFill>
                  <a:prstClr val="black"/>
                </a:solidFill>
                <a:effectLst/>
                <a:uLnTx/>
                <a:uFillTx/>
                <a:latin typeface="+mn-lt"/>
                <a:ea typeface="+mn-ea"/>
                <a:cs typeface="+mn-cs"/>
              </a:rPr>
              <a:t>Ainsworth</a:t>
            </a: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https://www.youtube.com/watch?v=PnFKaaOSPmk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hyn yn dangos y gwahanol arddulliau ymlyniad ac yn cysylltu eu harwyddocâd â gallu'r plentyn yn ddiweddarach i uniaethu â phobl a dysgu ymddiriedaeth a diogelwch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Efallai y bydd plant sydd â phatrymau ymlyniad ansicr yn credu eu bod yn anodd eu caru.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Maen nhw'n ei chael hi'n anodd ymddiried yn y rhai sy'n rhoi gofal a defnyddio rhoddwyr gofal i'w helpu i deimlo'n ddiogel.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Efallai eu bod hefyd yn gweld y byd fel man lle mae pethau drwg yn digwydd ac mae rhai plant yn ei chael hi'n anodd cael llawenydd a phleser o'r perthnasoedd a'r byd o'u cwmpas</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13</a:t>
            </a:fld>
            <a:endParaRPr lang="en-GB"/>
          </a:p>
        </p:txBody>
      </p:sp>
    </p:spTree>
    <p:extLst>
      <p:ext uri="{BB962C8B-B14F-4D97-AF65-F5344CB8AC3E}">
        <p14:creationId xmlns:p14="http://schemas.microsoft.com/office/powerpoint/2010/main" val="805363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3 phatrwm o ymlyniad ansicr,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Ymlyniadau osgoi</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Ymlyniadau amwys</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Ymlyniadau anhrefnus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mae pob un yn cael effaith ar sut y gallai'ch plentyn ymateb i'ch </a:t>
            </a:r>
            <a:r>
              <a:rPr kumimoji="0" lang="cy-GB" sz="1200" b="0" i="0" u="none" strike="noStrike" kern="1200" cap="none" spc="0" normalizeH="0" baseline="0" noProof="0" dirty="0" err="1">
                <a:ln>
                  <a:noFill/>
                </a:ln>
                <a:solidFill>
                  <a:prstClr val="black"/>
                </a:solidFill>
                <a:effectLst/>
                <a:uLnTx/>
                <a:uFillTx/>
                <a:latin typeface="+mn-lt"/>
                <a:ea typeface="+mn-ea"/>
                <a:cs typeface="+mn-cs"/>
              </a:rPr>
              <a:t>rhianta</a:t>
            </a:r>
            <a:r>
              <a:rPr kumimoji="0" lang="cy-GB" sz="1200" b="0" i="0" u="none" strike="noStrike" kern="1200" cap="none" spc="0" normalizeH="0" baseline="0" noProof="0" dirty="0">
                <a:ln>
                  <a:noFill/>
                </a:ln>
                <a:solidFill>
                  <a:prstClr val="black"/>
                </a:solidFill>
                <a:effectLst/>
                <a:uLnTx/>
                <a:uFillTx/>
                <a:latin typeface="+mn-lt"/>
                <a:ea typeface="+mn-ea"/>
                <a:cs typeface="+mn-cs"/>
              </a:rPr>
              <a:t>.  Cofiwch, mae eu model gweithio mewnol yn golygu eu bod yn debygol o'ch gweld chi'n </a:t>
            </a:r>
            <a:r>
              <a:rPr kumimoji="0" lang="cy-GB" sz="1200" b="0" i="0" u="none" strike="noStrike" kern="1200" cap="none" spc="0" normalizeH="0" baseline="0" noProof="0" dirty="0" err="1">
                <a:ln>
                  <a:noFill/>
                </a:ln>
                <a:solidFill>
                  <a:prstClr val="black"/>
                </a:solidFill>
                <a:effectLst/>
                <a:uLnTx/>
                <a:uFillTx/>
                <a:latin typeface="+mn-lt"/>
                <a:ea typeface="+mn-ea"/>
                <a:cs typeface="+mn-cs"/>
              </a:rPr>
              <a:t>rhianta</a:t>
            </a:r>
            <a:r>
              <a:rPr kumimoji="0" lang="cy-GB" sz="1200" b="0" i="0" u="none" strike="noStrike" kern="1200" cap="none" spc="0" normalizeH="0" baseline="0" noProof="0" dirty="0">
                <a:ln>
                  <a:noFill/>
                </a:ln>
                <a:solidFill>
                  <a:prstClr val="black"/>
                </a:solidFill>
                <a:effectLst/>
                <a:uLnTx/>
                <a:uFillTx/>
                <a:latin typeface="+mn-lt"/>
                <a:ea typeface="+mn-ea"/>
                <a:cs typeface="+mn-cs"/>
              </a:rPr>
              <a:t> trwy lens eu profiadau blaenorol hy os ydyn nhw wedi cael eu gwrthod yn y gorffennol, byddant yn rhagweld y byddwch chi hefyd yn gwrthod ar ryw adeg - er eich bod chi’n gwybod na fydd hyn yn digwydd.  Dyma'r darn anodd, mae'n boenus os na all eich plentyn brofi </a:t>
            </a:r>
            <a:r>
              <a:rPr kumimoji="0" lang="cy-GB" sz="1200" b="0" i="0" u="none" strike="noStrike" kern="1200" cap="none" spc="0" normalizeH="0" baseline="0" noProof="0" dirty="0" err="1">
                <a:ln>
                  <a:noFill/>
                </a:ln>
                <a:solidFill>
                  <a:prstClr val="black"/>
                </a:solidFill>
                <a:effectLst/>
                <a:uLnTx/>
                <a:uFillTx/>
                <a:latin typeface="+mn-lt"/>
                <a:ea typeface="+mn-ea"/>
                <a:cs typeface="+mn-cs"/>
              </a:rPr>
              <a:t>rhianta</a:t>
            </a:r>
            <a:r>
              <a:rPr kumimoji="0" lang="cy-GB" sz="1200" b="0" i="0" u="none" strike="noStrike" kern="1200" cap="none" spc="0" normalizeH="0" baseline="0" noProof="0" dirty="0">
                <a:ln>
                  <a:noFill/>
                </a:ln>
                <a:solidFill>
                  <a:prstClr val="black"/>
                </a:solidFill>
                <a:effectLst/>
                <a:uLnTx/>
                <a:uFillTx/>
                <a:latin typeface="+mn-lt"/>
                <a:ea typeface="+mn-ea"/>
                <a:cs typeface="+mn-cs"/>
              </a:rPr>
              <a:t> mewn ffordd sy'n gwneud iddyn nhw deimlo'n ddiogel ac yn hawdd eu caru.  Dyma pam rydyn ni'n tueddu i siarad am ail-</a:t>
            </a:r>
            <a:r>
              <a:rPr kumimoji="0" lang="cy-GB" sz="1200" b="0" i="0" u="none" strike="noStrike" kern="1200" cap="none" spc="0" normalizeH="0" baseline="0" noProof="0" dirty="0" err="1">
                <a:ln>
                  <a:noFill/>
                </a:ln>
                <a:solidFill>
                  <a:prstClr val="black"/>
                </a:solidFill>
                <a:effectLst/>
                <a:uLnTx/>
                <a:uFillTx/>
                <a:latin typeface="+mn-lt"/>
                <a:ea typeface="+mn-ea"/>
                <a:cs typeface="+mn-cs"/>
              </a:rPr>
              <a:t>rianta</a:t>
            </a:r>
            <a:r>
              <a:rPr kumimoji="0" lang="cy-GB" sz="1200" b="0" i="0" u="none" strike="noStrike" kern="1200" cap="none" spc="0" normalizeH="0" baseline="0" noProof="0" dirty="0">
                <a:ln>
                  <a:noFill/>
                </a:ln>
                <a:solidFill>
                  <a:prstClr val="black"/>
                </a:solidFill>
                <a:effectLst/>
                <a:uLnTx/>
                <a:uFillTx/>
                <a:latin typeface="+mn-lt"/>
                <a:ea typeface="+mn-ea"/>
                <a:cs typeface="+mn-cs"/>
              </a:rPr>
              <a:t>.  Rydych chi'n magu plentyn sydd eisoes wedi dysgu beth i'w ddisgwyl. Mae'n golygu bod yn rhaid i'ch plentyn ddad-ddysgu, ac yna ailddysgu'r hyn sut beth yw cael eu </a:t>
            </a:r>
            <a:r>
              <a:rPr kumimoji="0" lang="cy-GB" sz="1200" b="0" i="0" u="none" strike="noStrike" kern="1200" cap="none" spc="0" normalizeH="0" baseline="0" noProof="0" dirty="0" err="1">
                <a:ln>
                  <a:noFill/>
                </a:ln>
                <a:solidFill>
                  <a:prstClr val="black"/>
                </a:solidFill>
                <a:effectLst/>
                <a:uLnTx/>
                <a:uFillTx/>
                <a:latin typeface="+mn-lt"/>
                <a:ea typeface="+mn-ea"/>
                <a:cs typeface="+mn-cs"/>
              </a:rPr>
              <a:t>rhianta</a:t>
            </a:r>
            <a:r>
              <a:rPr kumimoji="0" lang="cy-GB" sz="1200" b="0" i="0" u="none" strike="noStrike" kern="1200" cap="none" spc="0" normalizeH="0" baseline="0" noProof="0" dirty="0">
                <a:ln>
                  <a:noFill/>
                </a:ln>
                <a:solidFill>
                  <a:prstClr val="black"/>
                </a:solidFill>
                <a:effectLst/>
                <a:uLnTx/>
                <a:uFillTx/>
                <a:latin typeface="+mn-lt"/>
                <a:ea typeface="+mn-ea"/>
                <a:cs typeface="+mn-cs"/>
              </a:rPr>
              <a:t> - gall hyn gymryd amser hir i rai plant.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hefyd yn golygu y gallai’r hyn mae eich plentyn ei angen gennych chi, ac eraill, fod yn wahanol i blant eraill yn eich teulu neu grŵp ffrindiau. Mae yna fideo gwych wedi'i wneud gan sefydliad cymorth mabwysiadu o'r enw The </a:t>
            </a:r>
            <a:r>
              <a:rPr kumimoji="0" lang="cy-GB" sz="1200" b="0" i="0" u="none" strike="noStrike" kern="1200" cap="none" spc="0" normalizeH="0" baseline="0" noProof="0" dirty="0" err="1">
                <a:ln>
                  <a:noFill/>
                </a:ln>
                <a:solidFill>
                  <a:prstClr val="black"/>
                </a:solidFill>
                <a:effectLst/>
                <a:uLnTx/>
                <a:uFillTx/>
                <a:latin typeface="+mn-lt"/>
                <a:ea typeface="+mn-ea"/>
                <a:cs typeface="+mn-cs"/>
              </a:rPr>
              <a:t>Open</a:t>
            </a:r>
            <a:r>
              <a:rPr kumimoji="0" lang="cy-GB" sz="1200" b="0" i="0" u="none" strike="noStrike" kern="1200" cap="none" spc="0" normalizeH="0" baseline="0" noProof="0" dirty="0">
                <a:ln>
                  <a:noFill/>
                </a:ln>
                <a:solidFill>
                  <a:prstClr val="black"/>
                </a:solidFill>
                <a:effectLst/>
                <a:uLnTx/>
                <a:uFillTx/>
                <a:latin typeface="+mn-lt"/>
                <a:ea typeface="+mn-ea"/>
                <a:cs typeface="+mn-cs"/>
              </a:rPr>
              <a:t> Nest o'r enw </a:t>
            </a:r>
            <a:r>
              <a:rPr kumimoji="0" lang="cy-GB" sz="1200" b="0" i="0" u="none" strike="noStrike" kern="1200" cap="none" spc="0" normalizeH="0" baseline="0" noProof="0" dirty="0" err="1">
                <a:ln>
                  <a:noFill/>
                </a:ln>
                <a:solidFill>
                  <a:prstClr val="black"/>
                </a:solidFill>
                <a:effectLst/>
                <a:uLnTx/>
                <a:uFillTx/>
                <a:latin typeface="+mn-lt"/>
                <a:ea typeface="+mn-ea"/>
                <a:cs typeface="+mn-cs"/>
              </a:rPr>
              <a:t>Brighter</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Thinking</a:t>
            </a:r>
            <a:r>
              <a:rPr kumimoji="0" lang="cy-GB" sz="1200" b="0" i="0" u="none" strike="noStrike" kern="1200" cap="none" spc="0" normalizeH="0" baseline="0" noProof="0" dirty="0">
                <a:ln>
                  <a:noFill/>
                </a:ln>
                <a:solidFill>
                  <a:prstClr val="black"/>
                </a:solidFill>
                <a:effectLst/>
                <a:uLnTx/>
                <a:uFillTx/>
                <a:latin typeface="+mn-lt"/>
                <a:ea typeface="+mn-ea"/>
                <a:cs typeface="+mn-cs"/>
              </a:rPr>
              <a:t> a allai eich helpu i ddeall rhai o'r gwahaniaethau hyn a'u hegluro i'ch ffrindiau.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https://vimeo.com/121014535</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Gwiriwch adnoddau o </a:t>
            </a:r>
            <a:r>
              <a:rPr kumimoji="0" lang="cy-GB" sz="1200" b="1" i="0" u="none" strike="noStrike" kern="1200" cap="none" spc="0" normalizeH="0" baseline="0" noProof="0" dirty="0" err="1">
                <a:ln>
                  <a:noFill/>
                </a:ln>
                <a:solidFill>
                  <a:prstClr val="black"/>
                </a:solidFill>
                <a:effectLst/>
                <a:uLnTx/>
                <a:uFillTx/>
                <a:latin typeface="+mn-lt"/>
                <a:ea typeface="+mn-ea"/>
                <a:cs typeface="+mn-cs"/>
              </a:rPr>
              <a:t>Beacon</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err="1">
                <a:ln>
                  <a:noFill/>
                </a:ln>
                <a:solidFill>
                  <a:prstClr val="black"/>
                </a:solidFill>
                <a:effectLst/>
                <a:uLnTx/>
                <a:uFillTx/>
                <a:latin typeface="+mn-lt"/>
                <a:ea typeface="+mn-ea"/>
                <a:cs typeface="+mn-cs"/>
              </a:rPr>
              <a:t>House</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EB37DC22-F622-44EA-8F1E-4178DF55D77F}" type="slidenum">
              <a:rPr lang="en-GB" smtClean="0"/>
              <a:t>14</a:t>
            </a:fld>
            <a:endParaRPr lang="en-GB"/>
          </a:p>
        </p:txBody>
      </p:sp>
    </p:spTree>
    <p:extLst>
      <p:ext uri="{BB962C8B-B14F-4D97-AF65-F5344CB8AC3E}">
        <p14:creationId xmlns:p14="http://schemas.microsoft.com/office/powerpoint/2010/main" val="26716159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modelau gweithio mewnol y plentyn yn golygu y bydd yn rhagweld y bydd unrhyw roddwyr gofal dilynol yn ymddwyn tuag atyn nhw yn yr un modd, ac mae hyn er gwaethaf y </a:t>
            </a:r>
            <a:r>
              <a:rPr kumimoji="0" lang="cy-GB" sz="1200" b="0" i="0" u="none" strike="noStrike" kern="1200" cap="none" spc="0" normalizeH="0" baseline="0" noProof="0" dirty="0" err="1">
                <a:ln>
                  <a:noFill/>
                </a:ln>
                <a:solidFill>
                  <a:prstClr val="black"/>
                </a:solidFill>
                <a:effectLst/>
                <a:uLnTx/>
                <a:uFillTx/>
                <a:latin typeface="+mn-lt"/>
                <a:ea typeface="+mn-ea"/>
                <a:cs typeface="+mn-cs"/>
              </a:rPr>
              <a:t>rhianta</a:t>
            </a:r>
            <a:r>
              <a:rPr kumimoji="0" lang="cy-GB" sz="1200" b="0" i="0" u="none" strike="noStrike" kern="1200" cap="none" spc="0" normalizeH="0" baseline="0" noProof="0" dirty="0">
                <a:ln>
                  <a:noFill/>
                </a:ln>
                <a:solidFill>
                  <a:prstClr val="black"/>
                </a:solidFill>
                <a:effectLst/>
                <a:uLnTx/>
                <a:uFillTx/>
                <a:latin typeface="+mn-lt"/>
                <a:ea typeface="+mn-ea"/>
                <a:cs typeface="+mn-cs"/>
              </a:rPr>
              <a:t> a roddir mewn gwirionedd.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Byddant yn ymateb i'r hyn maen nhw’n ei ragweld, nid yr hyn sy'n digwydd mewn gwirionedd.  Dyna pam mae ystyried y meddwl yn bwysig - mae'n rhaid i chi roi eich hun yn eu hesgidiau a cheisio deall beth sy'n digwydd o'u persbectif nhw.  Fel y tusw o flodau - gellir ei olygu'n garedig, ond efallai y byddwch chi'n ei brofi fel bygythiad yn dibynnu ar eich profiadau blaenorol.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hefyd yn bwysig cofio pan fydd arddull </a:t>
            </a:r>
            <a:r>
              <a:rPr kumimoji="0" lang="cy-GB" sz="1200" b="0" i="0" u="none" strike="noStrike" kern="1200" cap="none" spc="0" normalizeH="0" baseline="0" noProof="0" dirty="0" err="1">
                <a:ln>
                  <a:noFill/>
                </a:ln>
                <a:solidFill>
                  <a:prstClr val="black"/>
                </a:solidFill>
                <a:effectLst/>
                <a:uLnTx/>
                <a:uFillTx/>
                <a:latin typeface="+mn-lt"/>
                <a:ea typeface="+mn-ea"/>
                <a:cs typeface="+mn-cs"/>
              </a:rPr>
              <a:t>rhianta</a:t>
            </a:r>
            <a:r>
              <a:rPr kumimoji="0" lang="cy-GB" sz="1200" b="0" i="0" u="none" strike="noStrike" kern="1200" cap="none" spc="0" normalizeH="0" baseline="0" noProof="0" dirty="0">
                <a:ln>
                  <a:noFill/>
                </a:ln>
                <a:solidFill>
                  <a:prstClr val="black"/>
                </a:solidFill>
                <a:effectLst/>
                <a:uLnTx/>
                <a:uFillTx/>
                <a:latin typeface="+mn-lt"/>
                <a:ea typeface="+mn-ea"/>
                <a:cs typeface="+mn-cs"/>
              </a:rPr>
              <a:t> yn newid e.e. pan fydd plant yn cael eu maethu neu eu mabwysiadu,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fod yn fwy diogel, ond yn teimlo'n llai diogel oherwydd ni allant ragweld mwyach beth mae'r sawl sy'n rhoi gofal yn mynd i'w wneud nesaf,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Ni waeth pa mor </a:t>
            </a:r>
            <a:r>
              <a:rPr kumimoji="0" lang="cy-GB" sz="1200" b="0" i="0" u="none" strike="noStrike" kern="1200" cap="none" spc="0" normalizeH="0" baseline="0" noProof="0" dirty="0" err="1">
                <a:ln>
                  <a:noFill/>
                </a:ln>
                <a:solidFill>
                  <a:prstClr val="black"/>
                </a:solidFill>
                <a:effectLst/>
                <a:uLnTx/>
                <a:uFillTx/>
                <a:latin typeface="+mn-lt"/>
                <a:ea typeface="+mn-ea"/>
                <a:cs typeface="+mn-cs"/>
              </a:rPr>
              <a:t>gamaddasol</a:t>
            </a:r>
            <a:r>
              <a:rPr kumimoji="0" lang="cy-GB" sz="1200" b="0" i="0" u="none" strike="noStrike" kern="1200" cap="none" spc="0" normalizeH="0" baseline="0" noProof="0" dirty="0">
                <a:ln>
                  <a:noFill/>
                </a:ln>
                <a:solidFill>
                  <a:prstClr val="black"/>
                </a:solidFill>
                <a:effectLst/>
                <a:uLnTx/>
                <a:uFillTx/>
                <a:latin typeface="+mn-lt"/>
                <a:ea typeface="+mn-ea"/>
                <a:cs typeface="+mn-cs"/>
              </a:rPr>
              <a:t> oedd eu hymddygiad i'r </a:t>
            </a:r>
            <a:r>
              <a:rPr kumimoji="0" lang="cy-GB" sz="1200" b="0" i="0" u="none" strike="noStrike" kern="1200" cap="none" spc="0" normalizeH="0" baseline="0" noProof="0" dirty="0" err="1">
                <a:ln>
                  <a:noFill/>
                </a:ln>
                <a:solidFill>
                  <a:prstClr val="black"/>
                </a:solidFill>
                <a:effectLst/>
                <a:uLnTx/>
                <a:uFillTx/>
                <a:latin typeface="+mn-lt"/>
                <a:ea typeface="+mn-ea"/>
                <a:cs typeface="+mn-cs"/>
              </a:rPr>
              <a:t>rhianta</a:t>
            </a:r>
            <a:r>
              <a:rPr kumimoji="0" lang="cy-GB" sz="1200" b="0" i="0" u="none" strike="noStrike" kern="1200" cap="none" spc="0" normalizeH="0" baseline="0" noProof="0" dirty="0">
                <a:ln>
                  <a:noFill/>
                </a:ln>
                <a:solidFill>
                  <a:prstClr val="black"/>
                </a:solidFill>
                <a:effectLst/>
                <a:uLnTx/>
                <a:uFillTx/>
                <a:latin typeface="+mn-lt"/>
                <a:ea typeface="+mn-ea"/>
                <a:cs typeface="+mn-cs"/>
              </a:rPr>
              <a:t> gwael blaenorol, roedd plant amwys a phlant osgoi yn gwybod beth i'w ddisgwyl a sut i sicrhau bod eu hanghenion yn cael eu diwallu o fewn y fframwaith perthnasoedd hwnnw.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rhai enghreifftiau o ymddygiadau yn cynnwys: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Plentyn sy'n camu ar wrthrych miniog ond ddim yn rhyddhau unrhyw boen ac nid yw'n ceisio cysur. Mae'n bosibl eu bod wedi rhwystro eu synnwyr o boen gan iddynt gael eu gadael yn rhy hir yn teimlo dan straen fel babi.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Plentyn sy'n cael ei gludo ar wyliau i barc thema gyda reidiau ac nad yw'n dangos unrhyw ymateb tan y diwedd pan fydd ffit o gynddaredd, dagrau ac ati ... mae'n bosibl ei fod wedi bod mewn cyflwr o bryder trwy'r amser ac yn gorfod ei adael allan unwaith y byddant wedi dychwelyd at yr hyn sy’n gyfarwydd. Nid ydynt wedi gallu cyfleu'r pryder hwn yn gynharach.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aml, mae'r plentyn sy'n osgoi yn dda yn yr ysgol lle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ganolbwyntio eu meddwl ar dasgau sy'n gofyn am drefnu, didoli, mathemateg, gwyddoniaeth ac ati gan nad yw'r rhain yn gofyn am gynnwys teimladau. Byddant yn llai abl i fynegi eu hunain pan fydd gofyn iddyn nhw fod yn greadigol neu ysgrifennu'n fynegiadol.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Wrth iddynt ddatblygu gall babanod a phlant sy'n osgoi ddangos y nodweddion canlynol: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Pryderus, dibynnol ond yn cau eu teimladau i lawr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err="1">
                <a:ln>
                  <a:noFill/>
                </a:ln>
                <a:solidFill>
                  <a:prstClr val="black"/>
                </a:solidFill>
                <a:effectLst/>
                <a:uLnTx/>
                <a:uFillTx/>
                <a:latin typeface="+mn-lt"/>
                <a:ea typeface="+mn-ea"/>
                <a:cs typeface="+mn-cs"/>
              </a:rPr>
              <a:t>Dadactifadu</a:t>
            </a:r>
            <a:r>
              <a:rPr kumimoji="0" lang="cy-GB" sz="1200" b="0" i="0" u="none" strike="noStrike" kern="1200" cap="none" spc="0" normalizeH="0" baseline="0" noProof="0" dirty="0">
                <a:ln>
                  <a:noFill/>
                </a:ln>
                <a:solidFill>
                  <a:prstClr val="black"/>
                </a:solidFill>
                <a:effectLst/>
                <a:uLnTx/>
                <a:uFillTx/>
                <a:latin typeface="+mn-lt"/>
                <a:ea typeface="+mn-ea"/>
                <a:cs typeface="+mn-cs"/>
              </a:rPr>
              <a:t> ymddygiad ymlyniad ond gall dicter chwalu drwodd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Ddim yn deall emosiynau, yn enwedig emosiynau cymysg ynddo ef/hi ei hun ac eraill.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Empathi, cymryd persbectif gwael.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Ddim yn gallu myfyrio/rheoli/rheoleiddio emosiynau ac ymddygiad.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Meddylwyr rhesymegol ond anhyblyg</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fod yn lletchwith yn gymdeithasol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fod yn </a:t>
            </a:r>
            <a:r>
              <a:rPr kumimoji="0" lang="cy-GB" sz="1200" b="0" i="0" u="none" strike="noStrike" kern="1200" cap="none" spc="0" normalizeH="0" baseline="0" noProof="0" dirty="0" err="1">
                <a:ln>
                  <a:noFill/>
                </a:ln>
                <a:solidFill>
                  <a:prstClr val="black"/>
                </a:solidFill>
                <a:effectLst/>
                <a:uLnTx/>
                <a:uFillTx/>
                <a:latin typeface="+mn-lt"/>
                <a:ea typeface="+mn-ea"/>
                <a:cs typeface="+mn-cs"/>
              </a:rPr>
              <a:t>fwlis</a:t>
            </a:r>
            <a:r>
              <a:rPr kumimoji="0" lang="cy-GB" sz="1200" b="0" i="0" u="none" strike="noStrike" kern="1200" cap="none" spc="0" normalizeH="0" baseline="0" noProof="0" dirty="0">
                <a:ln>
                  <a:noFill/>
                </a:ln>
                <a:solidFill>
                  <a:prstClr val="black"/>
                </a:solidFill>
                <a:effectLst/>
                <a:uLnTx/>
                <a:uFillTx/>
                <a:latin typeface="+mn-lt"/>
                <a:ea typeface="+mn-ea"/>
                <a:cs typeface="+mn-cs"/>
              </a:rPr>
              <a:t> pan fydd dicter at wrthod a diffyg empathi tuag at bobl eraill yn cyfuno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Hunan-barch/hyder isel ond gall fod yn </a:t>
            </a:r>
            <a:r>
              <a:rPr kumimoji="0" lang="cy-GB" sz="1200" b="0" i="0" u="none" strike="noStrike" kern="1200" cap="none" spc="0" normalizeH="0" baseline="0" noProof="0" dirty="0" err="1">
                <a:ln>
                  <a:noFill/>
                </a:ln>
                <a:solidFill>
                  <a:prstClr val="black"/>
                </a:solidFill>
                <a:effectLst/>
                <a:uLnTx/>
                <a:uFillTx/>
                <a:latin typeface="+mn-lt"/>
                <a:ea typeface="+mn-ea"/>
                <a:cs typeface="+mn-cs"/>
              </a:rPr>
              <a:t>froliog</a:t>
            </a:r>
            <a:r>
              <a:rPr kumimoji="0" lang="cy-GB" sz="1200" b="0" i="0" u="none" strike="noStrike" kern="1200" cap="none" spc="0" normalizeH="0" baseline="0" noProof="0" dirty="0">
                <a:ln>
                  <a:noFill/>
                </a:ln>
                <a:solidFill>
                  <a:prstClr val="black"/>
                </a:solidFill>
                <a:effectLst/>
                <a:uLnTx/>
                <a:uFillTx/>
                <a:latin typeface="+mn-lt"/>
                <a:ea typeface="+mn-ea"/>
                <a:cs typeface="+mn-cs"/>
              </a:rPr>
              <a:t> ac yn fawreddog</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Hunan-effeithiolrwydd isel ond gall fod yn rheolaethol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Perygl o ymddygiad gwrthgymdeithasol / problemau ymddygiad.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fod â phroblemau prosesu synhwyraidd gan eu bod yn gallu cau teimladau i lawr, neu ddrysu teimladau.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Weithiau mae'r math hwn o ymddygiad yn golygu y gall anghenion y plant hyn gael eu camddeall.  Oherwydd efallai nad ydyn nhw'n mynegi eu hanghenion, rydyn ni’n tybio eu bod nhw’n ymdopi, neu'n gwneud yn dda, pan maen nhw mewn gwirionedd yn cau i lawr mewn sefyllfa llawn straen.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nifer o awduron yn ein barn ni yn ddefnyddiol wrth feddwl am y cysylltiadau rhwng arddulliau ymlyniad ac ymddygiad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a:t>
            </a:r>
            <a:r>
              <a:rPr kumimoji="0" lang="cy-GB" sz="1200" b="0" i="0" u="none" strike="noStrike" kern="1200" cap="none" spc="0" normalizeH="0" baseline="0" noProof="0" dirty="0" err="1">
                <a:ln>
                  <a:noFill/>
                </a:ln>
                <a:solidFill>
                  <a:prstClr val="black"/>
                </a:solidFill>
                <a:effectLst/>
                <a:uLnTx/>
                <a:uFillTx/>
                <a:latin typeface="+mn-lt"/>
                <a:ea typeface="+mn-ea"/>
                <a:cs typeface="+mn-cs"/>
              </a:rPr>
              <a:t>Kim</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Golding</a:t>
            </a:r>
            <a:r>
              <a:rPr kumimoji="0" lang="cy-GB" sz="1200" b="0" i="0" u="none" strike="noStrike" kern="1200" cap="none" spc="0" normalizeH="0" baseline="0" noProof="0" dirty="0">
                <a:ln>
                  <a:noFill/>
                </a:ln>
                <a:solidFill>
                  <a:prstClr val="black"/>
                </a:solidFill>
                <a:effectLst/>
                <a:uLnTx/>
                <a:uFillTx/>
                <a:latin typeface="+mn-lt"/>
                <a:ea typeface="+mn-ea"/>
                <a:cs typeface="+mn-cs"/>
              </a:rPr>
              <a:t> yn rhoi rhai enghreifftiau go iawn diddorol yn ei llyfr </a:t>
            </a:r>
            <a:r>
              <a:rPr kumimoji="0" lang="cy-GB" sz="1200" b="0" i="0" u="none" strike="noStrike" kern="1200" cap="none" spc="0" normalizeH="0" baseline="0" noProof="0" dirty="0" err="1">
                <a:ln>
                  <a:noFill/>
                </a:ln>
                <a:solidFill>
                  <a:prstClr val="black"/>
                </a:solidFill>
                <a:effectLst/>
                <a:uLnTx/>
                <a:uFillTx/>
                <a:latin typeface="+mn-lt"/>
                <a:ea typeface="+mn-ea"/>
                <a:cs typeface="+mn-cs"/>
              </a:rPr>
              <a:t>Nurturing</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Attachments</a:t>
            </a:r>
            <a:r>
              <a:rPr kumimoji="0" lang="cy-GB" sz="1200" b="0" i="0" u="none" strike="noStrike" kern="1200" cap="none" spc="0" normalizeH="0" baseline="0" noProof="0" dirty="0">
                <a:ln>
                  <a:noFill/>
                </a:ln>
                <a:solidFill>
                  <a:prstClr val="black"/>
                </a:solidFill>
                <a:effectLst/>
                <a:uLnTx/>
                <a:uFillTx/>
                <a:latin typeface="+mn-lt"/>
                <a:ea typeface="+mn-ea"/>
                <a:cs typeface="+mn-cs"/>
              </a:rPr>
              <a:t>.</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Gill </a:t>
            </a:r>
            <a:r>
              <a:rPr kumimoji="0" lang="cy-GB" sz="1200" b="0" i="0" u="none" strike="noStrike" kern="1200" cap="none" spc="0" normalizeH="0" baseline="0" noProof="0" dirty="0" err="1">
                <a:ln>
                  <a:noFill/>
                </a:ln>
                <a:solidFill>
                  <a:prstClr val="black"/>
                </a:solidFill>
                <a:effectLst/>
                <a:uLnTx/>
                <a:uFillTx/>
                <a:latin typeface="+mn-lt"/>
                <a:ea typeface="+mn-ea"/>
                <a:cs typeface="+mn-cs"/>
              </a:rPr>
              <a:t>Schofield</a:t>
            </a:r>
            <a:r>
              <a:rPr kumimoji="0" lang="cy-GB" sz="1200" b="0" i="0" u="none" strike="noStrike" kern="1200" cap="none" spc="0" normalizeH="0" baseline="0" noProof="0" dirty="0">
                <a:ln>
                  <a:noFill/>
                </a:ln>
                <a:solidFill>
                  <a:prstClr val="black"/>
                </a:solidFill>
                <a:effectLst/>
                <a:uLnTx/>
                <a:uFillTx/>
                <a:latin typeface="+mn-lt"/>
                <a:ea typeface="+mn-ea"/>
                <a:cs typeface="+mn-cs"/>
              </a:rPr>
              <a:t> a Mary </a:t>
            </a:r>
            <a:r>
              <a:rPr kumimoji="0" lang="cy-GB" sz="1200" b="0" i="0" u="none" strike="noStrike" kern="1200" cap="none" spc="0" normalizeH="0" baseline="0" noProof="0" dirty="0" err="1">
                <a:ln>
                  <a:noFill/>
                </a:ln>
                <a:solidFill>
                  <a:prstClr val="black"/>
                </a:solidFill>
                <a:effectLst/>
                <a:uLnTx/>
                <a:uFillTx/>
                <a:latin typeface="+mn-lt"/>
                <a:ea typeface="+mn-ea"/>
                <a:cs typeface="+mn-cs"/>
              </a:rPr>
              <a:t>Beek</a:t>
            </a:r>
            <a:r>
              <a:rPr kumimoji="0" lang="cy-GB" sz="1200" b="0" i="0" u="none" strike="noStrike" kern="1200" cap="none" spc="0" normalizeH="0" baseline="0" noProof="0" dirty="0">
                <a:ln>
                  <a:noFill/>
                </a:ln>
                <a:solidFill>
                  <a:prstClr val="black"/>
                </a:solidFill>
                <a:effectLst/>
                <a:uLnTx/>
                <a:uFillTx/>
                <a:latin typeface="+mn-lt"/>
                <a:ea typeface="+mn-ea"/>
                <a:cs typeface="+mn-cs"/>
              </a:rPr>
              <a:t> yn siarad am y cysylltiad ag ymddygiad ar gyfer plant o bob oed yn The </a:t>
            </a:r>
            <a:r>
              <a:rPr kumimoji="0" lang="cy-GB" sz="1200" b="0" i="0" u="none" strike="noStrike" kern="1200" cap="none" spc="0" normalizeH="0" baseline="0" noProof="0" dirty="0" err="1">
                <a:ln>
                  <a:noFill/>
                </a:ln>
                <a:solidFill>
                  <a:prstClr val="black"/>
                </a:solidFill>
                <a:effectLst/>
                <a:uLnTx/>
                <a:uFillTx/>
                <a:latin typeface="+mn-lt"/>
                <a:ea typeface="+mn-ea"/>
                <a:cs typeface="+mn-cs"/>
              </a:rPr>
              <a:t>Attachment</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Handbook</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for</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Adoption</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and</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Fostering</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CoramBAAF</a:t>
            </a:r>
            <a:r>
              <a:rPr kumimoji="0" lang="cy-GB" sz="1200" b="0" i="0" u="none" strike="noStrike" kern="1200" cap="none" spc="0" normalizeH="0" baseline="0" noProof="0" dirty="0">
                <a:ln>
                  <a:noFill/>
                </a:ln>
                <a:solidFill>
                  <a:prstClr val="black"/>
                </a:solidFill>
                <a:effectLst/>
                <a:uLnTx/>
                <a:uFillTx/>
                <a:latin typeface="+mn-lt"/>
                <a:ea typeface="+mn-ea"/>
                <a:cs typeface="+mn-cs"/>
              </a:rPr>
              <a:t>, 2016).  Mae hyn hefyd yn cael ei adlewyrchu yn y model Sylfaen Ddiogel.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Ysgrifennodd </a:t>
            </a:r>
            <a:r>
              <a:rPr kumimoji="0" lang="cy-GB" sz="1200" b="0" i="0" u="none" strike="noStrike" kern="1200" cap="none" spc="0" normalizeH="0" baseline="0" noProof="0" dirty="0" err="1">
                <a:ln>
                  <a:noFill/>
                </a:ln>
                <a:solidFill>
                  <a:prstClr val="black"/>
                </a:solidFill>
                <a:effectLst/>
                <a:uLnTx/>
                <a:uFillTx/>
                <a:latin typeface="+mn-lt"/>
                <a:ea typeface="+mn-ea"/>
                <a:cs typeface="+mn-cs"/>
              </a:rPr>
              <a:t>Vera</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Falberg</a:t>
            </a:r>
            <a:r>
              <a:rPr kumimoji="0" lang="cy-GB" sz="1200" b="0" i="0" u="none" strike="noStrike" kern="1200" cap="none" spc="0" normalizeH="0" baseline="0" noProof="0" dirty="0">
                <a:ln>
                  <a:noFill/>
                </a:ln>
                <a:solidFill>
                  <a:prstClr val="black"/>
                </a:solidFill>
                <a:effectLst/>
                <a:uLnTx/>
                <a:uFillTx/>
                <a:latin typeface="+mn-lt"/>
                <a:ea typeface="+mn-ea"/>
                <a:cs typeface="+mn-cs"/>
              </a:rPr>
              <a:t> lyfr The </a:t>
            </a:r>
            <a:r>
              <a:rPr kumimoji="0" lang="cy-GB" sz="1200" b="0" i="0" u="none" strike="noStrike" kern="1200" cap="none" spc="0" normalizeH="0" baseline="0" noProof="0" dirty="0" err="1">
                <a:ln>
                  <a:noFill/>
                </a:ln>
                <a:solidFill>
                  <a:prstClr val="black"/>
                </a:solidFill>
                <a:effectLst/>
                <a:uLnTx/>
                <a:uFillTx/>
                <a:latin typeface="+mn-lt"/>
                <a:ea typeface="+mn-ea"/>
                <a:cs typeface="+mn-cs"/>
              </a:rPr>
              <a:t>Child’s</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Journey</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through</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placement</a:t>
            </a:r>
            <a:r>
              <a:rPr kumimoji="0" lang="cy-GB" sz="1200" b="0" i="0" u="none" strike="noStrike" kern="1200" cap="none" spc="0" normalizeH="0" baseline="0" noProof="0" dirty="0">
                <a:ln>
                  <a:noFill/>
                </a:ln>
                <a:solidFill>
                  <a:prstClr val="black"/>
                </a:solidFill>
                <a:effectLst/>
                <a:uLnTx/>
                <a:uFillTx/>
                <a:latin typeface="+mn-lt"/>
                <a:ea typeface="+mn-ea"/>
                <a:cs typeface="+mn-cs"/>
              </a:rPr>
              <a:t> ac mae llawer yn dal i deimlo ei fod yn ddefnyddiol (1994 BAAF)</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Sarah </a:t>
            </a:r>
            <a:r>
              <a:rPr kumimoji="0" lang="cy-GB" sz="1200" b="0" i="0" u="none" strike="noStrike" kern="1200" cap="none" spc="0" normalizeH="0" baseline="0" noProof="0" dirty="0" err="1">
                <a:ln>
                  <a:noFill/>
                </a:ln>
                <a:solidFill>
                  <a:prstClr val="black"/>
                </a:solidFill>
                <a:effectLst/>
                <a:uLnTx/>
                <a:uFillTx/>
                <a:latin typeface="+mn-lt"/>
                <a:ea typeface="+mn-ea"/>
                <a:cs typeface="+mn-cs"/>
              </a:rPr>
              <a:t>Naish</a:t>
            </a:r>
            <a:r>
              <a:rPr kumimoji="0" lang="cy-GB" sz="1200" b="0" i="0" u="none" strike="noStrike" kern="1200" cap="none" spc="0" normalizeH="0" baseline="0" noProof="0" dirty="0">
                <a:ln>
                  <a:noFill/>
                </a:ln>
                <a:solidFill>
                  <a:prstClr val="black"/>
                </a:solidFill>
                <a:effectLst/>
                <a:uLnTx/>
                <a:uFillTx/>
                <a:latin typeface="+mn-lt"/>
                <a:ea typeface="+mn-ea"/>
                <a:cs typeface="+mn-cs"/>
              </a:rPr>
              <a:t> yn </a:t>
            </a:r>
            <a:r>
              <a:rPr kumimoji="0" lang="cy-GB" sz="1200" b="0" i="0" u="none" strike="noStrike" kern="1200" cap="none" spc="0" normalizeH="0" baseline="0" noProof="0" dirty="0" err="1">
                <a:ln>
                  <a:noFill/>
                </a:ln>
                <a:solidFill>
                  <a:prstClr val="black"/>
                </a:solidFill>
                <a:effectLst/>
                <a:uLnTx/>
                <a:uFillTx/>
                <a:latin typeface="+mn-lt"/>
                <a:ea typeface="+mn-ea"/>
                <a:cs typeface="+mn-cs"/>
              </a:rPr>
              <a:t>fabwysiadwr</a:t>
            </a:r>
            <a:r>
              <a:rPr kumimoji="0" lang="cy-GB" sz="1200" b="0" i="0" u="none" strike="noStrike" kern="1200" cap="none" spc="0" normalizeH="0" baseline="0" noProof="0" dirty="0">
                <a:ln>
                  <a:noFill/>
                </a:ln>
                <a:solidFill>
                  <a:prstClr val="black"/>
                </a:solidFill>
                <a:effectLst/>
                <a:uLnTx/>
                <a:uFillTx/>
                <a:latin typeface="+mn-lt"/>
                <a:ea typeface="+mn-ea"/>
                <a:cs typeface="+mn-cs"/>
              </a:rPr>
              <a:t> ei hun ac mae ei deunyddiau'n ddefnyddiol i lawer o bobl. </a:t>
            </a:r>
            <a:r>
              <a:rPr kumimoji="0" lang="cy-GB" sz="1200" b="1" i="0" u="none" strike="noStrike" kern="1200" cap="none" spc="0" normalizeH="0" baseline="0" noProof="0" dirty="0">
                <a:ln>
                  <a:noFill/>
                </a:ln>
                <a:solidFill>
                  <a:prstClr val="black"/>
                </a:solidFill>
                <a:effectLst/>
                <a:uLnTx/>
                <a:uFillTx/>
                <a:latin typeface="+mn-lt"/>
                <a:ea typeface="+mn-ea"/>
                <a:cs typeface="+mn-cs"/>
              </a:rPr>
              <a:t>Llyfryddiaeth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Louise </a:t>
            </a:r>
            <a:r>
              <a:rPr kumimoji="0" lang="cy-GB" sz="1200" b="0" i="0" u="none" strike="noStrike" kern="1200" cap="none" spc="0" normalizeH="0" baseline="0" noProof="0" dirty="0" err="1">
                <a:ln>
                  <a:noFill/>
                </a:ln>
                <a:solidFill>
                  <a:prstClr val="black"/>
                </a:solidFill>
                <a:effectLst/>
                <a:uLnTx/>
                <a:uFillTx/>
                <a:latin typeface="+mn-lt"/>
                <a:ea typeface="+mn-ea"/>
                <a:cs typeface="+mn-cs"/>
              </a:rPr>
              <a:t>Bomber</a:t>
            </a:r>
            <a:r>
              <a:rPr kumimoji="0" lang="cy-GB" sz="1200" b="0" i="0" u="none" strike="noStrike" kern="1200" cap="none" spc="0" normalizeH="0" baseline="0" noProof="0" dirty="0">
                <a:ln>
                  <a:noFill/>
                </a:ln>
                <a:solidFill>
                  <a:prstClr val="black"/>
                </a:solidFill>
                <a:effectLst/>
                <a:uLnTx/>
                <a:uFillTx/>
                <a:latin typeface="+mn-lt"/>
                <a:ea typeface="+mn-ea"/>
                <a:cs typeface="+mn-cs"/>
              </a:rPr>
              <a:t> yn edrych ar y goblygiadau yn yr ysgol.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a:t>
            </a:r>
            <a:r>
              <a:rPr kumimoji="0" lang="cy-GB" sz="1200" b="0" i="0" u="none" strike="noStrike" kern="1200" cap="none" spc="0" normalizeH="0" baseline="0" noProof="0" dirty="0" err="1">
                <a:ln>
                  <a:noFill/>
                </a:ln>
                <a:solidFill>
                  <a:prstClr val="black"/>
                </a:solidFill>
                <a:effectLst/>
                <a:uLnTx/>
                <a:uFillTx/>
                <a:latin typeface="+mn-lt"/>
                <a:ea typeface="+mn-ea"/>
                <a:cs typeface="+mn-cs"/>
              </a:rPr>
              <a:t>Beacon</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House</a:t>
            </a:r>
            <a:r>
              <a:rPr kumimoji="0" lang="cy-GB" sz="1200" b="0" i="0" u="none" strike="noStrike" kern="1200" cap="none" spc="0" normalizeH="0" baseline="0" noProof="0" dirty="0">
                <a:ln>
                  <a:noFill/>
                </a:ln>
                <a:solidFill>
                  <a:prstClr val="black"/>
                </a:solidFill>
                <a:effectLst/>
                <a:uLnTx/>
                <a:uFillTx/>
                <a:latin typeface="+mn-lt"/>
                <a:ea typeface="+mn-ea"/>
                <a:cs typeface="+mn-cs"/>
              </a:rPr>
              <a:t> wedi datblygu deunyddiau gwych ar-lein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15</a:t>
            </a:fld>
            <a:endParaRPr lang="en-GB"/>
          </a:p>
        </p:txBody>
      </p:sp>
    </p:spTree>
    <p:extLst>
      <p:ext uri="{BB962C8B-B14F-4D97-AF65-F5344CB8AC3E}">
        <p14:creationId xmlns:p14="http://schemas.microsoft.com/office/powerpoint/2010/main" val="2402651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Gellir disgrifio plant sy’n bryderus/amwys fel plant ‘calon-agored’.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Tra gall y plentyn sy'n osgoi ganolbwyntio ar dasgau ysgol, bydd y plentyn hwn yn canolbwyntio mwy ar sut mae'n teimlo. Efallai na fyddant yn gallu canolbwyntio ar ddysgu oherwydd eu bod yn cael eu llethu gyda'r teimladau hyn.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Enghraifft arall yw plentyn sy'n </a:t>
            </a:r>
            <a:r>
              <a:rPr kumimoji="0" lang="cy-GB" sz="1200" b="0" i="0" u="none" strike="noStrike" kern="1200" cap="none" spc="0" normalizeH="0" baseline="0" noProof="0" dirty="0" err="1">
                <a:ln>
                  <a:noFill/>
                </a:ln>
                <a:solidFill>
                  <a:prstClr val="black"/>
                </a:solidFill>
                <a:effectLst/>
                <a:uLnTx/>
                <a:uFillTx/>
                <a:latin typeface="+mn-lt"/>
                <a:ea typeface="+mn-ea"/>
                <a:cs typeface="+mn-cs"/>
              </a:rPr>
              <a:t>ymlynol</a:t>
            </a:r>
            <a:r>
              <a:rPr kumimoji="0" lang="cy-GB" sz="1200" b="0" i="0" u="none" strike="noStrike" kern="1200" cap="none" spc="0" normalizeH="0" baseline="0" noProof="0" dirty="0">
                <a:ln>
                  <a:noFill/>
                </a:ln>
                <a:solidFill>
                  <a:prstClr val="black"/>
                </a:solidFill>
                <a:effectLst/>
                <a:uLnTx/>
                <a:uFillTx/>
                <a:latin typeface="+mn-lt"/>
                <a:ea typeface="+mn-ea"/>
                <a:cs typeface="+mn-cs"/>
              </a:rPr>
              <a:t> iawn ond nad yw'n ymddangos ei fod yn cael ei gysuro byth. Gall hyn fod yn anodd iawn i'r gofalwr gan na fyddant yn teimlo'n effeithiol yn eu hymdrech i gysuro'r plentyn. Fel rhiant mabwysiadol gall hyn fod yn arbennig o heriol oherwydd efallai y byddwch chi'n teimlo'r diffyg cysylltiad â'ch plentyn. Mae'n bwysig credu y bydd hyn yn newid dros amser ond bod angen amser ac ailadrodd arno. Mae angen i'r plentyn newid ei fodel gweithio mewnol, a dysgu y byddwch chi yno ar eu cyfer.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rhai plant yn datblygu rhai patrymau ymddygiad ailadroddus sy'n fodd iddyn nhw gael sylw e.e. plentyn yn troi'r golau ymlaen ac i ffwrdd dro ar ôl tro cyn mynd i'r gwely, plentyn yn fflysio’r toiled bum gwaith bob tro, plentyn oedd yn gorfod dychwelyd i stepen y drws o leiaf chwe gwaith cyn cerdded i'r ysgol yn y pen draw.  Mae'n bosibl mai'r patrymau ymddygiad bach hyn yw'r hyn sydd ei angen ar y plentyn i brosesu gwybodaeth. Gall amser a phatrwm yr ymddygiadau hyn fod yn symptom ohonyn nhw angen delio â'u pryder ac na allant ei gyfathrebu mewn unrhyw ffordd arall.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a:t>
            </a:r>
            <a:r>
              <a:rPr kumimoji="0" lang="cy-GB" sz="1200" b="0" i="0" u="none" strike="noStrike" kern="1200" cap="none" spc="0" normalizeH="0" baseline="0" noProof="0" dirty="0" err="1">
                <a:ln>
                  <a:noFill/>
                </a:ln>
                <a:solidFill>
                  <a:prstClr val="black"/>
                </a:solidFill>
                <a:effectLst/>
                <a:uLnTx/>
                <a:uFillTx/>
                <a:latin typeface="+mn-lt"/>
                <a:ea typeface="+mn-ea"/>
                <a:cs typeface="+mn-cs"/>
              </a:rPr>
              <a:t>Schofield</a:t>
            </a:r>
            <a:r>
              <a:rPr kumimoji="0" lang="cy-GB" sz="1200" b="0" i="0" u="none" strike="noStrike" kern="1200" cap="none" spc="0" normalizeH="0" baseline="0" noProof="0" dirty="0">
                <a:ln>
                  <a:noFill/>
                </a:ln>
                <a:solidFill>
                  <a:prstClr val="black"/>
                </a:solidFill>
                <a:effectLst/>
                <a:uLnTx/>
                <a:uFillTx/>
                <a:latin typeface="+mn-lt"/>
                <a:ea typeface="+mn-ea"/>
                <a:cs typeface="+mn-cs"/>
              </a:rPr>
              <a:t> a </a:t>
            </a:r>
            <a:r>
              <a:rPr kumimoji="0" lang="cy-GB" sz="1200" b="0" i="0" u="none" strike="noStrike" kern="1200" cap="none" spc="0" normalizeH="0" baseline="0" noProof="0" dirty="0" err="1">
                <a:ln>
                  <a:noFill/>
                </a:ln>
                <a:solidFill>
                  <a:prstClr val="black"/>
                </a:solidFill>
                <a:effectLst/>
                <a:uLnTx/>
                <a:uFillTx/>
                <a:latin typeface="+mn-lt"/>
                <a:ea typeface="+mn-ea"/>
                <a:cs typeface="+mn-cs"/>
              </a:rPr>
              <a:t>Beek</a:t>
            </a:r>
            <a:r>
              <a:rPr kumimoji="0" lang="cy-GB" sz="1200" b="0" i="0" u="none" strike="noStrike" kern="1200" cap="none" spc="0" normalizeH="0" baseline="0" noProof="0" dirty="0">
                <a:ln>
                  <a:noFill/>
                </a:ln>
                <a:solidFill>
                  <a:prstClr val="black"/>
                </a:solidFill>
                <a:effectLst/>
                <a:uLnTx/>
                <a:uFillTx/>
                <a:latin typeface="+mn-lt"/>
                <a:ea typeface="+mn-ea"/>
                <a:cs typeface="+mn-cs"/>
              </a:rPr>
              <a:t> (2018) yn amlinellu y gall babanod a phlant amwys ddangos y nodweddion canlynol: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Pryderus a dibynnol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Dangos emosiynau/ymddygiad ymlyniad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Ddim yn ymddiried mewn rheswm - dibynnu ar emosiynau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Ddim yn gallu myfyrio/rheoli/rheoleiddio emosiynau ac ymddygiad.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Ceisio perthnasoedd ond maen nhw mewn perygl cymdeithasol oherwydd eu bod yn gofyn llawer/yn anghenus</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fod yn ddioddefwyr bwlio - pan fydd anghenraid, dicter am gael eu gwrthod a diffyg empathi tuag at eraill yn cyfuno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Dangos hunan-barch/hyder isel ond ymddangos yn ddisglair a bywiog ar yr un pryd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Dangos hunan-effeithiolrwydd isel -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fod yn </a:t>
            </a:r>
            <a:r>
              <a:rPr kumimoji="0" lang="cy-GB" sz="1200" b="0" i="0" u="none" strike="noStrike" kern="1200" cap="none" spc="0" normalizeH="0" baseline="0" noProof="0" dirty="0" err="1">
                <a:ln>
                  <a:noFill/>
                </a:ln>
                <a:solidFill>
                  <a:prstClr val="black"/>
                </a:solidFill>
                <a:effectLst/>
                <a:uLnTx/>
                <a:uFillTx/>
                <a:latin typeface="+mn-lt"/>
                <a:ea typeface="+mn-ea"/>
                <a:cs typeface="+mn-cs"/>
              </a:rPr>
              <a:t>gymhellol</a:t>
            </a:r>
            <a:r>
              <a:rPr kumimoji="0" lang="cy-GB" sz="1200" b="0" i="0" u="none" strike="noStrike" kern="1200" cap="none" spc="0" normalizeH="0" baseline="0" noProof="0" dirty="0">
                <a:ln>
                  <a:noFill/>
                </a:ln>
                <a:solidFill>
                  <a:prstClr val="black"/>
                </a:solidFill>
                <a:effectLst/>
                <a:uLnTx/>
                <a:uFillTx/>
                <a:latin typeface="+mn-lt"/>
                <a:ea typeface="+mn-ea"/>
                <a:cs typeface="+mn-cs"/>
              </a:rPr>
              <a:t> yn ystod blynyddoedd cyn-ysgol/canol ysgol, gan ddefnyddio eithafion teimladau i reoli.</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Mewn perygl o fewnoli problemau, iselder.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EB37DC22-F622-44EA-8F1E-4178DF55D77F}" type="slidenum">
              <a:rPr lang="en-GB" smtClean="0"/>
              <a:t>16</a:t>
            </a:fld>
            <a:endParaRPr lang="en-GB"/>
          </a:p>
        </p:txBody>
      </p:sp>
    </p:spTree>
    <p:extLst>
      <p:ext uri="{BB962C8B-B14F-4D97-AF65-F5344CB8AC3E}">
        <p14:creationId xmlns:p14="http://schemas.microsoft.com/office/powerpoint/2010/main" val="30486626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Felly beth sy'n digwydd?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ymddygiadau ymlyniad yn gyrru plant tuag at eu rhoddwyr gofal i sicrhau bod eu hanghenion yn cael eu diwallu. Mewn perthnasoedd ymlyniad diogel, amwys ac osgoi, mae plant yn dod yn agos at eu rhoddwyr gofal ac felly maen nhw'n teimlo'n ddiogel.  Hyd yn oed os yw’r rhoi gofal yn anghyson hy mae plant sy’n osgoi yn ennill agosrwydd trwy leihau eu hanghenion, bod yn ‘dda’ a gofyn am ychydig gan eu rhoddwyr gofal.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Mewn perthnasoedd amwys mae plant yn ennill agosrwydd trwy gynyddu eu hanghenion - gan weiddi am sylw ond heb gael eu cysuro pan fyddan nhw’n ei dderbyn.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Roedd y plant hyn wedi addasu eu hymddygiad, a elwir yn fecanweithiau ymdopi </a:t>
            </a:r>
            <a:r>
              <a:rPr kumimoji="0" lang="cy-GB" sz="1200" b="0" i="0" u="none" strike="noStrike" kern="1200" cap="none" spc="0" normalizeH="0" baseline="0" noProof="0" dirty="0" err="1">
                <a:ln>
                  <a:noFill/>
                </a:ln>
                <a:solidFill>
                  <a:prstClr val="black"/>
                </a:solidFill>
                <a:effectLst/>
                <a:uLnTx/>
                <a:uFillTx/>
                <a:latin typeface="+mn-lt"/>
                <a:ea typeface="+mn-ea"/>
                <a:cs typeface="+mn-cs"/>
              </a:rPr>
              <a:t>camaddasol</a:t>
            </a:r>
            <a:r>
              <a:rPr kumimoji="0" lang="cy-GB" sz="1200" b="0" i="0" u="none" strike="noStrike" kern="1200" cap="none" spc="0" normalizeH="0" baseline="0" noProof="0" dirty="0">
                <a:ln>
                  <a:noFill/>
                </a:ln>
                <a:solidFill>
                  <a:prstClr val="black"/>
                </a:solidFill>
                <a:effectLst/>
                <a:uLnTx/>
                <a:uFillTx/>
                <a:latin typeface="+mn-lt"/>
                <a:ea typeface="+mn-ea"/>
                <a:cs typeface="+mn-cs"/>
              </a:rPr>
              <a:t>, er mwyn bod yn agos at eu rhoddwyr gofal.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Os yw plant yn mynd at roddwyr gofal sy'n ddychrynllyd neu'n ofnus, ni allant ddatrys y mater o deimlo'n ddiogel trwy ddod yn agos.  Maen nhw’n teimlo'n anniogel, felly nid oes ganddyn nhw strategaeth drefnus ar gyfer teimlo'n ddiogel.  Maen nhw’n profi gwthiad tuag at eu rhoddwr gofal (ymddygiad ymlyniad) a thynnu i ffwrdd ar yr un pryd (ofn).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Ni all plant ag ymlyniadau anhrefnus ganolbwyntio, mae ganddyn nhw berthnasoedd gwael â chyfoedion, maen nhw’n tueddu i fod yn ymosodol. Gartref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fod yn rheolaethol iawn neu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fod yn </a:t>
            </a:r>
            <a:r>
              <a:rPr kumimoji="0" lang="cy-GB" sz="1200" b="0" i="0" u="none" strike="noStrike" kern="1200" cap="none" spc="0" normalizeH="0" baseline="0" noProof="0" dirty="0" err="1">
                <a:ln>
                  <a:noFill/>
                </a:ln>
                <a:solidFill>
                  <a:prstClr val="black"/>
                </a:solidFill>
                <a:effectLst/>
                <a:uLnTx/>
                <a:uFillTx/>
                <a:latin typeface="+mn-lt"/>
                <a:ea typeface="+mn-ea"/>
                <a:cs typeface="+mn-cs"/>
              </a:rPr>
              <a:t>rhianta</a:t>
            </a:r>
            <a:r>
              <a:rPr kumimoji="0" lang="cy-GB" sz="1200" b="0" i="0" u="none" strike="noStrike" kern="1200" cap="none" spc="0" normalizeH="0" baseline="0" noProof="0" dirty="0">
                <a:ln>
                  <a:noFill/>
                </a:ln>
                <a:solidFill>
                  <a:prstClr val="black"/>
                </a:solidFill>
                <a:effectLst/>
                <a:uLnTx/>
                <a:uFillTx/>
                <a:latin typeface="+mn-lt"/>
                <a:ea typeface="+mn-ea"/>
                <a:cs typeface="+mn-cs"/>
              </a:rPr>
              <a:t> eu rhieni - gwrthdroi rôl.  Mae gan blant anhrefnus fodelau gweithio mewnol sy'n dweud wrthynt eu bod yn annioddefol, yn ddrwg, yn </a:t>
            </a:r>
            <a:r>
              <a:rPr kumimoji="0" lang="cy-GB" sz="1200" b="0" i="0" u="none" strike="noStrike" kern="1200" cap="none" spc="0" normalizeH="0" baseline="0" noProof="0" dirty="0" err="1">
                <a:ln>
                  <a:noFill/>
                </a:ln>
                <a:solidFill>
                  <a:prstClr val="black"/>
                </a:solidFill>
                <a:effectLst/>
                <a:uLnTx/>
                <a:uFillTx/>
                <a:latin typeface="+mn-lt"/>
                <a:ea typeface="+mn-ea"/>
                <a:cs typeface="+mn-cs"/>
              </a:rPr>
              <a:t>ddigariad</a:t>
            </a:r>
            <a:r>
              <a:rPr kumimoji="0" lang="cy-GB" sz="1200" b="0" i="0" u="none" strike="noStrike" kern="1200" cap="none" spc="0" normalizeH="0" baseline="0" noProof="0" dirty="0">
                <a:ln>
                  <a:noFill/>
                </a:ln>
                <a:solidFill>
                  <a:prstClr val="black"/>
                </a:solidFill>
                <a:effectLst/>
                <a:uLnTx/>
                <a:uFillTx/>
                <a:latin typeface="+mn-lt"/>
                <a:ea typeface="+mn-ea"/>
                <a:cs typeface="+mn-cs"/>
              </a:rPr>
              <a:t> ac yn ddiymadferth.  Mae eu modelau gweithio mewnol yn eu harwain i ystyried eraill fel rhai gelyniaethus a / neu ddiymadferth, ac mae'n dweud wrthyn nhw fod perthnasoedd yn anrhagweladwy ac yn frawychus.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Wrth iddynt ddatblygu mae babanod a phlant anhrefnus yn debygol o ddangos cyfuniad o rai o'r nodweddion canlynol: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Methu adnabod eu hemosiynau eu hunain, nac emosiynau eraill.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err="1">
                <a:ln>
                  <a:noFill/>
                </a:ln>
                <a:solidFill>
                  <a:prstClr val="black"/>
                </a:solidFill>
                <a:effectLst/>
                <a:uLnTx/>
                <a:uFillTx/>
                <a:latin typeface="+mn-lt"/>
                <a:ea typeface="+mn-ea"/>
                <a:cs typeface="+mn-cs"/>
              </a:rPr>
              <a:t>Sgaffaldiau</a:t>
            </a:r>
            <a:r>
              <a:rPr kumimoji="0" lang="cy-GB" sz="1200" b="0" i="0" u="none" strike="noStrike" kern="1200" cap="none" spc="0" normalizeH="0" baseline="0" noProof="0" dirty="0">
                <a:ln>
                  <a:noFill/>
                </a:ln>
                <a:solidFill>
                  <a:prstClr val="black"/>
                </a:solidFill>
                <a:effectLst/>
                <a:uLnTx/>
                <a:uFillTx/>
                <a:latin typeface="+mn-lt"/>
                <a:ea typeface="+mn-ea"/>
                <a:cs typeface="+mn-cs"/>
              </a:rPr>
              <a:t> emosiynol gwael h.y. maen nhw’n ei chael hi’n anodd dysgu trwy adeiladu ar brofiadau blaenorol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Diffygion geiriol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Rheoliad effaith wael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Hunan-barch isel? Hunan hyder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Datgysylltiad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Perthynas wael â chyfoedion - mynd i’w cragen / ymddygiad ymosodol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Gor-wyliadwriaeth ym mhresenoldeb trallod, ymddygiad ymosodol a thrais</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Ofn a thrais</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Cosbol a rheolaethol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Anhwylderau ymddygiad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Trothwy ceisio newydd-deb isel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Meddylwyr anhyblyg a/neu </a:t>
            </a:r>
            <a:r>
              <a:rPr kumimoji="0" lang="cy-GB" sz="1200" b="0" i="0" u="none" strike="noStrike" kern="1200" cap="none" spc="0" normalizeH="0" baseline="0" noProof="0" dirty="0" err="1">
                <a:ln>
                  <a:noFill/>
                </a:ln>
                <a:solidFill>
                  <a:prstClr val="black"/>
                </a:solidFill>
                <a:effectLst/>
                <a:uLnTx/>
                <a:uFillTx/>
                <a:latin typeface="+mn-lt"/>
                <a:ea typeface="+mn-ea"/>
                <a:cs typeface="+mn-cs"/>
              </a:rPr>
              <a:t>anghydlynol</a:t>
            </a:r>
            <a:r>
              <a:rPr kumimoji="0" lang="cy-GB" sz="1200" b="0" i="0" u="none" strike="noStrike" kern="1200" cap="none" spc="0" normalizeH="0" baseline="0" noProof="0" dirty="0">
                <a:ln>
                  <a:noFill/>
                </a:ln>
                <a:solidFill>
                  <a:prstClr val="black"/>
                </a:solidFill>
                <a:effectLst/>
                <a:uLnTx/>
                <a:uFillTx/>
                <a:latin typeface="+mn-lt"/>
                <a:ea typeface="+mn-ea"/>
                <a:cs typeface="+mn-cs"/>
              </a:rPr>
              <a:t> pan fydda n nhw dan straen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Problemau darllen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Mynd i’w cragen ac osgoi, yn enwedig plant sydd wedi'u hesgeuluso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Synnwyr digrifwch gwael, effaith gadarnhaol isel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Diffyg empathi</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Perygl o ymddygiad gwrthgymdeithasol / problemau ymddygiad,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ymlyniad anhrefnus yn llawer mwy cyffredin ymhlith plant sy'n cael eu cam-drin, ond nid yw pob plentyn anhrefnus wedi cael ei gam-drin.  Fodd bynnag, mae anhrefn a chamdriniaeth gyda'i gilydd yn peri risg uchel i ddatblygiad </a:t>
            </a:r>
            <a:r>
              <a:rPr kumimoji="0" lang="cy-GB" sz="1200" b="0" i="0" u="none" strike="noStrike" kern="1200" cap="none" spc="0" normalizeH="0" baseline="0" noProof="0" dirty="0" err="1">
                <a:ln>
                  <a:noFill/>
                </a:ln>
                <a:solidFill>
                  <a:prstClr val="black"/>
                </a:solidFill>
                <a:effectLst/>
                <a:uLnTx/>
                <a:uFillTx/>
                <a:latin typeface="+mn-lt"/>
                <a:ea typeface="+mn-ea"/>
                <a:cs typeface="+mn-cs"/>
              </a:rPr>
              <a:t>seico</a:t>
            </a:r>
            <a:r>
              <a:rPr kumimoji="0" lang="cy-GB" sz="1200" b="0" i="0" u="none" strike="noStrike" kern="1200" cap="none" spc="0" normalizeH="0" baseline="0" noProof="0" dirty="0">
                <a:ln>
                  <a:noFill/>
                </a:ln>
                <a:solidFill>
                  <a:prstClr val="black"/>
                </a:solidFill>
                <a:effectLst/>
                <a:uLnTx/>
                <a:uFillTx/>
                <a:latin typeface="+mn-lt"/>
                <a:ea typeface="+mn-ea"/>
                <a:cs typeface="+mn-cs"/>
              </a:rPr>
              <a:t>-gymdeithasol iach plentyn.  Mae plant sydd â'r dull ymlyniad hwn yn cael eu gorgynrychioli yn y boblogaeth o blant sy'n derbyn gofal.  Gall eu hanghenion fod yn wirioneddol gymhleth ac mae llawer o bobl sy'n gofalu am blant sydd â'r lefel hon o angen yn elwa o gael cefnogaeth ychwanegol ar ryw adeg yn eu datblygiad.  Fe all eich helpu chi i barhau i wneud gwaith da trwy sicrhau eich bod chi'n parhau i fod yn sefydlog ac yn </a:t>
            </a:r>
            <a:r>
              <a:rPr kumimoji="0" lang="cy-GB" sz="1200" b="0" i="0" u="none" strike="noStrike" kern="1200" cap="none" spc="0" normalizeH="0" baseline="0" noProof="0" dirty="0" err="1">
                <a:ln>
                  <a:noFill/>
                </a:ln>
                <a:solidFill>
                  <a:prstClr val="black"/>
                </a:solidFill>
                <a:effectLst/>
                <a:uLnTx/>
                <a:uFillTx/>
                <a:latin typeface="+mn-lt"/>
                <a:ea typeface="+mn-ea"/>
                <a:cs typeface="+mn-cs"/>
              </a:rPr>
              <a:t>ddi</a:t>
            </a:r>
            <a:r>
              <a:rPr kumimoji="0" lang="cy-GB" sz="1200" b="0" i="0" u="none" strike="noStrike" kern="1200" cap="none" spc="0" normalizeH="0" baseline="0" noProof="0" dirty="0">
                <a:ln>
                  <a:noFill/>
                </a:ln>
                <a:solidFill>
                  <a:prstClr val="black"/>
                </a:solidFill>
                <a:effectLst/>
                <a:uLnTx/>
                <a:uFillTx/>
                <a:latin typeface="+mn-lt"/>
                <a:ea typeface="+mn-ea"/>
                <a:cs typeface="+mn-cs"/>
              </a:rPr>
              <a:t>-symud wrth ofalu amdanyn nhw - mae'n ffordd i aros yn gryf!  Edrychwch ar y modiwl Gofalu Amdanoch Chi Eich Hun.  Mae llawer o bobl yn meddwl bod gofyn am gefnogaeth yn golygu nad ydych chi'n gwneud gwaith da - byddwch chi yn gwneud gwaith da - gall fod yn anodd iawn ar brydiau!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Trafodaeth:</a:t>
            </a:r>
            <a:r>
              <a:rPr kumimoji="0" lang="cy-GB" sz="1200" b="0" i="0" u="none" strike="noStrike" kern="1200" cap="none" spc="0" normalizeH="0" baseline="0" noProof="0" dirty="0">
                <a:ln>
                  <a:noFill/>
                </a:ln>
                <a:solidFill>
                  <a:prstClr val="black"/>
                </a:solidFill>
                <a:effectLst/>
                <a:uLnTx/>
                <a:uFillTx/>
                <a:latin typeface="+mn-lt"/>
                <a:ea typeface="+mn-ea"/>
                <a:cs typeface="+mn-cs"/>
              </a:rPr>
              <a:t> 	Gall gwybod bod eich plentyn wedi profi camdriniaeth yn y gorffennol fod yn anodd iawn.  Beth yw eich strategaethau i ofalu amdanoch chi eich hun?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Scott King o'r asiantaeth </a:t>
            </a:r>
            <a:r>
              <a:rPr kumimoji="0" lang="cy-GB" sz="1200" b="0" i="0" u="none" strike="noStrike" kern="1200" cap="none" spc="0" normalizeH="0" baseline="0" noProof="0" dirty="0" err="1">
                <a:ln>
                  <a:noFill/>
                </a:ln>
                <a:solidFill>
                  <a:prstClr val="black"/>
                </a:solidFill>
                <a:effectLst/>
                <a:uLnTx/>
                <a:uFillTx/>
                <a:latin typeface="+mn-lt"/>
                <a:ea typeface="+mn-ea"/>
                <a:cs typeface="+mn-cs"/>
              </a:rPr>
              <a:t>Section</a:t>
            </a:r>
            <a:r>
              <a:rPr kumimoji="0" lang="cy-GB" sz="1200" b="0" i="0" u="none" strike="noStrike" kern="1200" cap="none" spc="0" normalizeH="0" baseline="0" noProof="0" dirty="0">
                <a:ln>
                  <a:noFill/>
                </a:ln>
                <a:solidFill>
                  <a:prstClr val="black"/>
                </a:solidFill>
                <a:effectLst/>
                <a:uLnTx/>
                <a:uFillTx/>
                <a:latin typeface="+mn-lt"/>
                <a:ea typeface="+mn-ea"/>
                <a:cs typeface="+mn-cs"/>
              </a:rPr>
              <a:t> 30 </a:t>
            </a:r>
            <a:r>
              <a:rPr kumimoji="0" lang="cy-GB" sz="1200" b="0" i="0" u="none" strike="noStrike" kern="1200" cap="none" spc="0" normalizeH="0" baseline="0" noProof="0" dirty="0" err="1">
                <a:ln>
                  <a:noFill/>
                </a:ln>
                <a:solidFill>
                  <a:prstClr val="black"/>
                </a:solidFill>
                <a:effectLst/>
                <a:uLnTx/>
                <a:uFillTx/>
                <a:latin typeface="+mn-lt"/>
                <a:ea typeface="+mn-ea"/>
                <a:cs typeface="+mn-cs"/>
              </a:rPr>
              <a:t>Training</a:t>
            </a:r>
            <a:r>
              <a:rPr kumimoji="0" lang="cy-GB" sz="1200" b="0" i="0" u="none" strike="noStrike" kern="1200" cap="none" spc="0" normalizeH="0" baseline="0" noProof="0" dirty="0">
                <a:ln>
                  <a:noFill/>
                </a:ln>
                <a:solidFill>
                  <a:prstClr val="black"/>
                </a:solidFill>
                <a:effectLst/>
                <a:uLnTx/>
                <a:uFillTx/>
                <a:latin typeface="+mn-lt"/>
                <a:ea typeface="+mn-ea"/>
                <a:cs typeface="+mn-cs"/>
              </a:rPr>
              <a:t> yn disgrifio hyn yn dda.  </a:t>
            </a:r>
            <a:r>
              <a:rPr kumimoji="0" lang="cy-GB" sz="1200" b="1" i="0" u="none" strike="noStrike" kern="1200" cap="none" spc="0" normalizeH="0" baseline="0" noProof="0" dirty="0">
                <a:ln>
                  <a:noFill/>
                </a:ln>
                <a:solidFill>
                  <a:prstClr val="black"/>
                </a:solidFill>
                <a:effectLst/>
                <a:uLnTx/>
                <a:uFillTx/>
                <a:latin typeface="+mn-lt"/>
                <a:ea typeface="+mn-ea"/>
                <a:cs typeface="+mn-cs"/>
              </a:rPr>
              <a:t>Gosod dolen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Rhai enghreifftiau o ymddygiadau: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plentyn sy'n ymosodol yn y maes chwarae gyda phlant eraill, plentyn sy'n brifo anifeiliaid. Mae'n bosibl bod y plentyn wedi gweld oedolyn yn ymosodol fel model rôl ar gyfer sut i sicrhau bod ei anghenion yn cael eu diwallu felly maen nhw wedi dysgu’r ffordd hon i ymddwyn fel strategaeth hefyd.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enghraifft hefyd o’r plentyn nad yw'n gallu ymddwyn yn annibynnol ond sydd angen anogaeth i wneud pob peth bach fel gwisgo'i hun. Dyma blentyn sydd wedi dysgu ei bod yn well ‘rhewi’ er mwyn osgoi’r posibilrwydd o gael ei roi mewn cyflwr ofnus eto gan yr oedolyn. Mwy yn nes ymlaen am effaith ymladd, ffoi, rhewi.</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Bydd llawer o blant yn dangos yr angen i reoli eu hamgylchedd felly efallai mai nhw fydd y rhai a fydd bob amser yn arwain y ddrama gyda phlant eraill, byddan nhw’n dominyddu ac </a:t>
            </a:r>
            <a:r>
              <a:rPr kumimoji="0" lang="cy-GB" sz="1200" b="0" i="0" u="none" strike="noStrike" kern="1200" cap="none" spc="0" normalizeH="0" baseline="0" noProof="0" dirty="0" err="1">
                <a:ln>
                  <a:noFill/>
                </a:ln>
                <a:solidFill>
                  <a:prstClr val="black"/>
                </a:solidFill>
                <a:effectLst/>
                <a:uLnTx/>
                <a:uFillTx/>
                <a:latin typeface="+mn-lt"/>
                <a:ea typeface="+mn-ea"/>
                <a:cs typeface="+mn-cs"/>
              </a:rPr>
              <a:t>weithiau'n</a:t>
            </a:r>
            <a:r>
              <a:rPr kumimoji="0" lang="cy-GB" sz="1200" b="0" i="0" u="none" strike="noStrike" kern="1200" cap="none" spc="0" normalizeH="0" baseline="0" noProof="0" dirty="0">
                <a:ln>
                  <a:noFill/>
                </a:ln>
                <a:solidFill>
                  <a:prstClr val="black"/>
                </a:solidFill>
                <a:effectLst/>
                <a:uLnTx/>
                <a:uFillTx/>
                <a:latin typeface="+mn-lt"/>
                <a:ea typeface="+mn-ea"/>
                <a:cs typeface="+mn-cs"/>
              </a:rPr>
              <a:t> bwlio er mwyn cadw rheolaeth ar y sefyllfa.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Efallai mai nhw yw'r un gwyliadwrus yn yr ystafell ddosbarth, eu sylw’n cael ei dynnu gan unrhyw un sy’n dod i mewn i’r ystafell gan fod angen iddyn nhw wirio pwy ydyn nhw. Efallai mai nhw yw'r plentyn </a:t>
            </a:r>
            <a:r>
              <a:rPr kumimoji="0" lang="cy-GB" sz="1200" b="0" i="0" u="none" strike="noStrike" kern="1200" cap="none" spc="0" normalizeH="0" baseline="0" noProof="0" dirty="0" err="1">
                <a:ln>
                  <a:noFill/>
                </a:ln>
                <a:solidFill>
                  <a:prstClr val="black"/>
                </a:solidFill>
                <a:effectLst/>
                <a:uLnTx/>
                <a:uFillTx/>
                <a:latin typeface="+mn-lt"/>
                <a:ea typeface="+mn-ea"/>
                <a:cs typeface="+mn-cs"/>
              </a:rPr>
              <a:t>gor</a:t>
            </a:r>
            <a:r>
              <a:rPr kumimoji="0" lang="cy-GB" sz="1200" b="0" i="0" u="none" strike="noStrike" kern="1200" cap="none" spc="0" normalizeH="0" baseline="0" noProof="0" dirty="0">
                <a:ln>
                  <a:noFill/>
                </a:ln>
                <a:solidFill>
                  <a:prstClr val="black"/>
                </a:solidFill>
                <a:effectLst/>
                <a:uLnTx/>
                <a:uFillTx/>
                <a:latin typeface="+mn-lt"/>
                <a:ea typeface="+mn-ea"/>
                <a:cs typeface="+mn-cs"/>
              </a:rPr>
              <a:t>-gyfeillgar sy'n mynd at bawb sy'n dod i mewn i'r cartref ac yn ceisio gwybodaeth amdanyn nhw ar unwaith. Yn y modd hwn maen nhw'n cadw eu hunain yn ddiogel.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17</a:t>
            </a:fld>
            <a:endParaRPr lang="en-GB"/>
          </a:p>
        </p:txBody>
      </p:sp>
    </p:spTree>
    <p:extLst>
      <p:ext uri="{BB962C8B-B14F-4D97-AF65-F5344CB8AC3E}">
        <p14:creationId xmlns:p14="http://schemas.microsoft.com/office/powerpoint/2010/main" val="6535483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cy-GB" sz="1200" dirty="0">
                <a:effectLst/>
                <a:latin typeface="Calibri" panose="020F0502020204030204" pitchFamily="34" charset="0"/>
                <a:ea typeface="Calibri" panose="020F0502020204030204" pitchFamily="34" charset="0"/>
                <a:cs typeface="Times New Roman" panose="02020603050405020304" pitchFamily="18" charset="0"/>
              </a:rPr>
              <a:t>Llyfryddiaeth: </a:t>
            </a:r>
            <a:r>
              <a:rPr lang="cy-GB" sz="1200" dirty="0" err="1">
                <a:effectLst/>
                <a:latin typeface="Calibri" panose="020F0502020204030204" pitchFamily="34" charset="0"/>
                <a:ea typeface="Calibri" panose="020F0502020204030204" pitchFamily="34" charset="0"/>
                <a:cs typeface="Times New Roman" panose="02020603050405020304" pitchFamily="18" charset="0"/>
              </a:rPr>
              <a:t>Schofield</a:t>
            </a:r>
            <a:r>
              <a:rPr lang="cy-GB" sz="1200" dirty="0">
                <a:effectLst/>
                <a:latin typeface="Calibri" panose="020F0502020204030204" pitchFamily="34" charset="0"/>
                <a:ea typeface="Calibri" panose="020F0502020204030204" pitchFamily="34" charset="0"/>
                <a:cs typeface="Times New Roman" panose="02020603050405020304" pitchFamily="18" charset="0"/>
              </a:rPr>
              <a:t> a </a:t>
            </a:r>
            <a:r>
              <a:rPr lang="cy-GB" sz="1200" dirty="0" err="1">
                <a:effectLst/>
                <a:latin typeface="Calibri" panose="020F0502020204030204" pitchFamily="34" charset="0"/>
                <a:ea typeface="Calibri" panose="020F0502020204030204" pitchFamily="34" charset="0"/>
                <a:cs typeface="Times New Roman" panose="02020603050405020304" pitchFamily="18" charset="0"/>
              </a:rPr>
              <a:t>Beek</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y-GB" sz="1200" dirty="0">
                <a:effectLst/>
                <a:latin typeface="Calibri" panose="020F0502020204030204" pitchFamily="34" charset="0"/>
                <a:ea typeface="Calibri" panose="020F0502020204030204" pitchFamily="34" charset="0"/>
                <a:cs typeface="Times New Roman" panose="02020603050405020304" pitchFamily="18" charset="0"/>
              </a:rPr>
              <a:t>Mae yna derm newydd hefyd o'r enw Ymlyniad diogel wedi’i Ennill. Mae hyn yn amlwg yn yr oedolion hynny sydd, er gwaethaf profiadau niweidiol cynnar, wedi dod yn ymwybodol o'u patrymau ymlyniad cynnar ac wedi dysgu uniaethu'n agos â theulu mabwysiadol neu deulu maeth.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y-GB" sz="1200" dirty="0">
                <a:effectLst/>
                <a:latin typeface="Calibri" panose="020F0502020204030204" pitchFamily="34" charset="0"/>
                <a:ea typeface="Calibri" panose="020F0502020204030204" pitchFamily="34" charset="0"/>
                <a:cs typeface="Times New Roman" panose="02020603050405020304" pitchFamily="18" charset="0"/>
              </a:rPr>
              <a:t>Mae </a:t>
            </a:r>
            <a:r>
              <a:rPr lang="cy-GB" sz="1200" dirty="0" err="1">
                <a:effectLst/>
                <a:latin typeface="Calibri" panose="020F0502020204030204" pitchFamily="34" charset="0"/>
                <a:ea typeface="Calibri" panose="020F0502020204030204" pitchFamily="34" charset="0"/>
                <a:cs typeface="Times New Roman" panose="02020603050405020304" pitchFamily="18" charset="0"/>
              </a:rPr>
              <a:t>mabwysiadwyr</a:t>
            </a:r>
            <a:r>
              <a:rPr lang="cy-GB" sz="1200" dirty="0">
                <a:effectLst/>
                <a:latin typeface="Calibri" panose="020F0502020204030204" pitchFamily="34" charset="0"/>
                <a:ea typeface="Calibri" panose="020F0502020204030204" pitchFamily="34" charset="0"/>
                <a:cs typeface="Times New Roman" panose="02020603050405020304" pitchFamily="18" charset="0"/>
              </a:rPr>
              <a:t> (a gofalwyr maeth) y mae eu </a:t>
            </a:r>
            <a:r>
              <a:rPr lang="cy-GB" sz="1200" dirty="0" err="1">
                <a:effectLst/>
                <a:latin typeface="Calibri" panose="020F0502020204030204" pitchFamily="34" charset="0"/>
                <a:ea typeface="Calibri" panose="020F0502020204030204" pitchFamily="34" charset="0"/>
                <a:cs typeface="Times New Roman" panose="02020603050405020304" pitchFamily="18" charset="0"/>
              </a:rPr>
              <a:t>rhianta'n</a:t>
            </a:r>
            <a:r>
              <a:rPr lang="cy-GB" sz="1200" dirty="0">
                <a:effectLst/>
                <a:latin typeface="Calibri" panose="020F0502020204030204" pitchFamily="34" charset="0"/>
                <a:ea typeface="Calibri" panose="020F0502020204030204" pitchFamily="34" charset="0"/>
                <a:cs typeface="Times New Roman" panose="02020603050405020304" pitchFamily="18" charset="0"/>
              </a:rPr>
              <a:t> cael eu llywio gan wybodaeth am ddulliau sy'n seiliedig ar ymlyniad yn dweud unwaith y byddant yn dechrau ymlacio a derbyn anghenion y plentyn, eu bod yn canolbwyntio ar eu dull magu plant ac nid yr angen i newid y plentyn.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18</a:t>
            </a:fld>
            <a:endParaRPr lang="en-GB"/>
          </a:p>
        </p:txBody>
      </p:sp>
    </p:spTree>
    <p:extLst>
      <p:ext uri="{BB962C8B-B14F-4D97-AF65-F5344CB8AC3E}">
        <p14:creationId xmlns:p14="http://schemas.microsoft.com/office/powerpoint/2010/main" val="2614371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pob math o ryngweithio yn cyfleu rhywbeth i'r plentyn, mae effaith gynyddrannol.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19</a:t>
            </a:fld>
            <a:endParaRPr lang="en-GB"/>
          </a:p>
        </p:txBody>
      </p:sp>
    </p:spTree>
    <p:extLst>
      <p:ext uri="{BB962C8B-B14F-4D97-AF65-F5344CB8AC3E}">
        <p14:creationId xmlns:p14="http://schemas.microsoft.com/office/powerpoint/2010/main" val="12533996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mwy am hyn yn y cwrs iechyd a datblygu.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Gweler fideo </a:t>
            </a:r>
            <a:r>
              <a:rPr kumimoji="0" lang="cy-GB" sz="1200" b="0" i="0" u="none" strike="noStrike" kern="1200" cap="none" spc="0" normalizeH="0" baseline="0" noProof="0" dirty="0" err="1">
                <a:ln>
                  <a:noFill/>
                </a:ln>
                <a:solidFill>
                  <a:prstClr val="black"/>
                </a:solidFill>
                <a:effectLst/>
                <a:uLnTx/>
                <a:uFillTx/>
                <a:latin typeface="+mn-lt"/>
                <a:ea typeface="+mn-ea"/>
                <a:cs typeface="+mn-cs"/>
              </a:rPr>
              <a:t>Ed</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Tronick</a:t>
            </a:r>
            <a:r>
              <a:rPr kumimoji="0" lang="cy-GB" sz="1200" b="0" i="0" u="none" strike="noStrike" kern="1200" cap="none" spc="0" normalizeH="0" baseline="0" noProof="0" dirty="0">
                <a:ln>
                  <a:noFill/>
                </a:ln>
                <a:solidFill>
                  <a:prstClr val="black"/>
                </a:solidFill>
                <a:effectLst/>
                <a:uLnTx/>
                <a:uFillTx/>
                <a:latin typeface="+mn-lt"/>
                <a:ea typeface="+mn-ea"/>
                <a:cs typeface="+mn-cs"/>
              </a:rPr>
              <a:t> ar </a:t>
            </a:r>
            <a:r>
              <a:rPr kumimoji="0" lang="cy-GB" sz="1200" b="0" i="0" u="none" strike="noStrike" kern="1200" cap="none" spc="0" normalizeH="0" baseline="0" noProof="0" dirty="0" err="1">
                <a:ln>
                  <a:noFill/>
                </a:ln>
                <a:solidFill>
                  <a:prstClr val="black"/>
                </a:solidFill>
                <a:effectLst/>
                <a:uLnTx/>
                <a:uFillTx/>
                <a:latin typeface="+mn-lt"/>
                <a:ea typeface="+mn-ea"/>
                <a:cs typeface="+mn-cs"/>
              </a:rPr>
              <a:t>Still</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Face</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https://www.youtube.com/watch?v=apzXGEbZht0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Felly mae goblygiadau clir i blant na wnaethant ddysgu rheoleiddio eu hymateb straen ffisiolegol.  Tymor hir gyda lefelau uwch o adrenalin a </a:t>
            </a:r>
            <a:r>
              <a:rPr kumimoji="0" lang="cy-GB" sz="1200" b="0" i="0" u="none" strike="noStrike" kern="1200" cap="none" spc="0" normalizeH="0" baseline="0" noProof="0" dirty="0" err="1">
                <a:ln>
                  <a:noFill/>
                </a:ln>
                <a:solidFill>
                  <a:prstClr val="black"/>
                </a:solidFill>
                <a:effectLst/>
                <a:uLnTx/>
                <a:uFillTx/>
                <a:latin typeface="+mn-lt"/>
                <a:ea typeface="+mn-ea"/>
                <a:cs typeface="+mn-cs"/>
              </a:rPr>
              <a:t>cortisol</a:t>
            </a:r>
            <a:r>
              <a:rPr kumimoji="0" lang="cy-GB" sz="1200" b="0" i="0" u="none" strike="noStrike" kern="1200" cap="none" spc="0" normalizeH="0" baseline="0" noProof="0" dirty="0">
                <a:ln>
                  <a:noFill/>
                </a:ln>
                <a:solidFill>
                  <a:prstClr val="black"/>
                </a:solidFill>
                <a:effectLst/>
                <a:uLnTx/>
                <a:uFillTx/>
                <a:latin typeface="+mn-lt"/>
                <a:ea typeface="+mn-ea"/>
                <a:cs typeface="+mn-cs"/>
              </a:rPr>
              <a:t> - trawma datblygiadol fel mae’n cael ei alw.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a:t>
            </a:r>
            <a:r>
              <a:rPr kumimoji="0" lang="cy-GB" sz="1200" b="0" i="0" u="none" strike="noStrike" kern="1200" cap="none" spc="0" normalizeH="0" baseline="0" noProof="0" dirty="0" err="1">
                <a:ln>
                  <a:noFill/>
                </a:ln>
                <a:solidFill>
                  <a:prstClr val="black"/>
                </a:solidFill>
                <a:effectLst/>
                <a:uLnTx/>
                <a:uFillTx/>
                <a:latin typeface="+mn-lt"/>
                <a:ea typeface="+mn-ea"/>
                <a:cs typeface="+mn-cs"/>
              </a:rPr>
              <a:t>Nadine</a:t>
            </a:r>
            <a:r>
              <a:rPr kumimoji="0" lang="cy-GB" sz="1200" b="0" i="0" u="none" strike="noStrike" kern="1200" cap="none" spc="0" normalizeH="0" baseline="0" noProof="0" dirty="0">
                <a:ln>
                  <a:noFill/>
                </a:ln>
                <a:solidFill>
                  <a:prstClr val="black"/>
                </a:solidFill>
                <a:effectLst/>
                <a:uLnTx/>
                <a:uFillTx/>
                <a:latin typeface="+mn-lt"/>
                <a:ea typeface="+mn-ea"/>
                <a:cs typeface="+mn-cs"/>
              </a:rPr>
              <a:t> Burke - Harris yn disgrifio effaith yr hyn y mae hi'n ei alw'n straen gwenwynig ar y plentyn sy'n datblygu.  Mae ei llyfr yn cysylltu'r ymchwil ar Brofiadau Niweidiol yn ystod Plentyndod (</a:t>
            </a:r>
            <a:r>
              <a:rPr kumimoji="0" lang="cy-GB" sz="1200" b="0" i="0" u="none" strike="noStrike" kern="1200" cap="none" spc="0" normalizeH="0" baseline="0" noProof="0" dirty="0" err="1">
                <a:ln>
                  <a:noFill/>
                </a:ln>
                <a:solidFill>
                  <a:prstClr val="black"/>
                </a:solidFill>
                <a:effectLst/>
                <a:uLnTx/>
                <a:uFillTx/>
                <a:latin typeface="+mn-lt"/>
                <a:ea typeface="+mn-ea"/>
                <a:cs typeface="+mn-cs"/>
              </a:rPr>
              <a:t>ACEs</a:t>
            </a:r>
            <a:r>
              <a:rPr kumimoji="0" lang="cy-GB" sz="1200" b="0" i="0" u="none" strike="noStrike" kern="1200" cap="none" spc="0" normalizeH="0" baseline="0" noProof="0" dirty="0">
                <a:ln>
                  <a:noFill/>
                </a:ln>
                <a:solidFill>
                  <a:prstClr val="black"/>
                </a:solidFill>
                <a:effectLst/>
                <a:uLnTx/>
                <a:uFillTx/>
                <a:latin typeface="+mn-lt"/>
                <a:ea typeface="+mn-ea"/>
                <a:cs typeface="+mn-cs"/>
              </a:rPr>
              <a:t>) â'i hymarfer meddygol a'i hymchwil ei hun ar straen.  Ynddo mae hi'n tynnu sylw at effeithiau tymor hir posib straen ar iechyd corfforol ac emosiynol.  </a:t>
            </a:r>
            <a:r>
              <a:rPr kumimoji="0" lang="cy-GB" sz="1200" b="1" i="0" u="none" strike="noStrike" kern="1200" cap="none" spc="0" normalizeH="0" baseline="0" noProof="0" dirty="0">
                <a:ln>
                  <a:noFill/>
                </a:ln>
                <a:solidFill>
                  <a:prstClr val="black"/>
                </a:solidFill>
                <a:effectLst/>
                <a:uLnTx/>
                <a:uFillTx/>
                <a:latin typeface="+mn-lt"/>
                <a:ea typeface="+mn-ea"/>
                <a:cs typeface="+mn-cs"/>
              </a:rPr>
              <a:t>Llyfryddiaeth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y-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Kate Cairns hefyd yn ysgrifennu'n ddefnyddiol am y maes hwn.  Mae hi'n ymchwilydd ac ymgynghorydd, ond, gyda'i theulu yn cynnig gofal parhaol i 13 o blant ac yn ymwybodol iawn o brofiad byw y rhai sy'n rhoi gofal o </a:t>
            </a:r>
            <a:r>
              <a:rPr kumimoji="0" lang="cy-GB" sz="1200" b="0" i="0" u="none" strike="noStrike" kern="1200" cap="none" spc="0" normalizeH="0" baseline="0" noProof="0" dirty="0" err="1">
                <a:ln>
                  <a:noFill/>
                </a:ln>
                <a:solidFill>
                  <a:prstClr val="black"/>
                </a:solidFill>
                <a:effectLst/>
                <a:uLnTx/>
                <a:uFillTx/>
                <a:latin typeface="+mn-lt"/>
                <a:ea typeface="+mn-ea"/>
                <a:cs typeface="+mn-cs"/>
              </a:rPr>
              <a:t>rianta</a:t>
            </a:r>
            <a:r>
              <a:rPr kumimoji="0" lang="cy-GB" sz="1200" b="0" i="0" u="none" strike="noStrike" kern="1200" cap="none" spc="0" normalizeH="0" baseline="0" noProof="0" dirty="0">
                <a:ln>
                  <a:noFill/>
                </a:ln>
                <a:solidFill>
                  <a:prstClr val="black"/>
                </a:solidFill>
                <a:effectLst/>
                <a:uLnTx/>
                <a:uFillTx/>
                <a:latin typeface="+mn-lt"/>
                <a:ea typeface="+mn-ea"/>
                <a:cs typeface="+mn-cs"/>
              </a:rPr>
              <a:t> plant sydd wedi'u </a:t>
            </a:r>
            <a:r>
              <a:rPr kumimoji="0" lang="cy-GB" sz="1200" b="0" i="0" u="none" strike="noStrike" kern="1200" cap="none" spc="0" normalizeH="0" baseline="0" noProof="0" dirty="0" err="1">
                <a:ln>
                  <a:noFill/>
                </a:ln>
                <a:solidFill>
                  <a:prstClr val="black"/>
                </a:solidFill>
                <a:effectLst/>
                <a:uLnTx/>
                <a:uFillTx/>
                <a:latin typeface="+mn-lt"/>
                <a:ea typeface="+mn-ea"/>
                <a:cs typeface="+mn-cs"/>
              </a:rPr>
              <a:t>trawmateiddio</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a:ln>
                  <a:noFill/>
                </a:ln>
                <a:solidFill>
                  <a:prstClr val="black"/>
                </a:solidFill>
                <a:effectLst/>
                <a:uLnTx/>
                <a:uFillTx/>
                <a:latin typeface="+mn-lt"/>
                <a:ea typeface="+mn-ea"/>
                <a:cs typeface="+mn-cs"/>
              </a:rPr>
              <a:t>Llyfryddiaeth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yr un modd, Sarah </a:t>
            </a:r>
            <a:r>
              <a:rPr kumimoji="0" lang="cy-GB" sz="1200" b="0" i="0" u="none" strike="noStrike" kern="1200" cap="none" spc="0" normalizeH="0" baseline="0" noProof="0" dirty="0" err="1">
                <a:ln>
                  <a:noFill/>
                </a:ln>
                <a:solidFill>
                  <a:prstClr val="black"/>
                </a:solidFill>
                <a:effectLst/>
                <a:uLnTx/>
                <a:uFillTx/>
                <a:latin typeface="+mn-lt"/>
                <a:ea typeface="+mn-ea"/>
                <a:cs typeface="+mn-cs"/>
              </a:rPr>
              <a:t>Naish</a:t>
            </a:r>
            <a:r>
              <a:rPr kumimoji="0" lang="cy-GB" sz="1200" b="1" i="0" u="none" strike="noStrike" kern="1200" cap="none" spc="0" normalizeH="0" baseline="0" noProof="0" dirty="0">
                <a:ln>
                  <a:noFill/>
                </a:ln>
                <a:solidFill>
                  <a:prstClr val="black"/>
                </a:solidFill>
                <a:effectLst/>
                <a:uLnTx/>
                <a:uFillTx/>
                <a:latin typeface="+mn-lt"/>
                <a:ea typeface="+mn-ea"/>
                <a:cs typeface="+mn-cs"/>
              </a:rPr>
              <a:t> Mae’r llyfryddiaeth yn darparu dull gwybodus ac ymarferol da o </a:t>
            </a:r>
            <a:r>
              <a:rPr kumimoji="0" lang="cy-GB" sz="1200" b="1" i="0" u="none" strike="noStrike" kern="1200" cap="none" spc="0" normalizeH="0" baseline="0" noProof="0" dirty="0" err="1">
                <a:ln>
                  <a:noFill/>
                </a:ln>
                <a:solidFill>
                  <a:prstClr val="black"/>
                </a:solidFill>
                <a:effectLst/>
                <a:uLnTx/>
                <a:uFillTx/>
                <a:latin typeface="+mn-lt"/>
                <a:ea typeface="+mn-ea"/>
                <a:cs typeface="+mn-cs"/>
              </a:rPr>
              <a:t>rianta</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err="1">
                <a:ln>
                  <a:noFill/>
                </a:ln>
                <a:solidFill>
                  <a:prstClr val="black"/>
                </a:solidFill>
                <a:effectLst/>
                <a:uLnTx/>
                <a:uFillTx/>
                <a:latin typeface="+mn-lt"/>
                <a:ea typeface="+mn-ea"/>
                <a:cs typeface="+mn-cs"/>
              </a:rPr>
              <a:t>atgyweiriol</a:t>
            </a:r>
            <a:r>
              <a:rPr kumimoji="0" lang="cy-GB" sz="1200" b="1"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Mae hi'n argymell cysgu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Maeth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Ymarfer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Perthnasoedd cadarnhaol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Myfyrdod/ymwybyddiaeth ofalgar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Therapi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22</a:t>
            </a:fld>
            <a:endParaRPr lang="en-GB"/>
          </a:p>
        </p:txBody>
      </p:sp>
    </p:spTree>
    <p:extLst>
      <p:ext uri="{BB962C8B-B14F-4D97-AF65-F5344CB8AC3E}">
        <p14:creationId xmlns:p14="http://schemas.microsoft.com/office/powerpoint/2010/main" val="1944476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Gall y </a:t>
            </a:r>
            <a:r>
              <a:rPr lang="en-GB" dirty="0" err="1"/>
              <a:t>cyrsiau</a:t>
            </a:r>
            <a:r>
              <a:rPr lang="en-GB" dirty="0"/>
              <a:t> </a:t>
            </a:r>
            <a:r>
              <a:rPr lang="en-GB" dirty="0" err="1"/>
              <a:t>hyn</a:t>
            </a:r>
            <a:r>
              <a:rPr lang="en-GB" dirty="0"/>
              <a:t> </a:t>
            </a:r>
            <a:r>
              <a:rPr lang="en-GB" dirty="0" err="1"/>
              <a:t>fod</a:t>
            </a:r>
            <a:r>
              <a:rPr lang="en-GB" dirty="0"/>
              <a:t> </a:t>
            </a:r>
            <a:r>
              <a:rPr lang="en-GB" dirty="0" err="1"/>
              <a:t>yn</a:t>
            </a:r>
            <a:r>
              <a:rPr lang="en-GB" dirty="0"/>
              <a:t> </a:t>
            </a:r>
            <a:r>
              <a:rPr lang="en-GB" dirty="0" err="1"/>
              <a:t>ddefnyddiol</a:t>
            </a:r>
            <a:r>
              <a:rPr lang="en-GB" dirty="0"/>
              <a:t> </a:t>
            </a:r>
            <a:r>
              <a:rPr lang="en-GB" dirty="0" err="1"/>
              <a:t>i</a:t>
            </a:r>
            <a:r>
              <a:rPr lang="en-GB" dirty="0"/>
              <a:t> </a:t>
            </a:r>
            <a:r>
              <a:rPr lang="en-GB" dirty="0" err="1"/>
              <a:t>weithwyr</a:t>
            </a:r>
            <a:r>
              <a:rPr lang="en-GB" dirty="0"/>
              <a:t> </a:t>
            </a:r>
            <a:r>
              <a:rPr lang="en-GB" dirty="0" err="1"/>
              <a:t>proffesiynol</a:t>
            </a:r>
            <a:r>
              <a:rPr lang="en-GB" dirty="0"/>
              <a:t> </a:t>
            </a:r>
            <a:r>
              <a:rPr lang="en-GB" dirty="0" err="1"/>
              <a:t>ond</a:t>
            </a:r>
            <a:r>
              <a:rPr lang="en-GB" dirty="0"/>
              <a:t> </a:t>
            </a:r>
            <a:r>
              <a:rPr lang="en-GB" dirty="0" err="1"/>
              <a:t>eu</a:t>
            </a:r>
            <a:r>
              <a:rPr lang="en-GB" dirty="0"/>
              <a:t> </a:t>
            </a:r>
            <a:r>
              <a:rPr lang="en-GB" dirty="0" err="1"/>
              <a:t>prif</a:t>
            </a:r>
            <a:r>
              <a:rPr lang="en-GB" dirty="0"/>
              <a:t> </a:t>
            </a:r>
            <a:r>
              <a:rPr lang="en-GB" dirty="0" err="1"/>
              <a:t>gynulleidfa</a:t>
            </a:r>
            <a:r>
              <a:rPr lang="en-GB" dirty="0"/>
              <a:t> </a:t>
            </a:r>
            <a:r>
              <a:rPr lang="en-GB" dirty="0" err="1"/>
              <a:t>yw</a:t>
            </a:r>
            <a:r>
              <a:rPr lang="en-GB" dirty="0"/>
              <a:t> </a:t>
            </a:r>
            <a:r>
              <a:rPr lang="en-GB" dirty="0" err="1"/>
              <a:t>mabwysiadwyr</a:t>
            </a:r>
            <a:r>
              <a:rPr lang="en-GB" dirty="0"/>
              <a:t>, </a:t>
            </a:r>
            <a:r>
              <a:rPr lang="en-GB" dirty="0" err="1"/>
              <a:t>a'u</a:t>
            </a:r>
            <a:r>
              <a:rPr lang="en-GB" dirty="0"/>
              <a:t> </a:t>
            </a:r>
            <a:r>
              <a:rPr lang="en-GB" dirty="0" err="1"/>
              <a:t>teuluoedd</a:t>
            </a:r>
            <a:r>
              <a:rPr lang="en-GB" dirty="0"/>
              <a:t>.</a:t>
            </a:r>
          </a:p>
          <a:p>
            <a:endParaRPr lang="en-GB" dirty="0"/>
          </a:p>
          <a:p>
            <a:r>
              <a:rPr lang="en-GB" dirty="0" err="1"/>
              <a:t>Rydym</a:t>
            </a:r>
            <a:r>
              <a:rPr lang="en-GB" dirty="0"/>
              <a:t> </a:t>
            </a:r>
            <a:r>
              <a:rPr lang="en-GB" dirty="0" err="1"/>
              <a:t>wedi</a:t>
            </a:r>
            <a:r>
              <a:rPr lang="en-GB" dirty="0"/>
              <a:t> </a:t>
            </a:r>
            <a:r>
              <a:rPr lang="en-GB" dirty="0" err="1"/>
              <a:t>ceisio</a:t>
            </a:r>
            <a:r>
              <a:rPr lang="en-GB" dirty="0"/>
              <a:t> </a:t>
            </a:r>
            <a:r>
              <a:rPr lang="en-GB" dirty="0" err="1"/>
              <a:t>cynnwys</a:t>
            </a:r>
            <a:r>
              <a:rPr lang="en-GB" dirty="0"/>
              <a:t> </a:t>
            </a:r>
            <a:r>
              <a:rPr lang="en-GB" dirty="0" err="1"/>
              <a:t>gwybodaeth</a:t>
            </a:r>
            <a:r>
              <a:rPr lang="en-GB" dirty="0"/>
              <a:t> </a:t>
            </a:r>
            <a:r>
              <a:rPr lang="en-GB" dirty="0" err="1"/>
              <a:t>ddigonol</a:t>
            </a:r>
            <a:r>
              <a:rPr lang="en-GB" dirty="0"/>
              <a:t> </a:t>
            </a:r>
            <a:r>
              <a:rPr lang="en-GB" dirty="0" err="1"/>
              <a:t>ar</a:t>
            </a:r>
            <a:r>
              <a:rPr lang="en-GB" dirty="0"/>
              <a:t> </a:t>
            </a:r>
            <a:r>
              <a:rPr lang="en-GB" dirty="0" err="1"/>
              <a:t>gyfer</a:t>
            </a:r>
            <a:r>
              <a:rPr lang="en-GB" dirty="0"/>
              <a:t> </a:t>
            </a:r>
            <a:r>
              <a:rPr lang="en-GB" dirty="0" err="1"/>
              <a:t>yr</a:t>
            </a:r>
            <a:r>
              <a:rPr lang="en-GB" dirty="0"/>
              <a:t> </a:t>
            </a:r>
            <a:r>
              <a:rPr lang="en-GB" dirty="0" err="1"/>
              <a:t>hunan-ddysgwyr</a:t>
            </a:r>
            <a:r>
              <a:rPr lang="en-GB" dirty="0"/>
              <a:t> </a:t>
            </a:r>
            <a:r>
              <a:rPr lang="en-GB" dirty="0" err="1"/>
              <a:t>hynny</a:t>
            </a:r>
            <a:r>
              <a:rPr lang="en-GB" dirty="0"/>
              <a:t> </a:t>
            </a:r>
            <a:r>
              <a:rPr lang="en-GB" dirty="0" err="1"/>
              <a:t>sy'n</a:t>
            </a:r>
            <a:r>
              <a:rPr lang="en-GB" dirty="0"/>
              <a:t> </a:t>
            </a:r>
            <a:r>
              <a:rPr lang="en-GB" dirty="0" err="1"/>
              <a:t>edrych</a:t>
            </a:r>
            <a:r>
              <a:rPr lang="en-GB" dirty="0"/>
              <a:t> </a:t>
            </a:r>
            <a:r>
              <a:rPr lang="en-GB" dirty="0" err="1"/>
              <a:t>arno</a:t>
            </a:r>
            <a:r>
              <a:rPr lang="en-GB" dirty="0"/>
              <a:t> </a:t>
            </a:r>
            <a:r>
              <a:rPr lang="en-GB" dirty="0" err="1"/>
              <a:t>ar</a:t>
            </a:r>
            <a:r>
              <a:rPr lang="en-GB" dirty="0"/>
              <a:t> </a:t>
            </a:r>
            <a:r>
              <a:rPr lang="en-GB" dirty="0" err="1"/>
              <a:t>eu</a:t>
            </a:r>
            <a:r>
              <a:rPr lang="en-GB" dirty="0"/>
              <a:t> pen </a:t>
            </a:r>
            <a:r>
              <a:rPr lang="en-GB" dirty="0" err="1"/>
              <a:t>eu</a:t>
            </a:r>
            <a:r>
              <a:rPr lang="en-GB" dirty="0"/>
              <a:t> </a:t>
            </a:r>
            <a:r>
              <a:rPr lang="en-GB" dirty="0" err="1"/>
              <a:t>hunain</a:t>
            </a:r>
            <a:r>
              <a:rPr lang="en-GB" dirty="0"/>
              <a:t>.  </a:t>
            </a:r>
            <a:r>
              <a:rPr lang="en-GB" dirty="0" err="1"/>
              <a:t>Fodd</a:t>
            </a:r>
            <a:r>
              <a:rPr lang="en-GB" dirty="0"/>
              <a:t> </a:t>
            </a:r>
            <a:r>
              <a:rPr lang="en-GB" dirty="0" err="1"/>
              <a:t>bynnag</a:t>
            </a:r>
            <a:r>
              <a:rPr lang="en-GB" dirty="0"/>
              <a:t>, </a:t>
            </a:r>
            <a:r>
              <a:rPr lang="en-GB" dirty="0" err="1"/>
              <a:t>os</a:t>
            </a:r>
            <a:r>
              <a:rPr lang="en-GB" dirty="0"/>
              <a:t> </a:t>
            </a:r>
            <a:r>
              <a:rPr lang="en-GB" dirty="0" err="1"/>
              <a:t>nad</a:t>
            </a:r>
            <a:r>
              <a:rPr lang="en-GB" dirty="0"/>
              <a:t> </a:t>
            </a:r>
            <a:r>
              <a:rPr lang="en-GB" dirty="0" err="1"/>
              <a:t>yw'n</a:t>
            </a:r>
            <a:r>
              <a:rPr lang="en-GB" dirty="0"/>
              <a:t> </a:t>
            </a:r>
            <a:r>
              <a:rPr lang="en-GB" dirty="0" err="1"/>
              <a:t>ymddangos</a:t>
            </a:r>
            <a:r>
              <a:rPr lang="en-GB" dirty="0"/>
              <a:t> bod y </a:t>
            </a:r>
            <a:r>
              <a:rPr lang="en-GB" dirty="0" err="1"/>
              <a:t>deunydd</a:t>
            </a:r>
            <a:r>
              <a:rPr lang="en-GB" dirty="0"/>
              <a:t> </a:t>
            </a:r>
            <a:r>
              <a:rPr lang="en-GB" dirty="0" err="1"/>
              <a:t>yn</a:t>
            </a:r>
            <a:r>
              <a:rPr lang="en-GB" dirty="0"/>
              <a:t> </a:t>
            </a:r>
            <a:r>
              <a:rPr lang="en-GB" dirty="0" err="1"/>
              <a:t>cynnwys</a:t>
            </a:r>
            <a:r>
              <a:rPr lang="en-GB" dirty="0"/>
              <a:t> </a:t>
            </a:r>
            <a:r>
              <a:rPr lang="en-GB" dirty="0" err="1"/>
              <a:t>digon</a:t>
            </a:r>
            <a:r>
              <a:rPr lang="en-GB" dirty="0"/>
              <a:t> o </a:t>
            </a:r>
            <a:r>
              <a:rPr lang="en-GB" dirty="0" err="1"/>
              <a:t>wybodaeth</a:t>
            </a:r>
            <a:r>
              <a:rPr lang="en-GB" dirty="0"/>
              <a:t>, </a:t>
            </a:r>
            <a:r>
              <a:rPr lang="en-GB" dirty="0" err="1"/>
              <a:t>gofynnwch</a:t>
            </a:r>
            <a:r>
              <a:rPr lang="en-GB" dirty="0"/>
              <a:t> </a:t>
            </a:r>
            <a:r>
              <a:rPr lang="en-GB" dirty="0" err="1"/>
              <a:t>i'ch</a:t>
            </a:r>
            <a:r>
              <a:rPr lang="en-GB" dirty="0"/>
              <a:t> </a:t>
            </a:r>
            <a:r>
              <a:rPr lang="en-GB" dirty="0" err="1"/>
              <a:t>tîm</a:t>
            </a:r>
            <a:r>
              <a:rPr lang="en-GB" dirty="0"/>
              <a:t> </a:t>
            </a:r>
            <a:r>
              <a:rPr lang="en-GB" dirty="0" err="1"/>
              <a:t>cymorth</a:t>
            </a:r>
            <a:r>
              <a:rPr lang="en-GB" dirty="0"/>
              <a:t> </a:t>
            </a:r>
            <a:r>
              <a:rPr lang="en-GB" dirty="0" err="1"/>
              <a:t>mabwysiadu</a:t>
            </a:r>
            <a:r>
              <a:rPr lang="en-GB" dirty="0"/>
              <a:t> am </a:t>
            </a:r>
            <a:r>
              <a:rPr lang="en-GB" dirty="0" err="1"/>
              <a:t>rywfaint</a:t>
            </a:r>
            <a:r>
              <a:rPr lang="en-GB" dirty="0"/>
              <a:t> o help </a:t>
            </a:r>
            <a:r>
              <a:rPr lang="en-GB" dirty="0" err="1"/>
              <a:t>i</a:t>
            </a:r>
            <a:r>
              <a:rPr lang="en-GB" dirty="0"/>
              <a:t> </a:t>
            </a:r>
            <a:r>
              <a:rPr lang="en-GB" dirty="0" err="1"/>
              <a:t>fynd</a:t>
            </a:r>
            <a:r>
              <a:rPr lang="en-GB" dirty="0"/>
              <a:t> </a:t>
            </a:r>
            <a:r>
              <a:rPr lang="en-GB" dirty="0" err="1"/>
              <a:t>i'r</a:t>
            </a:r>
            <a:r>
              <a:rPr lang="en-GB" dirty="0"/>
              <a:t> </a:t>
            </a:r>
            <a:r>
              <a:rPr lang="en-GB" dirty="0" err="1"/>
              <a:t>afael</a:t>
            </a:r>
            <a:r>
              <a:rPr lang="en-GB" dirty="0"/>
              <a:t> </a:t>
            </a:r>
            <a:r>
              <a:rPr lang="en-GB" dirty="0" err="1"/>
              <a:t>â'r</a:t>
            </a:r>
            <a:r>
              <a:rPr lang="en-GB" dirty="0"/>
              <a:t> </a:t>
            </a:r>
            <a:r>
              <a:rPr lang="en-GB" dirty="0" err="1"/>
              <a:t>problemau</a:t>
            </a:r>
            <a:r>
              <a:rPr lang="en-GB" dirty="0"/>
              <a:t>.</a:t>
            </a:r>
          </a:p>
          <a:p>
            <a:endParaRPr lang="en-GB" dirty="0"/>
          </a:p>
          <a:p>
            <a:r>
              <a:rPr lang="en-GB" dirty="0" err="1"/>
              <a:t>Oherwydd</a:t>
            </a:r>
            <a:r>
              <a:rPr lang="en-GB" dirty="0"/>
              <a:t> </a:t>
            </a:r>
            <a:r>
              <a:rPr lang="en-GB" dirty="0" err="1"/>
              <a:t>ei</a:t>
            </a:r>
            <a:r>
              <a:rPr lang="en-GB" dirty="0"/>
              <a:t> </a:t>
            </a:r>
            <a:r>
              <a:rPr lang="en-GB" dirty="0" err="1"/>
              <a:t>natur</a:t>
            </a:r>
            <a:r>
              <a:rPr lang="en-GB" dirty="0"/>
              <a:t>, </a:t>
            </a:r>
            <a:r>
              <a:rPr lang="en-GB" dirty="0" err="1"/>
              <a:t>ni</a:t>
            </a:r>
            <a:r>
              <a:rPr lang="en-GB" dirty="0"/>
              <a:t> </a:t>
            </a:r>
            <a:r>
              <a:rPr lang="en-GB" dirty="0" err="1"/>
              <a:t>fydd</a:t>
            </a:r>
            <a:r>
              <a:rPr lang="en-GB" dirty="0"/>
              <a:t> </a:t>
            </a:r>
            <a:r>
              <a:rPr lang="en-GB" dirty="0" err="1"/>
              <a:t>cwrs</a:t>
            </a:r>
            <a:r>
              <a:rPr lang="en-GB" dirty="0"/>
              <a:t> </a:t>
            </a:r>
            <a:r>
              <a:rPr lang="en-GB" dirty="0" err="1"/>
              <a:t>byr</a:t>
            </a:r>
            <a:r>
              <a:rPr lang="en-GB" dirty="0"/>
              <a:t> </a:t>
            </a:r>
            <a:r>
              <a:rPr lang="en-GB" dirty="0" err="1"/>
              <a:t>byth</a:t>
            </a:r>
            <a:r>
              <a:rPr lang="en-GB" dirty="0"/>
              <a:t> </a:t>
            </a:r>
            <a:r>
              <a:rPr lang="en-GB" dirty="0" err="1"/>
              <a:t>yn</a:t>
            </a:r>
            <a:r>
              <a:rPr lang="en-GB" dirty="0"/>
              <a:t> </a:t>
            </a:r>
            <a:r>
              <a:rPr lang="en-GB" dirty="0" err="1"/>
              <a:t>ymdrin</a:t>
            </a:r>
            <a:r>
              <a:rPr lang="en-GB" dirty="0"/>
              <a:t> </a:t>
            </a:r>
            <a:r>
              <a:rPr lang="en-GB" dirty="0" err="1"/>
              <a:t>â'r</a:t>
            </a:r>
            <a:r>
              <a:rPr lang="en-GB" dirty="0"/>
              <a:t> </a:t>
            </a:r>
            <a:r>
              <a:rPr lang="en-GB" dirty="0" err="1"/>
              <a:t>cyfan</a:t>
            </a:r>
            <a:r>
              <a:rPr lang="en-GB" dirty="0"/>
              <a:t> </a:t>
            </a:r>
            <a:r>
              <a:rPr lang="en-GB" dirty="0" err="1"/>
              <a:t>rydyn</a:t>
            </a:r>
            <a:r>
              <a:rPr lang="en-GB" dirty="0"/>
              <a:t> </a:t>
            </a:r>
            <a:r>
              <a:rPr lang="en-GB" dirty="0" err="1"/>
              <a:t>ni’n</a:t>
            </a:r>
            <a:r>
              <a:rPr lang="en-GB" dirty="0"/>
              <a:t> </a:t>
            </a:r>
            <a:r>
              <a:rPr lang="en-GB" dirty="0" err="1"/>
              <a:t>ei</a:t>
            </a:r>
            <a:r>
              <a:rPr lang="en-GB" dirty="0"/>
              <a:t> </a:t>
            </a:r>
            <a:r>
              <a:rPr lang="en-GB" dirty="0" err="1"/>
              <a:t>wybod</a:t>
            </a:r>
            <a:r>
              <a:rPr lang="en-GB" dirty="0"/>
              <a:t> </a:t>
            </a:r>
            <a:r>
              <a:rPr lang="en-GB" dirty="0" err="1"/>
              <a:t>ar</a:t>
            </a:r>
            <a:r>
              <a:rPr lang="en-GB" dirty="0"/>
              <a:t> </a:t>
            </a:r>
            <a:r>
              <a:rPr lang="en-GB" dirty="0" err="1"/>
              <a:t>bwnc</a:t>
            </a:r>
            <a:r>
              <a:rPr lang="en-GB" dirty="0"/>
              <a:t>.  </a:t>
            </a:r>
            <a:r>
              <a:rPr lang="en-GB" dirty="0" err="1"/>
              <a:t>Mae'r</a:t>
            </a:r>
            <a:r>
              <a:rPr lang="en-GB" dirty="0"/>
              <a:t> </a:t>
            </a:r>
            <a:r>
              <a:rPr lang="en-GB" dirty="0" err="1"/>
              <a:t>cyrsiau</a:t>
            </a:r>
            <a:r>
              <a:rPr lang="en-GB" dirty="0"/>
              <a:t> </a:t>
            </a:r>
            <a:r>
              <a:rPr lang="en-GB" dirty="0" err="1"/>
              <a:t>wedi'u</a:t>
            </a:r>
            <a:r>
              <a:rPr lang="en-GB" dirty="0"/>
              <a:t> </a:t>
            </a:r>
            <a:r>
              <a:rPr lang="en-GB" dirty="0" err="1"/>
              <a:t>datblygu</a:t>
            </a:r>
            <a:r>
              <a:rPr lang="en-GB" dirty="0"/>
              <a:t> </a:t>
            </a:r>
            <a:r>
              <a:rPr lang="en-GB" dirty="0" err="1"/>
              <a:t>gan</a:t>
            </a:r>
            <a:r>
              <a:rPr lang="en-GB" dirty="0"/>
              <a:t> </a:t>
            </a:r>
            <a:r>
              <a:rPr lang="en-GB" dirty="0" err="1"/>
              <a:t>weithwyr</a:t>
            </a:r>
            <a:r>
              <a:rPr lang="en-GB" dirty="0"/>
              <a:t> </a:t>
            </a:r>
            <a:r>
              <a:rPr lang="en-GB" dirty="0" err="1"/>
              <a:t>cymdeithasol</a:t>
            </a:r>
            <a:r>
              <a:rPr lang="en-GB" dirty="0"/>
              <a:t> </a:t>
            </a:r>
            <a:r>
              <a:rPr lang="en-GB" dirty="0" err="1"/>
              <a:t>profiadol</a:t>
            </a:r>
            <a:r>
              <a:rPr lang="en-GB" dirty="0"/>
              <a:t> a </a:t>
            </a:r>
            <a:r>
              <a:rPr lang="en-GB" dirty="0" err="1"/>
              <a:t>mabwysiadwyr</a:t>
            </a:r>
            <a:r>
              <a:rPr lang="en-GB" dirty="0"/>
              <a:t> </a:t>
            </a:r>
            <a:r>
              <a:rPr lang="en-GB" dirty="0" err="1"/>
              <a:t>sydd</a:t>
            </a:r>
            <a:r>
              <a:rPr lang="en-GB" dirty="0"/>
              <a:t> </a:t>
            </a:r>
            <a:r>
              <a:rPr lang="en-GB" dirty="0" err="1"/>
              <a:t>wedi</a:t>
            </a:r>
            <a:r>
              <a:rPr lang="en-GB" dirty="0"/>
              <a:t> </a:t>
            </a:r>
            <a:r>
              <a:rPr lang="en-GB" dirty="0" err="1"/>
              <a:t>cyfuno</a:t>
            </a:r>
            <a:r>
              <a:rPr lang="en-GB" dirty="0"/>
              <a:t> </a:t>
            </a:r>
            <a:r>
              <a:rPr lang="en-GB" dirty="0" err="1"/>
              <a:t>eu</a:t>
            </a:r>
            <a:r>
              <a:rPr lang="en-GB" dirty="0"/>
              <a:t> </a:t>
            </a:r>
            <a:r>
              <a:rPr lang="en-GB" dirty="0" err="1"/>
              <a:t>syniadau</a:t>
            </a:r>
            <a:r>
              <a:rPr lang="en-GB" dirty="0"/>
              <a:t> am </a:t>
            </a:r>
            <a:r>
              <a:rPr lang="en-GB" dirty="0" err="1"/>
              <a:t>yr</a:t>
            </a:r>
            <a:r>
              <a:rPr lang="en-GB" dirty="0"/>
              <a:t> </a:t>
            </a:r>
            <a:r>
              <a:rPr lang="en-GB" dirty="0" err="1"/>
              <a:t>hyn</a:t>
            </a:r>
            <a:r>
              <a:rPr lang="en-GB" dirty="0"/>
              <a:t> a </a:t>
            </a:r>
            <a:r>
              <a:rPr lang="en-GB" dirty="0" err="1"/>
              <a:t>allai</a:t>
            </a:r>
            <a:r>
              <a:rPr lang="en-GB" dirty="0"/>
              <a:t> </a:t>
            </a:r>
            <a:r>
              <a:rPr lang="en-GB" dirty="0" err="1"/>
              <a:t>fod</a:t>
            </a:r>
            <a:r>
              <a:rPr lang="en-GB" dirty="0"/>
              <a:t> </a:t>
            </a:r>
            <a:r>
              <a:rPr lang="en-GB" dirty="0" err="1"/>
              <a:t>yn</a:t>
            </a:r>
            <a:r>
              <a:rPr lang="en-GB" dirty="0"/>
              <a:t> </a:t>
            </a:r>
            <a:r>
              <a:rPr lang="en-GB" dirty="0" err="1"/>
              <a:t>ddefnyddiol</a:t>
            </a:r>
            <a:r>
              <a:rPr lang="en-GB" dirty="0"/>
              <a:t>.  </a:t>
            </a:r>
            <a:r>
              <a:rPr lang="en-GB" dirty="0" err="1"/>
              <a:t>Maeƒ</a:t>
            </a:r>
            <a:r>
              <a:rPr lang="en-GB" dirty="0"/>
              <a:t> </a:t>
            </a:r>
            <a:r>
              <a:rPr lang="en-GB" dirty="0" err="1"/>
              <a:t>mwy</a:t>
            </a:r>
            <a:r>
              <a:rPr lang="en-GB" dirty="0"/>
              <a:t> </a:t>
            </a:r>
            <a:r>
              <a:rPr lang="en-GB" dirty="0" err="1"/>
              <a:t>i'w</a:t>
            </a:r>
            <a:r>
              <a:rPr lang="en-GB" dirty="0"/>
              <a:t> </a:t>
            </a:r>
            <a:r>
              <a:rPr lang="en-GB" dirty="0" err="1"/>
              <a:t>wybod</a:t>
            </a:r>
            <a:r>
              <a:rPr lang="en-GB" dirty="0"/>
              <a:t> bob </a:t>
            </a:r>
            <a:r>
              <a:rPr lang="en-GB" dirty="0" err="1"/>
              <a:t>amser</a:t>
            </a:r>
            <a:r>
              <a:rPr lang="en-GB" dirty="0"/>
              <a:t>, a </a:t>
            </a:r>
            <a:r>
              <a:rPr lang="en-GB" dirty="0" err="1"/>
              <a:t>rhai</a:t>
            </a:r>
            <a:r>
              <a:rPr lang="en-GB" dirty="0"/>
              <a:t> </a:t>
            </a:r>
            <a:r>
              <a:rPr lang="en-GB" dirty="0" err="1"/>
              <a:t>awduron</a:t>
            </a:r>
            <a:r>
              <a:rPr lang="en-GB" dirty="0"/>
              <a:t> a </a:t>
            </a:r>
            <a:r>
              <a:rPr lang="en-GB" dirty="0" err="1"/>
              <a:t>fydd</a:t>
            </a:r>
            <a:r>
              <a:rPr lang="en-GB" dirty="0"/>
              <a:t> </a:t>
            </a:r>
            <a:r>
              <a:rPr lang="en-GB" dirty="0" err="1"/>
              <a:t>yn</a:t>
            </a:r>
            <a:r>
              <a:rPr lang="en-GB" dirty="0"/>
              <a:t> </a:t>
            </a:r>
            <a:r>
              <a:rPr lang="en-GB" dirty="0" err="1"/>
              <a:t>ymddangos</a:t>
            </a:r>
            <a:r>
              <a:rPr lang="en-GB" dirty="0"/>
              <a:t> </a:t>
            </a:r>
            <a:r>
              <a:rPr lang="en-GB" dirty="0" err="1"/>
              <a:t>yn</a:t>
            </a:r>
            <a:r>
              <a:rPr lang="en-GB" dirty="0"/>
              <a:t> </a:t>
            </a:r>
            <a:r>
              <a:rPr lang="en-GB" dirty="0" err="1"/>
              <a:t>ddefnyddiol</a:t>
            </a:r>
            <a:r>
              <a:rPr lang="en-GB" dirty="0"/>
              <a:t> </a:t>
            </a:r>
            <a:r>
              <a:rPr lang="en-GB" dirty="0" err="1"/>
              <a:t>i</a:t>
            </a:r>
            <a:r>
              <a:rPr lang="en-GB" dirty="0"/>
              <a:t> chi, </a:t>
            </a:r>
            <a:r>
              <a:rPr lang="en-GB" dirty="0" err="1"/>
              <a:t>eraill</a:t>
            </a:r>
            <a:r>
              <a:rPr lang="en-GB" dirty="0"/>
              <a:t> </a:t>
            </a:r>
            <a:r>
              <a:rPr lang="en-GB" dirty="0" err="1"/>
              <a:t>yn</a:t>
            </a:r>
            <a:r>
              <a:rPr lang="en-GB" dirty="0"/>
              <a:t> </a:t>
            </a:r>
            <a:r>
              <a:rPr lang="en-GB" dirty="0" err="1"/>
              <a:t>llai</a:t>
            </a:r>
            <a:r>
              <a:rPr lang="en-GB" dirty="0"/>
              <a:t> felly.</a:t>
            </a:r>
          </a:p>
          <a:p>
            <a:r>
              <a:rPr lang="en-GB" dirty="0" err="1"/>
              <a:t>Rhowch</a:t>
            </a:r>
            <a:r>
              <a:rPr lang="en-GB" dirty="0"/>
              <a:t> </a:t>
            </a:r>
            <a:r>
              <a:rPr lang="en-GB" dirty="0" err="1"/>
              <a:t>gynnig</a:t>
            </a:r>
            <a:r>
              <a:rPr lang="en-GB" dirty="0"/>
              <a:t> </a:t>
            </a:r>
            <a:r>
              <a:rPr lang="en-GB" dirty="0" err="1"/>
              <a:t>ar</a:t>
            </a:r>
            <a:r>
              <a:rPr lang="en-GB" dirty="0"/>
              <a:t> </a:t>
            </a:r>
            <a:r>
              <a:rPr lang="en-GB" dirty="0" err="1"/>
              <a:t>ffyrdd</a:t>
            </a:r>
            <a:r>
              <a:rPr lang="en-GB" dirty="0"/>
              <a:t> </a:t>
            </a:r>
            <a:r>
              <a:rPr lang="en-GB" dirty="0" err="1"/>
              <a:t>newydd</a:t>
            </a:r>
            <a:r>
              <a:rPr lang="en-GB" dirty="0"/>
              <a:t> o </a:t>
            </a:r>
            <a:r>
              <a:rPr lang="en-GB" dirty="0" err="1"/>
              <a:t>feddwl</a:t>
            </a:r>
            <a:r>
              <a:rPr lang="en-GB" dirty="0"/>
              <a:t> </a:t>
            </a:r>
            <a:r>
              <a:rPr lang="en-GB" dirty="0" err="1"/>
              <a:t>ond</a:t>
            </a:r>
            <a:r>
              <a:rPr lang="en-GB" dirty="0"/>
              <a:t> </a:t>
            </a:r>
            <a:r>
              <a:rPr lang="en-GB" dirty="0" err="1"/>
              <a:t>os</a:t>
            </a:r>
            <a:r>
              <a:rPr lang="en-GB" dirty="0"/>
              <a:t> </a:t>
            </a:r>
            <a:r>
              <a:rPr lang="en-GB" dirty="0" err="1"/>
              <a:t>nad</a:t>
            </a:r>
            <a:r>
              <a:rPr lang="en-GB" dirty="0"/>
              <a:t> </a:t>
            </a:r>
            <a:r>
              <a:rPr lang="en-GB" dirty="0" err="1"/>
              <a:t>yw'n</a:t>
            </a:r>
            <a:r>
              <a:rPr lang="en-GB" dirty="0"/>
              <a:t> </a:t>
            </a:r>
            <a:r>
              <a:rPr lang="en-GB" dirty="0" err="1"/>
              <a:t>ddefnyddiol</a:t>
            </a:r>
            <a:r>
              <a:rPr lang="en-GB" dirty="0"/>
              <a:t>, </a:t>
            </a:r>
            <a:r>
              <a:rPr lang="en-GB" dirty="0" err="1"/>
              <a:t>gofynnwch</a:t>
            </a:r>
            <a:r>
              <a:rPr lang="en-GB" dirty="0"/>
              <a:t> </a:t>
            </a:r>
            <a:r>
              <a:rPr lang="en-GB" dirty="0" err="1"/>
              <a:t>i</a:t>
            </a:r>
            <a:r>
              <a:rPr lang="en-GB" dirty="0"/>
              <a:t> </a:t>
            </a:r>
            <a:r>
              <a:rPr lang="en-GB" dirty="0" err="1"/>
              <a:t>bobl</a:t>
            </a:r>
            <a:r>
              <a:rPr lang="en-GB" dirty="0"/>
              <a:t> </a:t>
            </a:r>
            <a:r>
              <a:rPr lang="en-GB" dirty="0" err="1"/>
              <a:t>eraill</a:t>
            </a:r>
            <a:r>
              <a:rPr lang="en-GB" dirty="0"/>
              <a:t> am </a:t>
            </a:r>
            <a:r>
              <a:rPr lang="en-GB" dirty="0" err="1"/>
              <a:t>syniadau</a:t>
            </a:r>
            <a:r>
              <a:rPr lang="en-GB" dirty="0"/>
              <a:t> a </a:t>
            </a:r>
            <a:r>
              <a:rPr lang="en-GB" dirty="0" err="1"/>
              <a:t>chyrsiau</a:t>
            </a:r>
            <a:r>
              <a:rPr lang="en-GB" dirty="0"/>
              <a:t> </a:t>
            </a:r>
            <a:r>
              <a:rPr lang="en-GB" dirty="0" err="1"/>
              <a:t>hyfforddi</a:t>
            </a:r>
            <a:r>
              <a:rPr lang="en-GB" dirty="0"/>
              <a:t> </a:t>
            </a:r>
            <a:r>
              <a:rPr lang="en-GB" dirty="0" err="1"/>
              <a:t>eraill</a:t>
            </a:r>
            <a:r>
              <a:rPr lang="en-GB" dirty="0"/>
              <a:t>, </a:t>
            </a:r>
            <a:r>
              <a:rPr lang="en-GB" dirty="0" err="1"/>
              <a:t>llyfrau</a:t>
            </a:r>
            <a:r>
              <a:rPr lang="en-GB" dirty="0"/>
              <a:t> ac </a:t>
            </a:r>
            <a:r>
              <a:rPr lang="en-GB" dirty="0" err="1"/>
              <a:t>ati</a:t>
            </a:r>
            <a:r>
              <a:rPr lang="en-GB" dirty="0"/>
              <a:t> – </a:t>
            </a:r>
            <a:r>
              <a:rPr lang="en-GB" dirty="0" err="1"/>
              <a:t>ffrindiau</a:t>
            </a:r>
            <a:r>
              <a:rPr lang="en-GB" dirty="0"/>
              <a:t>, </a:t>
            </a:r>
            <a:r>
              <a:rPr lang="en-GB" dirty="0" err="1"/>
              <a:t>cydweithwyr</a:t>
            </a:r>
            <a:r>
              <a:rPr lang="en-GB" dirty="0"/>
              <a:t>, </a:t>
            </a:r>
            <a:r>
              <a:rPr lang="en-GB" dirty="0" err="1"/>
              <a:t>mabwysiadwyr</a:t>
            </a:r>
            <a:r>
              <a:rPr lang="en-GB" dirty="0"/>
              <a:t> </a:t>
            </a:r>
            <a:r>
              <a:rPr lang="en-GB" dirty="0" err="1"/>
              <a:t>eraill</a:t>
            </a:r>
            <a:r>
              <a:rPr lang="en-GB" dirty="0"/>
              <a:t>, </a:t>
            </a:r>
            <a:r>
              <a:rPr lang="en-GB" dirty="0" err="1"/>
              <a:t>llinellau</a:t>
            </a:r>
            <a:r>
              <a:rPr lang="en-GB" dirty="0"/>
              <a:t> </a:t>
            </a:r>
            <a:r>
              <a:rPr lang="en-GB" dirty="0" err="1"/>
              <a:t>cymorth</a:t>
            </a:r>
            <a:r>
              <a:rPr lang="en-GB" dirty="0"/>
              <a:t>, </a:t>
            </a:r>
            <a:r>
              <a:rPr lang="en-GB" dirty="0" err="1"/>
              <a:t>eich</a:t>
            </a:r>
            <a:r>
              <a:rPr lang="en-GB" dirty="0"/>
              <a:t> </a:t>
            </a:r>
            <a:r>
              <a:rPr lang="en-GB" dirty="0" err="1"/>
              <a:t>gwasanaeth</a:t>
            </a:r>
            <a:r>
              <a:rPr lang="en-GB" dirty="0"/>
              <a:t> </a:t>
            </a:r>
            <a:r>
              <a:rPr lang="en-GB" dirty="0" err="1"/>
              <a:t>cymorth</a:t>
            </a:r>
            <a:r>
              <a:rPr lang="en-GB" dirty="0"/>
              <a:t> </a:t>
            </a:r>
            <a:r>
              <a:rPr lang="en-GB" dirty="0" err="1"/>
              <a:t>mabwysiadu</a:t>
            </a:r>
            <a:r>
              <a:rPr lang="en-GB" dirty="0"/>
              <a:t>.  </a:t>
            </a:r>
            <a:r>
              <a:rPr lang="en-GB" dirty="0" err="1"/>
              <a:t>Drwy</a:t>
            </a:r>
            <a:r>
              <a:rPr lang="en-GB" dirty="0"/>
              <a:t> </a:t>
            </a:r>
            <a:r>
              <a:rPr lang="en-GB" dirty="0" err="1"/>
              <a:t>ddarllen</a:t>
            </a:r>
            <a:r>
              <a:rPr lang="en-GB" dirty="0"/>
              <a:t> o </a:t>
            </a:r>
            <a:r>
              <a:rPr lang="en-GB" dirty="0" err="1"/>
              <a:t>gwmpas</a:t>
            </a:r>
            <a:r>
              <a:rPr lang="en-GB" dirty="0"/>
              <a:t> </a:t>
            </a:r>
            <a:r>
              <a:rPr lang="en-GB" dirty="0" err="1"/>
              <a:t>byddwch</a:t>
            </a:r>
            <a:r>
              <a:rPr lang="en-GB" dirty="0"/>
              <a:t> </a:t>
            </a:r>
            <a:r>
              <a:rPr lang="en-GB" dirty="0" err="1"/>
              <a:t>yn</a:t>
            </a:r>
            <a:r>
              <a:rPr lang="en-GB" dirty="0"/>
              <a:t> </a:t>
            </a:r>
            <a:r>
              <a:rPr lang="en-GB" dirty="0" err="1"/>
              <a:t>dod</a:t>
            </a:r>
            <a:r>
              <a:rPr lang="en-GB" dirty="0"/>
              <a:t> </a:t>
            </a:r>
            <a:r>
              <a:rPr lang="en-GB" dirty="0" err="1"/>
              <a:t>ar</a:t>
            </a:r>
            <a:r>
              <a:rPr lang="en-GB" dirty="0"/>
              <a:t> draws </a:t>
            </a:r>
            <a:r>
              <a:rPr lang="en-GB" dirty="0" err="1"/>
              <a:t>rhywun</a:t>
            </a:r>
            <a:r>
              <a:rPr lang="en-GB" dirty="0"/>
              <a:t> </a:t>
            </a:r>
            <a:r>
              <a:rPr lang="en-GB" dirty="0" err="1"/>
              <a:t>sy'n</a:t>
            </a:r>
            <a:r>
              <a:rPr lang="en-GB" dirty="0"/>
              <a:t> </a:t>
            </a:r>
            <a:r>
              <a:rPr lang="en-GB" dirty="0" err="1"/>
              <a:t>siarad</a:t>
            </a:r>
            <a:r>
              <a:rPr lang="en-GB" dirty="0"/>
              <a:t> </a:t>
            </a:r>
            <a:r>
              <a:rPr lang="en-GB" dirty="0" err="1"/>
              <a:t>â'ch</a:t>
            </a:r>
            <a:r>
              <a:rPr lang="en-GB" dirty="0"/>
              <a:t> </a:t>
            </a:r>
            <a:r>
              <a:rPr lang="en-GB" dirty="0" err="1"/>
              <a:t>profiad</a:t>
            </a:r>
            <a:r>
              <a:rPr lang="en-GB" dirty="0"/>
              <a:t>. </a:t>
            </a:r>
          </a:p>
          <a:p>
            <a:endParaRPr lang="en-GB" dirty="0"/>
          </a:p>
          <a:p>
            <a:r>
              <a:rPr lang="en-GB" dirty="0" err="1"/>
              <a:t>Os</a:t>
            </a:r>
            <a:r>
              <a:rPr lang="en-GB" dirty="0"/>
              <a:t> </a:t>
            </a:r>
            <a:r>
              <a:rPr lang="en-GB" dirty="0" err="1"/>
              <a:t>ydych</a:t>
            </a:r>
            <a:r>
              <a:rPr lang="en-GB" dirty="0"/>
              <a:t> </a:t>
            </a:r>
            <a:r>
              <a:rPr lang="en-GB" dirty="0" err="1"/>
              <a:t>chi’n</a:t>
            </a:r>
            <a:r>
              <a:rPr lang="en-GB" dirty="0"/>
              <a:t> </a:t>
            </a:r>
            <a:r>
              <a:rPr lang="en-GB" dirty="0" err="1"/>
              <a:t>cyflwyno</a:t>
            </a:r>
            <a:r>
              <a:rPr lang="en-GB" dirty="0"/>
              <a:t> </a:t>
            </a:r>
            <a:r>
              <a:rPr lang="en-GB" dirty="0" err="1"/>
              <a:t>hwn</a:t>
            </a:r>
            <a:r>
              <a:rPr lang="en-GB" dirty="0"/>
              <a:t> </a:t>
            </a:r>
            <a:r>
              <a:rPr lang="en-GB" dirty="0" err="1"/>
              <a:t>fel</a:t>
            </a:r>
            <a:r>
              <a:rPr lang="en-GB" dirty="0"/>
              <a:t> </a:t>
            </a:r>
            <a:r>
              <a:rPr lang="en-GB" dirty="0" err="1"/>
              <a:t>cwrs</a:t>
            </a:r>
            <a:r>
              <a:rPr lang="en-GB" dirty="0"/>
              <a:t>, </a:t>
            </a:r>
            <a:r>
              <a:rPr lang="en-GB" dirty="0" err="1"/>
              <a:t>ystyriwch</a:t>
            </a:r>
            <a:r>
              <a:rPr lang="en-GB" dirty="0"/>
              <a:t> y </a:t>
            </a:r>
            <a:r>
              <a:rPr lang="en-GB" dirty="0" err="1"/>
              <a:t>canlynol</a:t>
            </a:r>
            <a:endParaRPr lang="en-GB" dirty="0"/>
          </a:p>
          <a:p>
            <a:r>
              <a:rPr lang="en-GB" dirty="0"/>
              <a:t>- </a:t>
            </a:r>
            <a:r>
              <a:rPr lang="en-GB" dirty="0" err="1"/>
              <a:t>ddefnyddio</a:t>
            </a:r>
            <a:r>
              <a:rPr lang="en-GB" dirty="0"/>
              <a:t> GEMAU TORRI’R IÂ </a:t>
            </a:r>
          </a:p>
          <a:p>
            <a:r>
              <a:rPr lang="en-GB" dirty="0"/>
              <a:t>- </a:t>
            </a:r>
            <a:r>
              <a:rPr lang="en-GB" dirty="0" err="1"/>
              <a:t>sut</a:t>
            </a:r>
            <a:r>
              <a:rPr lang="en-GB" dirty="0"/>
              <a:t> y </a:t>
            </a:r>
            <a:r>
              <a:rPr lang="en-GB" dirty="0" err="1"/>
              <a:t>byddwch</a:t>
            </a:r>
            <a:r>
              <a:rPr lang="en-GB" dirty="0"/>
              <a:t> </a:t>
            </a:r>
            <a:r>
              <a:rPr lang="en-GB" dirty="0" err="1"/>
              <a:t>yn</a:t>
            </a:r>
            <a:r>
              <a:rPr lang="en-GB" dirty="0"/>
              <a:t> </a:t>
            </a:r>
            <a:r>
              <a:rPr lang="en-GB" dirty="0" err="1"/>
              <a:t>delio</a:t>
            </a:r>
            <a:r>
              <a:rPr lang="en-GB" dirty="0"/>
              <a:t> â CHYFLWYNIADAU (</a:t>
            </a:r>
            <a:r>
              <a:rPr lang="en-GB" dirty="0" err="1"/>
              <a:t>cyflwyno</a:t>
            </a:r>
            <a:r>
              <a:rPr lang="en-GB" dirty="0"/>
              <a:t> chi </a:t>
            </a:r>
            <a:r>
              <a:rPr lang="en-GB" dirty="0" err="1"/>
              <a:t>eich</a:t>
            </a:r>
            <a:r>
              <a:rPr lang="en-GB" dirty="0"/>
              <a:t> </a:t>
            </a:r>
            <a:r>
              <a:rPr lang="en-GB" dirty="0" err="1"/>
              <a:t>hun</a:t>
            </a:r>
            <a:r>
              <a:rPr lang="en-GB" dirty="0"/>
              <a:t> a </a:t>
            </a:r>
            <a:r>
              <a:rPr lang="en-GB" dirty="0" err="1"/>
              <a:t>chyfranogwyr</a:t>
            </a:r>
            <a:r>
              <a:rPr lang="en-GB" dirty="0"/>
              <a:t>) - </a:t>
            </a:r>
            <a:r>
              <a:rPr lang="en-GB" dirty="0" err="1"/>
              <a:t>ee</a:t>
            </a:r>
            <a:r>
              <a:rPr lang="en-GB" dirty="0"/>
              <a:t>. o </a:t>
            </a:r>
            <a:r>
              <a:rPr lang="en-GB" dirty="0" err="1"/>
              <a:t>amgylch</a:t>
            </a:r>
            <a:r>
              <a:rPr lang="en-GB" dirty="0"/>
              <a:t> </a:t>
            </a:r>
            <a:r>
              <a:rPr lang="en-GB" dirty="0" err="1"/>
              <a:t>yr</a:t>
            </a:r>
            <a:r>
              <a:rPr lang="en-GB" dirty="0"/>
              <a:t> </a:t>
            </a:r>
            <a:r>
              <a:rPr lang="en-GB" dirty="0" err="1"/>
              <a:t>ystafell</a:t>
            </a:r>
            <a:r>
              <a:rPr lang="en-GB" dirty="0"/>
              <a:t>, </a:t>
            </a:r>
            <a:r>
              <a:rPr lang="en-GB" dirty="0" err="1"/>
              <a:t>cyflwyno</a:t>
            </a:r>
            <a:r>
              <a:rPr lang="en-GB" dirty="0"/>
              <a:t> </a:t>
            </a:r>
            <a:r>
              <a:rPr lang="en-GB" dirty="0" err="1"/>
              <a:t>eich</a:t>
            </a:r>
            <a:r>
              <a:rPr lang="en-GB" dirty="0"/>
              <a:t> </a:t>
            </a:r>
            <a:r>
              <a:rPr lang="en-GB" dirty="0" err="1"/>
              <a:t>gilydd</a:t>
            </a:r>
            <a:r>
              <a:rPr lang="en-GB" dirty="0"/>
              <a:t>, </a:t>
            </a:r>
            <a:r>
              <a:rPr lang="en-GB" dirty="0" err="1"/>
              <a:t>dangos</a:t>
            </a:r>
            <a:r>
              <a:rPr lang="en-GB" dirty="0"/>
              <a:t> </a:t>
            </a:r>
            <a:r>
              <a:rPr lang="en-GB" dirty="0" err="1"/>
              <a:t>dwylo</a:t>
            </a:r>
            <a:endParaRPr lang="en-GB" dirty="0"/>
          </a:p>
          <a:p>
            <a:r>
              <a:rPr lang="en-GB" dirty="0"/>
              <a:t>- A </a:t>
            </a:r>
            <a:r>
              <a:rPr lang="en-GB" dirty="0" err="1"/>
              <a:t>oes</a:t>
            </a:r>
            <a:r>
              <a:rPr lang="en-GB" dirty="0"/>
              <a:t> </a:t>
            </a:r>
            <a:r>
              <a:rPr lang="en-GB" dirty="0" err="1"/>
              <a:t>angen</a:t>
            </a:r>
            <a:r>
              <a:rPr lang="en-GB" dirty="0"/>
              <a:t> </a:t>
            </a:r>
            <a:r>
              <a:rPr lang="en-GB" dirty="0" err="1"/>
              <a:t>cwblhau</a:t>
            </a:r>
            <a:r>
              <a:rPr lang="en-GB" dirty="0"/>
              <a:t> COFRESTR</a:t>
            </a:r>
          </a:p>
          <a:p>
            <a:r>
              <a:rPr lang="en-GB" dirty="0"/>
              <a:t>- A </a:t>
            </a:r>
            <a:r>
              <a:rPr lang="en-GB" dirty="0" err="1"/>
              <a:t>fyddwch</a:t>
            </a:r>
            <a:r>
              <a:rPr lang="en-GB" dirty="0"/>
              <a:t> </a:t>
            </a:r>
            <a:r>
              <a:rPr lang="en-GB" dirty="0" err="1"/>
              <a:t>yn</a:t>
            </a:r>
            <a:r>
              <a:rPr lang="en-GB" dirty="0"/>
              <a:t> </a:t>
            </a:r>
            <a:r>
              <a:rPr lang="en-GB" dirty="0" err="1"/>
              <a:t>defnyddio</a:t>
            </a:r>
            <a:r>
              <a:rPr lang="en-GB" dirty="0"/>
              <a:t> BATHODYNNAU</a:t>
            </a:r>
          </a:p>
          <a:p>
            <a:r>
              <a:rPr lang="en-GB" dirty="0"/>
              <a:t>CADW TŶ/RHEOLAU SYLFAENOL (</a:t>
            </a:r>
            <a:r>
              <a:rPr lang="en-GB" dirty="0" err="1"/>
              <a:t>ee</a:t>
            </a:r>
            <a:r>
              <a:rPr lang="en-GB" dirty="0"/>
              <a:t>. </a:t>
            </a:r>
            <a:r>
              <a:rPr lang="en-GB" dirty="0" err="1"/>
              <a:t>dril</a:t>
            </a:r>
            <a:r>
              <a:rPr lang="en-GB" dirty="0"/>
              <a:t> </a:t>
            </a:r>
            <a:r>
              <a:rPr lang="en-GB" dirty="0" err="1"/>
              <a:t>tân</a:t>
            </a:r>
            <a:r>
              <a:rPr lang="en-GB" dirty="0"/>
              <a:t>, </a:t>
            </a:r>
            <a:r>
              <a:rPr lang="en-GB" dirty="0" err="1"/>
              <a:t>allanfa</a:t>
            </a:r>
            <a:r>
              <a:rPr lang="en-GB" dirty="0"/>
              <a:t> </a:t>
            </a:r>
            <a:r>
              <a:rPr lang="en-GB" dirty="0" err="1"/>
              <a:t>dân</a:t>
            </a:r>
            <a:r>
              <a:rPr lang="en-GB" dirty="0"/>
              <a:t>, </a:t>
            </a:r>
            <a:r>
              <a:rPr lang="en-GB" dirty="0" err="1"/>
              <a:t>lluniaeth</a:t>
            </a:r>
            <a:r>
              <a:rPr lang="en-GB" dirty="0"/>
              <a:t>, </a:t>
            </a:r>
            <a:r>
              <a:rPr lang="en-GB" dirty="0" err="1"/>
              <a:t>parcio</a:t>
            </a:r>
            <a:r>
              <a:rPr lang="en-GB" dirty="0"/>
              <a:t>, </a:t>
            </a:r>
            <a:r>
              <a:rPr lang="en-GB" dirty="0" err="1"/>
              <a:t>ffonau</a:t>
            </a:r>
            <a:r>
              <a:rPr lang="en-GB" dirty="0"/>
              <a:t> </a:t>
            </a:r>
            <a:r>
              <a:rPr lang="en-GB" dirty="0" err="1"/>
              <a:t>symudol</a:t>
            </a:r>
            <a:r>
              <a:rPr lang="en-GB" dirty="0"/>
              <a:t>, </a:t>
            </a:r>
            <a:r>
              <a:rPr lang="en-GB" dirty="0" err="1"/>
              <a:t>cyfrinachedd</a:t>
            </a:r>
            <a:r>
              <a:rPr lang="en-GB" dirty="0"/>
              <a:t>, </a:t>
            </a:r>
            <a:r>
              <a:rPr lang="en-GB" dirty="0" err="1"/>
              <a:t>diogelu</a:t>
            </a:r>
            <a:r>
              <a:rPr lang="en-GB" dirty="0"/>
              <a:t>, </a:t>
            </a:r>
            <a:r>
              <a:rPr lang="en-GB" dirty="0" err="1"/>
              <a:t>gadael</a:t>
            </a:r>
            <a:r>
              <a:rPr lang="en-GB" dirty="0"/>
              <a:t> </a:t>
            </a:r>
            <a:r>
              <a:rPr lang="en-GB" dirty="0" err="1"/>
              <a:t>i</a:t>
            </a:r>
            <a:r>
              <a:rPr lang="en-GB" dirty="0"/>
              <a:t> </a:t>
            </a:r>
            <a:r>
              <a:rPr lang="en-GB" dirty="0" err="1"/>
              <a:t>bawb</a:t>
            </a:r>
            <a:r>
              <a:rPr lang="en-GB" dirty="0"/>
              <a:t> </a:t>
            </a:r>
            <a:r>
              <a:rPr lang="en-GB" dirty="0" err="1"/>
              <a:t>siarad</a:t>
            </a:r>
            <a:r>
              <a:rPr lang="en-GB" dirty="0"/>
              <a:t>, </a:t>
            </a:r>
            <a:r>
              <a:rPr lang="en-GB" dirty="0" err="1"/>
              <a:t>mae</a:t>
            </a:r>
            <a:r>
              <a:rPr lang="en-GB" dirty="0"/>
              <a:t> </a:t>
            </a:r>
            <a:r>
              <a:rPr lang="en-GB" dirty="0" err="1"/>
              <a:t>gan</a:t>
            </a:r>
            <a:r>
              <a:rPr lang="en-GB" dirty="0"/>
              <a:t> </a:t>
            </a:r>
            <a:r>
              <a:rPr lang="en-GB" dirty="0" err="1"/>
              <a:t>bawb</a:t>
            </a:r>
            <a:r>
              <a:rPr lang="en-GB" dirty="0"/>
              <a:t> </a:t>
            </a:r>
            <a:r>
              <a:rPr lang="en-GB" dirty="0" err="1"/>
              <a:t>yr</a:t>
            </a:r>
            <a:r>
              <a:rPr lang="en-GB" dirty="0"/>
              <a:t> </a:t>
            </a:r>
            <a:r>
              <a:rPr lang="en-GB" dirty="0" err="1"/>
              <a:t>hawl</a:t>
            </a:r>
            <a:r>
              <a:rPr lang="en-GB" dirty="0"/>
              <a:t> </a:t>
            </a:r>
            <a:r>
              <a:rPr lang="en-GB" dirty="0" err="1"/>
              <a:t>i'w</a:t>
            </a:r>
            <a:r>
              <a:rPr lang="en-GB" dirty="0"/>
              <a:t> barn, </a:t>
            </a:r>
            <a:r>
              <a:rPr lang="en-GB" dirty="0" err="1"/>
              <a:t>cadw</a:t>
            </a:r>
            <a:r>
              <a:rPr lang="en-GB" dirty="0"/>
              <a:t> </a:t>
            </a:r>
            <a:r>
              <a:rPr lang="en-GB" dirty="0" err="1"/>
              <a:t>amser</a:t>
            </a:r>
            <a:r>
              <a:rPr lang="en-GB" dirty="0"/>
              <a:t>, </a:t>
            </a:r>
            <a:r>
              <a:rPr lang="en-GB" dirty="0" err="1"/>
              <a:t>cyfleoedd</a:t>
            </a:r>
            <a:r>
              <a:rPr lang="en-GB" dirty="0"/>
              <a:t> </a:t>
            </a:r>
            <a:r>
              <a:rPr lang="en-GB" dirty="0" err="1"/>
              <a:t>i</a:t>
            </a:r>
            <a:r>
              <a:rPr lang="en-GB" dirty="0"/>
              <a:t> </a:t>
            </a:r>
            <a:r>
              <a:rPr lang="en-GB" dirty="0" err="1"/>
              <a:t>ofyn</a:t>
            </a:r>
            <a:r>
              <a:rPr lang="en-GB" dirty="0"/>
              <a:t> </a:t>
            </a:r>
            <a:r>
              <a:rPr lang="en-GB" dirty="0" err="1"/>
              <a:t>cwestiynau</a:t>
            </a:r>
            <a:r>
              <a:rPr lang="en-GB" dirty="0"/>
              <a:t>/</a:t>
            </a:r>
            <a:r>
              <a:rPr lang="en-GB" dirty="0" err="1"/>
              <a:t>trafod</a:t>
            </a:r>
            <a:r>
              <a:rPr lang="en-GB" dirty="0"/>
              <a:t>)</a:t>
            </a:r>
          </a:p>
          <a:p>
            <a:endParaRPr lang="en-GB" dirty="0"/>
          </a:p>
          <a:p>
            <a:r>
              <a:rPr lang="en-GB" dirty="0" err="1"/>
              <a:t>Trefniadau</a:t>
            </a:r>
            <a:r>
              <a:rPr lang="en-GB" dirty="0"/>
              <a:t> </a:t>
            </a:r>
            <a:r>
              <a:rPr lang="en-GB" dirty="0" err="1"/>
              <a:t>fydd</a:t>
            </a:r>
            <a:r>
              <a:rPr lang="en-GB" dirty="0"/>
              <a:t> </a:t>
            </a:r>
            <a:r>
              <a:rPr lang="en-GB" dirty="0" err="1"/>
              <a:t>yn</a:t>
            </a:r>
            <a:r>
              <a:rPr lang="en-GB" dirty="0"/>
              <a:t> </a:t>
            </a:r>
            <a:r>
              <a:rPr lang="en-GB" dirty="0" err="1"/>
              <a:t>eu</a:t>
            </a:r>
            <a:r>
              <a:rPr lang="en-GB" dirty="0"/>
              <a:t> </a:t>
            </a:r>
            <a:r>
              <a:rPr lang="en-GB" dirty="0" err="1"/>
              <a:t>lle</a:t>
            </a:r>
            <a:r>
              <a:rPr lang="en-GB" dirty="0"/>
              <a:t> </a:t>
            </a:r>
            <a:r>
              <a:rPr lang="en-GB" dirty="0" err="1"/>
              <a:t>os</a:t>
            </a:r>
            <a:r>
              <a:rPr lang="en-GB" dirty="0"/>
              <a:t> </a:t>
            </a:r>
            <a:r>
              <a:rPr lang="en-GB" dirty="0" err="1"/>
              <a:t>bydd</a:t>
            </a:r>
            <a:r>
              <a:rPr lang="en-GB" dirty="0"/>
              <a:t> </a:t>
            </a:r>
            <a:r>
              <a:rPr lang="en-GB" dirty="0" err="1"/>
              <a:t>cyfranogwr</a:t>
            </a:r>
            <a:r>
              <a:rPr lang="en-GB" dirty="0"/>
              <a:t> </a:t>
            </a:r>
            <a:r>
              <a:rPr lang="en-GB" dirty="0" err="1"/>
              <a:t>yn</a:t>
            </a:r>
            <a:r>
              <a:rPr lang="en-GB" dirty="0"/>
              <a:t> </a:t>
            </a:r>
            <a:r>
              <a:rPr lang="en-GB" dirty="0" err="1"/>
              <a:t>dechrau</a:t>
            </a:r>
            <a:r>
              <a:rPr lang="en-GB" dirty="0"/>
              <a:t> </a:t>
            </a:r>
            <a:r>
              <a:rPr lang="en-GB" dirty="0" err="1"/>
              <a:t>ymddwyn</a:t>
            </a:r>
            <a:r>
              <a:rPr lang="en-GB" dirty="0"/>
              <a:t> </a:t>
            </a:r>
            <a:r>
              <a:rPr lang="en-GB" dirty="0" err="1"/>
              <a:t>yn</a:t>
            </a:r>
            <a:r>
              <a:rPr lang="en-GB" dirty="0"/>
              <a:t> OFIDUS </a:t>
            </a:r>
            <a:r>
              <a:rPr lang="en-GB" dirty="0" err="1"/>
              <a:t>neu</a:t>
            </a:r>
            <a:r>
              <a:rPr lang="en-GB" dirty="0"/>
              <a:t> </a:t>
            </a:r>
            <a:r>
              <a:rPr lang="en-GB" dirty="0" err="1"/>
              <a:t>os</a:t>
            </a:r>
            <a:r>
              <a:rPr lang="en-GB" dirty="0"/>
              <a:t> </a:t>
            </a:r>
            <a:r>
              <a:rPr lang="en-GB" dirty="0" err="1"/>
              <a:t>oes</a:t>
            </a:r>
            <a:r>
              <a:rPr lang="en-GB" dirty="0"/>
              <a:t> </a:t>
            </a:r>
            <a:r>
              <a:rPr lang="en-GB" dirty="0" err="1"/>
              <a:t>angen</a:t>
            </a:r>
            <a:r>
              <a:rPr lang="en-GB" dirty="0"/>
              <a:t> </a:t>
            </a:r>
            <a:r>
              <a:rPr lang="en-GB" dirty="0" err="1"/>
              <a:t>iddo</a:t>
            </a:r>
            <a:r>
              <a:rPr lang="en-GB" dirty="0"/>
              <a:t> </a:t>
            </a:r>
            <a:r>
              <a:rPr lang="en-GB" dirty="0" err="1"/>
              <a:t>adael</a:t>
            </a:r>
            <a:r>
              <a:rPr lang="en-GB" dirty="0"/>
              <a:t> </a:t>
            </a:r>
            <a:r>
              <a:rPr lang="en-GB" dirty="0" err="1"/>
              <a:t>yr</a:t>
            </a:r>
            <a:r>
              <a:rPr lang="en-GB" dirty="0"/>
              <a:t> </a:t>
            </a:r>
            <a:r>
              <a:rPr lang="en-GB" dirty="0" err="1"/>
              <a:t>ystafell</a:t>
            </a:r>
            <a:r>
              <a:rPr lang="en-GB" dirty="0"/>
              <a:t> </a:t>
            </a:r>
            <a:r>
              <a:rPr lang="en-GB" dirty="0" err="1"/>
              <a:t>hyfforddi</a:t>
            </a:r>
            <a:r>
              <a:rPr lang="en-GB" dirty="0"/>
              <a:t> </a:t>
            </a:r>
            <a:r>
              <a:rPr lang="en-GB" dirty="0" err="1"/>
              <a:t>os</a:t>
            </a:r>
            <a:r>
              <a:rPr lang="en-GB" dirty="0"/>
              <a:t> </a:t>
            </a:r>
            <a:r>
              <a:rPr lang="en-GB" dirty="0" err="1"/>
              <a:t>yw'n</a:t>
            </a:r>
            <a:r>
              <a:rPr lang="en-GB" dirty="0"/>
              <a:t> </a:t>
            </a:r>
            <a:r>
              <a:rPr lang="en-GB" dirty="0" err="1"/>
              <a:t>teimlo</a:t>
            </a:r>
            <a:r>
              <a:rPr lang="en-GB" dirty="0"/>
              <a:t> bod y </a:t>
            </a:r>
            <a:r>
              <a:rPr lang="en-GB" dirty="0" err="1"/>
              <a:t>pwnc</a:t>
            </a:r>
            <a:r>
              <a:rPr lang="en-GB" dirty="0"/>
              <a:t> </a:t>
            </a:r>
            <a:r>
              <a:rPr lang="en-GB" dirty="0" err="1"/>
              <a:t>yn</a:t>
            </a:r>
            <a:r>
              <a:rPr lang="en-GB" dirty="0"/>
              <a:t> un </a:t>
            </a:r>
            <a:r>
              <a:rPr lang="en-GB" dirty="0" err="1"/>
              <a:t>emosiynol</a:t>
            </a:r>
            <a:endParaRPr lang="en-GB" dirty="0"/>
          </a:p>
          <a:p>
            <a:endParaRPr lang="en-GB" dirty="0"/>
          </a:p>
          <a:p>
            <a:r>
              <a:rPr lang="en-GB" dirty="0" err="1"/>
              <a:t>Os</a:t>
            </a:r>
            <a:r>
              <a:rPr lang="en-GB" dirty="0"/>
              <a:t> </a:t>
            </a:r>
            <a:r>
              <a:rPr lang="en-GB" dirty="0" err="1"/>
              <a:t>ydych</a:t>
            </a:r>
            <a:r>
              <a:rPr lang="en-GB" dirty="0"/>
              <a:t> </a:t>
            </a:r>
            <a:r>
              <a:rPr lang="en-GB" dirty="0" err="1"/>
              <a:t>chi'n</a:t>
            </a:r>
            <a:r>
              <a:rPr lang="en-GB" dirty="0"/>
              <a:t> </a:t>
            </a:r>
            <a:r>
              <a:rPr lang="en-GB" dirty="0" err="1"/>
              <a:t>cyflawni</a:t>
            </a:r>
            <a:r>
              <a:rPr lang="en-GB" dirty="0"/>
              <a:t> </a:t>
            </a:r>
            <a:r>
              <a:rPr lang="en-GB" dirty="0" err="1"/>
              <a:t>ar</a:t>
            </a:r>
            <a:r>
              <a:rPr lang="en-GB" dirty="0"/>
              <a:t> sail un </a:t>
            </a:r>
            <a:r>
              <a:rPr lang="en-GB" dirty="0" err="1"/>
              <a:t>i</a:t>
            </a:r>
            <a:r>
              <a:rPr lang="en-GB" dirty="0"/>
              <a:t> un, </a:t>
            </a:r>
            <a:r>
              <a:rPr lang="en-GB" dirty="0" err="1"/>
              <a:t>ystyriwch</a:t>
            </a:r>
            <a:r>
              <a:rPr lang="en-GB" dirty="0"/>
              <a:t> y </a:t>
            </a:r>
            <a:r>
              <a:rPr lang="en-GB" dirty="0" err="1"/>
              <a:t>canlynol</a:t>
            </a:r>
            <a:endParaRPr lang="en-GB" dirty="0"/>
          </a:p>
          <a:p>
            <a:r>
              <a:rPr lang="en-GB" dirty="0"/>
              <a:t>RHEOLAU SYLFAENOL (</a:t>
            </a:r>
            <a:r>
              <a:rPr lang="en-GB" dirty="0" err="1"/>
              <a:t>ee</a:t>
            </a:r>
            <a:r>
              <a:rPr lang="en-GB" dirty="0"/>
              <a:t>. </a:t>
            </a:r>
            <a:r>
              <a:rPr lang="en-GB" dirty="0" err="1"/>
              <a:t>cyfrinachedd</a:t>
            </a:r>
            <a:r>
              <a:rPr lang="en-GB" dirty="0"/>
              <a:t>, </a:t>
            </a:r>
            <a:r>
              <a:rPr lang="en-GB" dirty="0" err="1"/>
              <a:t>diogelu</a:t>
            </a:r>
            <a:r>
              <a:rPr lang="en-GB" dirty="0"/>
              <a:t>, </a:t>
            </a:r>
            <a:r>
              <a:rPr lang="en-GB" dirty="0" err="1"/>
              <a:t>mae</a:t>
            </a:r>
            <a:r>
              <a:rPr lang="en-GB" dirty="0"/>
              <a:t> </a:t>
            </a:r>
            <a:r>
              <a:rPr lang="en-GB" dirty="0" err="1"/>
              <a:t>gan</a:t>
            </a:r>
            <a:r>
              <a:rPr lang="en-GB" dirty="0"/>
              <a:t> </a:t>
            </a:r>
            <a:r>
              <a:rPr lang="en-GB" dirty="0" err="1"/>
              <a:t>bawb</a:t>
            </a:r>
            <a:r>
              <a:rPr lang="en-GB" dirty="0"/>
              <a:t> </a:t>
            </a:r>
            <a:r>
              <a:rPr lang="en-GB" dirty="0" err="1"/>
              <a:t>hawl</a:t>
            </a:r>
            <a:r>
              <a:rPr lang="en-GB" dirty="0"/>
              <a:t> </a:t>
            </a:r>
            <a:r>
              <a:rPr lang="en-GB" dirty="0" err="1"/>
              <a:t>i'w</a:t>
            </a:r>
            <a:r>
              <a:rPr lang="en-GB" dirty="0"/>
              <a:t> barn, </a:t>
            </a:r>
            <a:r>
              <a:rPr lang="en-GB" dirty="0" err="1"/>
              <a:t>cadw</a:t>
            </a:r>
            <a:r>
              <a:rPr lang="en-GB" dirty="0"/>
              <a:t> </a:t>
            </a:r>
            <a:r>
              <a:rPr lang="en-GB" dirty="0" err="1"/>
              <a:t>amser</a:t>
            </a:r>
            <a:r>
              <a:rPr lang="en-GB" dirty="0"/>
              <a:t>)</a:t>
            </a:r>
          </a:p>
          <a:p>
            <a:endParaRPr lang="en-GB" dirty="0"/>
          </a:p>
          <a:p>
            <a:r>
              <a:rPr lang="en-GB" dirty="0" err="1"/>
              <a:t>Esboniwch</a:t>
            </a:r>
            <a:r>
              <a:rPr lang="en-GB" dirty="0"/>
              <a:t> y </a:t>
            </a:r>
            <a:r>
              <a:rPr lang="en-GB" dirty="0" err="1"/>
              <a:t>cwrs</a:t>
            </a:r>
            <a:r>
              <a:rPr lang="en-GB" dirty="0"/>
              <a:t> </a:t>
            </a:r>
            <a:r>
              <a:rPr lang="en-GB" dirty="0" err="1"/>
              <a:t>yng</a:t>
            </a:r>
            <a:r>
              <a:rPr lang="en-GB" dirty="0"/>
              <a:t> </a:t>
            </a:r>
            <a:r>
              <a:rPr lang="en-GB" dirty="0" err="1"/>
              <a:t>nghyd-destun</a:t>
            </a:r>
            <a:r>
              <a:rPr lang="en-GB" dirty="0"/>
              <a:t> y </a:t>
            </a:r>
            <a:r>
              <a:rPr lang="en-GB" dirty="0" err="1"/>
              <a:t>cyrsiau</a:t>
            </a:r>
            <a:r>
              <a:rPr lang="en-GB" dirty="0"/>
              <a:t> 2 </a:t>
            </a:r>
            <a:r>
              <a:rPr lang="en-GB" dirty="0" err="1"/>
              <a:t>awr</a:t>
            </a:r>
            <a:r>
              <a:rPr lang="en-GB" dirty="0"/>
              <a:t> </a:t>
            </a:r>
            <a:r>
              <a:rPr lang="en-GB" dirty="0" err="1"/>
              <a:t>eraill</a:t>
            </a:r>
            <a:r>
              <a:rPr lang="en-GB" dirty="0"/>
              <a:t> </a:t>
            </a:r>
            <a:r>
              <a:rPr lang="en-GB" dirty="0" err="1"/>
              <a:t>yn</a:t>
            </a:r>
            <a:r>
              <a:rPr lang="en-GB" dirty="0"/>
              <a:t> </a:t>
            </a:r>
            <a:r>
              <a:rPr lang="en-GB" dirty="0" err="1"/>
              <a:t>ystafell</a:t>
            </a:r>
            <a:r>
              <a:rPr lang="en-GB" dirty="0"/>
              <a:t> </a:t>
            </a:r>
            <a:r>
              <a:rPr lang="en-GB" dirty="0" err="1"/>
              <a:t>hyfforddi</a:t>
            </a:r>
            <a:r>
              <a:rPr lang="en-GB" dirty="0"/>
              <a:t> </a:t>
            </a:r>
            <a:r>
              <a:rPr lang="en-GB" dirty="0" err="1"/>
              <a:t>ar-lein</a:t>
            </a:r>
            <a:r>
              <a:rPr lang="en-GB" dirty="0"/>
              <a:t> y </a:t>
            </a:r>
            <a:r>
              <a:rPr lang="en-GB" dirty="0" err="1"/>
              <a:t>Gwasanaeth</a:t>
            </a:r>
            <a:r>
              <a:rPr lang="en-GB" dirty="0"/>
              <a:t> </a:t>
            </a:r>
            <a:r>
              <a:rPr lang="en-GB" dirty="0" err="1"/>
              <a:t>Mabwysiadu</a:t>
            </a:r>
            <a:r>
              <a:rPr lang="en-GB" dirty="0"/>
              <a:t> </a:t>
            </a:r>
            <a:r>
              <a:rPr lang="en-GB" dirty="0" err="1"/>
              <a:t>Cenedlaethol</a:t>
            </a:r>
            <a:r>
              <a:rPr lang="en-GB" dirty="0"/>
              <a:t> a </a:t>
            </a:r>
            <a:r>
              <a:rPr lang="en-GB" dirty="0" err="1"/>
              <a:t>hyfforddiant</a:t>
            </a:r>
            <a:r>
              <a:rPr lang="en-GB" dirty="0"/>
              <a:t>/</a:t>
            </a:r>
            <a:r>
              <a:rPr lang="en-GB" dirty="0" err="1"/>
              <a:t>cymorth</a:t>
            </a:r>
            <a:r>
              <a:rPr lang="en-GB" dirty="0"/>
              <a:t> </a:t>
            </a:r>
            <a:r>
              <a:rPr lang="en-GB" dirty="0" err="1"/>
              <a:t>ehangach</a:t>
            </a:r>
            <a:r>
              <a:rPr lang="en-GB" dirty="0"/>
              <a:t> </a:t>
            </a:r>
            <a:r>
              <a:rPr lang="en-GB" dirty="0" err="1"/>
              <a:t>sydd</a:t>
            </a:r>
            <a:r>
              <a:rPr lang="en-GB" dirty="0"/>
              <a:t> </a:t>
            </a:r>
            <a:r>
              <a:rPr lang="en-GB" dirty="0" err="1"/>
              <a:t>ar</a:t>
            </a:r>
            <a:r>
              <a:rPr lang="en-GB" dirty="0"/>
              <a:t> </a:t>
            </a:r>
            <a:r>
              <a:rPr lang="en-GB" dirty="0" err="1"/>
              <a:t>gael</a:t>
            </a:r>
            <a:r>
              <a:rPr lang="en-GB" dirty="0"/>
              <a:t> </a:t>
            </a:r>
            <a:r>
              <a:rPr lang="en-GB" dirty="0" err="1"/>
              <a:t>yng</a:t>
            </a:r>
            <a:r>
              <a:rPr lang="en-GB" dirty="0"/>
              <a:t> </a:t>
            </a:r>
            <a:r>
              <a:rPr lang="en-GB" dirty="0" err="1"/>
              <a:t>Nghymru</a:t>
            </a:r>
            <a:r>
              <a:rPr lang="en-GB" dirty="0"/>
              <a:t> </a:t>
            </a:r>
            <a:r>
              <a:rPr lang="en-GB" dirty="0" err="1"/>
              <a:t>ar</a:t>
            </a:r>
            <a:r>
              <a:rPr lang="en-GB" dirty="0"/>
              <a:t> </a:t>
            </a:r>
            <a:r>
              <a:rPr lang="en-GB" dirty="0" err="1"/>
              <a:t>gyfer</a:t>
            </a:r>
            <a:r>
              <a:rPr lang="en-GB" dirty="0"/>
              <a:t> </a:t>
            </a:r>
            <a:r>
              <a:rPr lang="en-GB" dirty="0" err="1"/>
              <a:t>teuluoedd</a:t>
            </a:r>
            <a:r>
              <a:rPr lang="en-GB" dirty="0"/>
              <a:t> </a:t>
            </a:r>
            <a:r>
              <a:rPr lang="en-GB" dirty="0" err="1"/>
              <a:t>sy'n</a:t>
            </a:r>
            <a:r>
              <a:rPr lang="en-GB" dirty="0"/>
              <a:t> </a:t>
            </a:r>
            <a:r>
              <a:rPr lang="en-GB" dirty="0" err="1"/>
              <a:t>mabwysiadu</a:t>
            </a:r>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a:t>
            </a:fld>
            <a:endParaRPr lang="en-GB"/>
          </a:p>
        </p:txBody>
      </p:sp>
    </p:spTree>
    <p:extLst>
      <p:ext uri="{BB962C8B-B14F-4D97-AF65-F5344CB8AC3E}">
        <p14:creationId xmlns:p14="http://schemas.microsoft.com/office/powerpoint/2010/main" val="24448876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Felly yn ôl at y cwestiwn o beth mae hyn yn ei olygu i'ch teulu chi?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meddwl fel hyn yn golygu y gallwn ni ddechrau ymateb yn briodol i'r angen (hy anghenion cynnar y plentyn nad ydynt wedi cael eu diwallu) sy'n cymell yr ymddygiad yn yr oes sydd ohoni.</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Gallwch chi ganolbwyntio ar feddwl am fodelau gweithio mewnol y plentyn - sut mae hyn yn llywio eu credoau amdano ef/amdani hi hun ac eraill?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Ar ôl i ni ddechrau meddwl am ddatblygiad corfforol, emosiynol, gwybyddol a chymdeithasol plentyn, gallwn ymateb i blant mewn ffordd gyfannol.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hefyd eich helpu i feddwl am sut mae eich plentyn yn rheoli straen.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y-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llawer o bobl yn ceisio cynnig cefnogaeth a gwybodaeth trwy lyfrau, tudalennau gwe, blogiau a YouTube.  Mae'n bwysig eich bod chi'n dod o hyd i rywun y mae ei ddull yn addas i chi.  Gallech wneud hynny trwy fynd ar drywydd rhai o’r llyfryddiaeth yn y cwrs hwn, neu siarad â </a:t>
            </a:r>
            <a:r>
              <a:rPr kumimoji="0" lang="cy-GB" sz="1200" b="0" i="0" u="none" strike="noStrike" kern="1200" cap="none" spc="0" normalizeH="0" baseline="0" noProof="0" dirty="0" err="1">
                <a:ln>
                  <a:noFill/>
                </a:ln>
                <a:solidFill>
                  <a:prstClr val="black"/>
                </a:solidFill>
                <a:effectLst/>
                <a:uLnTx/>
                <a:uFillTx/>
                <a:latin typeface="+mn-lt"/>
                <a:ea typeface="+mn-ea"/>
                <a:cs typeface="+mn-cs"/>
              </a:rPr>
              <a:t>mabwysiadwyr</a:t>
            </a:r>
            <a:r>
              <a:rPr kumimoji="0" lang="cy-GB" sz="1200" b="0" i="0" u="none" strike="noStrike" kern="1200" cap="none" spc="0" normalizeH="0" baseline="0" noProof="0" dirty="0">
                <a:ln>
                  <a:noFill/>
                </a:ln>
                <a:solidFill>
                  <a:prstClr val="black"/>
                </a:solidFill>
                <a:effectLst/>
                <a:uLnTx/>
                <a:uFillTx/>
                <a:latin typeface="+mn-lt"/>
                <a:ea typeface="+mn-ea"/>
                <a:cs typeface="+mn-cs"/>
              </a:rPr>
              <a:t> eraill neu'ch gweithiwr cymdeithasol mabwysiadu.  Peidiwch â bod ofn gofyn am help.  Roedd y </a:t>
            </a:r>
            <a:r>
              <a:rPr kumimoji="0" lang="cy-GB" sz="1200" b="0" i="0" u="none" strike="noStrike" kern="1200" cap="none" spc="0" normalizeH="0" baseline="0" noProof="0" dirty="0" err="1">
                <a:ln>
                  <a:noFill/>
                </a:ln>
                <a:solidFill>
                  <a:prstClr val="black"/>
                </a:solidFill>
                <a:effectLst/>
                <a:uLnTx/>
                <a:uFillTx/>
                <a:latin typeface="+mn-lt"/>
                <a:ea typeface="+mn-ea"/>
                <a:cs typeface="+mn-cs"/>
              </a:rPr>
              <a:t>mabwysiadwyr</a:t>
            </a:r>
            <a:r>
              <a:rPr kumimoji="0" lang="cy-GB" sz="1200" b="0" i="0" u="none" strike="noStrike" kern="1200" cap="none" spc="0" normalizeH="0" baseline="0" noProof="0" dirty="0">
                <a:ln>
                  <a:noFill/>
                </a:ln>
                <a:solidFill>
                  <a:prstClr val="black"/>
                </a:solidFill>
                <a:effectLst/>
                <a:uLnTx/>
                <a:uFillTx/>
                <a:latin typeface="+mn-lt"/>
                <a:ea typeface="+mn-ea"/>
                <a:cs typeface="+mn-cs"/>
              </a:rPr>
              <a:t> oedd yn ymwneud â pharatoi'r cwrs hwn wir eisiau i bobl ddeall y gall pethau fod yn anodd.  Cofiwch eu dyfyniadau ...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Sleid 44:</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Dywedwch wrthym beth yw eich barn am y cwrs hwn trwy lenwi'r ffurflen sydd wedi’i darparu.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Nodyn i'ch atgoffa am y rhestr ddarllen i gyd-fynd â'r cwrs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Rydym yn eich hannog i gadw mewn cysylltiad trwy e-bost/y llinell gymorth/grwpiau cymorth eraill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Dylech sôn am WYBODAETH BYNCIOL eto, ee</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Cyrsiau hyfforddi sydd ar ddod gan AFA Cymru, Plant yng Nghymru, </a:t>
            </a:r>
            <a:r>
              <a:rPr kumimoji="0" lang="cy-GB" sz="1200" b="0" i="0" u="none" strike="noStrike" kern="1200" cap="none" spc="0" normalizeH="0" baseline="0" noProof="0" dirty="0" err="1">
                <a:ln>
                  <a:noFill/>
                </a:ln>
                <a:solidFill>
                  <a:prstClr val="black"/>
                </a:solidFill>
                <a:effectLst/>
                <a:uLnTx/>
                <a:uFillTx/>
                <a:latin typeface="+mn-lt"/>
                <a:ea typeface="+mn-ea"/>
                <a:cs typeface="+mn-cs"/>
              </a:rPr>
              <a:t>Adoption</a:t>
            </a:r>
            <a:r>
              <a:rPr kumimoji="0" lang="cy-GB" sz="1200" b="0" i="0" u="none" strike="noStrike" kern="1200" cap="none" spc="0" normalizeH="0" baseline="0" noProof="0" dirty="0">
                <a:ln>
                  <a:noFill/>
                </a:ln>
                <a:solidFill>
                  <a:prstClr val="black"/>
                </a:solidFill>
                <a:effectLst/>
                <a:uLnTx/>
                <a:uFillTx/>
                <a:latin typeface="+mn-lt"/>
                <a:ea typeface="+mn-ea"/>
                <a:cs typeface="+mn-cs"/>
              </a:rPr>
              <a:t> UK</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Siarad am Fabwysiadu yng Nghymru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Digwyddiadau i ddod (ee. Cynadleddau, cyfarfodydd grŵp cymorth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EB37DC22-F622-44EA-8F1E-4178DF55D77F}" type="slidenum">
              <a:rPr lang="en-GB" smtClean="0"/>
              <a:t>23</a:t>
            </a:fld>
            <a:endParaRPr lang="en-GB"/>
          </a:p>
        </p:txBody>
      </p:sp>
    </p:spTree>
    <p:extLst>
      <p:ext uri="{BB962C8B-B14F-4D97-AF65-F5344CB8AC3E}">
        <p14:creationId xmlns:p14="http://schemas.microsoft.com/office/powerpoint/2010/main" val="9155918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25</a:t>
            </a:fld>
            <a:endParaRPr lang="en-GB"/>
          </a:p>
        </p:txBody>
      </p:sp>
    </p:spTree>
    <p:extLst>
      <p:ext uri="{BB962C8B-B14F-4D97-AF65-F5344CB8AC3E}">
        <p14:creationId xmlns:p14="http://schemas.microsoft.com/office/powerpoint/2010/main" val="29334377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26</a:t>
            </a:fld>
            <a:endParaRPr lang="en-GB"/>
          </a:p>
        </p:txBody>
      </p:sp>
    </p:spTree>
    <p:extLst>
      <p:ext uri="{BB962C8B-B14F-4D97-AF65-F5344CB8AC3E}">
        <p14:creationId xmlns:p14="http://schemas.microsoft.com/office/powerpoint/2010/main" val="3541227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Pam edrych ar y cwrs hwn?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Byddwch wedi rhoi rhywfaint o sylw i theori Ymlyniad yn ystod eich cwrs Paratoi a'ch asesiad. Mae'n ddefnyddiol ailedrych ar hyn nawr eich bod yn magu plant.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theori ymlyniad yn bwnc enfawr a phan fyddwch chi'n brysur yn bod yn rhiant mabwysiadol gall fod yn anodd deall pam mae hyn yn berthnasol a pham y byddech chi'n dewis neilltuo amser i edrych ar hyn. Yn gryno, oherwydd gall theori ymlyniad fod yn offeryn defnyddiol iawn wrth helpu i ddeall pam mae plant yn ymddwyn fel y maen nhw a pham y gall plant wedi'u mabwysiadu ymateb yn wahanol i blant eraill.  Mae hefyd yn ein helpu i feddwl sut y gall y ffordd rydyn ni’n </a:t>
            </a:r>
            <a:r>
              <a:rPr kumimoji="0" lang="cy-GB" sz="1200" b="0" i="0" u="none" strike="noStrike" kern="1200" cap="none" spc="0" normalizeH="0" baseline="0" noProof="0" dirty="0" err="1">
                <a:ln>
                  <a:noFill/>
                </a:ln>
                <a:solidFill>
                  <a:prstClr val="black"/>
                </a:solidFill>
                <a:effectLst/>
                <a:uLnTx/>
                <a:uFillTx/>
                <a:latin typeface="+mn-lt"/>
                <a:ea typeface="+mn-ea"/>
                <a:cs typeface="+mn-cs"/>
              </a:rPr>
              <a:t>rhianta</a:t>
            </a:r>
            <a:r>
              <a:rPr kumimoji="0" lang="cy-GB" sz="1200" b="0" i="0" u="none" strike="noStrike" kern="1200" cap="none" spc="0" normalizeH="0" baseline="0" noProof="0" dirty="0">
                <a:ln>
                  <a:noFill/>
                </a:ln>
                <a:solidFill>
                  <a:prstClr val="black"/>
                </a:solidFill>
                <a:effectLst/>
                <a:uLnTx/>
                <a:uFillTx/>
                <a:latin typeface="+mn-lt"/>
                <a:ea typeface="+mn-ea"/>
                <a:cs typeface="+mn-cs"/>
              </a:rPr>
              <a:t> effeithio ar eu lles emosiynol nawr ac yn y dyfodol.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Theori Ymlyniad yn ein helpu i ddeall beth sydd angen digwydd ar gyfer datblygiad iach i fabanod.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theori ymlyniad yn llywio llawer o'r dulliau ynghylch ymddygiad a meithrin perthnasoedd ar yr adeg benodol hon.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P'un a yw hyn yn golygu meddwl am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Sut mae plant yn profi'r trawsnewid o deuluoedd maeth i deuluoedd mabwysiadol,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Helpu plant i gael profiadau cyswllt cadarnhaol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Pam y gall bod yn rhiant mabwysiadol fod yn flinedig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Ac weithiau pam ei bod hi'n anodd caru eich plentyn, neu eu cael nhw i deimlo eich bod chi'n eu caru nhw.</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Cwrs byr yw hwn ac felly ond megis dechrau yw hwn! Nid yw'n rhoi manylion am sut y gallwn </a:t>
            </a:r>
            <a:r>
              <a:rPr kumimoji="0" lang="cy-GB" sz="1200" b="0" i="0" u="none" strike="noStrike" kern="1200" cap="none" spc="0" normalizeH="0" baseline="0" noProof="0" dirty="0" err="1">
                <a:ln>
                  <a:noFill/>
                </a:ln>
                <a:solidFill>
                  <a:prstClr val="black"/>
                </a:solidFill>
                <a:effectLst/>
                <a:uLnTx/>
                <a:uFillTx/>
                <a:latin typeface="+mn-lt"/>
                <a:ea typeface="+mn-ea"/>
                <a:cs typeface="+mn-cs"/>
              </a:rPr>
              <a:t>rianta'n</a:t>
            </a:r>
            <a:r>
              <a:rPr kumimoji="0" lang="cy-GB" sz="1200" b="0" i="0" u="none" strike="noStrike" kern="1200" cap="none" spc="0" normalizeH="0" baseline="0" noProof="0" dirty="0">
                <a:ln>
                  <a:noFill/>
                </a:ln>
                <a:solidFill>
                  <a:prstClr val="black"/>
                </a:solidFill>
                <a:effectLst/>
                <a:uLnTx/>
                <a:uFillTx/>
                <a:latin typeface="+mn-lt"/>
                <a:ea typeface="+mn-ea"/>
                <a:cs typeface="+mn-cs"/>
              </a:rPr>
              <a:t> wahanol, mae cyrsiau eraill yn edrych ar y maes hwnnw. Dim ond y dechrau yw hwn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deall y sylfaen ddamcaniaethol sydd y tu ôl i'r cyngor a'r wybodaeth fwy ymarferol sydd ar gael olygu eich bod yn gallu myfyrio'n well ar pam mae rhai pethau'n gweithio i chi a'ch plentyn, a phethau eraill nad ydyn nhw'n gweithio.  Y gobaith yw, trwy wneud hynny, y gallwch chi addasu eich meddwl a rhoi cynnig ar syniadau newydd.  Gall hefyd helpu pan fydd angen i chi siarad â gweithwyr proffesiynol eraill, yn enwedig pan fyddwch chi am iddyn nhw wneud rhywbeth i chi eich hun a'ch plentyn.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Os oes gennych gwestiwn nad yw wedi ei ateb yma, cofiwch y gallwch chi godi'r ffôn a gofyn - </a:t>
            </a:r>
            <a:r>
              <a:rPr kumimoji="0" lang="cy-GB" sz="1200" b="0" i="0" u="none" strike="noStrike" kern="1200" cap="none" spc="0" normalizeH="0" baseline="0" noProof="0" dirty="0" err="1">
                <a:ln>
                  <a:noFill/>
                </a:ln>
                <a:solidFill>
                  <a:prstClr val="black"/>
                </a:solidFill>
                <a:effectLst/>
                <a:uLnTx/>
                <a:uFillTx/>
                <a:latin typeface="+mn-lt"/>
                <a:ea typeface="+mn-ea"/>
                <a:cs typeface="+mn-cs"/>
              </a:rPr>
              <a:t>mabwysiadwyr</a:t>
            </a:r>
            <a:r>
              <a:rPr kumimoji="0" lang="cy-GB" sz="1200" b="0" i="0" u="none" strike="noStrike" kern="1200" cap="none" spc="0" normalizeH="0" baseline="0" noProof="0" dirty="0">
                <a:ln>
                  <a:noFill/>
                </a:ln>
                <a:solidFill>
                  <a:prstClr val="black"/>
                </a:solidFill>
                <a:effectLst/>
                <a:uLnTx/>
                <a:uFillTx/>
                <a:latin typeface="+mn-lt"/>
                <a:ea typeface="+mn-ea"/>
                <a:cs typeface="+mn-cs"/>
              </a:rPr>
              <a:t> eraill, eich gwasanaeth cymorth mabwysiadu neu linellau cymorth y sector gwirfoddol fel </a:t>
            </a:r>
            <a:r>
              <a:rPr kumimoji="0" lang="cy-GB" sz="1200" b="0" i="0" u="none" strike="noStrike" kern="1200" cap="none" spc="0" normalizeH="0" baseline="0" noProof="0" dirty="0" err="1">
                <a:ln>
                  <a:noFill/>
                </a:ln>
                <a:solidFill>
                  <a:prstClr val="black"/>
                </a:solidFill>
                <a:effectLst/>
                <a:uLnTx/>
                <a:uFillTx/>
                <a:latin typeface="+mn-lt"/>
                <a:ea typeface="+mn-ea"/>
                <a:cs typeface="+mn-cs"/>
              </a:rPr>
              <a:t>Adoption</a:t>
            </a:r>
            <a:r>
              <a:rPr kumimoji="0" lang="cy-GB" sz="1200" b="0" i="0" u="none" strike="noStrike" kern="1200" cap="none" spc="0" normalizeH="0" baseline="0" noProof="0" dirty="0">
                <a:ln>
                  <a:noFill/>
                </a:ln>
                <a:solidFill>
                  <a:prstClr val="black"/>
                </a:solidFill>
                <a:effectLst/>
                <a:uLnTx/>
                <a:uFillTx/>
                <a:latin typeface="+mn-lt"/>
                <a:ea typeface="+mn-ea"/>
                <a:cs typeface="+mn-cs"/>
              </a:rPr>
              <a:t> UK ac AFA Cymru.  Mae yna lawer o wybodaeth am ymlyniad ac ymddygiad a pherthnasoedd ar-lein a byddwn ni'n cyfeirio at rai o'r pethau rydyn ni'n eu cael yn ddefnyddiol hefyd.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modiwl hwn yn fwy defnyddiol os bydd yn cael ei baru â'r cwrs Iechyd a Datblygu yn y gyfres hon o gyrsiau.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4</a:t>
            </a:fld>
            <a:endParaRPr lang="en-GB"/>
          </a:p>
        </p:txBody>
      </p:sp>
    </p:spTree>
    <p:extLst>
      <p:ext uri="{BB962C8B-B14F-4D97-AF65-F5344CB8AC3E}">
        <p14:creationId xmlns:p14="http://schemas.microsoft.com/office/powerpoint/2010/main" val="1151321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Felly pam ei fod yn anodd? Pam y gallai </a:t>
            </a:r>
            <a:r>
              <a:rPr kumimoji="0" lang="cy-GB" sz="1200" b="0" i="0" u="none" strike="noStrike" kern="1200" cap="none" spc="0" normalizeH="0" baseline="0" noProof="0" dirty="0" err="1">
                <a:ln>
                  <a:noFill/>
                </a:ln>
                <a:solidFill>
                  <a:prstClr val="black"/>
                </a:solidFill>
                <a:effectLst/>
                <a:uLnTx/>
                <a:uFillTx/>
                <a:latin typeface="+mn-lt"/>
                <a:ea typeface="+mn-ea"/>
                <a:cs typeface="+mn-cs"/>
              </a:rPr>
              <a:t>mabwysiadwyr</a:t>
            </a:r>
            <a:r>
              <a:rPr kumimoji="0" lang="cy-GB" sz="1200" b="0" i="0" u="none" strike="noStrike" kern="1200" cap="none" spc="0" normalizeH="0" baseline="0" noProof="0" dirty="0">
                <a:ln>
                  <a:noFill/>
                </a:ln>
                <a:solidFill>
                  <a:prstClr val="black"/>
                </a:solidFill>
                <a:effectLst/>
                <a:uLnTx/>
                <a:uFillTx/>
                <a:latin typeface="+mn-lt"/>
                <a:ea typeface="+mn-ea"/>
                <a:cs typeface="+mn-cs"/>
              </a:rPr>
              <a:t> ei chael hi'n anodd bod yn rhiant i'w plentyn wedi'i fabwysiadu?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Ystyriwch eich sefyllfa eich hun fel rhiant mabwysiadol. Beth yw'r heriau rydych chi'n eu hwynebu? Sut mae eich plentyn yn ymddwyn a allai beri rhywfaint o bryder i chi? Ydych chi'n gwbl ymwybodol o'u profiadau cynnar ac a ydych chi'n hyderus eich bod chi'n </a:t>
            </a:r>
            <a:r>
              <a:rPr kumimoji="0" lang="cy-GB" sz="1200" b="0" i="0" u="none" strike="noStrike" kern="1200" cap="none" spc="0" normalizeH="0" baseline="0" noProof="0" dirty="0" err="1">
                <a:ln>
                  <a:noFill/>
                </a:ln>
                <a:solidFill>
                  <a:prstClr val="black"/>
                </a:solidFill>
                <a:effectLst/>
                <a:uLnTx/>
                <a:uFillTx/>
                <a:latin typeface="+mn-lt"/>
                <a:ea typeface="+mn-ea"/>
                <a:cs typeface="+mn-cs"/>
              </a:rPr>
              <a:t>rhianta</a:t>
            </a:r>
            <a:r>
              <a:rPr kumimoji="0" lang="cy-GB" sz="1200" b="0" i="0" u="none" strike="noStrike" kern="1200" cap="none" spc="0" normalizeH="0" baseline="0" noProof="0" dirty="0">
                <a:ln>
                  <a:noFill/>
                </a:ln>
                <a:solidFill>
                  <a:prstClr val="black"/>
                </a:solidFill>
                <a:effectLst/>
                <a:uLnTx/>
                <a:uFillTx/>
                <a:latin typeface="+mn-lt"/>
                <a:ea typeface="+mn-ea"/>
                <a:cs typeface="+mn-cs"/>
              </a:rPr>
              <a:t> mewn ffordd briodol?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yna lawer o ffactorau ynghlwm ag ymddygiad. Bydd plant yn ymddwyn mewn ffordd benodol oherwydd: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Nodweddion genetig</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Nodweddion personoliaeth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Profiad cyn-geni</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Materion datblygiadol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Unrhyw ffactorau meddygol e.e. ADHD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Ffactorau </a:t>
            </a:r>
            <a:r>
              <a:rPr kumimoji="0" lang="cy-GB" sz="1200" b="0" i="0" u="none" strike="noStrike" kern="1200" cap="none" spc="0" normalizeH="0" baseline="0" noProof="0" dirty="0" err="1">
                <a:ln>
                  <a:noFill/>
                </a:ln>
                <a:solidFill>
                  <a:prstClr val="black"/>
                </a:solidFill>
                <a:effectLst/>
                <a:uLnTx/>
                <a:uFillTx/>
                <a:latin typeface="+mn-lt"/>
                <a:ea typeface="+mn-ea"/>
                <a:cs typeface="+mn-cs"/>
              </a:rPr>
              <a:t>sefyllfaol</a:t>
            </a:r>
            <a:r>
              <a:rPr kumimoji="0" lang="cy-GB" sz="1200" b="0" i="0" u="none" strike="noStrike" kern="1200" cap="none" spc="0" normalizeH="0" baseline="0" noProof="0" dirty="0">
                <a:ln>
                  <a:noFill/>
                </a:ln>
                <a:solidFill>
                  <a:prstClr val="black"/>
                </a:solidFill>
                <a:effectLst/>
                <a:uLnTx/>
                <a:uFillTx/>
                <a:latin typeface="+mn-lt"/>
                <a:ea typeface="+mn-ea"/>
                <a:cs typeface="+mn-cs"/>
              </a:rPr>
              <a:t> e.e. rhan o grŵp brodyr a chwiorydd mawr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Ffactorau amgylcheddol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Dylanwadau cymunedol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Profiadau cynnar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Gwahanu a cholli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Pan fyddwch chi’n ystyried y rhain ynghyd â sbardunau a allai fod yn effeithio ar y plentyn yn y foment honno, neu eu bod yn teimlo'n sâl neu'n poeni gyda rhywbeth ar eu meddwl...fel rhieni mae angen i ni fod yn arbenigwyr ar ddehongli'r hyn sy'n mynd ymlaen!!!!!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5</a:t>
            </a:fld>
            <a:endParaRPr lang="en-GB"/>
          </a:p>
        </p:txBody>
      </p:sp>
    </p:spTree>
    <p:extLst>
      <p:ext uri="{BB962C8B-B14F-4D97-AF65-F5344CB8AC3E}">
        <p14:creationId xmlns:p14="http://schemas.microsoft.com/office/powerpoint/2010/main" val="2892034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defnyddio dealltwriaeth o theori ymlyniad i ddatblygu fframwaith ar gyfer deall ymddygiad plentyn yn yr oes sydd ohoni ein helpu i ddatblygu syniadau am y ffyrdd y gallwn ymateb.  Nid yw anghenion y rhan fwyaf o blant sy'n cael eu mabwysiadu wedi cael eu diwallu fel hyn yn ystod eu dyddiau, wythnosau neu fisoedd cynnar a gall yr anghenion hyn nad ydynt wedi’u diwallu gymell eu hymddygiad nawr.  Mae ymatebion </a:t>
            </a:r>
            <a:r>
              <a:rPr kumimoji="0" lang="cy-GB" sz="1200" b="0" i="0" u="none" strike="noStrike" kern="1200" cap="none" spc="0" normalizeH="0" baseline="0" noProof="0" dirty="0" err="1">
                <a:ln>
                  <a:noFill/>
                </a:ln>
                <a:solidFill>
                  <a:prstClr val="black"/>
                </a:solidFill>
                <a:effectLst/>
                <a:uLnTx/>
                <a:uFillTx/>
                <a:latin typeface="+mn-lt"/>
                <a:ea typeface="+mn-ea"/>
                <a:cs typeface="+mn-cs"/>
              </a:rPr>
              <a:t>rhianta</a:t>
            </a:r>
            <a:r>
              <a:rPr kumimoji="0" lang="cy-GB" sz="1200" b="0" i="0" u="none" strike="noStrike" kern="1200" cap="none" spc="0" normalizeH="0" baseline="0" noProof="0" dirty="0">
                <a:ln>
                  <a:noFill/>
                </a:ln>
                <a:solidFill>
                  <a:prstClr val="black"/>
                </a:solidFill>
                <a:effectLst/>
                <a:uLnTx/>
                <a:uFillTx/>
                <a:latin typeface="+mn-lt"/>
                <a:ea typeface="+mn-ea"/>
                <a:cs typeface="+mn-cs"/>
              </a:rPr>
              <a:t> sydd wedi'u targedu at ddiwallu'r anghenion nad ydynt wedi cael eu diwallu ynghylch diogelwch ac agosrwydd yn gyffredinol yn fwy llwyddiannus yn y tymor hirach na'r ymatebion hynny sy'n ystyried yr ymddygiad yn arwynebol.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1" u="none" strike="noStrike" kern="1200" cap="none" spc="0" normalizeH="0" baseline="0" noProof="0" dirty="0">
                <a:ln>
                  <a:noFill/>
                </a:ln>
                <a:solidFill>
                  <a:prstClr val="black"/>
                </a:solidFill>
                <a:effectLst/>
                <a:uLnTx/>
                <a:uFillTx/>
                <a:latin typeface="+mn-lt"/>
                <a:ea typeface="+mn-ea"/>
                <a:cs typeface="+mn-cs"/>
              </a:rPr>
              <a:t>Ymarfer: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1" u="none" strike="noStrike" kern="1200" cap="none" spc="0" normalizeH="0" baseline="0" noProof="0" dirty="0">
                <a:ln>
                  <a:noFill/>
                </a:ln>
                <a:solidFill>
                  <a:prstClr val="black"/>
                </a:solidFill>
                <a:effectLst/>
                <a:uLnTx/>
                <a:uFillTx/>
                <a:latin typeface="+mn-lt"/>
                <a:ea typeface="+mn-ea"/>
                <a:cs typeface="+mn-cs"/>
              </a:rPr>
              <a:t>Beth yw anghenion sylfaenol plentyn?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yna ymarfer defnyddiol sy'n helpu i ystyried yr hyn sydd ei angen ar blentyn a'r hyn y gallai fod wedi'i golli. Mae'n creu delwedd weledol a all fod yn effeithiol.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Wrth feddwl am eich plentyn eich hun a'i brofiadau cynnar, ysgrifennwch i lawr ar ddarnau o bapur neu ar </a:t>
            </a:r>
            <a:r>
              <a:rPr kumimoji="0" lang="cy-GB" sz="1200" b="0" i="1" u="none" strike="noStrike" kern="1200" cap="none" spc="0" normalizeH="0" baseline="0" noProof="0" dirty="0">
                <a:ln>
                  <a:noFill/>
                </a:ln>
                <a:solidFill>
                  <a:prstClr val="black"/>
                </a:solidFill>
                <a:effectLst/>
                <a:uLnTx/>
                <a:uFillTx/>
                <a:latin typeface="+mn-lt"/>
                <a:ea typeface="+mn-ea"/>
                <a:cs typeface="+mn-cs"/>
              </a:rPr>
              <a:t>post-it </a:t>
            </a:r>
            <a:r>
              <a:rPr kumimoji="0" lang="cy-GB" sz="1200" b="0" i="0" u="none" strike="noStrike" kern="1200" cap="none" spc="0" normalizeH="0" baseline="0" noProof="0" dirty="0">
                <a:ln>
                  <a:noFill/>
                </a:ln>
                <a:solidFill>
                  <a:prstClr val="black"/>
                </a:solidFill>
                <a:effectLst/>
                <a:uLnTx/>
                <a:uFillTx/>
                <a:latin typeface="+mn-lt"/>
                <a:ea typeface="+mn-ea"/>
                <a:cs typeface="+mn-cs"/>
              </a:rPr>
              <a:t>beth yw eu hanghenion sylfaenol... Bydd y rhain yn cynnwys bwyd, cysur, lloches, dal, hwyl, wynebau’n gwenu…. Ceisiwch ystyried yr holl fanylion. Meddyliwch am hyn yng nghyd-destun oedran eich plentyn - beth fyddai ei angen ar blentyn o'r oedran hwnnw?  Gwnewch wal o'r briciau perthnasol.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Nawr meddyliwch am eich plentyn - beth oedd ar goll iddyn nhw?  Tynnwch y pethau nad oedd ganddyn nhw i lawr - ydy'r wal yn dal yn sefydlog? Mae’n debyg ddim.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Mae'n ffordd ddefnyddiol i rai pobl gael syniad gweledol o ystyr y bylchau yn y gofynion sylfaenol hyn ar gyfer datblygiad iach hy ni waeth pa mor dda rydych chi'n adeiladu wal wedi hynny - os yw'r sylfeini'n ansefydlog gall materion godi yn nes ymlaen.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6</a:t>
            </a:fld>
            <a:endParaRPr lang="en-GB"/>
          </a:p>
        </p:txBody>
      </p:sp>
    </p:spTree>
    <p:extLst>
      <p:ext uri="{BB962C8B-B14F-4D97-AF65-F5344CB8AC3E}">
        <p14:creationId xmlns:p14="http://schemas.microsoft.com/office/powerpoint/2010/main" val="590427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theori ymlyniad yn rhoi esboniad i ni o sut mae anghenion cynnar plentyn yn cael eu diwallu trwy'r rhyngweithio â'r prif berson sy'n gofalu amdano.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damcaniaeth </a:t>
            </a:r>
            <a:r>
              <a:rPr kumimoji="0" lang="cy-GB" sz="1200" b="0" i="0" u="none" strike="noStrike" kern="1200" cap="none" spc="0" normalizeH="0" baseline="0" noProof="0" dirty="0" err="1">
                <a:ln>
                  <a:noFill/>
                </a:ln>
                <a:solidFill>
                  <a:prstClr val="black"/>
                </a:solidFill>
                <a:effectLst/>
                <a:uLnTx/>
                <a:uFillTx/>
                <a:latin typeface="+mn-lt"/>
                <a:ea typeface="+mn-ea"/>
                <a:cs typeface="+mn-cs"/>
              </a:rPr>
              <a:t>Maslow</a:t>
            </a:r>
            <a:r>
              <a:rPr kumimoji="0" lang="cy-GB" sz="1200" b="0" i="0" u="none" strike="noStrike" kern="1200" cap="none" spc="0" normalizeH="0" baseline="0" noProof="0" dirty="0">
                <a:ln>
                  <a:noFill/>
                </a:ln>
                <a:solidFill>
                  <a:prstClr val="black"/>
                </a:solidFill>
                <a:effectLst/>
                <a:uLnTx/>
                <a:uFillTx/>
                <a:latin typeface="+mn-lt"/>
                <a:ea typeface="+mn-ea"/>
                <a:cs typeface="+mn-cs"/>
              </a:rPr>
              <a:t> ynghylch hierarchaeth anghenion yn ddefnyddiol i’w hystyried, os yw anghenion corfforol sylfaenol plentyn yn cael eu diwallu, yna mae angen eu cadw’n ddiogel cyn y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ddatblygu’r gallu i ffurfio perthnasoedd cariadus a theimlo eu bod yn perthyn. Bydd hyn yn ei dro yn eu helpu i ddatblygu hunan-barch fel y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fynd ymlaen i gyflawni hunan-wireddu, ffurfio eu breuddwydion a'u huchelgeisiau eu hunain a chyflawni eu potensial. Mae cadw'r drefn hon mewn cof yn ddefnyddiol wrth ystyried sut mae profiadau cynnar plentyn wedi diwallu ei anghenion ai peidio ac mae hynny’n ymwneud ag adeiladu'r wal.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7</a:t>
            </a:fld>
            <a:endParaRPr lang="en-GB"/>
          </a:p>
        </p:txBody>
      </p:sp>
    </p:spTree>
    <p:extLst>
      <p:ext uri="{BB962C8B-B14F-4D97-AF65-F5344CB8AC3E}">
        <p14:creationId xmlns:p14="http://schemas.microsoft.com/office/powerpoint/2010/main" val="2651660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Theori Ymlyniad yn disgrifio'r rhyngweithio rhwng babanod a phlant a'r oedolion sy'n gofalu amdanyn nhw.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Mae'n dweud wrthym fod ansawdd profiad y blynyddoedd cynnar o berthnasoedd rhoi gofal a'u profiad o wahanu a cholli rhoddwyr gofal yn arwyddocaol o ran dylanwadu ar sut mae plant yn gweld eu hunain a sut maen nhw'n deall ac yn rhagweld beth allai ddigwydd wrth wneud perthnasoedd ag eraill.  Trwy'r broses o ddiwallu eu hanghenion mae plant yn datblygu ymddiriedaeth, cyfathrebu, diogelwch ac ymdeimlad ohonyn nhw eu hunain ar lefel sylfaenol iawn.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yna lawer iawn o wybodaeth ar gael a fydd yn rhoi hanfodion theori ymlyniad i chi.  Mae fideo Brain Building NSPCC yn esboniad sylfaenol defnyddiol ynghylch sut mae rhoi gofal cynnar yn effeithio ar ddatblygiad yr ymennydd.  Mae ar gael trwy eu gwefan.  Mae'n seiliedig ar waith a wnaed gan Ganolfan Datblygiad Plant </a:t>
            </a:r>
            <a:r>
              <a:rPr kumimoji="0" lang="cy-GB" sz="1200" b="0" i="0" u="none" strike="noStrike" kern="1200" cap="none" spc="0" normalizeH="0" baseline="0" noProof="0" dirty="0" err="1">
                <a:ln>
                  <a:noFill/>
                </a:ln>
                <a:solidFill>
                  <a:prstClr val="black"/>
                </a:solidFill>
                <a:effectLst/>
                <a:uLnTx/>
                <a:uFillTx/>
                <a:latin typeface="+mn-lt"/>
                <a:ea typeface="+mn-ea"/>
                <a:cs typeface="+mn-cs"/>
              </a:rPr>
              <a:t>Harvard</a:t>
            </a:r>
            <a:r>
              <a:rPr kumimoji="0" lang="cy-GB" sz="1200" b="0" i="0" u="none" strike="noStrike" kern="1200" cap="none" spc="0" normalizeH="0" baseline="0" noProof="0" dirty="0">
                <a:ln>
                  <a:noFill/>
                </a:ln>
                <a:solidFill>
                  <a:prstClr val="black"/>
                </a:solidFill>
                <a:effectLst/>
                <a:uLnTx/>
                <a:uFillTx/>
                <a:latin typeface="+mn-lt"/>
                <a:ea typeface="+mn-ea"/>
                <a:cs typeface="+mn-cs"/>
              </a:rPr>
              <a:t> ac ar gyfer y rhai sy'n chwilio am ragor o wybodaeth.  Fe welwch lawer o bobl ar U </a:t>
            </a:r>
            <a:r>
              <a:rPr kumimoji="0" lang="cy-GB" sz="1200" b="0" i="0" u="none" strike="noStrike" kern="1200" cap="none" spc="0" normalizeH="0" baseline="0" noProof="0" dirty="0" err="1">
                <a:ln>
                  <a:noFill/>
                </a:ln>
                <a:solidFill>
                  <a:prstClr val="black"/>
                </a:solidFill>
                <a:effectLst/>
                <a:uLnTx/>
                <a:uFillTx/>
                <a:latin typeface="+mn-lt"/>
                <a:ea typeface="+mn-ea"/>
                <a:cs typeface="+mn-cs"/>
              </a:rPr>
              <a:t>tube</a:t>
            </a:r>
            <a:r>
              <a:rPr kumimoji="0" lang="cy-GB" sz="1200" b="0" i="0" u="none" strike="noStrike" kern="1200" cap="none" spc="0" normalizeH="0" baseline="0" noProof="0" dirty="0">
                <a:ln>
                  <a:noFill/>
                </a:ln>
                <a:solidFill>
                  <a:prstClr val="black"/>
                </a:solidFill>
                <a:effectLst/>
                <a:uLnTx/>
                <a:uFillTx/>
                <a:latin typeface="+mn-lt"/>
                <a:ea typeface="+mn-ea"/>
                <a:cs typeface="+mn-cs"/>
              </a:rPr>
              <a:t> yn egluro hanfodion theori ymlyniad a sut mae'r rhyngweithio hyn yn adeiladu iechyd emosiynol, a hefyd yn cyfrannu at ddatblygiad yr ymennydd.   darganfyddwch esboniad ymlyniad sylfaenol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Mae'n broses ddeinamig, sydd hefyd yn cael effaith ar y sawl sy'n rhoi gofal.  Pan fydd pobl yn siarad am yr hyn sy’n cael ei alw yn ddwyochredd maen nhw’n golygu dawns y rhyngweithio rhwng yr oedolyn a'r baban/plentyn.  Felly i'r plentyn maen nhw'n dysgu y bydd eu hanghenion yn cael eu diwallu, ac maen nhw'n cael eu helpu i feistroli rheoli eu hemosiynau trwy wneud hyn ochr yn ochr â'r sawl sy'n rhoi gofal.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I'r sawl sy'n rhoi gofal y cynhesrwydd hwnnw, y teimlad bod boddhad a gwobr o fod wedi cysuro a darparu ar ei gyfer ei hun a'r babi.  Pethau fel cael eich cyfarch gan eu gwên, y cynnwrf yn eich stumog pan fyddwch chi’n gweld hyn.  Gall adeiladu eich hyder. Yn ffisiolegol mae'n sbardun i'ch </a:t>
            </a:r>
            <a:r>
              <a:rPr kumimoji="0" lang="cy-GB" sz="1200" b="0" i="0" u="none" strike="noStrike" kern="1200" cap="none" spc="0" normalizeH="0" baseline="0" noProof="0" dirty="0" err="1">
                <a:ln>
                  <a:noFill/>
                </a:ln>
                <a:solidFill>
                  <a:prstClr val="black"/>
                </a:solidFill>
                <a:effectLst/>
                <a:uLnTx/>
                <a:uFillTx/>
                <a:latin typeface="+mn-lt"/>
                <a:ea typeface="+mn-ea"/>
                <a:cs typeface="+mn-cs"/>
              </a:rPr>
              <a:t>serotonin</a:t>
            </a:r>
            <a:r>
              <a:rPr kumimoji="0" lang="cy-GB" sz="1200" b="0" i="0" u="none" strike="noStrike" kern="1200" cap="none" spc="0" normalizeH="0" baseline="0" noProof="0" dirty="0">
                <a:ln>
                  <a:noFill/>
                </a:ln>
                <a:solidFill>
                  <a:prstClr val="black"/>
                </a:solidFill>
                <a:effectLst/>
                <a:uLnTx/>
                <a:uFillTx/>
                <a:latin typeface="+mn-lt"/>
                <a:ea typeface="+mn-ea"/>
                <a:cs typeface="+mn-cs"/>
              </a:rPr>
              <a:t> - mae'n gwneud i chi deimlo'n dda, felly rydych chi am ei wneud eto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8</a:t>
            </a:fld>
            <a:endParaRPr lang="en-GB"/>
          </a:p>
        </p:txBody>
      </p:sp>
    </p:spTree>
    <p:extLst>
      <p:ext uri="{BB962C8B-B14F-4D97-AF65-F5344CB8AC3E}">
        <p14:creationId xmlns:p14="http://schemas.microsoft.com/office/powerpoint/2010/main" val="4061741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yna rai adnoddau da ar-lein sy'n egluro hyn.  Rhai o’n ffefrynnau yw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Canolfan Datblygiad Plant Prifysgol </a:t>
            </a:r>
            <a:r>
              <a:rPr kumimoji="0" lang="cy-GB" sz="1200" b="0" i="0" u="none" strike="noStrike" kern="1200" cap="none" spc="0" normalizeH="0" baseline="0" noProof="0" dirty="0" err="1">
                <a:ln>
                  <a:noFill/>
                </a:ln>
                <a:solidFill>
                  <a:prstClr val="black"/>
                </a:solidFill>
                <a:effectLst/>
                <a:uLnTx/>
                <a:uFillTx/>
                <a:latin typeface="+mn-lt"/>
                <a:ea typeface="+mn-ea"/>
                <a:cs typeface="+mn-cs"/>
              </a:rPr>
              <a:t>Harvard</a:t>
            </a:r>
            <a:r>
              <a:rPr kumimoji="0" lang="cy-GB" sz="1200" b="0" i="0" u="none" strike="noStrike" kern="1200" cap="none" spc="0" normalizeH="0" baseline="0" noProof="0" dirty="0">
                <a:ln>
                  <a:noFill/>
                </a:ln>
                <a:solidFill>
                  <a:prstClr val="black"/>
                </a:solidFill>
                <a:effectLst/>
                <a:uLnTx/>
                <a:uFillTx/>
                <a:latin typeface="+mn-lt"/>
                <a:ea typeface="+mn-ea"/>
                <a:cs typeface="+mn-cs"/>
              </a:rPr>
              <a:t> - maen nhw'n gwneud cyfres o fideos, a llenyddiaeth arall am ddatblygiad yr ymennydd, a'r hyn maen nhw'n ei alw'n </a:t>
            </a:r>
            <a:r>
              <a:rPr kumimoji="0" lang="cy-GB" sz="1200" b="0" i="0" u="none" strike="noStrike" kern="1200" cap="none" spc="0" normalizeH="0" baseline="0" noProof="0" dirty="0" err="1">
                <a:ln>
                  <a:noFill/>
                </a:ln>
                <a:solidFill>
                  <a:prstClr val="black"/>
                </a:solidFill>
                <a:effectLst/>
                <a:uLnTx/>
                <a:uFillTx/>
                <a:latin typeface="+mn-lt"/>
                <a:ea typeface="+mn-ea"/>
                <a:cs typeface="+mn-cs"/>
              </a:rPr>
              <a:t>Serve</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and</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Return</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Interactions</a:t>
            </a: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fideo NSPCC Brain </a:t>
            </a:r>
            <a:r>
              <a:rPr kumimoji="0" lang="cy-GB" sz="1200" b="0" i="0" u="none" strike="noStrike" kern="1200" cap="none" spc="0" normalizeH="0" baseline="0" noProof="0" dirty="0" err="1">
                <a:ln>
                  <a:noFill/>
                </a:ln>
                <a:solidFill>
                  <a:prstClr val="black"/>
                </a:solidFill>
                <a:effectLst/>
                <a:uLnTx/>
                <a:uFillTx/>
                <a:latin typeface="+mn-lt"/>
                <a:ea typeface="+mn-ea"/>
                <a:cs typeface="+mn-cs"/>
              </a:rPr>
              <a:t>Builders</a:t>
            </a:r>
            <a:r>
              <a:rPr kumimoji="0" lang="cy-GB" sz="1200" b="0" i="0" u="none" strike="noStrike" kern="1200" cap="none" spc="0" normalizeH="0" baseline="0" noProof="0" dirty="0">
                <a:ln>
                  <a:noFill/>
                </a:ln>
                <a:solidFill>
                  <a:prstClr val="black"/>
                </a:solidFill>
                <a:effectLst/>
                <a:uLnTx/>
                <a:uFillTx/>
                <a:latin typeface="+mn-lt"/>
                <a:ea typeface="+mn-ea"/>
                <a:cs typeface="+mn-cs"/>
              </a:rPr>
              <a:t> yn dda ac mae i'w gael ar-lein. Mae'n darparu esboniad clir iawn o sut mae ymennydd yn cael ei adeiladu trwy brofiadau blynyddoedd cynnar a rhyngweithio cymdeithasol.    Mae'n sôn am yr angen i helpu datblygiad iach plant a dyma rydyn ni’n ei obeithio fydd canlyniad eich mabwysiadu. Mae hefyd yn sôn am straen gwenwynig - rhywbeth y byddwn yn dychwelyd ato yn nes ymlaen.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sng" strike="noStrike" kern="1200" cap="none" spc="0" normalizeH="0" baseline="0" noProof="0" dirty="0">
                <a:ln>
                  <a:noFill/>
                </a:ln>
                <a:solidFill>
                  <a:prstClr val="black"/>
                </a:solidFill>
                <a:effectLst/>
                <a:uLnTx/>
                <a:uFillTx/>
                <a:latin typeface="+mn-lt"/>
                <a:ea typeface="+mn-ea"/>
                <a:cs typeface="+mn-cs"/>
                <a:hlinkClick r:id="rId3"/>
              </a:rPr>
              <a:t>www.nspcc.org.uk/.../</a:t>
            </a:r>
            <a:r>
              <a:rPr kumimoji="0" lang="cy-GB" sz="1200" b="0" i="0" u="sng" strike="noStrike" kern="1200" cap="none" spc="0" normalizeH="0" baseline="0" noProof="0" dirty="0" err="1">
                <a:ln>
                  <a:noFill/>
                </a:ln>
                <a:solidFill>
                  <a:prstClr val="black"/>
                </a:solidFill>
                <a:effectLst/>
                <a:uLnTx/>
                <a:uFillTx/>
                <a:latin typeface="+mn-lt"/>
                <a:ea typeface="+mn-ea"/>
                <a:cs typeface="+mn-cs"/>
                <a:hlinkClick r:id="rId3"/>
              </a:rPr>
              <a:t>children-in-care</a:t>
            </a:r>
            <a:r>
              <a:rPr kumimoji="0" lang="cy-GB" sz="1200" b="0" i="0" u="sng" strike="noStrike" kern="1200" cap="none" spc="0" normalizeH="0" baseline="0" noProof="0" dirty="0">
                <a:ln>
                  <a:noFill/>
                </a:ln>
                <a:solidFill>
                  <a:prstClr val="black"/>
                </a:solidFill>
                <a:effectLst/>
                <a:uLnTx/>
                <a:uFillTx/>
                <a:latin typeface="+mn-lt"/>
                <a:ea typeface="+mn-ea"/>
                <a:cs typeface="+mn-cs"/>
                <a:hlinkClick r:id="rId3"/>
              </a:rPr>
              <a:t>/</a:t>
            </a:r>
            <a:r>
              <a:rPr kumimoji="0" lang="cy-GB" sz="1200" b="0" i="0" u="sng" strike="noStrike" kern="1200" cap="none" spc="0" normalizeH="0" baseline="0" noProof="0" dirty="0" err="1">
                <a:ln>
                  <a:noFill/>
                </a:ln>
                <a:solidFill>
                  <a:prstClr val="black"/>
                </a:solidFill>
                <a:effectLst/>
                <a:uLnTx/>
                <a:uFillTx/>
                <a:latin typeface="+mn-lt"/>
                <a:ea typeface="+mn-ea"/>
                <a:cs typeface="+mn-cs"/>
                <a:hlinkClick r:id="rId3"/>
              </a:rPr>
              <a:t>infant-mental-health</a:t>
            </a:r>
            <a:endParaRPr kumimoji="0" lang="cy-GB" sz="1200" b="0" i="0" u="sng"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Esbonnir hyn hefyd yn y modiwl Iechyd a Datblygiad Plant.</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9</a:t>
            </a:fld>
            <a:endParaRPr lang="en-GB"/>
          </a:p>
        </p:txBody>
      </p:sp>
    </p:spTree>
    <p:extLst>
      <p:ext uri="{BB962C8B-B14F-4D97-AF65-F5344CB8AC3E}">
        <p14:creationId xmlns:p14="http://schemas.microsoft.com/office/powerpoint/2010/main" val="592805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Mewn</a:t>
            </a:r>
            <a:r>
              <a:rPr lang="en-GB" dirty="0"/>
              <a:t> </a:t>
            </a:r>
            <a:r>
              <a:rPr lang="en-GB" dirty="0" err="1"/>
              <a:t>ymlyniadau</a:t>
            </a:r>
            <a:r>
              <a:rPr lang="en-GB" dirty="0"/>
              <a:t> </a:t>
            </a:r>
            <a:r>
              <a:rPr lang="en-GB" dirty="0" err="1"/>
              <a:t>cadarn</a:t>
            </a:r>
            <a:r>
              <a:rPr lang="en-GB" dirty="0"/>
              <a:t> </a:t>
            </a:r>
            <a:r>
              <a:rPr lang="en-GB" dirty="0" err="1"/>
              <a:t>bydd</a:t>
            </a:r>
            <a:r>
              <a:rPr lang="en-GB" dirty="0"/>
              <a:t> </a:t>
            </a:r>
            <a:r>
              <a:rPr lang="en-GB" dirty="0" err="1"/>
              <a:t>pobl</a:t>
            </a:r>
            <a:r>
              <a:rPr lang="en-GB" dirty="0"/>
              <a:t> </a:t>
            </a:r>
            <a:r>
              <a:rPr lang="en-GB" dirty="0" err="1"/>
              <a:t>yn</a:t>
            </a:r>
            <a:r>
              <a:rPr lang="en-GB" dirty="0"/>
              <a:t> </a:t>
            </a:r>
            <a:r>
              <a:rPr lang="en-GB" dirty="0" err="1"/>
              <a:t>sôn</a:t>
            </a:r>
            <a:r>
              <a:rPr lang="en-GB" dirty="0"/>
              <a:t> am ‘</a:t>
            </a:r>
            <a:r>
              <a:rPr lang="en-GB" dirty="0" err="1"/>
              <a:t>ddawns</a:t>
            </a:r>
            <a:r>
              <a:rPr lang="en-GB" dirty="0"/>
              <a:t> </a:t>
            </a:r>
            <a:r>
              <a:rPr lang="en-GB" dirty="0" err="1"/>
              <a:t>yr</a:t>
            </a:r>
            <a:r>
              <a:rPr lang="en-GB" dirty="0"/>
              <a:t> </a:t>
            </a:r>
            <a:r>
              <a:rPr lang="en-GB" dirty="0" err="1"/>
              <a:t>ymlyniad</a:t>
            </a:r>
            <a:r>
              <a:rPr lang="en-GB" dirty="0"/>
              <a:t>’ – pan </a:t>
            </a:r>
            <a:r>
              <a:rPr lang="en-GB" dirty="0" err="1"/>
              <a:t>fo’r</a:t>
            </a:r>
            <a:r>
              <a:rPr lang="en-GB" dirty="0"/>
              <a:t> </a:t>
            </a:r>
            <a:r>
              <a:rPr lang="en-GB" dirty="0" err="1"/>
              <a:t>darparwr</a:t>
            </a:r>
            <a:r>
              <a:rPr lang="en-GB" dirty="0"/>
              <a:t> </a:t>
            </a:r>
            <a:r>
              <a:rPr lang="en-GB" dirty="0" err="1"/>
              <a:t>gofal</a:t>
            </a:r>
            <a:r>
              <a:rPr lang="en-GB" dirty="0"/>
              <a:t> </a:t>
            </a:r>
            <a:r>
              <a:rPr lang="en-GB" dirty="0" err="1"/>
              <a:t>a’r</a:t>
            </a:r>
            <a:r>
              <a:rPr lang="en-GB" dirty="0"/>
              <a:t> </a:t>
            </a:r>
            <a:r>
              <a:rPr lang="en-GB" dirty="0" err="1"/>
              <a:t>plentyn</a:t>
            </a:r>
            <a:r>
              <a:rPr lang="en-GB" dirty="0"/>
              <a:t> </a:t>
            </a:r>
            <a:r>
              <a:rPr lang="en-GB" dirty="0" err="1"/>
              <a:t>yn</a:t>
            </a:r>
            <a:r>
              <a:rPr lang="en-GB" dirty="0"/>
              <a:t> </a:t>
            </a:r>
            <a:r>
              <a:rPr lang="en-GB" dirty="0" err="1"/>
              <a:t>canolbwyntio</a:t>
            </a:r>
            <a:r>
              <a:rPr lang="en-GB" dirty="0"/>
              <a:t> </a:t>
            </a:r>
            <a:r>
              <a:rPr lang="en-GB" dirty="0" err="1"/>
              <a:t>ar</a:t>
            </a:r>
            <a:r>
              <a:rPr lang="en-GB" dirty="0"/>
              <a:t> </a:t>
            </a:r>
            <a:r>
              <a:rPr lang="en-GB" dirty="0" err="1"/>
              <a:t>ei</a:t>
            </a:r>
            <a:r>
              <a:rPr lang="en-GB" dirty="0"/>
              <a:t> </a:t>
            </a:r>
            <a:r>
              <a:rPr lang="en-GB" dirty="0" err="1"/>
              <a:t>gilydd</a:t>
            </a:r>
            <a:r>
              <a:rPr lang="en-GB" dirty="0"/>
              <a:t>, </a:t>
            </a:r>
            <a:r>
              <a:rPr lang="en-GB" dirty="0" err="1"/>
              <a:t>yn</a:t>
            </a:r>
            <a:r>
              <a:rPr lang="en-GB" dirty="0"/>
              <a:t> </a:t>
            </a:r>
            <a:r>
              <a:rPr lang="en-GB" dirty="0" err="1"/>
              <a:t>ymateb</a:t>
            </a:r>
            <a:r>
              <a:rPr lang="en-GB" dirty="0"/>
              <a:t> </a:t>
            </a:r>
            <a:r>
              <a:rPr lang="en-GB" dirty="0" err="1"/>
              <a:t>yn</a:t>
            </a:r>
            <a:r>
              <a:rPr lang="en-GB" dirty="0"/>
              <a:t> </a:t>
            </a:r>
            <a:r>
              <a:rPr lang="en-GB" dirty="0" err="1"/>
              <a:t>briodol</a:t>
            </a:r>
            <a:r>
              <a:rPr lang="en-GB" dirty="0"/>
              <a:t> </a:t>
            </a:r>
            <a:r>
              <a:rPr lang="en-GB" dirty="0" err="1"/>
              <a:t>i</a:t>
            </a:r>
            <a:r>
              <a:rPr lang="en-GB" dirty="0"/>
              <a:t> </a:t>
            </a:r>
            <a:r>
              <a:rPr lang="en-GB" dirty="0" err="1"/>
              <a:t>arwyddion</a:t>
            </a:r>
            <a:r>
              <a:rPr lang="en-GB" dirty="0"/>
              <a:t> (</a:t>
            </a:r>
            <a:r>
              <a:rPr lang="en-GB" dirty="0" err="1"/>
              <a:t>ymddygiad</a:t>
            </a:r>
            <a:r>
              <a:rPr lang="en-GB" dirty="0"/>
              <a:t>) a </a:t>
            </a:r>
            <a:r>
              <a:rPr lang="en-GB" dirty="0" err="1"/>
              <a:t>hwyliau</a:t>
            </a:r>
            <a:r>
              <a:rPr lang="en-GB" dirty="0"/>
              <a:t> </a:t>
            </a:r>
            <a:r>
              <a:rPr lang="en-GB" dirty="0" err="1"/>
              <a:t>ei</a:t>
            </a:r>
            <a:r>
              <a:rPr lang="en-GB" dirty="0"/>
              <a:t> </a:t>
            </a:r>
            <a:r>
              <a:rPr lang="en-GB" dirty="0" err="1"/>
              <a:t>gilydd</a:t>
            </a:r>
            <a:r>
              <a:rPr lang="en-GB" dirty="0"/>
              <a:t>. </a:t>
            </a:r>
            <a:r>
              <a:rPr lang="en-GB" dirty="0" err="1"/>
              <a:t>Cyfeirir</a:t>
            </a:r>
            <a:r>
              <a:rPr lang="en-GB" dirty="0"/>
              <a:t> at </a:t>
            </a:r>
            <a:r>
              <a:rPr lang="en-GB" dirty="0" err="1"/>
              <a:t>hyn</a:t>
            </a:r>
            <a:r>
              <a:rPr lang="en-GB" dirty="0"/>
              <a:t> </a:t>
            </a:r>
            <a:r>
              <a:rPr lang="en-GB" dirty="0" err="1"/>
              <a:t>fel</a:t>
            </a:r>
            <a:r>
              <a:rPr lang="en-GB" dirty="0"/>
              <a:t> </a:t>
            </a:r>
            <a:r>
              <a:rPr lang="en-GB" dirty="0" err="1"/>
              <a:t>ymgyfarwyddiad</a:t>
            </a:r>
            <a:r>
              <a:rPr lang="en-GB" dirty="0"/>
              <a:t>, a </a:t>
            </a:r>
            <a:r>
              <a:rPr lang="en-GB" dirty="0" err="1"/>
              <a:t>thrwy’r</a:t>
            </a:r>
            <a:r>
              <a:rPr lang="en-GB" dirty="0"/>
              <a:t> broses hon </a:t>
            </a:r>
            <a:r>
              <a:rPr lang="en-GB" dirty="0" err="1"/>
              <a:t>mae’r</a:t>
            </a:r>
            <a:r>
              <a:rPr lang="en-GB" dirty="0"/>
              <a:t> </a:t>
            </a:r>
            <a:r>
              <a:rPr lang="en-GB" dirty="0" err="1"/>
              <a:t>plentyn</a:t>
            </a:r>
            <a:r>
              <a:rPr lang="en-GB" dirty="0"/>
              <a:t> </a:t>
            </a:r>
            <a:r>
              <a:rPr lang="en-GB" dirty="0" err="1"/>
              <a:t>yn</a:t>
            </a:r>
            <a:r>
              <a:rPr lang="en-GB" dirty="0"/>
              <a:t> </a:t>
            </a:r>
            <a:r>
              <a:rPr lang="en-GB" dirty="0" err="1"/>
              <a:t>dysgu</a:t>
            </a:r>
            <a:r>
              <a:rPr lang="en-GB" dirty="0"/>
              <a:t> </a:t>
            </a:r>
            <a:r>
              <a:rPr lang="en-GB" dirty="0" err="1"/>
              <a:t>i</a:t>
            </a:r>
            <a:r>
              <a:rPr lang="en-GB" dirty="0"/>
              <a:t> </a:t>
            </a:r>
            <a:r>
              <a:rPr lang="en-GB" dirty="0" err="1"/>
              <a:t>reoli</a:t>
            </a:r>
            <a:r>
              <a:rPr lang="en-GB" dirty="0"/>
              <a:t> </a:t>
            </a:r>
            <a:r>
              <a:rPr lang="en-GB" dirty="0" err="1"/>
              <a:t>ei</a:t>
            </a:r>
            <a:r>
              <a:rPr lang="en-GB" dirty="0"/>
              <a:t> </a:t>
            </a:r>
            <a:r>
              <a:rPr lang="en-GB" dirty="0" err="1"/>
              <a:t>ymddygiad</a:t>
            </a:r>
            <a:r>
              <a:rPr lang="en-GB" dirty="0"/>
              <a:t> </a:t>
            </a:r>
            <a:r>
              <a:rPr lang="en-GB" dirty="0" err="1"/>
              <a:t>a’i</a:t>
            </a:r>
            <a:r>
              <a:rPr lang="en-GB" dirty="0"/>
              <a:t> </a:t>
            </a:r>
            <a:r>
              <a:rPr lang="en-GB" dirty="0" err="1"/>
              <a:t>deimladau</a:t>
            </a:r>
            <a:r>
              <a:rPr lang="en-GB" dirty="0"/>
              <a:t> </a:t>
            </a:r>
            <a:r>
              <a:rPr lang="en-GB" dirty="0" err="1"/>
              <a:t>ei</a:t>
            </a:r>
            <a:r>
              <a:rPr lang="en-GB" dirty="0"/>
              <a:t> </a:t>
            </a:r>
            <a:r>
              <a:rPr lang="en-GB" dirty="0" err="1"/>
              <a:t>hun</a:t>
            </a:r>
            <a:r>
              <a:rPr lang="en-GB" dirty="0"/>
              <a:t>. </a:t>
            </a:r>
          </a:p>
          <a:p>
            <a:endParaRPr lang="en-GB" dirty="0"/>
          </a:p>
          <a:p>
            <a:r>
              <a:rPr lang="en-GB" dirty="0" err="1"/>
              <a:t>Nodweddion</a:t>
            </a:r>
            <a:r>
              <a:rPr lang="en-GB" dirty="0"/>
              <a:t> </a:t>
            </a:r>
            <a:r>
              <a:rPr lang="en-GB" dirty="0" err="1"/>
              <a:t>darparwyr</a:t>
            </a:r>
            <a:r>
              <a:rPr lang="en-GB" dirty="0"/>
              <a:t> </a:t>
            </a:r>
            <a:r>
              <a:rPr lang="en-GB" dirty="0" err="1"/>
              <a:t>gofal</a:t>
            </a:r>
            <a:r>
              <a:rPr lang="en-GB" dirty="0"/>
              <a:t> </a:t>
            </a:r>
            <a:r>
              <a:rPr lang="en-GB" dirty="0" err="1"/>
              <a:t>sensitif</a:t>
            </a:r>
            <a:r>
              <a:rPr lang="en-GB" dirty="0"/>
              <a:t>: un </a:t>
            </a:r>
            <a:r>
              <a:rPr lang="en-GB" dirty="0" err="1"/>
              <a:t>sy’n</a:t>
            </a:r>
            <a:r>
              <a:rPr lang="en-GB" dirty="0"/>
              <a:t> </a:t>
            </a:r>
            <a:r>
              <a:rPr lang="en-GB" dirty="0" err="1"/>
              <a:t>empathetig</a:t>
            </a:r>
            <a:r>
              <a:rPr lang="en-GB" dirty="0"/>
              <a:t>, </a:t>
            </a:r>
            <a:r>
              <a:rPr lang="en-GB" dirty="0" err="1"/>
              <a:t>yn</a:t>
            </a:r>
            <a:r>
              <a:rPr lang="en-GB" dirty="0"/>
              <a:t> </a:t>
            </a:r>
            <a:r>
              <a:rPr lang="en-GB" dirty="0" err="1"/>
              <a:t>derbyn</a:t>
            </a:r>
            <a:r>
              <a:rPr lang="en-GB" dirty="0"/>
              <a:t>, </a:t>
            </a:r>
            <a:r>
              <a:rPr lang="en-GB" dirty="0" err="1"/>
              <a:t>yn</a:t>
            </a:r>
            <a:r>
              <a:rPr lang="en-GB" dirty="0"/>
              <a:t> </a:t>
            </a:r>
            <a:r>
              <a:rPr lang="en-GB" dirty="0" err="1"/>
              <a:t>sensitif</a:t>
            </a:r>
            <a:r>
              <a:rPr lang="en-GB" dirty="0"/>
              <a:t> ac </a:t>
            </a:r>
            <a:r>
              <a:rPr lang="en-GB" dirty="0" err="1"/>
              <a:t>ar</a:t>
            </a:r>
            <a:r>
              <a:rPr lang="en-GB" dirty="0"/>
              <a:t> </a:t>
            </a:r>
            <a:r>
              <a:rPr lang="en-GB" dirty="0" err="1"/>
              <a:t>gael</a:t>
            </a:r>
            <a:r>
              <a:rPr lang="en-GB" dirty="0"/>
              <a:t> – </a:t>
            </a:r>
            <a:r>
              <a:rPr lang="en-GB" dirty="0" err="1"/>
              <a:t>mae</a:t>
            </a:r>
            <a:r>
              <a:rPr lang="en-GB" dirty="0"/>
              <a:t> </a:t>
            </a:r>
            <a:r>
              <a:rPr lang="en-GB" dirty="0" err="1"/>
              <a:t>hyn</a:t>
            </a:r>
            <a:r>
              <a:rPr lang="en-GB" dirty="0"/>
              <a:t> </a:t>
            </a:r>
            <a:r>
              <a:rPr lang="en-GB" dirty="0" err="1"/>
              <a:t>yn</a:t>
            </a:r>
            <a:r>
              <a:rPr lang="en-GB" dirty="0"/>
              <a:t> </a:t>
            </a:r>
            <a:r>
              <a:rPr lang="en-GB" dirty="0" err="1"/>
              <a:t>cysylltu</a:t>
            </a:r>
            <a:r>
              <a:rPr lang="en-GB" dirty="0"/>
              <a:t> </a:t>
            </a:r>
            <a:r>
              <a:rPr lang="en-GB" dirty="0" err="1"/>
              <a:t>yn</a:t>
            </a:r>
            <a:r>
              <a:rPr lang="en-GB" dirty="0"/>
              <a:t> </a:t>
            </a:r>
            <a:r>
              <a:rPr lang="en-GB" dirty="0" err="1"/>
              <a:t>uniongyrchol</a:t>
            </a:r>
            <a:r>
              <a:rPr lang="en-GB" dirty="0"/>
              <a:t> â </a:t>
            </a:r>
            <a:r>
              <a:rPr lang="en-GB" dirty="0" err="1"/>
              <a:t>meysydd</a:t>
            </a:r>
            <a:r>
              <a:rPr lang="en-GB" dirty="0"/>
              <a:t> y Model Sylfaen </a:t>
            </a:r>
            <a:r>
              <a:rPr lang="en-GB" dirty="0" err="1"/>
              <a:t>Gadarn</a:t>
            </a:r>
            <a:r>
              <a:rPr lang="en-GB" dirty="0"/>
              <a:t> a </a:t>
            </a:r>
            <a:r>
              <a:rPr lang="en-GB" dirty="0" err="1"/>
              <a:t>ddatblygwyd</a:t>
            </a:r>
            <a:r>
              <a:rPr lang="en-GB" dirty="0"/>
              <a:t> </a:t>
            </a:r>
            <a:r>
              <a:rPr lang="en-GB" dirty="0" err="1"/>
              <a:t>gan</a:t>
            </a:r>
            <a:r>
              <a:rPr lang="en-GB" dirty="0"/>
              <a:t> Gill Schofield a Mary </a:t>
            </a:r>
            <a:r>
              <a:rPr lang="en-GB" dirty="0" err="1"/>
              <a:t>Beek</a:t>
            </a:r>
            <a:r>
              <a:rPr lang="en-GB" dirty="0"/>
              <a:t> </a:t>
            </a:r>
            <a:r>
              <a:rPr lang="en-GB" dirty="0" err="1"/>
              <a:t>ym</a:t>
            </a:r>
            <a:r>
              <a:rPr lang="en-GB" dirty="0"/>
              <a:t> </a:t>
            </a:r>
            <a:r>
              <a:rPr lang="en-GB" dirty="0" err="1"/>
              <a:t>Mhrifysgol</a:t>
            </a:r>
            <a:r>
              <a:rPr lang="en-GB" dirty="0"/>
              <a:t> East Anglia (</a:t>
            </a:r>
            <a:r>
              <a:rPr lang="en-GB" dirty="0" err="1"/>
              <a:t>beth</a:t>
            </a:r>
            <a:r>
              <a:rPr lang="en-GB" dirty="0"/>
              <a:t> am </a:t>
            </a:r>
            <a:r>
              <a:rPr lang="en-GB" dirty="0" err="1"/>
              <a:t>gymryd</a:t>
            </a:r>
            <a:r>
              <a:rPr lang="en-GB" dirty="0"/>
              <a:t> </a:t>
            </a:r>
            <a:r>
              <a:rPr lang="en-GB" dirty="0" err="1"/>
              <a:t>golwg</a:t>
            </a:r>
            <a:r>
              <a:rPr lang="en-GB" dirty="0"/>
              <a:t> </a:t>
            </a:r>
            <a:r>
              <a:rPr lang="en-GB" dirty="0" err="1"/>
              <a:t>ar</a:t>
            </a:r>
            <a:r>
              <a:rPr lang="en-GB" dirty="0"/>
              <a:t> y </a:t>
            </a:r>
            <a:r>
              <a:rPr lang="en-GB" dirty="0" err="1"/>
              <a:t>modiwl</a:t>
            </a:r>
            <a:r>
              <a:rPr lang="en-GB" dirty="0"/>
              <a:t> </a:t>
            </a:r>
            <a:r>
              <a:rPr lang="en-GB" dirty="0" err="1"/>
              <a:t>ar</a:t>
            </a:r>
            <a:r>
              <a:rPr lang="en-GB" dirty="0"/>
              <a:t> </a:t>
            </a:r>
            <a:r>
              <a:rPr lang="en-GB" dirty="0" err="1"/>
              <a:t>hwn</a:t>
            </a:r>
            <a:r>
              <a:rPr lang="en-GB" dirty="0"/>
              <a:t>). </a:t>
            </a:r>
            <a:r>
              <a:rPr lang="en-GB" dirty="0" err="1"/>
              <a:t>Gallwch</a:t>
            </a:r>
            <a:r>
              <a:rPr lang="en-GB" dirty="0"/>
              <a:t> weld </a:t>
            </a:r>
            <a:r>
              <a:rPr lang="en-GB" dirty="0" err="1"/>
              <a:t>eu</a:t>
            </a:r>
            <a:r>
              <a:rPr lang="en-GB" dirty="0"/>
              <a:t> model </a:t>
            </a:r>
            <a:r>
              <a:rPr lang="en-GB" dirty="0" err="1"/>
              <a:t>yma</a:t>
            </a:r>
            <a:r>
              <a:rPr lang="en-GB" dirty="0"/>
              <a:t> www.uea.ac.uk/providingasecurebase/the-secure-base-model  </a:t>
            </a:r>
          </a:p>
        </p:txBody>
      </p:sp>
      <p:sp>
        <p:nvSpPr>
          <p:cNvPr id="4" name="Slide Number Placeholder 3"/>
          <p:cNvSpPr>
            <a:spLocks noGrp="1"/>
          </p:cNvSpPr>
          <p:nvPr>
            <p:ph type="sldNum" sz="quarter" idx="10"/>
          </p:nvPr>
        </p:nvSpPr>
        <p:spPr/>
        <p:txBody>
          <a:bodyPr/>
          <a:lstStyle/>
          <a:p>
            <a:fld id="{EB37DC22-F622-44EA-8F1E-4178DF55D77F}" type="slidenum">
              <a:rPr lang="en-GB" smtClean="0"/>
              <a:t>10</a:t>
            </a:fld>
            <a:endParaRPr lang="en-GB"/>
          </a:p>
        </p:txBody>
      </p:sp>
    </p:spTree>
    <p:extLst>
      <p:ext uri="{BB962C8B-B14F-4D97-AF65-F5344CB8AC3E}">
        <p14:creationId xmlns:p14="http://schemas.microsoft.com/office/powerpoint/2010/main" val="3193507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9EAF3BAD-B324-4F92-AB2A-D1C91D858C98}" type="datetime1">
              <a:rPr lang="en-GB" smtClean="0"/>
              <a:t>24/12/2024</a:t>
            </a:fld>
            <a:endParaRPr lang="en-GB"/>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r>
              <a:rPr lang="en-GB"/>
              <a:t>Achieving More Together / Cyflawni Mwy Gyda'n Gilydd</a:t>
            </a:r>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1DB4C5C4-21AA-465A-AE8A-3EDEA25EC1F5}" type="slidenum">
              <a:rPr lang="en-GB" smtClean="0"/>
              <a:t>‹#›</a:t>
            </a:fld>
            <a:endParaRPr lang="en-GB"/>
          </a:p>
        </p:txBody>
      </p:sp>
    </p:spTree>
    <p:extLst>
      <p:ext uri="{BB962C8B-B14F-4D97-AF65-F5344CB8AC3E}">
        <p14:creationId xmlns:p14="http://schemas.microsoft.com/office/powerpoint/2010/main" val="1891387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583AF3-A9B5-46AF-A1F3-2CE79431FE0E}"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130369074"/>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6583AF3-A9B5-46AF-A1F3-2CE79431FE0E}"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223773285"/>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6583AF3-A9B5-46AF-A1F3-2CE79431FE0E}"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48575818"/>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583AF3-A9B5-46AF-A1F3-2CE79431FE0E}"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947699669"/>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6583AF3-A9B5-46AF-A1F3-2CE79431FE0E}" type="datetime1">
              <a:rPr lang="en-GB" smtClean="0"/>
              <a:t>24/12/2024</a:t>
            </a:fld>
            <a:endParaRPr lang="en-GB"/>
          </a:p>
        </p:txBody>
      </p:sp>
      <p:sp>
        <p:nvSpPr>
          <p:cNvPr id="8" name="Footer Placeholder 7"/>
          <p:cNvSpPr>
            <a:spLocks noGrp="1"/>
          </p:cNvSpPr>
          <p:nvPr>
            <p:ph type="ftr" sz="quarter" idx="11"/>
          </p:nvPr>
        </p:nvSpPr>
        <p:spPr/>
        <p:txBody>
          <a:bodyPr/>
          <a:lstStyle/>
          <a:p>
            <a:r>
              <a:rPr lang="en-GB"/>
              <a:t>Achieving More Together / Cyflawni Mwy Gyda'n Gilydd</a:t>
            </a:r>
          </a:p>
        </p:txBody>
      </p:sp>
      <p:sp>
        <p:nvSpPr>
          <p:cNvPr id="9" name="Slide Number Placeholder 8"/>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030440832"/>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6583AF3-A9B5-46AF-A1F3-2CE79431FE0E}" type="datetime1">
              <a:rPr lang="en-GB" smtClean="0"/>
              <a:t>24/12/2024</a:t>
            </a:fld>
            <a:endParaRPr lang="en-GB"/>
          </a:p>
        </p:txBody>
      </p:sp>
      <p:sp>
        <p:nvSpPr>
          <p:cNvPr id="8" name="Footer Placeholder 7"/>
          <p:cNvSpPr>
            <a:spLocks noGrp="1"/>
          </p:cNvSpPr>
          <p:nvPr>
            <p:ph type="ftr" sz="quarter" idx="11"/>
          </p:nvPr>
        </p:nvSpPr>
        <p:spPr/>
        <p:txBody>
          <a:bodyPr/>
          <a:lstStyle/>
          <a:p>
            <a:r>
              <a:rPr lang="en-GB"/>
              <a:t>Achieving More Together / Cyflawni Mwy Gyda'n Gilydd</a:t>
            </a:r>
          </a:p>
        </p:txBody>
      </p:sp>
      <p:sp>
        <p:nvSpPr>
          <p:cNvPr id="9" name="Slide Number Placeholder 8"/>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979418190"/>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5F68A9-223E-42D3-9A34-1399C22DB5F7}"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7508523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BA3A5A-1500-42FB-8B8B-29404D7F76A5}"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502702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2869B4-C881-4501-9FA4-5BAB34B4F170}"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510311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0EDFEF-D12F-4397-B8DE-0EF8A1400350}"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330995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C450A9-5FB2-4CAC-88A9-D8A7778E1B6E}"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705699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9BDEF8-8BB1-4208-87AA-213224F34F7A}" type="datetime1">
              <a:rPr lang="en-GB" smtClean="0"/>
              <a:t>24/12/2024</a:t>
            </a:fld>
            <a:endParaRPr lang="en-GB"/>
          </a:p>
        </p:txBody>
      </p:sp>
      <p:sp>
        <p:nvSpPr>
          <p:cNvPr id="8" name="Footer Placeholder 7"/>
          <p:cNvSpPr>
            <a:spLocks noGrp="1"/>
          </p:cNvSpPr>
          <p:nvPr>
            <p:ph type="ftr" sz="quarter" idx="11"/>
          </p:nvPr>
        </p:nvSpPr>
        <p:spPr/>
        <p:txBody>
          <a:bodyPr/>
          <a:lstStyle/>
          <a:p>
            <a:r>
              <a:rPr lang="en-GB"/>
              <a:t>Achieving More Together / Cyflawni Mwy Gyda'n Gilydd</a:t>
            </a:r>
          </a:p>
        </p:txBody>
      </p:sp>
      <p:sp>
        <p:nvSpPr>
          <p:cNvPr id="9" name="Slide Number Placeholder 8"/>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473702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4A0C23-8FB9-497C-87BF-305A22A27AB7}" type="datetime1">
              <a:rPr lang="en-GB" smtClean="0"/>
              <a:t>24/12/2024</a:t>
            </a:fld>
            <a:endParaRPr lang="en-GB"/>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5" name="Slide Number Placeholder 4"/>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828735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9477E-ACAA-4D33-87BD-E6E1638542B3}" type="datetime1">
              <a:rPr lang="en-GB" smtClean="0"/>
              <a:t>24/12/2024</a:t>
            </a:fld>
            <a:endParaRPr lang="en-GB"/>
          </a:p>
        </p:txBody>
      </p:sp>
      <p:sp>
        <p:nvSpPr>
          <p:cNvPr id="3" name="Footer Placeholder 2"/>
          <p:cNvSpPr>
            <a:spLocks noGrp="1"/>
          </p:cNvSpPr>
          <p:nvPr>
            <p:ph type="ftr" sz="quarter" idx="11"/>
          </p:nvPr>
        </p:nvSpPr>
        <p:spPr/>
        <p:txBody>
          <a:bodyPr/>
          <a:lstStyle/>
          <a:p>
            <a:r>
              <a:rPr lang="en-GB"/>
              <a:t>Achieving More Together / Cyflawni Mwy Gyda'n Gilydd</a:t>
            </a:r>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060639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866DB3-95CA-4C18-B705-89658A5F2E62}"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649973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9CAB36-188F-49CE-B43D-598E0A07D0ED}"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574488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GB"/>
              <a:t>Achieving More Together / Cyflawni Mwy Gyda'n Gilydd</a:t>
            </a:r>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6583AF3-A9B5-46AF-A1F3-2CE79431FE0E}" type="datetime1">
              <a:rPr lang="en-GB" smtClean="0"/>
              <a:t>24/12/2024</a:t>
            </a:fld>
            <a:endParaRPr lang="en-GB"/>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1DB4C5C4-21AA-465A-AE8A-3EDEA25EC1F5}" type="slidenum">
              <a:rPr lang="en-GB" smtClean="0"/>
              <a:t>‹#›</a:t>
            </a:fld>
            <a:endParaRPr lang="en-GB"/>
          </a:p>
        </p:txBody>
      </p:sp>
    </p:spTree>
    <p:extLst>
      <p:ext uri="{BB962C8B-B14F-4D97-AF65-F5344CB8AC3E}">
        <p14:creationId xmlns:p14="http://schemas.microsoft.com/office/powerpoint/2010/main" val="2733262070"/>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hf sldNum="0" hd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descr="C:\Users\c000707\AppData\Local\Microsoft\Windows\Temporary Internet Files\Content.Outlook\04K933QQ\Small logo cmyk.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2556000" y="540000"/>
            <a:ext cx="6608752" cy="4320000"/>
          </a:xfrm>
          <a:prstGeom prst="rect">
            <a:avLst/>
          </a:prstGeom>
          <a:noFill/>
          <a:ln>
            <a:noFill/>
          </a:ln>
        </p:spPr>
      </p:pic>
      <p:sp>
        <p:nvSpPr>
          <p:cNvPr id="7" name="Rectangle 6"/>
          <p:cNvSpPr/>
          <p:nvPr/>
        </p:nvSpPr>
        <p:spPr>
          <a:xfrm>
            <a:off x="1512000" y="5256000"/>
            <a:ext cx="9777046" cy="1077218"/>
          </a:xfrm>
          <a:prstGeom prst="rect">
            <a:avLst/>
          </a:prstGeom>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a:ln>
                  <a:noFill/>
                </a:ln>
                <a:solidFill>
                  <a:srgbClr val="8064A2">
                    <a:lumMod val="75000"/>
                  </a:srgbClr>
                </a:solidFill>
                <a:effectLst/>
                <a:uLnTx/>
                <a:uFillTx/>
              </a:rPr>
              <a:t>Achieving More Together / </a:t>
            </a:r>
            <a:r>
              <a:rPr kumimoji="0" lang="en-GB" sz="3200" b="1" i="0" u="none" strike="noStrike" kern="0" cap="none" spc="0" normalizeH="0" baseline="0" noProof="0" dirty="0" err="1">
                <a:ln>
                  <a:noFill/>
                </a:ln>
                <a:solidFill>
                  <a:srgbClr val="604A7B"/>
                </a:solidFill>
                <a:effectLst/>
                <a:uLnTx/>
                <a:uFillTx/>
              </a:rPr>
              <a:t>Cyflawni</a:t>
            </a:r>
            <a:r>
              <a:rPr kumimoji="0" lang="en-GB" sz="3200" b="1" i="0" u="none" strike="noStrike" kern="0" cap="none" spc="0" normalizeH="0" baseline="0" noProof="0" dirty="0">
                <a:ln>
                  <a:noFill/>
                </a:ln>
                <a:solidFill>
                  <a:srgbClr val="604A7B"/>
                </a:solidFill>
                <a:effectLst/>
                <a:uLnTx/>
                <a:uFillTx/>
              </a:rPr>
              <a:t> </a:t>
            </a:r>
            <a:r>
              <a:rPr kumimoji="0" lang="en-GB" sz="3200" b="1" i="0" u="none" strike="noStrike" kern="0" cap="none" spc="0" normalizeH="0" baseline="0" noProof="0" dirty="0" err="1">
                <a:ln>
                  <a:noFill/>
                </a:ln>
                <a:solidFill>
                  <a:srgbClr val="604A7B"/>
                </a:solidFill>
                <a:effectLst/>
                <a:uLnTx/>
                <a:uFillTx/>
              </a:rPr>
              <a:t>Mwy</a:t>
            </a:r>
            <a:r>
              <a:rPr kumimoji="0" lang="en-GB" sz="3200" b="1" i="0" u="none" strike="noStrike" kern="0" cap="none" spc="0" normalizeH="0" baseline="0" noProof="0" dirty="0">
                <a:ln>
                  <a:noFill/>
                </a:ln>
                <a:solidFill>
                  <a:srgbClr val="604A7B"/>
                </a:solidFill>
                <a:effectLst/>
                <a:uLnTx/>
                <a:uFillTx/>
              </a:rPr>
              <a:t> </a:t>
            </a:r>
            <a:r>
              <a:rPr kumimoji="0" lang="en-GB" sz="3200" b="1" i="0" u="none" strike="noStrike" kern="0" cap="none" spc="0" normalizeH="0" baseline="0" noProof="0" dirty="0" err="1">
                <a:ln>
                  <a:noFill/>
                </a:ln>
                <a:solidFill>
                  <a:srgbClr val="604A7B"/>
                </a:solidFill>
                <a:effectLst/>
                <a:uLnTx/>
                <a:uFillTx/>
              </a:rPr>
              <a:t>Gyda’n</a:t>
            </a:r>
            <a:r>
              <a:rPr kumimoji="0" lang="en-GB" sz="3200" b="1" i="0" u="none" strike="noStrike" kern="0" cap="none" spc="0" normalizeH="0" baseline="0" noProof="0" dirty="0">
                <a:ln>
                  <a:noFill/>
                </a:ln>
                <a:solidFill>
                  <a:srgbClr val="604A7B"/>
                </a:solidFill>
                <a:effectLst/>
                <a:uLnTx/>
                <a:uFillTx/>
              </a:rPr>
              <a:t> </a:t>
            </a:r>
            <a:r>
              <a:rPr kumimoji="0" lang="en-GB" sz="3200" b="1" i="0" u="none" strike="noStrike" kern="0" cap="none" spc="0" normalizeH="0" baseline="0" noProof="0" dirty="0" err="1">
                <a:ln>
                  <a:noFill/>
                </a:ln>
                <a:solidFill>
                  <a:srgbClr val="604A7B"/>
                </a:solidFill>
                <a:effectLst/>
                <a:uLnTx/>
                <a:uFillTx/>
              </a:rPr>
              <a:t>Gilydd</a:t>
            </a:r>
            <a:endParaRPr kumimoji="0" lang="en-GB" sz="3200" b="1" i="0" u="none" strike="noStrike" kern="0" cap="none" spc="0" normalizeH="0" baseline="0" noProof="0" dirty="0">
              <a:ln>
                <a:noFill/>
              </a:ln>
              <a:solidFill>
                <a:srgbClr val="604A7B"/>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srgbClr val="8064A2">
                  <a:lumMod val="75000"/>
                </a:srgbClr>
              </a:solidFill>
              <a:effectLst/>
              <a:uLnTx/>
              <a:uFillTx/>
            </a:endParaRPr>
          </a:p>
        </p:txBody>
      </p:sp>
    </p:spTree>
    <p:extLst>
      <p:ext uri="{BB962C8B-B14F-4D97-AF65-F5344CB8AC3E}">
        <p14:creationId xmlns:p14="http://schemas.microsoft.com/office/powerpoint/2010/main" val="3885837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44097" cy="1325563"/>
          </a:xfrm>
        </p:spPr>
        <p:txBody>
          <a:bodyPr/>
          <a:lstStyle/>
          <a:p>
            <a:pPr algn="ctr"/>
            <a:r>
              <a:rPr lang="en-GB" dirty="0">
                <a:latin typeface="Arial" panose="020B0604020202020204" pitchFamily="34" charset="0"/>
                <a:cs typeface="Arial" panose="020B0604020202020204" pitchFamily="34" charset="0"/>
              </a:rPr>
              <a:t>Y </a:t>
            </a:r>
            <a:r>
              <a:rPr lang="en-GB" dirty="0" err="1">
                <a:latin typeface="Arial" panose="020B0604020202020204" pitchFamily="34" charset="0"/>
                <a:cs typeface="Arial" panose="020B0604020202020204" pitchFamily="34" charset="0"/>
              </a:rPr>
              <a:t>Cylch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Rhoi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p:txBody>
          <a:bodyPr>
            <a:normAutofit fontScale="85000" lnSpcReduction="20000"/>
          </a:bodyPr>
          <a:lstStyle/>
          <a:p>
            <a:pPr marL="257175" lvl="0" indent="-257175" defTabSz="685800">
              <a:lnSpc>
                <a:spcPct val="120000"/>
              </a:lnSpc>
              <a:spcBef>
                <a:spcPct val="20000"/>
              </a:spcBef>
            </a:pPr>
            <a:r>
              <a:rPr lang="en-GB" sz="2000" dirty="0">
                <a:latin typeface="Arial" panose="020B0604020202020204" pitchFamily="34" charset="0"/>
                <a:cs typeface="Arial" panose="020B0604020202020204" pitchFamily="34" charset="0"/>
              </a:rPr>
              <a:t>Pan </a:t>
            </a:r>
            <a:r>
              <a:rPr lang="en-GB" sz="2000" dirty="0" err="1">
                <a:latin typeface="Arial" panose="020B0604020202020204" pitchFamily="34" charset="0"/>
                <a:cs typeface="Arial" panose="020B0604020202020204" pitchFamily="34" charset="0"/>
              </a:rPr>
              <a:t>fo’r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babi</a:t>
            </a:r>
            <a:r>
              <a:rPr lang="en-GB" sz="2000" dirty="0">
                <a:latin typeface="Arial" panose="020B0604020202020204" pitchFamily="34" charset="0"/>
                <a:cs typeface="Arial" panose="020B0604020202020204" pitchFamily="34" charset="0"/>
              </a:rPr>
              <a:t> /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dangos</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angen</a:t>
            </a:r>
            <a:endParaRPr lang="en-GB" sz="2000" dirty="0">
              <a:latin typeface="Arial" panose="020B0604020202020204" pitchFamily="34" charset="0"/>
              <a:cs typeface="Arial" panose="020B0604020202020204" pitchFamily="34" charset="0"/>
            </a:endParaRPr>
          </a:p>
          <a:p>
            <a:pPr marL="257175" lvl="0" indent="-257175" defTabSz="685800">
              <a:lnSpc>
                <a:spcPct val="120000"/>
              </a:lnSpc>
              <a:spcBef>
                <a:spcPct val="20000"/>
              </a:spcBef>
            </a:pPr>
            <a:r>
              <a:rPr lang="en-GB" sz="2000" dirty="0" err="1">
                <a:latin typeface="Arial" panose="020B0604020202020204" pitchFamily="34" charset="0"/>
                <a:cs typeface="Arial" panose="020B0604020202020204" pitchFamily="34" charset="0"/>
              </a:rPr>
              <a:t>Mae’r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sawl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rhoi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gofal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ymateb</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mewn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modd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amserol</a:t>
            </a:r>
            <a:r>
              <a:rPr lang="en-GB" sz="2000" dirty="0">
                <a:latin typeface="Arial" panose="020B0604020202020204" pitchFamily="34" charset="0"/>
                <a:cs typeface="Arial" panose="020B0604020202020204" pitchFamily="34" charset="0"/>
              </a:rPr>
              <a:t> a </a:t>
            </a:r>
            <a:r>
              <a:rPr lang="en-GB" sz="2000" dirty="0" err="1">
                <a:latin typeface="Arial" panose="020B0604020202020204" pitchFamily="34" charset="0"/>
                <a:cs typeface="Arial" panose="020B0604020202020204" pitchFamily="34" charset="0"/>
              </a:rPr>
              <a:t>chyson</a:t>
            </a:r>
            <a:endParaRPr lang="en-GB" sz="2000" dirty="0">
              <a:latin typeface="Arial" panose="020B0604020202020204" pitchFamily="34" charset="0"/>
              <a:cs typeface="Arial" panose="020B0604020202020204" pitchFamily="34" charset="0"/>
            </a:endParaRPr>
          </a:p>
          <a:p>
            <a:pPr marL="257175" lvl="0" indent="-257175" defTabSz="685800">
              <a:lnSpc>
                <a:spcPct val="120000"/>
              </a:lnSpc>
              <a:spcBef>
                <a:spcPct val="20000"/>
              </a:spcBef>
            </a:pPr>
            <a:r>
              <a:rPr lang="en-GB" sz="2000" dirty="0" err="1">
                <a:latin typeface="Arial" panose="020B0604020202020204" pitchFamily="34" charset="0"/>
                <a:cs typeface="Arial" panose="020B0604020202020204" pitchFamily="34" charset="0"/>
              </a:rPr>
              <a:t>Mae’r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babi</a:t>
            </a:r>
            <a:r>
              <a:rPr lang="en-GB" sz="2000" dirty="0">
                <a:latin typeface="Arial" panose="020B0604020202020204" pitchFamily="34" charset="0"/>
                <a:cs typeface="Arial" panose="020B0604020202020204" pitchFamily="34" charset="0"/>
              </a:rPr>
              <a:t> /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teimlo’n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ddiogel</a:t>
            </a:r>
            <a:r>
              <a:rPr lang="en-GB" sz="2000" dirty="0">
                <a:latin typeface="Arial" panose="020B0604020202020204" pitchFamily="34" charset="0"/>
                <a:cs typeface="Arial" panose="020B0604020202020204" pitchFamily="34" charset="0"/>
              </a:rPr>
              <a:t> ac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gallu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ymgysylltu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mewn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pethau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eraill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e.e</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chwarae</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archwilio</a:t>
            </a:r>
            <a:r>
              <a:rPr lang="en-GB" sz="2000" dirty="0">
                <a:latin typeface="Arial" panose="020B0604020202020204" pitchFamily="34" charset="0"/>
                <a:cs typeface="Arial" panose="020B0604020202020204" pitchFamily="34" charset="0"/>
              </a:rPr>
              <a:t>.</a:t>
            </a:r>
          </a:p>
          <a:p>
            <a:pPr marL="257175" lvl="0" indent="-257175" defTabSz="685800">
              <a:lnSpc>
                <a:spcPct val="120000"/>
              </a:lnSpc>
              <a:spcBef>
                <a:spcPct val="20000"/>
              </a:spcBef>
            </a:pPr>
            <a:r>
              <a:rPr lang="en-GB" sz="2000" dirty="0" err="1">
                <a:latin typeface="Arial" panose="020B0604020202020204" pitchFamily="34" charset="0"/>
                <a:cs typeface="Arial" panose="020B0604020202020204" pitchFamily="34" charset="0"/>
              </a:rPr>
              <a:t>Yr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enw</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yw’r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cylch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rhoi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gofal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neu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ymlacio</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cynnwrf</a:t>
            </a:r>
            <a:r>
              <a:rPr lang="en-GB" sz="2000" dirty="0">
                <a:latin typeface="Arial" panose="020B0604020202020204" pitchFamily="34" charset="0"/>
                <a:cs typeface="Arial" panose="020B0604020202020204" pitchFamily="34" charset="0"/>
              </a:rPr>
              <a:t>).</a:t>
            </a:r>
          </a:p>
          <a:p>
            <a:pPr marL="257175" lvl="0" indent="-257175" defTabSz="685800">
              <a:lnSpc>
                <a:spcPct val="120000"/>
              </a:lnSpc>
              <a:spcBef>
                <a:spcPct val="20000"/>
              </a:spcBef>
            </a:pPr>
            <a:r>
              <a:rPr lang="en-GB" sz="2000" dirty="0">
                <a:latin typeface="Arial" panose="020B0604020202020204" pitchFamily="34" charset="0"/>
                <a:cs typeface="Arial" panose="020B0604020202020204" pitchFamily="34" charset="0"/>
              </a:rPr>
              <a:t>Pan </a:t>
            </a:r>
            <a:r>
              <a:rPr lang="en-GB" sz="2000" dirty="0" err="1">
                <a:latin typeface="Arial" panose="020B0604020202020204" pitchFamily="34" charset="0"/>
                <a:cs typeface="Arial" panose="020B0604020202020204" pitchFamily="34" charset="0"/>
              </a:rPr>
              <a:t>fo’r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anghenion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cael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bodloni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ffordd</a:t>
            </a:r>
            <a:r>
              <a:rPr lang="en-GB" sz="2000" dirty="0">
                <a:latin typeface="Arial" panose="020B0604020202020204" pitchFamily="34" charset="0"/>
                <a:cs typeface="Arial" panose="020B0604020202020204" pitchFamily="34" charset="0"/>
              </a:rPr>
              <a:t> hon </a:t>
            </a:r>
            <a:r>
              <a:rPr lang="en-GB" sz="2000" dirty="0" err="1">
                <a:latin typeface="Arial" panose="020B0604020202020204" pitchFamily="34" charset="0"/>
                <a:cs typeface="Arial" panose="020B0604020202020204" pitchFamily="34" charset="0"/>
              </a:rPr>
              <a:t>mae</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ymlyniadau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diogel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datblygu</a:t>
            </a:r>
            <a:r>
              <a:rPr lang="en-GB" sz="2000" dirty="0">
                <a:latin typeface="Arial" panose="020B0604020202020204" pitchFamily="34" charset="0"/>
                <a:cs typeface="Arial" panose="020B0604020202020204" pitchFamily="34" charset="0"/>
              </a:rPr>
              <a:t> ac </a:t>
            </a:r>
            <a:r>
              <a:rPr lang="en-GB" sz="2000" dirty="0" err="1">
                <a:latin typeface="Arial" panose="020B0604020202020204" pitchFamily="34" charset="0"/>
                <a:cs typeface="Arial" panose="020B0604020202020204" pitchFamily="34" charset="0"/>
              </a:rPr>
              <a:t>mae</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babanod</a:t>
            </a:r>
            <a:r>
              <a:rPr lang="en-GB" sz="2000" dirty="0">
                <a:latin typeface="Arial" panose="020B0604020202020204" pitchFamily="34" charset="0"/>
                <a:cs typeface="Arial" panose="020B0604020202020204" pitchFamily="34" charset="0"/>
              </a:rPr>
              <a:t>/plant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rhydd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archwilio</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hamgylchedd</a:t>
            </a:r>
            <a:r>
              <a:rPr lang="en-GB" sz="2000" dirty="0">
                <a:latin typeface="Arial" panose="020B0604020202020204" pitchFamily="34" charset="0"/>
                <a:cs typeface="Arial" panose="020B0604020202020204" pitchFamily="34" charset="0"/>
              </a:rPr>
              <a:t>.</a:t>
            </a:r>
          </a:p>
        </p:txBody>
      </p:sp>
      <p:graphicFrame>
        <p:nvGraphicFramePr>
          <p:cNvPr id="7" name="Content Placeholder 5">
            <a:extLst>
              <a:ext uri="{FF2B5EF4-FFF2-40B4-BE49-F238E27FC236}">
                <a16:creationId xmlns:a16="http://schemas.microsoft.com/office/drawing/2014/main" id="{4B9F9907-DF43-4305-98C1-DB1909581DB0}"/>
              </a:ext>
            </a:extLst>
          </p:cNvPr>
          <p:cNvGraphicFramePr>
            <a:graphicFrameLocks noGrp="1"/>
          </p:cNvGraphicFramePr>
          <p:nvPr>
            <p:ph sz="half" idx="2"/>
            <p:extLst>
              <p:ext uri="{D42A27DB-BD31-4B8C-83A1-F6EECF244321}">
                <p14:modId xmlns:p14="http://schemas.microsoft.com/office/powerpoint/2010/main" val="4170573170"/>
              </p:ext>
            </p:extLst>
          </p:nvPr>
        </p:nvGraphicFramePr>
        <p:xfrm>
          <a:off x="6208713" y="2603500"/>
          <a:ext cx="4824412" cy="3378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Footer Placeholder 4"/>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580917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17971" cy="1325563"/>
          </a:xfrm>
        </p:spPr>
        <p:txBody>
          <a:bodyPr/>
          <a:lstStyle/>
          <a:p>
            <a:pPr algn="ctr"/>
            <a:r>
              <a:rPr lang="en-GB" dirty="0" err="1">
                <a:latin typeface="Arial" panose="020B0604020202020204" pitchFamily="34" charset="0"/>
                <a:cs typeface="Arial" panose="020B0604020202020204" pitchFamily="34" charset="0"/>
              </a:rPr>
              <a:t>Ymlyniadau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Diogel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endParaRPr lang="en-GB" dirty="0"/>
          </a:p>
          <a:p>
            <a:pPr>
              <a:lnSpc>
                <a:spcPct val="110000"/>
              </a:lnSpc>
            </a:pPr>
            <a:r>
              <a:rPr lang="en-GB" dirty="0" err="1">
                <a:latin typeface="Arial" panose="020B0604020202020204" pitchFamily="34" charset="0"/>
                <a:cs typeface="Arial" panose="020B0604020202020204" pitchFamily="34" charset="0"/>
              </a:rPr>
              <a:t>Diogelu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babanod</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phlant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profi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rhianta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sylfaenol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diogel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sydd</a:t>
            </a:r>
            <a:endParaRPr lang="en-GB" dirty="0">
              <a:latin typeface="Arial" panose="020B0604020202020204" pitchFamily="34" charset="0"/>
              <a:cs typeface="Arial" panose="020B0604020202020204" pitchFamily="34" charset="0"/>
            </a:endParaRPr>
          </a:p>
          <a:p>
            <a:pPr lvl="1">
              <a:lnSpc>
                <a:spcPct val="110000"/>
              </a:lnSpc>
            </a:pP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ystyriol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meddwl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cytgord</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sensitif</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hanghenion</a:t>
            </a:r>
            <a:endParaRPr lang="en-GB" dirty="0">
              <a:latin typeface="Arial" panose="020B0604020202020204" pitchFamily="34" charset="0"/>
              <a:cs typeface="Arial" panose="020B0604020202020204" pitchFamily="34" charset="0"/>
            </a:endParaRPr>
          </a:p>
          <a:p>
            <a:pPr lvl="1">
              <a:lnSpc>
                <a:spcPct val="110000"/>
              </a:lnSpc>
            </a:pP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cefnogi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archwilio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effeithiolrwydd</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chyd-weithredu</a:t>
            </a:r>
            <a:endParaRPr lang="en-GB" dirty="0">
              <a:latin typeface="Arial" panose="020B0604020202020204" pitchFamily="34" charset="0"/>
              <a:cs typeface="Arial" panose="020B0604020202020204" pitchFamily="34" charset="0"/>
            </a:endParaRPr>
          </a:p>
          <a:p>
            <a:pPr lvl="1">
              <a:lnSpc>
                <a:spcPct val="110000"/>
              </a:lnSpc>
            </a:pP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hunan-hyder</a:t>
            </a:r>
            <a:endParaRPr lang="en-GB" dirty="0">
              <a:latin typeface="Arial" panose="020B0604020202020204" pitchFamily="34" charset="0"/>
              <a:cs typeface="Arial" panose="020B0604020202020204" pitchFamily="34" charset="0"/>
            </a:endParaRPr>
          </a:p>
          <a:p>
            <a:pPr>
              <a:lnSpc>
                <a:spcPct val="110000"/>
              </a:lnSpc>
            </a:pPr>
            <a:r>
              <a:rPr lang="en-GB" dirty="0" err="1">
                <a:latin typeface="Arial" panose="020B0604020202020204" pitchFamily="34" charset="0"/>
                <a:cs typeface="Arial" panose="020B0604020202020204" pitchFamily="34" charset="0"/>
              </a:rPr>
              <a:t>Drwy’r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rhyngweithio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babanod</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phlant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hefyd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cred </a:t>
            </a:r>
            <a:r>
              <a:rPr lang="en-GB" dirty="0" err="1">
                <a:latin typeface="Arial" panose="020B0604020202020204" pitchFamily="34" charset="0"/>
                <a:cs typeface="Arial" panose="020B0604020202020204" pitchFamily="34" charset="0"/>
              </a:rPr>
              <a:t>graidd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amdanyn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hunain</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defnyddio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wneud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honiad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isymwybodol</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p’un</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ydynt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hawdd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caru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p’un</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ydy</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eraill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ddibynadwy</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deilwng</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ymddiriedaeth</a:t>
            </a:r>
            <a:r>
              <a:rPr lang="en-GB" dirty="0">
                <a:latin typeface="Arial" panose="020B0604020202020204" pitchFamily="34" charset="0"/>
                <a:cs typeface="Arial" panose="020B0604020202020204" pitchFamily="34" charset="0"/>
              </a:rPr>
              <a:t>.</a:t>
            </a:r>
          </a:p>
          <a:p>
            <a:pPr>
              <a:lnSpc>
                <a:spcPct val="110000"/>
              </a:lnSpc>
            </a:pP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enw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model </a:t>
            </a:r>
            <a:r>
              <a:rPr lang="en-GB" dirty="0" err="1">
                <a:latin typeface="Arial" panose="020B0604020202020204" pitchFamily="34" charset="0"/>
                <a:cs typeface="Arial" panose="020B0604020202020204" pitchFamily="34" charset="0"/>
              </a:rPr>
              <a:t>gweithio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mewnol</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585244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err="1">
                <a:latin typeface="Arial" panose="020B0604020202020204" pitchFamily="34" charset="0"/>
                <a:cs typeface="Arial" panose="020B0604020202020204" pitchFamily="34" charset="0"/>
              </a:rPr>
              <a:t>Modelau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gweithio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mewnol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GB" dirty="0"/>
          </a:p>
          <a:p>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patrymau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ymddygiad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ddysgwyd</a:t>
            </a:r>
            <a:r>
              <a:rPr lang="en-GB" dirty="0">
                <a:latin typeface="Arial" panose="020B0604020202020204" pitchFamily="34" charset="0"/>
                <a:cs typeface="Arial" panose="020B0604020202020204" pitchFamily="34" charset="0"/>
              </a:rPr>
              <a:t>, ac a </a:t>
            </a:r>
            <a:r>
              <a:rPr lang="en-GB" dirty="0" err="1">
                <a:latin typeface="Arial" panose="020B0604020202020204" pitchFamily="34" charset="0"/>
                <a:cs typeface="Arial" panose="020B0604020202020204" pitchFamily="34" charset="0"/>
              </a:rPr>
              <a:t>elwir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fodelau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gweithio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mewnol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ddylanwadau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cryf</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bydd</a:t>
            </a:r>
            <a:r>
              <a:rPr lang="en-GB" dirty="0">
                <a:latin typeface="Arial" panose="020B0604020202020204" pitchFamily="34" charset="0"/>
                <a:cs typeface="Arial" panose="020B0604020202020204" pitchFamily="34" charset="0"/>
              </a:rPr>
              <a:t> plant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ystyried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gweithrediadau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rhoddwyd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dilynol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maeth</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rhieni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mabwysiadol</a:t>
            </a:r>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golygu</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byddant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disgwyl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chi </a:t>
            </a:r>
            <a:r>
              <a:rPr lang="en-GB" dirty="0" err="1">
                <a:latin typeface="Arial" panose="020B0604020202020204" pitchFamily="34" charset="0"/>
                <a:cs typeface="Arial" panose="020B0604020202020204" pitchFamily="34" charset="0"/>
              </a:rPr>
              <a:t>ymddwyn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un </a:t>
            </a:r>
            <a:r>
              <a:rPr lang="en-GB" dirty="0" err="1">
                <a:latin typeface="Arial" panose="020B0604020202020204" pitchFamily="34" charset="0"/>
                <a:cs typeface="Arial" panose="020B0604020202020204" pitchFamily="34" charset="0"/>
              </a:rPr>
              <a:t>ffordd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â’u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rhoddwyr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cyntaf</a:t>
            </a:r>
            <a:r>
              <a:rPr lang="en-GB" dirty="0">
                <a:latin typeface="Arial" panose="020B0604020202020204" pitchFamily="34" charset="0"/>
                <a:cs typeface="Arial" panose="020B0604020202020204" pitchFamily="34" charset="0"/>
              </a:rPr>
              <a:t> ac felly </a:t>
            </a:r>
            <a:r>
              <a:rPr lang="en-GB" dirty="0" err="1">
                <a:latin typeface="Arial" panose="020B0604020202020204" pitchFamily="34" charset="0"/>
                <a:cs typeface="Arial" panose="020B0604020202020204" pitchFamily="34" charset="0"/>
              </a:rPr>
              <a:t>byddant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ymateb</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un </a:t>
            </a:r>
            <a:r>
              <a:rPr lang="en-GB" dirty="0" err="1">
                <a:latin typeface="Arial" panose="020B0604020202020204" pitchFamily="34" charset="0"/>
                <a:cs typeface="Arial" panose="020B0604020202020204" pitchFamily="34" charset="0"/>
              </a:rPr>
              <a:t>ffordd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oed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ydych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chi’n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ymddwyn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ffordd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wahanol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iawn</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Oherwydd</a:t>
            </a:r>
            <a:r>
              <a:rPr lang="en-GB" dirty="0">
                <a:latin typeface="Arial" panose="020B0604020202020204" pitchFamily="34" charset="0"/>
                <a:cs typeface="Arial" panose="020B0604020202020204" pitchFamily="34" charset="0"/>
              </a:rPr>
              <a:t> bod y </a:t>
            </a:r>
            <a:r>
              <a:rPr lang="en-GB" dirty="0" err="1">
                <a:latin typeface="Arial" panose="020B0604020202020204" pitchFamily="34" charset="0"/>
                <a:cs typeface="Arial" panose="020B0604020202020204" pitchFamily="34" charset="0"/>
              </a:rPr>
              <a:t>pethau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dysgu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fabanod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feddu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datblygiad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ymennydd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galluogi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feddw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batrymau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anodd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newid</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4223938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44097" cy="1325563"/>
          </a:xfrm>
        </p:spPr>
        <p:txBody>
          <a:bodyPr/>
          <a:lstStyle/>
          <a:p>
            <a:pPr algn="ctr"/>
            <a:r>
              <a:rPr lang="en-GB" dirty="0">
                <a:latin typeface="Arial" panose="020B0604020202020204" pitchFamily="34" charset="0"/>
                <a:cs typeface="Arial" panose="020B0604020202020204" pitchFamily="34" charset="0"/>
              </a:rPr>
              <a:t>Pan </a:t>
            </a:r>
            <a:r>
              <a:rPr lang="en-GB" dirty="0" err="1">
                <a:latin typeface="Arial" panose="020B0604020202020204" pitchFamily="34" charset="0"/>
                <a:cs typeface="Arial" panose="020B0604020202020204" pitchFamily="34" charset="0"/>
              </a:rPr>
              <a:t>fydd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Rhoi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anghyson</a:t>
            </a:r>
            <a:endParaRPr lang="en-GB" dirty="0">
              <a:latin typeface="Arial" panose="020B0604020202020204" pitchFamily="34" charset="0"/>
              <a:cs typeface="Arial" panose="020B0604020202020204" pitchFamily="34" charset="0"/>
            </a:endParaRPr>
          </a:p>
        </p:txBody>
      </p:sp>
      <p:graphicFrame>
        <p:nvGraphicFramePr>
          <p:cNvPr id="6" name="Content Placeholder 5">
            <a:extLst>
              <a:ext uri="{FF2B5EF4-FFF2-40B4-BE49-F238E27FC236}">
                <a16:creationId xmlns:a16="http://schemas.microsoft.com/office/drawing/2014/main" id="{4B9F9907-DF43-4305-98C1-DB1909581DB0}"/>
              </a:ext>
            </a:extLst>
          </p:cNvPr>
          <p:cNvGraphicFramePr>
            <a:graphicFrameLocks noGrp="1"/>
          </p:cNvGraphicFramePr>
          <p:nvPr>
            <p:ph idx="1"/>
            <p:extLst>
              <p:ext uri="{D42A27DB-BD31-4B8C-83A1-F6EECF244321}">
                <p14:modId xmlns:p14="http://schemas.microsoft.com/office/powerpoint/2010/main" val="2167437796"/>
              </p:ext>
            </p:extLst>
          </p:nvPr>
        </p:nvGraphicFramePr>
        <p:xfrm>
          <a:off x="1155700" y="2603500"/>
          <a:ext cx="8761413" cy="3416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GB"/>
              <a:t>Achieving More Together / Cyflawni Mwy Gyda'n Gilydd</a:t>
            </a:r>
          </a:p>
        </p:txBody>
      </p:sp>
      <p:pic>
        <p:nvPicPr>
          <p:cNvPr id="7" name="Picture 6"/>
          <p:cNvPicPr>
            <a:picLocks noChangeAspect="1"/>
          </p:cNvPicPr>
          <p:nvPr/>
        </p:nvPicPr>
        <p:blipFill>
          <a:blip r:embed="rId8"/>
          <a:stretch>
            <a:fillRect/>
          </a:stretch>
        </p:blipFill>
        <p:spPr>
          <a:xfrm>
            <a:off x="9162025" y="0"/>
            <a:ext cx="3029975" cy="2292295"/>
          </a:xfrm>
          <a:prstGeom prst="rect">
            <a:avLst/>
          </a:prstGeom>
        </p:spPr>
      </p:pic>
    </p:spTree>
    <p:extLst>
      <p:ext uri="{BB962C8B-B14F-4D97-AF65-F5344CB8AC3E}">
        <p14:creationId xmlns:p14="http://schemas.microsoft.com/office/powerpoint/2010/main" val="3195197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9180062" y="14271"/>
            <a:ext cx="3029975" cy="2292295"/>
          </a:xfrm>
          <a:prstGeom prst="rect">
            <a:avLst/>
          </a:prstGeom>
        </p:spPr>
      </p:pic>
      <p:sp>
        <p:nvSpPr>
          <p:cNvPr id="2" name="Title 1"/>
          <p:cNvSpPr>
            <a:spLocks noGrp="1"/>
          </p:cNvSpPr>
          <p:nvPr>
            <p:ph type="title"/>
          </p:nvPr>
        </p:nvSpPr>
        <p:spPr>
          <a:xfrm>
            <a:off x="838200" y="365125"/>
            <a:ext cx="7861663" cy="1325563"/>
          </a:xfrm>
        </p:spPr>
        <p:txBody>
          <a:bodyPr/>
          <a:lstStyle/>
          <a:p>
            <a:pPr algn="ctr"/>
            <a:r>
              <a:rPr lang="en-GB" dirty="0">
                <a:latin typeface="Arial" panose="020B0604020202020204" pitchFamily="34" charset="0"/>
                <a:cs typeface="Arial" panose="020B0604020202020204" pitchFamily="34" charset="0"/>
              </a:rPr>
              <a:t>Hunan-</a:t>
            </a:r>
            <a:r>
              <a:rPr lang="en-GB" dirty="0" err="1">
                <a:latin typeface="Arial" panose="020B0604020202020204" pitchFamily="34" charset="0"/>
                <a:cs typeface="Arial" panose="020B0604020202020204" pitchFamily="34" charset="0"/>
              </a:rPr>
              <a:t>gysyniad</a:t>
            </a:r>
            <a:r>
              <a:rPr lang="en-GB" dirty="0">
                <a:latin typeface="Arial" panose="020B0604020202020204" pitchFamily="34" charset="0"/>
                <a:cs typeface="Arial" panose="020B0604020202020204" pitchFamily="34" charset="0"/>
              </a:rPr>
              <a:t>: </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Model </a:t>
            </a:r>
            <a:r>
              <a:rPr lang="en-GB" dirty="0" err="1">
                <a:latin typeface="Arial" panose="020B0604020202020204" pitchFamily="34" charset="0"/>
                <a:cs typeface="Arial" panose="020B0604020202020204" pitchFamily="34" charset="0"/>
              </a:rPr>
              <a:t>Gweithio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Mewnol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076577" y="2352732"/>
            <a:ext cx="10775789" cy="3416300"/>
          </a:xfrm>
        </p:spPr>
        <p:txBody>
          <a:bodyPr/>
          <a:lstStyle/>
          <a:p>
            <a:pPr marL="0" indent="0">
              <a:buNone/>
            </a:pPr>
            <a:r>
              <a:rPr lang="en-GB" b="1" dirty="0" err="1"/>
              <a:t>Diogel</a:t>
            </a:r>
            <a:r>
              <a:rPr lang="en-GB" b="1" dirty="0"/>
              <a:t>		                                       </a:t>
            </a:r>
            <a:r>
              <a:rPr lang="en-GB" b="1" dirty="0" err="1"/>
              <a:t>Anniogel</a:t>
            </a:r>
            <a:r>
              <a:rPr lang="en-GB" b="1" dirty="0"/>
              <a:t>	               	                                 </a:t>
            </a:r>
            <a:r>
              <a:rPr lang="en-GB" b="1" dirty="0" err="1"/>
              <a:t>Anhrefnus</a:t>
            </a:r>
            <a:endParaRPr lang="en-GB" b="1" dirty="0"/>
          </a:p>
          <a:p>
            <a:endParaRPr lang="en-GB" dirty="0"/>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5" name="Oval Callout 9">
            <a:extLst>
              <a:ext uri="{FF2B5EF4-FFF2-40B4-BE49-F238E27FC236}">
                <a16:creationId xmlns:a16="http://schemas.microsoft.com/office/drawing/2014/main" id="{12B12487-BB99-40A0-A88F-3FAAE388C063}"/>
              </a:ext>
            </a:extLst>
          </p:cNvPr>
          <p:cNvSpPr/>
          <p:nvPr/>
        </p:nvSpPr>
        <p:spPr>
          <a:xfrm>
            <a:off x="559489" y="2899570"/>
            <a:ext cx="2239962" cy="151923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err="1">
                <a:latin typeface="Arial" panose="020B0604020202020204" pitchFamily="34" charset="0"/>
                <a:cs typeface="Arial" panose="020B0604020202020204" pitchFamily="34" charset="0"/>
              </a:rPr>
              <a:t>Rwyf</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haeddu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cariad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ddiogel</a:t>
            </a:r>
            <a:endParaRPr lang="en-GB" dirty="0">
              <a:latin typeface="Arial" panose="020B0604020202020204" pitchFamily="34" charset="0"/>
              <a:cs typeface="Arial" panose="020B0604020202020204" pitchFamily="34" charset="0"/>
            </a:endParaRPr>
          </a:p>
        </p:txBody>
      </p:sp>
      <p:sp>
        <p:nvSpPr>
          <p:cNvPr id="6" name="Oval Callout 11">
            <a:extLst>
              <a:ext uri="{FF2B5EF4-FFF2-40B4-BE49-F238E27FC236}">
                <a16:creationId xmlns:a16="http://schemas.microsoft.com/office/drawing/2014/main" id="{A2A799F8-31F6-4274-B73C-33F10EC20D46}"/>
              </a:ext>
            </a:extLst>
          </p:cNvPr>
          <p:cNvSpPr/>
          <p:nvPr/>
        </p:nvSpPr>
        <p:spPr>
          <a:xfrm>
            <a:off x="729522" y="4832443"/>
            <a:ext cx="2338808" cy="1439863"/>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eraill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ddibynadwy</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haeddu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ymddiriedaeth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ddiogel</a:t>
            </a:r>
            <a:endParaRPr lang="en-GB" dirty="0">
              <a:latin typeface="Arial" panose="020B0604020202020204" pitchFamily="34" charset="0"/>
              <a:cs typeface="Arial" panose="020B0604020202020204" pitchFamily="34" charset="0"/>
            </a:endParaRPr>
          </a:p>
        </p:txBody>
      </p:sp>
      <p:sp>
        <p:nvSpPr>
          <p:cNvPr id="7" name="Cloud Callout 8">
            <a:extLst>
              <a:ext uri="{FF2B5EF4-FFF2-40B4-BE49-F238E27FC236}">
                <a16:creationId xmlns:a16="http://schemas.microsoft.com/office/drawing/2014/main" id="{26538E3C-0FB4-4A07-96C0-FC39128DFD31}"/>
              </a:ext>
            </a:extLst>
          </p:cNvPr>
          <p:cNvSpPr/>
          <p:nvPr/>
        </p:nvSpPr>
        <p:spPr>
          <a:xfrm>
            <a:off x="4136502" y="2839338"/>
            <a:ext cx="2952750" cy="180022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600" dirty="0" err="1">
                <a:latin typeface="Arial" panose="020B0604020202020204" pitchFamily="34" charset="0"/>
                <a:cs typeface="Arial" panose="020B0604020202020204" pitchFamily="34" charset="0"/>
              </a:rPr>
              <a:t>Nid</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wyf</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yn</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gwybod</a:t>
            </a:r>
            <a:r>
              <a:rPr lang="en-GB" sz="1600" dirty="0">
                <a:latin typeface="Arial" panose="020B0604020202020204" pitchFamily="34" charset="0"/>
                <a:cs typeface="Arial" panose="020B0604020202020204" pitchFamily="34" charset="0"/>
              </a:rPr>
              <a:t> a </a:t>
            </a:r>
            <a:r>
              <a:rPr lang="en-GB" sz="1600" dirty="0" err="1">
                <a:latin typeface="Arial" panose="020B0604020202020204" pitchFamily="34" charset="0"/>
                <a:cs typeface="Arial" panose="020B0604020202020204" pitchFamily="34" charset="0"/>
              </a:rPr>
              <a:t>ydw</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i’n</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dda</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neu’n</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ddrwy</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Yn</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haeddu</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cariad</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ai</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peidio</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Yn</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ddiogel</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ai</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peidio</a:t>
            </a:r>
            <a:r>
              <a:rPr lang="en-GB" sz="1600" dirty="0">
                <a:latin typeface="Arial" panose="020B0604020202020204" pitchFamily="34" charset="0"/>
                <a:cs typeface="Arial" panose="020B0604020202020204" pitchFamily="34" charset="0"/>
              </a:rPr>
              <a:t>.</a:t>
            </a:r>
          </a:p>
        </p:txBody>
      </p:sp>
      <p:sp>
        <p:nvSpPr>
          <p:cNvPr id="8" name="Cloud Callout 10">
            <a:extLst>
              <a:ext uri="{FF2B5EF4-FFF2-40B4-BE49-F238E27FC236}">
                <a16:creationId xmlns:a16="http://schemas.microsoft.com/office/drawing/2014/main" id="{850D3278-82E4-4867-8DB0-D9070E9F6E09}"/>
              </a:ext>
            </a:extLst>
          </p:cNvPr>
          <p:cNvSpPr/>
          <p:nvPr/>
        </p:nvSpPr>
        <p:spPr>
          <a:xfrm>
            <a:off x="4769031" y="4652263"/>
            <a:ext cx="2951163" cy="180022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err="1">
                <a:latin typeface="Arial" panose="020B0604020202020204" pitchFamily="34" charset="0"/>
                <a:cs typeface="Arial" panose="020B0604020202020204" pitchFamily="34" charset="0"/>
              </a:rPr>
              <a:t>Nid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wyf</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deall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eraill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rhaid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mi </a:t>
            </a:r>
            <a:r>
              <a:rPr lang="en-GB" dirty="0" err="1">
                <a:latin typeface="Arial" panose="020B0604020202020204" pitchFamily="34" charset="0"/>
                <a:cs typeface="Arial" panose="020B0604020202020204" pitchFamily="34" charset="0"/>
              </a:rPr>
              <a:t>barhau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brofi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rheoli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gwirio</a:t>
            </a:r>
            <a:r>
              <a:rPr lang="en-GB" dirty="0">
                <a:latin typeface="Arial" panose="020B0604020202020204" pitchFamily="34" charset="0"/>
                <a:cs typeface="Arial" panose="020B0604020202020204" pitchFamily="34" charset="0"/>
              </a:rPr>
              <a:t>.</a:t>
            </a:r>
          </a:p>
        </p:txBody>
      </p:sp>
      <p:sp>
        <p:nvSpPr>
          <p:cNvPr id="9" name="Oval Callout 7">
            <a:extLst>
              <a:ext uri="{FF2B5EF4-FFF2-40B4-BE49-F238E27FC236}">
                <a16:creationId xmlns:a16="http://schemas.microsoft.com/office/drawing/2014/main" id="{96608180-DA25-4861-838C-1132B8C38472}"/>
              </a:ext>
            </a:extLst>
          </p:cNvPr>
          <p:cNvSpPr/>
          <p:nvPr/>
        </p:nvSpPr>
        <p:spPr>
          <a:xfrm>
            <a:off x="9367736" y="2839338"/>
            <a:ext cx="2016125" cy="136842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600" dirty="0" err="1">
                <a:latin typeface="Arial" panose="020B0604020202020204" pitchFamily="34" charset="0"/>
                <a:cs typeface="Arial" panose="020B0604020202020204" pitchFamily="34" charset="0"/>
              </a:rPr>
              <a:t>Rwyf</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yn</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ddrwg</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nid</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wyf</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yn</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haeddu</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cariad</a:t>
            </a:r>
            <a:r>
              <a:rPr lang="en-GB" sz="1600" dirty="0">
                <a:latin typeface="Arial" panose="020B0604020202020204" pitchFamily="34" charset="0"/>
                <a:cs typeface="Arial" panose="020B0604020202020204" pitchFamily="34" charset="0"/>
              </a:rPr>
              <a:t>, ac </a:t>
            </a:r>
            <a:r>
              <a:rPr lang="en-GB" sz="1600" dirty="0" err="1">
                <a:latin typeface="Arial" panose="020B0604020202020204" pitchFamily="34" charset="0"/>
                <a:cs typeface="Arial" panose="020B0604020202020204" pitchFamily="34" charset="0"/>
              </a:rPr>
              <a:t>yn</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anniogel</a:t>
            </a:r>
            <a:endParaRPr lang="en-GB" sz="1600" dirty="0">
              <a:latin typeface="Arial" panose="020B0604020202020204" pitchFamily="34" charset="0"/>
              <a:cs typeface="Arial" panose="020B0604020202020204" pitchFamily="34" charset="0"/>
            </a:endParaRPr>
          </a:p>
        </p:txBody>
      </p:sp>
      <p:sp>
        <p:nvSpPr>
          <p:cNvPr id="10" name="Oval Callout 6">
            <a:extLst>
              <a:ext uri="{FF2B5EF4-FFF2-40B4-BE49-F238E27FC236}">
                <a16:creationId xmlns:a16="http://schemas.microsoft.com/office/drawing/2014/main" id="{A29E2724-93E4-45BE-B6C8-41F381D3A83B}"/>
              </a:ext>
            </a:extLst>
          </p:cNvPr>
          <p:cNvSpPr/>
          <p:nvPr/>
        </p:nvSpPr>
        <p:spPr>
          <a:xfrm>
            <a:off x="9180062" y="4796726"/>
            <a:ext cx="2592387" cy="15113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err="1">
                <a:latin typeface="Arial" panose="020B0604020202020204" pitchFamily="34" charset="0"/>
                <a:cs typeface="Arial" panose="020B0604020202020204" pitchFamily="34" charset="0"/>
              </a:rPr>
              <a:t>Nid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eraill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ddibynadwy</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haeddu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ymddiriedaeth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nac</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ddiogel</a:t>
            </a:r>
            <a:r>
              <a:rPr lang="en-GB" dirty="0"/>
              <a:t>.</a:t>
            </a:r>
          </a:p>
        </p:txBody>
      </p:sp>
    </p:spTree>
    <p:extLst>
      <p:ext uri="{BB962C8B-B14F-4D97-AF65-F5344CB8AC3E}">
        <p14:creationId xmlns:p14="http://schemas.microsoft.com/office/powerpoint/2010/main" val="3802559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22474" cy="1325563"/>
          </a:xfrm>
        </p:spPr>
        <p:txBody>
          <a:bodyPr/>
          <a:lstStyle/>
          <a:p>
            <a:pPr algn="ctr"/>
            <a:r>
              <a:rPr lang="en-GB" dirty="0" err="1">
                <a:latin typeface="Arial" panose="020B0604020202020204" pitchFamily="34" charset="0"/>
                <a:cs typeface="Arial" panose="020B0604020202020204" pitchFamily="34" charset="0"/>
              </a:rPr>
              <a:t>Dulliau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osgoi</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babanod</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phlant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osgoi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profi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rhianta</a:t>
            </a:r>
            <a:endParaRPr lang="en-GB" dirty="0">
              <a:latin typeface="Arial" panose="020B0604020202020204" pitchFamily="34" charset="0"/>
              <a:cs typeface="Arial" panose="020B0604020202020204" pitchFamily="34" charset="0"/>
            </a:endParaRPr>
          </a:p>
          <a:p>
            <a:pPr lvl="1"/>
            <a:r>
              <a:rPr lang="en-GB" dirty="0" err="1">
                <a:latin typeface="Arial" panose="020B0604020202020204" pitchFamily="34" charset="0"/>
                <a:cs typeface="Arial" panose="020B0604020202020204" pitchFamily="34" charset="0"/>
              </a:rPr>
              <a:t>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gwrthod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gofynion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emosiynol</a:t>
            </a:r>
            <a:endParaRPr lang="en-GB" dirty="0">
              <a:latin typeface="Arial" panose="020B0604020202020204" pitchFamily="34" charset="0"/>
              <a:cs typeface="Arial" panose="020B0604020202020204" pitchFamily="34" charset="0"/>
            </a:endParaRPr>
          </a:p>
          <a:p>
            <a:pPr lvl="1"/>
            <a:r>
              <a:rPr lang="en-GB" dirty="0" err="1">
                <a:latin typeface="Arial" panose="020B0604020202020204" pitchFamily="34" charset="0"/>
                <a:cs typeface="Arial" panose="020B0604020202020204" pitchFamily="34" charset="0"/>
              </a:rPr>
              <a:t>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fewnwthiol</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ansensitif</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hanghenion</a:t>
            </a:r>
            <a:endParaRPr lang="en-GB" dirty="0">
              <a:latin typeface="Arial" panose="020B0604020202020204" pitchFamily="34" charset="0"/>
              <a:cs typeface="Arial" panose="020B0604020202020204" pitchFamily="34" charset="0"/>
            </a:endParaRPr>
          </a:p>
          <a:p>
            <a:pPr lvl="1"/>
            <a:r>
              <a:rPr lang="en-GB" dirty="0" err="1">
                <a:latin typeface="Arial" panose="020B0604020202020204" pitchFamily="34" charset="0"/>
                <a:cs typeface="Arial" panose="020B0604020202020204" pitchFamily="34" charset="0"/>
              </a:rPr>
              <a:t>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dibrisio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teimladau</a:t>
            </a:r>
            <a:endParaRPr lang="en-GB" dirty="0">
              <a:latin typeface="Arial" panose="020B0604020202020204" pitchFamily="34" charset="0"/>
              <a:cs typeface="Arial" panose="020B0604020202020204" pitchFamily="34" charset="0"/>
            </a:endParaRPr>
          </a:p>
          <a:p>
            <a:pPr lvl="1"/>
            <a:r>
              <a:rPr lang="en-GB" dirty="0" err="1">
                <a:latin typeface="Arial" panose="020B0604020202020204" pitchFamily="34" charset="0"/>
                <a:cs typeface="Arial" panose="020B0604020202020204" pitchFamily="34" charset="0"/>
              </a:rPr>
              <a:t>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rhoi’r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neges</a:t>
            </a:r>
            <a:r>
              <a:rPr lang="en-GB" dirty="0">
                <a:latin typeface="Arial" panose="020B0604020202020204" pitchFamily="34" charset="0"/>
                <a:cs typeface="Arial" panose="020B0604020202020204" pitchFamily="34" charset="0"/>
              </a:rPr>
              <a:t> “paid â </a:t>
            </a:r>
            <a:r>
              <a:rPr lang="en-GB" dirty="0" err="1">
                <a:latin typeface="Arial" panose="020B0604020202020204" pitchFamily="34" charset="0"/>
                <a:cs typeface="Arial" panose="020B0604020202020204" pitchFamily="34" charset="0"/>
              </a:rPr>
              <a:t>gwneud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ffys</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bydd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hunanddibynnol</a:t>
            </a:r>
            <a:r>
              <a:rPr lang="en-GB" dirty="0">
                <a:latin typeface="Arial" panose="020B0604020202020204" pitchFamily="34" charset="0"/>
                <a:cs typeface="Arial" panose="020B0604020202020204" pitchFamily="34" charset="0"/>
              </a:rPr>
              <a:t>”</a:t>
            </a:r>
          </a:p>
          <a:p>
            <a:pPr lvl="1"/>
            <a:r>
              <a:rPr lang="en-GB" dirty="0" err="1">
                <a:latin typeface="Arial" panose="020B0604020202020204" pitchFamily="34" charset="0"/>
                <a:cs typeface="Arial" panose="020B0604020202020204" pitchFamily="34" charset="0"/>
              </a:rPr>
              <a:t>Nad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cefnogi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archwilio</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chydweithredu</a:t>
            </a:r>
            <a:endParaRPr lang="en-GB" dirty="0">
              <a:latin typeface="Arial" panose="020B0604020202020204" pitchFamily="34" charset="0"/>
              <a:cs typeface="Arial" panose="020B0604020202020204" pitchFamily="34" charset="0"/>
            </a:endParaRPr>
          </a:p>
          <a:p>
            <a:pPr lvl="1"/>
            <a:r>
              <a:rPr lang="en-GB" dirty="0" err="1">
                <a:latin typeface="Arial" panose="020B0604020202020204" pitchFamily="34" charset="0"/>
                <a:cs typeface="Arial" panose="020B0604020202020204" pitchFamily="34" charset="0"/>
              </a:rPr>
              <a:t>Nad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arwain</a:t>
            </a:r>
            <a:r>
              <a:rPr lang="en-GB" dirty="0">
                <a:latin typeface="Arial" panose="020B0604020202020204" pitchFamily="34" charset="0"/>
                <a:cs typeface="Arial" panose="020B0604020202020204" pitchFamily="34" charset="0"/>
              </a:rPr>
              <a:t> at </a:t>
            </a:r>
            <a:r>
              <a:rPr lang="en-GB" dirty="0" err="1">
                <a:latin typeface="Arial" panose="020B0604020202020204" pitchFamily="34" charset="0"/>
                <a:cs typeface="Arial" panose="020B0604020202020204" pitchFamily="34" charset="0"/>
              </a:rPr>
              <a:t>ddatblygu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hunan-hyder</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babanod</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phlant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mabwysiadu’r</a:t>
            </a:r>
            <a:r>
              <a:rPr lang="en-GB" dirty="0">
                <a:latin typeface="Arial" panose="020B0604020202020204" pitchFamily="34" charset="0"/>
                <a:cs typeface="Arial" panose="020B0604020202020204" pitchFamily="34" charset="0"/>
              </a:rPr>
              <a:t> math </a:t>
            </a:r>
            <a:r>
              <a:rPr lang="en-GB" dirty="0" err="1">
                <a:latin typeface="Arial" panose="020B0604020202020204" pitchFamily="34" charset="0"/>
                <a:cs typeface="Arial" panose="020B0604020202020204" pitchFamily="34" charset="0"/>
              </a:rPr>
              <a:t>hwn</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roi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drwy</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teimladau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lawr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ymddygiad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dadactifiedig</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dibynnu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arnyn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hunain</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2556135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83286" cy="1325563"/>
          </a:xfrm>
        </p:spPr>
        <p:txBody>
          <a:bodyPr/>
          <a:lstStyle/>
          <a:p>
            <a:pPr algn="ctr"/>
            <a:r>
              <a:rPr lang="en-GB" dirty="0" err="1">
                <a:latin typeface="Arial" panose="020B0604020202020204" pitchFamily="34" charset="0"/>
                <a:cs typeface="Arial" panose="020B0604020202020204" pitchFamily="34" charset="0"/>
              </a:rPr>
              <a:t>Dulliau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amwys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a:bodyPr>
          <a:lstStyle/>
          <a:p>
            <a:pPr>
              <a:lnSpc>
                <a:spcPct val="110000"/>
              </a:lnSpc>
            </a:pPr>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babanod</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phlant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amwys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profi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rhianta</a:t>
            </a:r>
            <a:r>
              <a:rPr lang="en-GB" dirty="0">
                <a:latin typeface="Arial" panose="020B0604020202020204" pitchFamily="34" charset="0"/>
                <a:cs typeface="Arial" panose="020B0604020202020204" pitchFamily="34" charset="0"/>
              </a:rPr>
              <a:t>:</a:t>
            </a:r>
          </a:p>
          <a:p>
            <a:pPr lvl="1">
              <a:lnSpc>
                <a:spcPct val="110000"/>
              </a:lnSpc>
            </a:pPr>
            <a:r>
              <a:rPr lang="en-GB" dirty="0" err="1">
                <a:latin typeface="Arial" panose="020B0604020202020204" pitchFamily="34" charset="0"/>
                <a:cs typeface="Arial" panose="020B0604020202020204" pitchFamily="34" charset="0"/>
              </a:rPr>
              <a:t>Sydd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ansensitif</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adegau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unig</a:t>
            </a:r>
            <a:endParaRPr lang="en-GB" dirty="0">
              <a:latin typeface="Arial" panose="020B0604020202020204" pitchFamily="34" charset="0"/>
              <a:cs typeface="Arial" panose="020B0604020202020204" pitchFamily="34" charset="0"/>
            </a:endParaRPr>
          </a:p>
          <a:p>
            <a:pPr lvl="1">
              <a:lnSpc>
                <a:spcPct val="110000"/>
              </a:lnSpc>
            </a:pPr>
            <a:r>
              <a:rPr lang="en-GB" dirty="0" err="1">
                <a:latin typeface="Arial" panose="020B0604020202020204" pitchFamily="34" charset="0"/>
                <a:cs typeface="Arial" panose="020B0604020202020204" pitchFamily="34" charset="0"/>
              </a:rPr>
              <a:t>Sydd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amhenodol</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anrhagweladwy</a:t>
            </a:r>
            <a:endParaRPr lang="en-GB" dirty="0">
              <a:latin typeface="Arial" panose="020B0604020202020204" pitchFamily="34" charset="0"/>
              <a:cs typeface="Arial" panose="020B0604020202020204" pitchFamily="34" charset="0"/>
            </a:endParaRPr>
          </a:p>
          <a:p>
            <a:pPr lvl="1">
              <a:lnSpc>
                <a:spcPct val="110000"/>
              </a:lnSpc>
            </a:pPr>
            <a:r>
              <a:rPr lang="en-GB" dirty="0" err="1">
                <a:latin typeface="Arial" panose="020B0604020202020204" pitchFamily="34" charset="0"/>
                <a:cs typeface="Arial" panose="020B0604020202020204" pitchFamily="34" charset="0"/>
              </a:rPr>
              <a:t>Sydd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sentimental, </a:t>
            </a:r>
            <a:r>
              <a:rPr lang="en-GB" dirty="0" err="1">
                <a:latin typeface="Arial" panose="020B0604020202020204" pitchFamily="34" charset="0"/>
                <a:cs typeface="Arial" panose="020B0604020202020204" pitchFamily="34" charset="0"/>
              </a:rPr>
              <a:t>ond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oedolyn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ymgolli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pryderon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emosiynol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hunain</a:t>
            </a:r>
            <a:endParaRPr lang="en-GB" dirty="0">
              <a:latin typeface="Arial" panose="020B0604020202020204" pitchFamily="34" charset="0"/>
              <a:cs typeface="Arial" panose="020B0604020202020204" pitchFamily="34" charset="0"/>
            </a:endParaRPr>
          </a:p>
          <a:p>
            <a:pPr lvl="1">
              <a:lnSpc>
                <a:spcPct val="110000"/>
              </a:lnSpc>
            </a:pPr>
            <a:r>
              <a:rPr lang="en-GB" dirty="0" err="1">
                <a:latin typeface="Arial" panose="020B0604020202020204" pitchFamily="34" charset="0"/>
                <a:cs typeface="Arial" panose="020B0604020202020204" pitchFamily="34" charset="0"/>
              </a:rPr>
              <a:t>Nad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cefnogi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archwilio</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chydweithredu</a:t>
            </a:r>
            <a:endParaRPr lang="en-GB" dirty="0">
              <a:latin typeface="Arial" panose="020B0604020202020204" pitchFamily="34" charset="0"/>
              <a:cs typeface="Arial" panose="020B0604020202020204" pitchFamily="34" charset="0"/>
            </a:endParaRPr>
          </a:p>
          <a:p>
            <a:pPr lvl="1">
              <a:lnSpc>
                <a:spcPct val="110000"/>
              </a:lnSpc>
            </a:pPr>
            <a:r>
              <a:rPr lang="en-GB" dirty="0" err="1">
                <a:latin typeface="Arial" panose="020B0604020202020204" pitchFamily="34" charset="0"/>
                <a:cs typeface="Arial" panose="020B0604020202020204" pitchFamily="34" charset="0"/>
              </a:rPr>
              <a:t>Nad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arwain</a:t>
            </a:r>
            <a:r>
              <a:rPr lang="en-GB" dirty="0">
                <a:latin typeface="Arial" panose="020B0604020202020204" pitchFamily="34" charset="0"/>
                <a:cs typeface="Arial" panose="020B0604020202020204" pitchFamily="34" charset="0"/>
              </a:rPr>
              <a:t> at </a:t>
            </a:r>
            <a:r>
              <a:rPr lang="en-GB" dirty="0" err="1">
                <a:latin typeface="Arial" panose="020B0604020202020204" pitchFamily="34" charset="0"/>
                <a:cs typeface="Arial" panose="020B0604020202020204" pitchFamily="34" charset="0"/>
              </a:rPr>
              <a:t>ddatblygu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hunan-hyder</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plentyn</a:t>
            </a:r>
            <a:endParaRPr lang="en-GB" dirty="0">
              <a:latin typeface="Arial" panose="020B0604020202020204" pitchFamily="34" charset="0"/>
              <a:cs typeface="Arial" panose="020B0604020202020204" pitchFamily="34" charset="0"/>
            </a:endParaRPr>
          </a:p>
          <a:p>
            <a:pPr lvl="1">
              <a:lnSpc>
                <a:spcPct val="110000"/>
              </a:lnSpc>
            </a:pPr>
            <a:r>
              <a:rPr lang="en-GB" dirty="0" err="1">
                <a:latin typeface="Arial" panose="020B0604020202020204" pitchFamily="34" charset="0"/>
                <a:cs typeface="Arial" panose="020B0604020202020204" pitchFamily="34" charset="0"/>
              </a:rPr>
              <a:t>Sydd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ymgolli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gwylltineb</a:t>
            </a:r>
            <a:endParaRPr lang="en-GB" dirty="0">
              <a:latin typeface="Arial" panose="020B0604020202020204" pitchFamily="34" charset="0"/>
              <a:cs typeface="Arial" panose="020B0604020202020204" pitchFamily="34" charset="0"/>
            </a:endParaRPr>
          </a:p>
          <a:p>
            <a:pPr>
              <a:lnSpc>
                <a:spcPct val="110000"/>
              </a:lnSpc>
            </a:pPr>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babanod</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phlant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addasu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i’r</a:t>
            </a:r>
            <a:r>
              <a:rPr lang="en-GB" dirty="0">
                <a:latin typeface="Arial" panose="020B0604020202020204" pitchFamily="34" charset="0"/>
                <a:cs typeface="Arial" panose="020B0604020202020204" pitchFamily="34" charset="0"/>
              </a:rPr>
              <a:t> math </a:t>
            </a:r>
            <a:r>
              <a:rPr lang="en-GB" dirty="0" err="1">
                <a:latin typeface="Arial" panose="020B0604020202020204" pitchFamily="34" charset="0"/>
                <a:cs typeface="Arial" panose="020B0604020202020204" pitchFamily="34" charset="0"/>
              </a:rPr>
              <a:t>hwn</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roi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drwy</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orfywiogi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hymddygiad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gwneud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gorchmynion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cyson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gobaith</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gael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sylw</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4050595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09411" cy="1325563"/>
          </a:xfrm>
        </p:spPr>
        <p:txBody>
          <a:bodyPr/>
          <a:lstStyle/>
          <a:p>
            <a:pPr algn="ctr"/>
            <a:r>
              <a:rPr lang="en-GB" dirty="0" err="1">
                <a:latin typeface="Arial" panose="020B0604020202020204" pitchFamily="34" charset="0"/>
                <a:cs typeface="Arial" panose="020B0604020202020204" pitchFamily="34" charset="0"/>
              </a:rPr>
              <a:t>Ymlyniadau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anhrefnus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292295"/>
            <a:ext cx="11031583" cy="3416300"/>
          </a:xfrm>
        </p:spPr>
        <p:txBody>
          <a:bodyPr>
            <a:noAutofit/>
          </a:bodyPr>
          <a:lstStyle/>
          <a:p>
            <a:pPr>
              <a:lnSpc>
                <a:spcPct val="120000"/>
              </a:lnSpc>
            </a:pPr>
            <a:r>
              <a:rPr lang="en-GB" sz="1200" dirty="0">
                <a:latin typeface="Arial" panose="020B0604020202020204" pitchFamily="34" charset="0"/>
                <a:cs typeface="Arial" panose="020B0604020202020204" pitchFamily="34" charset="0"/>
              </a:rPr>
              <a:t>Mae </a:t>
            </a:r>
            <a:r>
              <a:rPr lang="en-GB" sz="1200" dirty="0" err="1">
                <a:latin typeface="Arial" panose="020B0604020202020204" pitchFamily="34" charset="0"/>
                <a:cs typeface="Arial" panose="020B0604020202020204" pitchFamily="34" charset="0"/>
              </a:rPr>
              <a:t>babanod</a:t>
            </a:r>
            <a:r>
              <a:rPr lang="en-GB" sz="1200" dirty="0">
                <a:latin typeface="Arial" panose="020B0604020202020204" pitchFamily="34" charset="0"/>
                <a:cs typeface="Arial" panose="020B0604020202020204" pitchFamily="34" charset="0"/>
              </a:rPr>
              <a:t> a </a:t>
            </a:r>
            <a:r>
              <a:rPr lang="en-GB" sz="1200" dirty="0" err="1">
                <a:latin typeface="Arial" panose="020B0604020202020204" pitchFamily="34" charset="0"/>
                <a:cs typeface="Arial" panose="020B0604020202020204" pitchFamily="34" charset="0"/>
              </a:rPr>
              <a:t>phlant</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anhrefnus</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wedi</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profi</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rhianta</a:t>
            </a:r>
            <a:r>
              <a:rPr lang="en-GB" sz="1200" dirty="0">
                <a:latin typeface="Arial" panose="020B0604020202020204" pitchFamily="34" charset="0"/>
                <a:cs typeface="Arial" panose="020B0604020202020204" pitchFamily="34" charset="0"/>
              </a:rPr>
              <a:t>:</a:t>
            </a:r>
          </a:p>
          <a:p>
            <a:pPr lvl="1">
              <a:lnSpc>
                <a:spcPct val="120000"/>
              </a:lnSpc>
            </a:pPr>
            <a:r>
              <a:rPr lang="en-GB" sz="1200" dirty="0" err="1">
                <a:latin typeface="Arial" panose="020B0604020202020204" pitchFamily="34" charset="0"/>
                <a:cs typeface="Arial" panose="020B0604020202020204" pitchFamily="34" charset="0"/>
              </a:rPr>
              <a:t>Sydd</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ofnus</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neu’n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peri</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ofn</a:t>
            </a:r>
            <a:endParaRPr lang="en-GB" sz="1200" dirty="0">
              <a:latin typeface="Arial" panose="020B0604020202020204" pitchFamily="34" charset="0"/>
              <a:cs typeface="Arial" panose="020B0604020202020204" pitchFamily="34" charset="0"/>
            </a:endParaRPr>
          </a:p>
          <a:p>
            <a:pPr lvl="1">
              <a:lnSpc>
                <a:spcPct val="120000"/>
              </a:lnSpc>
            </a:pPr>
            <a:r>
              <a:rPr lang="en-GB" sz="1200" dirty="0" err="1">
                <a:latin typeface="Arial" panose="020B0604020202020204" pitchFamily="34" charset="0"/>
                <a:cs typeface="Arial" panose="020B0604020202020204" pitchFamily="34" charset="0"/>
              </a:rPr>
              <a:t>Sydd</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ansensitif</a:t>
            </a:r>
            <a:r>
              <a:rPr lang="en-GB" sz="1200" dirty="0">
                <a:latin typeface="Arial" panose="020B0604020202020204" pitchFamily="34" charset="0"/>
                <a:cs typeface="Arial" panose="020B0604020202020204" pitchFamily="34" charset="0"/>
              </a:rPr>
              <a:t> ac </a:t>
            </a:r>
            <a:r>
              <a:rPr lang="en-GB" sz="1200" dirty="0" err="1">
                <a:latin typeface="Arial" panose="020B0604020202020204" pitchFamily="34" charset="0"/>
                <a:cs typeface="Arial" panose="020B0604020202020204" pitchFamily="34" charset="0"/>
              </a:rPr>
              <a:t>nad</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yw</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ar</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gael</a:t>
            </a:r>
            <a:endParaRPr lang="en-GB" sz="1200" dirty="0">
              <a:latin typeface="Arial" panose="020B0604020202020204" pitchFamily="34" charset="0"/>
              <a:cs typeface="Arial" panose="020B0604020202020204" pitchFamily="34" charset="0"/>
            </a:endParaRPr>
          </a:p>
          <a:p>
            <a:pPr lvl="1">
              <a:lnSpc>
                <a:spcPct val="120000"/>
              </a:lnSpc>
            </a:pPr>
            <a:r>
              <a:rPr lang="en-GB" sz="1200" dirty="0" err="1">
                <a:latin typeface="Arial" panose="020B0604020202020204" pitchFamily="34" charset="0"/>
                <a:cs typeface="Arial" panose="020B0604020202020204" pitchFamily="34" charset="0"/>
              </a:rPr>
              <a:t>Sydd</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ddiymadferth</a:t>
            </a:r>
            <a:r>
              <a:rPr lang="en-GB" sz="1200" dirty="0">
                <a:latin typeface="Arial" panose="020B0604020202020204" pitchFamily="34" charset="0"/>
                <a:cs typeface="Arial" panose="020B0604020202020204" pitchFamily="34" charset="0"/>
              </a:rPr>
              <a:t> ac </a:t>
            </a:r>
            <a:r>
              <a:rPr lang="en-GB" sz="1200" dirty="0" err="1">
                <a:latin typeface="Arial" panose="020B0604020202020204" pitchFamily="34" charset="0"/>
                <a:cs typeface="Arial" panose="020B0604020202020204" pitchFamily="34" charset="0"/>
              </a:rPr>
              <a:t>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elyniaethus</a:t>
            </a:r>
            <a:endParaRPr lang="en-GB" sz="1200" dirty="0">
              <a:latin typeface="Arial" panose="020B0604020202020204" pitchFamily="34" charset="0"/>
              <a:cs typeface="Arial" panose="020B0604020202020204" pitchFamily="34" charset="0"/>
            </a:endParaRPr>
          </a:p>
          <a:p>
            <a:pPr lvl="1">
              <a:lnSpc>
                <a:spcPct val="120000"/>
              </a:lnSpc>
            </a:pPr>
            <a:r>
              <a:rPr lang="en-GB" sz="1200" dirty="0" err="1">
                <a:latin typeface="Arial" panose="020B0604020202020204" pitchFamily="34" charset="0"/>
                <a:cs typeface="Arial" panose="020B0604020202020204" pitchFamily="34" charset="0"/>
              </a:rPr>
              <a:t>Sydd</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fewnwthiol</a:t>
            </a:r>
            <a:endParaRPr lang="en-GB" sz="1200" dirty="0">
              <a:latin typeface="Arial" panose="020B0604020202020204" pitchFamily="34" charset="0"/>
              <a:cs typeface="Arial" panose="020B0604020202020204" pitchFamily="34" charset="0"/>
            </a:endParaRPr>
          </a:p>
          <a:p>
            <a:pPr lvl="1">
              <a:lnSpc>
                <a:spcPct val="120000"/>
              </a:lnSpc>
            </a:pPr>
            <a:r>
              <a:rPr lang="en-GB" sz="1200" dirty="0" err="1">
                <a:latin typeface="Arial" panose="020B0604020202020204" pitchFamily="34" charset="0"/>
                <a:cs typeface="Arial" panose="020B0604020202020204" pitchFamily="34" charset="0"/>
              </a:rPr>
              <a:t>Nad</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yw’n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cefnogi</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archwilio</a:t>
            </a:r>
            <a:r>
              <a:rPr lang="en-GB" sz="1200" dirty="0">
                <a:latin typeface="Arial" panose="020B0604020202020204" pitchFamily="34" charset="0"/>
                <a:cs typeface="Arial" panose="020B0604020202020204" pitchFamily="34" charset="0"/>
              </a:rPr>
              <a:t> a </a:t>
            </a:r>
            <a:r>
              <a:rPr lang="en-GB" sz="1200" dirty="0" err="1">
                <a:latin typeface="Arial" panose="020B0604020202020204" pitchFamily="34" charset="0"/>
                <a:cs typeface="Arial" panose="020B0604020202020204" pitchFamily="34" charset="0"/>
              </a:rPr>
              <a:t>chydweithredu</a:t>
            </a:r>
            <a:endParaRPr lang="en-GB" sz="1200" dirty="0">
              <a:latin typeface="Arial" panose="020B0604020202020204" pitchFamily="34" charset="0"/>
              <a:cs typeface="Arial" panose="020B0604020202020204" pitchFamily="34" charset="0"/>
            </a:endParaRPr>
          </a:p>
          <a:p>
            <a:pPr lvl="1">
              <a:lnSpc>
                <a:spcPct val="120000"/>
              </a:lnSpc>
            </a:pPr>
            <a:r>
              <a:rPr lang="en-GB" sz="1200" dirty="0" err="1">
                <a:latin typeface="Arial" panose="020B0604020202020204" pitchFamily="34" charset="0"/>
                <a:cs typeface="Arial" panose="020B0604020202020204" pitchFamily="34" charset="0"/>
              </a:rPr>
              <a:t>Nad</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yw’n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arwain</a:t>
            </a:r>
            <a:r>
              <a:rPr lang="en-GB" sz="1200" dirty="0">
                <a:latin typeface="Arial" panose="020B0604020202020204" pitchFamily="34" charset="0"/>
                <a:cs typeface="Arial" panose="020B0604020202020204" pitchFamily="34" charset="0"/>
              </a:rPr>
              <a:t> at </a:t>
            </a:r>
            <a:r>
              <a:rPr lang="en-GB" sz="1200" dirty="0" err="1">
                <a:latin typeface="Arial" panose="020B0604020202020204" pitchFamily="34" charset="0"/>
                <a:cs typeface="Arial" panose="020B0604020202020204" pitchFamily="34" charset="0"/>
              </a:rPr>
              <a:t>ddatblygu</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hunan-hyder</a:t>
            </a:r>
            <a:endParaRPr lang="en-GB" sz="1200" dirty="0">
              <a:latin typeface="Arial" panose="020B0604020202020204" pitchFamily="34" charset="0"/>
              <a:cs typeface="Arial" panose="020B0604020202020204" pitchFamily="34" charset="0"/>
            </a:endParaRPr>
          </a:p>
          <a:p>
            <a:pPr lvl="1">
              <a:lnSpc>
                <a:spcPct val="120000"/>
              </a:lnSpc>
            </a:pPr>
            <a:r>
              <a:rPr lang="en-GB" sz="1200" dirty="0" err="1">
                <a:latin typeface="Arial" panose="020B0604020202020204" pitchFamily="34" charset="0"/>
                <a:cs typeface="Arial" panose="020B0604020202020204" pitchFamily="34" charset="0"/>
              </a:rPr>
              <a:t>Sydd</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negyddol</a:t>
            </a:r>
            <a:r>
              <a:rPr lang="en-GB" sz="1200" dirty="0">
                <a:latin typeface="Arial" panose="020B0604020202020204" pitchFamily="34" charset="0"/>
                <a:cs typeface="Arial" panose="020B0604020202020204" pitchFamily="34" charset="0"/>
              </a:rPr>
              <a:t> am y </a:t>
            </a:r>
            <a:r>
              <a:rPr lang="en-GB" sz="1200" dirty="0" err="1">
                <a:latin typeface="Arial" panose="020B0604020202020204" pitchFamily="34" charset="0"/>
                <a:cs typeface="Arial" panose="020B0604020202020204" pitchFamily="34" charset="0"/>
              </a:rPr>
              <a:t>plentyn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a’r</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hunan</a:t>
            </a:r>
            <a:endParaRPr lang="en-GB" sz="1200" dirty="0">
              <a:latin typeface="Arial" panose="020B0604020202020204" pitchFamily="34" charset="0"/>
              <a:cs typeface="Arial" panose="020B0604020202020204" pitchFamily="34" charset="0"/>
            </a:endParaRPr>
          </a:p>
          <a:p>
            <a:pPr>
              <a:lnSpc>
                <a:spcPct val="120000"/>
              </a:lnSpc>
            </a:pPr>
            <a:r>
              <a:rPr lang="en-GB" sz="1200" dirty="0">
                <a:latin typeface="Arial" panose="020B0604020202020204" pitchFamily="34" charset="0"/>
                <a:cs typeface="Arial" panose="020B0604020202020204" pitchFamily="34" charset="0"/>
              </a:rPr>
              <a:t>Mae </a:t>
            </a:r>
            <a:r>
              <a:rPr lang="en-GB" sz="1200" dirty="0" err="1">
                <a:latin typeface="Arial" panose="020B0604020202020204" pitchFamily="34" charset="0"/>
                <a:cs typeface="Arial" panose="020B0604020202020204" pitchFamily="34" charset="0"/>
              </a:rPr>
              <a:t>rhoddwyd</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gofal</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sydd</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ofnus</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neu’n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peri</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ofn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gadael</a:t>
            </a:r>
            <a:r>
              <a:rPr lang="en-GB" sz="1200" dirty="0">
                <a:latin typeface="Arial" panose="020B0604020202020204" pitchFamily="34" charset="0"/>
                <a:cs typeface="Arial" panose="020B0604020202020204" pitchFamily="34" charset="0"/>
              </a:rPr>
              <a:t> y </a:t>
            </a:r>
            <a:r>
              <a:rPr lang="en-GB" sz="1200" dirty="0" err="1">
                <a:latin typeface="Arial" panose="020B0604020202020204" pitchFamily="34" charset="0"/>
                <a:cs typeface="Arial" panose="020B0604020202020204" pitchFamily="34" charset="0"/>
              </a:rPr>
              <a:t>babanod</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gyda</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phenbleth</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na</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ellir</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ei</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datrys</a:t>
            </a:r>
            <a:r>
              <a:rPr lang="en-GB" sz="1200" dirty="0">
                <a:latin typeface="Arial" panose="020B0604020202020204" pitchFamily="34" charset="0"/>
                <a:cs typeface="Arial" panose="020B0604020202020204" pitchFamily="34" charset="0"/>
              </a:rPr>
              <a:t> – </a:t>
            </a:r>
            <a:r>
              <a:rPr lang="en-GB" sz="1200" dirty="0" err="1">
                <a:latin typeface="Arial" panose="020B0604020202020204" pitchFamily="34" charset="0"/>
                <a:cs typeface="Arial" panose="020B0604020202020204" pitchFamily="34" charset="0"/>
              </a:rPr>
              <a:t>os</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ydyn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nhw’n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mynd</a:t>
            </a:r>
            <a:r>
              <a:rPr lang="en-GB" sz="1200" dirty="0">
                <a:latin typeface="Arial" panose="020B0604020202020204" pitchFamily="34" charset="0"/>
                <a:cs typeface="Arial" panose="020B0604020202020204" pitchFamily="34" charset="0"/>
              </a:rPr>
              <a:t> at y </a:t>
            </a:r>
            <a:r>
              <a:rPr lang="en-GB" sz="1200" dirty="0" err="1">
                <a:latin typeface="Arial" panose="020B0604020202020204" pitchFamily="34" charset="0"/>
                <a:cs typeface="Arial" panose="020B0604020202020204" pitchFamily="34" charset="0"/>
              </a:rPr>
              <a:t>rhoddwr</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gofal</a:t>
            </a:r>
            <a:r>
              <a:rPr lang="en-GB" sz="1200" dirty="0">
                <a:latin typeface="Arial" panose="020B0604020202020204" pitchFamily="34" charset="0"/>
                <a:cs typeface="Arial" panose="020B0604020202020204" pitchFamily="34" charset="0"/>
              </a:rPr>
              <a:t> am </a:t>
            </a:r>
            <a:r>
              <a:rPr lang="en-GB" sz="1200" dirty="0" err="1">
                <a:latin typeface="Arial" panose="020B0604020202020204" pitchFamily="34" charset="0"/>
                <a:cs typeface="Arial" panose="020B0604020202020204" pitchFamily="34" charset="0"/>
              </a:rPr>
              <a:t>ddiogelwch</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mae’r</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rhoddwr</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gofal</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cael</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ei</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brofi</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fel</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rhywun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sy’n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peri</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ofn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hytrach</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na</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chynnig</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amddiffyniad</a:t>
            </a:r>
            <a:r>
              <a:rPr lang="en-GB" sz="1200" dirty="0">
                <a:latin typeface="Arial" panose="020B0604020202020204" pitchFamily="34" charset="0"/>
                <a:cs typeface="Arial" panose="020B0604020202020204" pitchFamily="34" charset="0"/>
              </a:rPr>
              <a:t>.</a:t>
            </a:r>
          </a:p>
          <a:p>
            <a:pPr>
              <a:lnSpc>
                <a:spcPct val="120000"/>
              </a:lnSpc>
            </a:pPr>
            <a:r>
              <a:rPr lang="en-GB" sz="1200" dirty="0">
                <a:latin typeface="Arial" panose="020B0604020202020204" pitchFamily="34" charset="0"/>
                <a:cs typeface="Arial" panose="020B0604020202020204" pitchFamily="34" charset="0"/>
              </a:rPr>
              <a:t>Mae </a:t>
            </a:r>
            <a:r>
              <a:rPr lang="en-GB" sz="1200" dirty="0" err="1">
                <a:latin typeface="Arial" panose="020B0604020202020204" pitchFamily="34" charset="0"/>
                <a:cs typeface="Arial" panose="020B0604020202020204" pitchFamily="34" charset="0"/>
              </a:rPr>
              <a:t>rhiant</a:t>
            </a:r>
            <a:r>
              <a:rPr lang="en-GB" sz="1200" dirty="0">
                <a:latin typeface="Arial" panose="020B0604020202020204" pitchFamily="34" charset="0"/>
                <a:cs typeface="Arial" panose="020B0604020202020204" pitchFamily="34" charset="0"/>
              </a:rPr>
              <a:t> a </a:t>
            </a:r>
            <a:r>
              <a:rPr lang="en-GB" sz="1200" dirty="0" err="1">
                <a:latin typeface="Arial" panose="020B0604020202020204" pitchFamily="34" charset="0"/>
                <a:cs typeface="Arial" panose="020B0604020202020204" pitchFamily="34" charset="0"/>
              </a:rPr>
              <a:t>ddylai</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fod</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ffynhonnell</a:t>
            </a:r>
            <a:r>
              <a:rPr lang="en-GB" sz="1200" dirty="0">
                <a:latin typeface="Arial" panose="020B0604020202020204" pitchFamily="34" charset="0"/>
                <a:cs typeface="Arial" panose="020B0604020202020204" pitchFamily="34" charset="0"/>
              </a:rPr>
              <a:t> o </a:t>
            </a:r>
            <a:r>
              <a:rPr lang="en-GB" sz="1200" dirty="0" err="1">
                <a:latin typeface="Arial" panose="020B0604020202020204" pitchFamily="34" charset="0"/>
                <a:cs typeface="Arial" panose="020B0604020202020204" pitchFamily="34" charset="0"/>
              </a:rPr>
              <a:t>ddiogelwch</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hefyd</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fygythiad</a:t>
            </a:r>
            <a:r>
              <a:rPr lang="en-GB" sz="1200" dirty="0">
                <a:latin typeface="Arial" panose="020B0604020202020204" pitchFamily="34" charset="0"/>
                <a:cs typeface="Arial" panose="020B0604020202020204" pitchFamily="34" charset="0"/>
              </a:rPr>
              <a:t> – </a:t>
            </a:r>
            <a:r>
              <a:rPr lang="en-GB" sz="1200" dirty="0" err="1">
                <a:latin typeface="Arial" panose="020B0604020202020204" pitchFamily="34" charset="0"/>
                <a:cs typeface="Arial" panose="020B0604020202020204" pitchFamily="34" charset="0"/>
              </a:rPr>
              <a:t>mae</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hyn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gadael</a:t>
            </a:r>
            <a:r>
              <a:rPr lang="en-GB" sz="1200" dirty="0">
                <a:latin typeface="Arial" panose="020B0604020202020204" pitchFamily="34" charset="0"/>
                <a:cs typeface="Arial" panose="020B0604020202020204" pitchFamily="34" charset="0"/>
              </a:rPr>
              <a:t> y </a:t>
            </a:r>
            <a:r>
              <a:rPr lang="en-GB" sz="1200" dirty="0" err="1">
                <a:latin typeface="Arial" panose="020B0604020202020204" pitchFamily="34" charset="0"/>
                <a:cs typeface="Arial" panose="020B0604020202020204" pitchFamily="34" charset="0"/>
              </a:rPr>
              <a:t>plentyn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heb</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strategaeth</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effeithiol</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i</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ddelio</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gyda</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phryder</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neu</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straen</a:t>
            </a:r>
            <a:endParaRPr lang="en-GB" sz="12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2182920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22474" cy="1325563"/>
          </a:xfrm>
        </p:spPr>
        <p:txBody>
          <a:bodyPr/>
          <a:lstStyle/>
          <a:p>
            <a:pPr algn="ctr"/>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olgyu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teulu</a:t>
            </a:r>
            <a:r>
              <a:rPr lang="en-GB"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p:txBody>
          <a:bodyPr>
            <a:normAutofit fontScale="92500" lnSpcReduction="10000"/>
          </a:bodyPr>
          <a:lstStyle/>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werth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cofio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nifer</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bobl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ddulliau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ansicr</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arwain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bywydau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cwbl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hapus</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llwyddiannus</a:t>
            </a:r>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nifer</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fabwysiadwyr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sylweddoli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bod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rhianta’n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wahanol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unwaith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dechrau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meddwl</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ddull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oherwydd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dechrau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archwilio</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deall</a:t>
            </a:r>
            <a:endParaRPr lang="en-GB" dirty="0">
              <a:latin typeface="Arial" panose="020B0604020202020204" pitchFamily="34" charset="0"/>
              <a:cs typeface="Arial" panose="020B0604020202020204" pitchFamily="34" charset="0"/>
            </a:endParaRPr>
          </a:p>
          <a:p>
            <a:pPr lvl="1"/>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defnyddio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ffigwr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deimlo’n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ddiogel</a:t>
            </a:r>
            <a:r>
              <a:rPr lang="en-GB" dirty="0">
                <a:latin typeface="Arial" panose="020B0604020202020204" pitchFamily="34" charset="0"/>
                <a:cs typeface="Arial" panose="020B0604020202020204" pitchFamily="34" charset="0"/>
              </a:rPr>
              <a:t>.</a:t>
            </a:r>
          </a:p>
          <a:p>
            <a:pPr lvl="1"/>
            <a:r>
              <a:rPr lang="en-GB" dirty="0" err="1">
                <a:latin typeface="Arial" panose="020B0604020202020204" pitchFamily="34" charset="0"/>
                <a:cs typeface="Arial" panose="020B0604020202020204" pitchFamily="34" charset="0"/>
              </a:rPr>
              <a:t>beth</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ffordd</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roi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sbarduno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mecanwaith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amddiffyn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a:t>
            </a:r>
          </a:p>
          <a:p>
            <a:pPr lvl="1"/>
            <a:r>
              <a:rPr lang="en-GB" dirty="0">
                <a:latin typeface="Arial" panose="020B0604020202020204" pitchFamily="34" charset="0"/>
                <a:cs typeface="Arial" panose="020B0604020202020204" pitchFamily="34" charset="0"/>
              </a:rPr>
              <a:t>pam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ymddangos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reoli</a:t>
            </a:r>
            <a:r>
              <a:rPr lang="en-GB" dirty="0">
                <a:latin typeface="Arial" panose="020B0604020202020204" pitchFamily="34" charset="0"/>
                <a:cs typeface="Arial" panose="020B0604020202020204" pitchFamily="34" charset="0"/>
              </a:rPr>
              <a:t> bob </a:t>
            </a:r>
            <a:r>
              <a:rPr lang="en-GB" dirty="0" err="1">
                <a:latin typeface="Arial" panose="020B0604020202020204" pitchFamily="34" charset="0"/>
                <a:cs typeface="Arial" panose="020B0604020202020204" pitchFamily="34" charset="0"/>
              </a:rPr>
              <a:t>amser</a:t>
            </a:r>
            <a:r>
              <a:rPr lang="en-GB" dirty="0">
                <a:latin typeface="Arial" panose="020B0604020202020204" pitchFamily="34" charset="0"/>
                <a:cs typeface="Arial" panose="020B0604020202020204" pitchFamily="34" charset="0"/>
              </a:rPr>
              <a:t>?</a:t>
            </a:r>
          </a:p>
          <a:p>
            <a:pPr lvl="1"/>
            <a:r>
              <a:rPr lang="en-GB" dirty="0">
                <a:latin typeface="Arial" panose="020B0604020202020204" pitchFamily="34" charset="0"/>
                <a:cs typeface="Arial" panose="020B0604020202020204" pitchFamily="34" charset="0"/>
              </a:rPr>
              <a:t>pam, </a:t>
            </a:r>
            <a:r>
              <a:rPr lang="en-GB" dirty="0" err="1">
                <a:latin typeface="Arial" panose="020B0604020202020204" pitchFamily="34" charset="0"/>
                <a:cs typeface="Arial" panose="020B0604020202020204" pitchFamily="34" charset="0"/>
              </a:rPr>
              <a:t>weithiau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yw’r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ffordd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ymddwyn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ymddangos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gysylltiedig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digwydd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gwirionedd</a:t>
            </a:r>
            <a:r>
              <a:rPr lang="en-GB" dirty="0">
                <a:latin typeface="Arial" panose="020B0604020202020204" pitchFamily="34" charset="0"/>
                <a:cs typeface="Arial" panose="020B0604020202020204" pitchFamily="34" charset="0"/>
              </a:rPr>
              <a:t>? </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3274329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35537" cy="1325563"/>
          </a:xfrm>
        </p:spPr>
        <p:txBody>
          <a:bodyPr/>
          <a:lstStyle/>
          <a:p>
            <a:pPr algn="ctr"/>
            <a:r>
              <a:rPr lang="en-GB" dirty="0">
                <a:latin typeface="Arial" panose="020B0604020202020204" pitchFamily="34" charset="0"/>
                <a:cs typeface="Arial" panose="020B0604020202020204" pitchFamily="34" charset="0"/>
              </a:rPr>
              <a:t>Y </a:t>
            </a:r>
            <a:r>
              <a:rPr lang="en-GB" dirty="0" err="1">
                <a:latin typeface="Arial" panose="020B0604020202020204" pitchFamily="34" charset="0"/>
                <a:cs typeface="Arial" panose="020B0604020202020204" pitchFamily="34" charset="0"/>
              </a:rPr>
              <a:t>Cylch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Rhoi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endParaRPr lang="en-GB" dirty="0">
              <a:latin typeface="Arial" panose="020B0604020202020204" pitchFamily="34" charset="0"/>
              <a:cs typeface="Arial" panose="020B0604020202020204" pitchFamily="34" charset="0"/>
            </a:endParaRPr>
          </a:p>
        </p:txBody>
      </p:sp>
      <p:sp>
        <p:nvSpPr>
          <p:cNvPr id="5" name="Oval 1">
            <a:extLst>
              <a:ext uri="{FF2B5EF4-FFF2-40B4-BE49-F238E27FC236}">
                <a16:creationId xmlns:a16="http://schemas.microsoft.com/office/drawing/2014/main" id="{EC05A036-ADED-41E4-98D4-A8407F1AF02C}"/>
              </a:ext>
            </a:extLst>
          </p:cNvPr>
          <p:cNvSpPr>
            <a:spLocks noGrp="1" noChangeArrowheads="1"/>
          </p:cNvSpPr>
          <p:nvPr>
            <p:ph idx="1"/>
          </p:nvPr>
        </p:nvSpPr>
        <p:spPr bwMode="auto">
          <a:xfrm>
            <a:off x="2736000" y="1548000"/>
            <a:ext cx="6764383" cy="4351338"/>
          </a:xfrm>
          <a:prstGeom prst="ellipse">
            <a:avLst/>
          </a:prstGeom>
          <a:solidFill>
            <a:srgbClr val="FFFFFF"/>
          </a:solidFill>
          <a:ln w="2844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GB" dirty="0"/>
              <a:t> </a:t>
            </a:r>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6" name="Text Box 4">
            <a:extLst>
              <a:ext uri="{FF2B5EF4-FFF2-40B4-BE49-F238E27FC236}">
                <a16:creationId xmlns:a16="http://schemas.microsoft.com/office/drawing/2014/main" id="{4EE532A1-473E-4255-8655-3A0E1A0DB8E6}"/>
              </a:ext>
            </a:extLst>
          </p:cNvPr>
          <p:cNvSpPr txBox="1">
            <a:spLocks noChangeArrowheads="1"/>
          </p:cNvSpPr>
          <p:nvPr/>
        </p:nvSpPr>
        <p:spPr bwMode="auto">
          <a:xfrm>
            <a:off x="4896000" y="1332000"/>
            <a:ext cx="2376487" cy="1286845"/>
          </a:xfrm>
          <a:prstGeom prst="rect">
            <a:avLst/>
          </a:prstGeom>
          <a:solidFill>
            <a:srgbClr val="FAFCB2"/>
          </a:solidFill>
          <a:ln w="9360">
            <a:solidFill>
              <a:srgbClr val="000000"/>
            </a:solidFill>
            <a:miter lim="800000"/>
            <a:headEnd/>
            <a:tailEnd/>
          </a:ln>
        </p:spPr>
        <p:txBody>
          <a:bodyPr lIns="90000" tIns="180000" rIns="90000" bIns="180000">
            <a:spAutoFit/>
          </a:bodyPr>
          <a:lstStyle>
            <a:lvl1pPr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anose="020F0502020204030204" pitchFamily="34" charset="0"/>
              </a:defRPr>
            </a:lvl1pPr>
            <a:lvl2pPr marL="639763" indent="-228600"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anose="020F0502020204030204" pitchFamily="34" charset="0"/>
              </a:defRPr>
            </a:lvl2pPr>
            <a:lvl3pPr marL="1004888"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anose="020F0502020204030204" pitchFamily="34" charset="0"/>
              </a:defRPr>
            </a:lvl3pPr>
            <a:lvl4pPr marL="1562100"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4pPr>
            <a:lvl5pPr marL="1981200"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5pPr>
            <a:lvl6pPr marL="24384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6pPr>
            <a:lvl7pPr marL="28956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7pPr>
            <a:lvl8pPr marL="33528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8pPr>
            <a:lvl9pPr marL="38100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9pPr>
          </a:lstStyle>
          <a:p>
            <a:pPr algn="ctr" eaLnBrk="1" hangingPunct="1">
              <a:spcBef>
                <a:spcPts val="1250"/>
              </a:spcBef>
              <a:buFontTx/>
              <a:buNone/>
            </a:pPr>
            <a:r>
              <a:rPr lang="en-GB" altLang="en-US" sz="2000" b="1" dirty="0" err="1">
                <a:solidFill>
                  <a:srgbClr val="002060"/>
                </a:solidFill>
                <a:latin typeface="Arial" panose="020B0604020202020204" pitchFamily="34" charset="0"/>
                <a:cs typeface="Arial" panose="020B0604020202020204" pitchFamily="34" charset="0"/>
              </a:rPr>
              <a:t>Ymddygiad</a:t>
            </a:r>
            <a:r>
              <a:rPr lang="en-GB" altLang="en-US" sz="2000" b="1" dirty="0">
                <a:solidFill>
                  <a:srgbClr val="002060"/>
                </a:solidFill>
                <a:latin typeface="Arial" panose="020B0604020202020204" pitchFamily="34" charset="0"/>
                <a:cs typeface="Arial" panose="020B0604020202020204" pitchFamily="34" charset="0"/>
              </a:rPr>
              <a:t> ac </a:t>
            </a:r>
            <a:r>
              <a:rPr lang="en-GB" altLang="en-US" sz="2000" b="1" dirty="0" err="1">
                <a:solidFill>
                  <a:srgbClr val="002060"/>
                </a:solidFill>
                <a:latin typeface="Arial" panose="020B0604020202020204" pitchFamily="34" charset="0"/>
                <a:cs typeface="Arial" panose="020B0604020202020204" pitchFamily="34" charset="0"/>
              </a:rPr>
              <a:t>anghenion</a:t>
            </a:r>
            <a:r>
              <a:rPr lang="en-GB" altLang="en-US" sz="2000" b="1" dirty="0">
                <a:solidFill>
                  <a:srgbClr val="002060"/>
                </a:solidFill>
                <a:latin typeface="Arial" panose="020B0604020202020204" pitchFamily="34" charset="0"/>
                <a:cs typeface="Arial" panose="020B0604020202020204" pitchFamily="34" charset="0"/>
              </a:rPr>
              <a:t> y </a:t>
            </a:r>
            <a:r>
              <a:rPr lang="en-GB" altLang="en-US" sz="2000" b="1" dirty="0" err="1">
                <a:solidFill>
                  <a:srgbClr val="002060"/>
                </a:solidFill>
                <a:latin typeface="Arial" panose="020B0604020202020204" pitchFamily="34" charset="0"/>
                <a:cs typeface="Arial" panose="020B0604020202020204" pitchFamily="34" charset="0"/>
              </a:rPr>
              <a:t>plentyn</a:t>
            </a:r>
            <a:endParaRPr lang="en-GB" altLang="en-US" sz="2000" b="1" dirty="0">
              <a:solidFill>
                <a:srgbClr val="002060"/>
              </a:solidFill>
              <a:latin typeface="Arial" panose="020B0604020202020204" pitchFamily="34" charset="0"/>
              <a:cs typeface="Arial" panose="020B0604020202020204" pitchFamily="34" charset="0"/>
            </a:endParaRPr>
          </a:p>
        </p:txBody>
      </p:sp>
      <p:sp>
        <p:nvSpPr>
          <p:cNvPr id="7" name="Text Box 5">
            <a:extLst>
              <a:ext uri="{FF2B5EF4-FFF2-40B4-BE49-F238E27FC236}">
                <a16:creationId xmlns:a16="http://schemas.microsoft.com/office/drawing/2014/main" id="{53ECA37D-CFF7-440E-9E10-59F5FCB8A278}"/>
              </a:ext>
            </a:extLst>
          </p:cNvPr>
          <p:cNvSpPr txBox="1">
            <a:spLocks noChangeArrowheads="1"/>
          </p:cNvSpPr>
          <p:nvPr/>
        </p:nvSpPr>
        <p:spPr bwMode="auto">
          <a:xfrm>
            <a:off x="8028000" y="2833401"/>
            <a:ext cx="2376488" cy="1902398"/>
          </a:xfrm>
          <a:prstGeom prst="rect">
            <a:avLst/>
          </a:prstGeom>
          <a:solidFill>
            <a:srgbClr val="CCECFF"/>
          </a:solidFill>
          <a:ln w="9360">
            <a:solidFill>
              <a:srgbClr val="000000"/>
            </a:solidFill>
            <a:miter lim="800000"/>
            <a:headEnd/>
            <a:tailEnd/>
          </a:ln>
        </p:spPr>
        <p:txBody>
          <a:bodyPr lIns="90000" tIns="180000" rIns="90000" bIns="180000" anchor="ctr">
            <a:spAutoFit/>
          </a:bodyPr>
          <a:lstStyle>
            <a:lvl1pPr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anose="020F0502020204030204" pitchFamily="34" charset="0"/>
              </a:defRPr>
            </a:lvl1pPr>
            <a:lvl2pPr marL="639763" indent="-228600"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anose="020F0502020204030204" pitchFamily="34" charset="0"/>
              </a:defRPr>
            </a:lvl2pPr>
            <a:lvl3pPr marL="1004888"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anose="020F0502020204030204" pitchFamily="34" charset="0"/>
              </a:defRPr>
            </a:lvl3pPr>
            <a:lvl4pPr marL="1562100"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4pPr>
            <a:lvl5pPr marL="1981200"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5pPr>
            <a:lvl6pPr marL="24384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6pPr>
            <a:lvl7pPr marL="28956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7pPr>
            <a:lvl8pPr marL="33528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8pPr>
            <a:lvl9pPr marL="38100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9pPr>
          </a:lstStyle>
          <a:p>
            <a:pPr algn="ctr" eaLnBrk="1" hangingPunct="1">
              <a:spcBef>
                <a:spcPct val="0"/>
              </a:spcBef>
              <a:buClrTx/>
              <a:buSzTx/>
              <a:buFontTx/>
              <a:buNone/>
            </a:pPr>
            <a:r>
              <a:rPr lang="en-GB" altLang="en-US" sz="2000" b="1" dirty="0" err="1">
                <a:solidFill>
                  <a:srgbClr val="002060"/>
                </a:solidFill>
                <a:latin typeface="Arial" panose="020B0604020202020204" pitchFamily="34" charset="0"/>
                <a:cs typeface="Arial" panose="020B0604020202020204" pitchFamily="34" charset="0"/>
              </a:rPr>
              <a:t>Meddwl</a:t>
            </a:r>
            <a:r>
              <a:rPr lang="en-GB" altLang="en-US" sz="2000" b="1" dirty="0">
                <a:solidFill>
                  <a:srgbClr val="002060"/>
                </a:solidFill>
                <a:latin typeface="Arial" panose="020B0604020202020204" pitchFamily="34" charset="0"/>
                <a:cs typeface="Arial" panose="020B0604020202020204" pitchFamily="34" charset="0"/>
              </a:rPr>
              <a:t> a </a:t>
            </a:r>
            <a:r>
              <a:rPr lang="en-GB" altLang="en-US" sz="2000" b="1" dirty="0" err="1">
                <a:solidFill>
                  <a:srgbClr val="002060"/>
                </a:solidFill>
                <a:latin typeface="Arial" panose="020B0604020202020204" pitchFamily="34" charset="0"/>
                <a:cs typeface="Arial" panose="020B0604020202020204" pitchFamily="34" charset="0"/>
              </a:rPr>
              <a:t>theimladau’r</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rhoddwr</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gofal</a:t>
            </a:r>
            <a:r>
              <a:rPr lang="en-GB" altLang="en-US" sz="2000" b="1" dirty="0">
                <a:solidFill>
                  <a:srgbClr val="002060"/>
                </a:solidFill>
                <a:latin typeface="Arial" panose="020B0604020202020204" pitchFamily="34" charset="0"/>
                <a:cs typeface="Arial" panose="020B0604020202020204" pitchFamily="34" charset="0"/>
              </a:rPr>
              <a:t> –  </a:t>
            </a:r>
          </a:p>
          <a:p>
            <a:pPr algn="ctr" eaLnBrk="1" hangingPunct="1">
              <a:spcBef>
                <a:spcPct val="0"/>
              </a:spcBef>
              <a:buClrTx/>
              <a:buSzTx/>
              <a:buFontTx/>
              <a:buNone/>
            </a:pPr>
            <a:r>
              <a:rPr lang="en-GB" altLang="en-US" sz="2000" b="1" dirty="0" err="1">
                <a:solidFill>
                  <a:srgbClr val="002060"/>
                </a:solidFill>
                <a:latin typeface="Arial" panose="020B0604020202020204" pitchFamily="34" charset="0"/>
                <a:cs typeface="Arial" panose="020B0604020202020204" pitchFamily="34" charset="0"/>
              </a:rPr>
              <a:t>pennu</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eu</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hymddygiad</a:t>
            </a:r>
            <a:endParaRPr lang="en-GB" altLang="en-US" sz="2000" b="1" dirty="0">
              <a:solidFill>
                <a:srgbClr val="002060"/>
              </a:solidFill>
              <a:latin typeface="Arial" panose="020B0604020202020204" pitchFamily="34" charset="0"/>
              <a:cs typeface="Arial" panose="020B0604020202020204" pitchFamily="34" charset="0"/>
            </a:endParaRPr>
          </a:p>
        </p:txBody>
      </p:sp>
      <p:sp>
        <p:nvSpPr>
          <p:cNvPr id="8" name="Text Box 9">
            <a:extLst>
              <a:ext uri="{FF2B5EF4-FFF2-40B4-BE49-F238E27FC236}">
                <a16:creationId xmlns:a16="http://schemas.microsoft.com/office/drawing/2014/main" id="{1ADF60C7-07FF-4639-A02D-5F36F861AC63}"/>
              </a:ext>
            </a:extLst>
          </p:cNvPr>
          <p:cNvSpPr txBox="1">
            <a:spLocks noChangeArrowheads="1"/>
          </p:cNvSpPr>
          <p:nvPr/>
        </p:nvSpPr>
        <p:spPr bwMode="auto">
          <a:xfrm>
            <a:off x="1224000" y="2628000"/>
            <a:ext cx="3024187" cy="3133505"/>
          </a:xfrm>
          <a:prstGeom prst="rect">
            <a:avLst/>
          </a:prstGeom>
          <a:solidFill>
            <a:srgbClr val="FAFCB2"/>
          </a:solidFill>
          <a:ln w="9360">
            <a:solidFill>
              <a:srgbClr val="000000"/>
            </a:solidFill>
            <a:miter lim="800000"/>
            <a:headEnd/>
            <a:tailEnd/>
          </a:ln>
        </p:spPr>
        <p:txBody>
          <a:bodyPr lIns="90000" tIns="180000" rIns="90000" bIns="180000">
            <a:spAutoFit/>
          </a:bodyPr>
          <a:lstStyle>
            <a:lvl1pPr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anose="020F0502020204030204" pitchFamily="34" charset="0"/>
              </a:defRPr>
            </a:lvl1pPr>
            <a:lvl2pPr marL="639763" indent="-228600"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anose="020F0502020204030204" pitchFamily="34" charset="0"/>
              </a:defRPr>
            </a:lvl2pPr>
            <a:lvl3pPr marL="1004888"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anose="020F0502020204030204" pitchFamily="34" charset="0"/>
              </a:defRPr>
            </a:lvl3pPr>
            <a:lvl4pPr marL="1562100"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4pPr>
            <a:lvl5pPr marL="1981200"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5pPr>
            <a:lvl6pPr marL="24384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6pPr>
            <a:lvl7pPr marL="28956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7pPr>
            <a:lvl8pPr marL="33528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8pPr>
            <a:lvl9pPr marL="38100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9pPr>
          </a:lstStyle>
          <a:p>
            <a:pPr algn="ctr" eaLnBrk="1" hangingPunct="1">
              <a:spcBef>
                <a:spcPct val="0"/>
              </a:spcBef>
              <a:buClrTx/>
              <a:buSzTx/>
              <a:buFontTx/>
              <a:buNone/>
            </a:pPr>
            <a:r>
              <a:rPr lang="en-GB" altLang="en-US" sz="2000" b="1" dirty="0" err="1">
                <a:solidFill>
                  <a:srgbClr val="002060"/>
                </a:solidFill>
                <a:latin typeface="Arial" panose="020B0604020202020204" pitchFamily="34" charset="0"/>
                <a:cs typeface="Arial" panose="020B0604020202020204" pitchFamily="34" charset="0"/>
              </a:rPr>
              <a:t>Meddwl</a:t>
            </a:r>
            <a:r>
              <a:rPr lang="en-GB" altLang="en-US" sz="2000" b="1" dirty="0">
                <a:solidFill>
                  <a:srgbClr val="002060"/>
                </a:solidFill>
                <a:latin typeface="Arial" panose="020B0604020202020204" pitchFamily="34" charset="0"/>
                <a:cs typeface="Arial" panose="020B0604020202020204" pitchFamily="34" charset="0"/>
              </a:rPr>
              <a:t> a </a:t>
            </a:r>
            <a:r>
              <a:rPr lang="en-GB" altLang="en-US" sz="2000" b="1" dirty="0" err="1">
                <a:solidFill>
                  <a:srgbClr val="002060"/>
                </a:solidFill>
                <a:latin typeface="Arial" panose="020B0604020202020204" pitchFamily="34" charset="0"/>
                <a:cs typeface="Arial" panose="020B0604020202020204" pitchFamily="34" charset="0"/>
              </a:rPr>
              <a:t>theimladau’r</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plentyn</a:t>
            </a:r>
            <a:r>
              <a:rPr lang="en-GB" altLang="en-US" sz="2000" b="1" dirty="0">
                <a:solidFill>
                  <a:srgbClr val="002060"/>
                </a:solidFill>
                <a:latin typeface="Arial" panose="020B0604020202020204" pitchFamily="34" charset="0"/>
                <a:cs typeface="Arial" panose="020B0604020202020204" pitchFamily="34" charset="0"/>
              </a:rPr>
              <a:t> – </a:t>
            </a:r>
          </a:p>
          <a:p>
            <a:pPr algn="ctr" eaLnBrk="1" hangingPunct="1">
              <a:spcBef>
                <a:spcPct val="0"/>
              </a:spcBef>
              <a:buClrTx/>
              <a:buSzTx/>
              <a:buFontTx/>
              <a:buNone/>
            </a:pPr>
            <a:endParaRPr lang="en-GB" altLang="en-US" sz="2000" b="1" dirty="0">
              <a:solidFill>
                <a:srgbClr val="002060"/>
              </a:solidFill>
              <a:latin typeface="Arial" panose="020B0604020202020204" pitchFamily="34" charset="0"/>
              <a:cs typeface="Arial" panose="020B0604020202020204" pitchFamily="34" charset="0"/>
            </a:endParaRPr>
          </a:p>
          <a:p>
            <a:pPr algn="ctr" eaLnBrk="1" hangingPunct="1">
              <a:spcBef>
                <a:spcPct val="0"/>
              </a:spcBef>
              <a:buClrTx/>
              <a:buSzTx/>
              <a:buFontTx/>
              <a:buNone/>
            </a:pPr>
            <a:r>
              <a:rPr lang="en-GB" altLang="en-US" sz="2000" b="1" dirty="0" err="1">
                <a:solidFill>
                  <a:srgbClr val="002060"/>
                </a:solidFill>
                <a:latin typeface="Arial" panose="020B0604020202020204" pitchFamily="34" charset="0"/>
                <a:cs typeface="Arial" panose="020B0604020202020204" pitchFamily="34" charset="0"/>
              </a:rPr>
              <a:t>Yn</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cael</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eu</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heffeithio</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gan</a:t>
            </a:r>
            <a:r>
              <a:rPr lang="en-GB" altLang="en-US" sz="2000" b="1" dirty="0">
                <a:solidFill>
                  <a:srgbClr val="002060"/>
                </a:solidFill>
                <a:latin typeface="Arial" panose="020B0604020202020204" pitchFamily="34" charset="0"/>
                <a:cs typeface="Arial" panose="020B0604020202020204" pitchFamily="34" charset="0"/>
              </a:rPr>
              <a:t> y </a:t>
            </a:r>
            <a:r>
              <a:rPr lang="en-GB" altLang="en-US" sz="2000" b="1" dirty="0" err="1">
                <a:solidFill>
                  <a:srgbClr val="002060"/>
                </a:solidFill>
                <a:latin typeface="Arial" panose="020B0604020202020204" pitchFamily="34" charset="0"/>
                <a:cs typeface="Arial" panose="020B0604020202020204" pitchFamily="34" charset="0"/>
              </a:rPr>
              <a:t>negeseuon</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gan</a:t>
            </a:r>
            <a:r>
              <a:rPr lang="en-GB" altLang="en-US" sz="2000" b="1" dirty="0">
                <a:solidFill>
                  <a:srgbClr val="002060"/>
                </a:solidFill>
                <a:latin typeface="Arial" panose="020B0604020202020204" pitchFamily="34" charset="0"/>
                <a:cs typeface="Arial" panose="020B0604020202020204" pitchFamily="34" charset="0"/>
              </a:rPr>
              <a:t> y </a:t>
            </a:r>
            <a:r>
              <a:rPr lang="en-GB" altLang="en-US" sz="2000" b="1" dirty="0" err="1">
                <a:solidFill>
                  <a:srgbClr val="002060"/>
                </a:solidFill>
                <a:latin typeface="Arial" panose="020B0604020202020204" pitchFamily="34" charset="0"/>
                <a:cs typeface="Arial" panose="020B0604020202020204" pitchFamily="34" charset="0"/>
              </a:rPr>
              <a:t>rhoddwr</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gofal</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sy’n</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effeithio</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ar</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ddatblygiad</a:t>
            </a:r>
            <a:r>
              <a:rPr lang="en-GB" altLang="en-US" sz="2000" b="1" dirty="0">
                <a:solidFill>
                  <a:srgbClr val="002060"/>
                </a:solidFill>
                <a:latin typeface="Arial" panose="020B0604020202020204" pitchFamily="34" charset="0"/>
                <a:cs typeface="Arial" panose="020B0604020202020204" pitchFamily="34" charset="0"/>
              </a:rPr>
              <a:t> y </a:t>
            </a:r>
            <a:r>
              <a:rPr lang="en-GB" altLang="en-US" sz="2000" b="1" dirty="0" err="1">
                <a:solidFill>
                  <a:srgbClr val="002060"/>
                </a:solidFill>
                <a:latin typeface="Arial" panose="020B0604020202020204" pitchFamily="34" charset="0"/>
                <a:cs typeface="Arial" panose="020B0604020202020204" pitchFamily="34" charset="0"/>
              </a:rPr>
              <a:t>plentyn</a:t>
            </a:r>
            <a:r>
              <a:rPr lang="en-GB" altLang="en-US" sz="2000" b="1" dirty="0">
                <a:solidFill>
                  <a:srgbClr val="002060"/>
                </a:solidFill>
                <a:latin typeface="Arial" panose="020B0604020202020204" pitchFamily="34" charset="0"/>
                <a:cs typeface="Arial" panose="020B0604020202020204" pitchFamily="34" charset="0"/>
              </a:rPr>
              <a:t> – </a:t>
            </a:r>
            <a:r>
              <a:rPr lang="en-GB" altLang="en-US" sz="2000" b="1" dirty="0" err="1">
                <a:solidFill>
                  <a:srgbClr val="002060"/>
                </a:solidFill>
                <a:latin typeface="Arial" panose="020B0604020202020204" pitchFamily="34" charset="0"/>
                <a:cs typeface="Arial" panose="020B0604020202020204" pitchFamily="34" charset="0"/>
              </a:rPr>
              <a:t>newidiadau</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cynyddol</a:t>
            </a:r>
            <a:endParaRPr lang="en-GB" altLang="en-US" sz="2000" b="1" dirty="0">
              <a:solidFill>
                <a:srgbClr val="002060"/>
              </a:solidFill>
              <a:latin typeface="Arial" panose="020B0604020202020204" pitchFamily="34" charset="0"/>
              <a:cs typeface="Arial" panose="020B0604020202020204" pitchFamily="34" charset="0"/>
            </a:endParaRPr>
          </a:p>
        </p:txBody>
      </p:sp>
      <p:sp>
        <p:nvSpPr>
          <p:cNvPr id="11" name="Text Box 7">
            <a:extLst>
              <a:ext uri="{FF2B5EF4-FFF2-40B4-BE49-F238E27FC236}">
                <a16:creationId xmlns:a16="http://schemas.microsoft.com/office/drawing/2014/main" id="{D635C095-D196-4A0C-869B-45120983AFC5}"/>
              </a:ext>
            </a:extLst>
          </p:cNvPr>
          <p:cNvSpPr txBox="1">
            <a:spLocks noChangeArrowheads="1"/>
          </p:cNvSpPr>
          <p:nvPr/>
        </p:nvSpPr>
        <p:spPr bwMode="auto">
          <a:xfrm>
            <a:off x="5112000" y="4644000"/>
            <a:ext cx="2376487" cy="1761334"/>
          </a:xfrm>
          <a:prstGeom prst="rect">
            <a:avLst/>
          </a:prstGeom>
          <a:solidFill>
            <a:srgbClr val="CCECFF"/>
          </a:solidFill>
          <a:ln w="9360">
            <a:solidFill>
              <a:srgbClr val="000000"/>
            </a:solidFill>
            <a:miter lim="800000"/>
            <a:headEnd/>
            <a:tailEnd/>
          </a:ln>
        </p:spPr>
        <p:txBody>
          <a:bodyPr lIns="90000" tIns="180000" rIns="90000" bIns="180000">
            <a:spAutoFit/>
          </a:bodyPr>
          <a:lstStyle>
            <a:lvl1pPr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anose="020F0502020204030204" pitchFamily="34" charset="0"/>
              </a:defRPr>
            </a:lvl1pPr>
            <a:lvl2pPr marL="639763" indent="-228600"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anose="020F0502020204030204" pitchFamily="34" charset="0"/>
              </a:defRPr>
            </a:lvl2pPr>
            <a:lvl3pPr marL="1004888"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anose="020F0502020204030204" pitchFamily="34" charset="0"/>
              </a:defRPr>
            </a:lvl3pPr>
            <a:lvl4pPr marL="1562100"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4pPr>
            <a:lvl5pPr marL="1981200"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5pPr>
            <a:lvl6pPr marL="24384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6pPr>
            <a:lvl7pPr marL="28956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7pPr>
            <a:lvl8pPr marL="33528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8pPr>
            <a:lvl9pPr marL="38100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9pPr>
          </a:lstStyle>
          <a:p>
            <a:pPr algn="ctr" eaLnBrk="1" hangingPunct="1">
              <a:spcBef>
                <a:spcPts val="1250"/>
              </a:spcBef>
              <a:buClrTx/>
              <a:buSzTx/>
              <a:buFont typeface="Wingdings" panose="05000000000000000000" pitchFamily="2" charset="2"/>
              <a:buNone/>
            </a:pPr>
            <a:r>
              <a:rPr lang="en-GB" altLang="en-US" sz="2000" b="1" dirty="0" err="1">
                <a:solidFill>
                  <a:srgbClr val="002060"/>
                </a:solidFill>
                <a:latin typeface="Arial" panose="020B0604020202020204" pitchFamily="34" charset="0"/>
                <a:cs typeface="Arial" panose="020B0604020202020204" pitchFamily="34" charset="0"/>
              </a:rPr>
              <a:t>Ymddygiad</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rhoi</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gofal</a:t>
            </a:r>
            <a:r>
              <a:rPr lang="en-GB" altLang="en-US" sz="2000" b="1" dirty="0">
                <a:solidFill>
                  <a:srgbClr val="002060"/>
                </a:solidFill>
                <a:latin typeface="Arial" panose="020B0604020202020204" pitchFamily="34" charset="0"/>
                <a:cs typeface="Arial" panose="020B0604020202020204" pitchFamily="34" charset="0"/>
              </a:rPr>
              <a:t>– </a:t>
            </a:r>
          </a:p>
          <a:p>
            <a:pPr algn="ctr" eaLnBrk="1" hangingPunct="1">
              <a:spcBef>
                <a:spcPts val="1250"/>
              </a:spcBef>
              <a:buClrTx/>
              <a:buSzTx/>
              <a:buFont typeface="Wingdings" panose="05000000000000000000" pitchFamily="2" charset="2"/>
              <a:buNone/>
            </a:pPr>
            <a:r>
              <a:rPr lang="en-GB" altLang="en-US" sz="2000" b="1" dirty="0" err="1">
                <a:solidFill>
                  <a:srgbClr val="002060"/>
                </a:solidFill>
                <a:latin typeface="Arial" panose="020B0604020202020204" pitchFamily="34" charset="0"/>
                <a:cs typeface="Arial" panose="020B0604020202020204" pitchFamily="34" charset="0"/>
              </a:rPr>
              <a:t>cyfleu</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negeseuon</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i’r</a:t>
            </a:r>
            <a:r>
              <a:rPr lang="en-GB" altLang="en-US" sz="2000" b="1" dirty="0">
                <a:solidFill>
                  <a:srgbClr val="002060"/>
                </a:solidFill>
                <a:latin typeface="Arial" panose="020B0604020202020204" pitchFamily="34" charset="0"/>
                <a:cs typeface="Arial" panose="020B0604020202020204" pitchFamily="34" charset="0"/>
              </a:rPr>
              <a:t> </a:t>
            </a:r>
            <a:r>
              <a:rPr lang="en-GB" altLang="en-US" sz="2000" b="1" dirty="0" err="1">
                <a:solidFill>
                  <a:srgbClr val="002060"/>
                </a:solidFill>
                <a:latin typeface="Arial" panose="020B0604020202020204" pitchFamily="34" charset="0"/>
                <a:cs typeface="Arial" panose="020B0604020202020204" pitchFamily="34" charset="0"/>
              </a:rPr>
              <a:t>plentyn</a:t>
            </a:r>
            <a:endParaRPr lang="en-GB" altLang="en-US" sz="2000" b="1" dirty="0">
              <a:solidFill>
                <a:srgbClr val="002060"/>
              </a:solidFill>
              <a:latin typeface="Arial" panose="020B0604020202020204" pitchFamily="34" charset="0"/>
              <a:cs typeface="Arial" panose="020B0604020202020204" pitchFamily="34" charset="0"/>
            </a:endParaRPr>
          </a:p>
        </p:txBody>
      </p:sp>
      <p:sp>
        <p:nvSpPr>
          <p:cNvPr id="12" name="Text Box 18">
            <a:extLst>
              <a:ext uri="{FF2B5EF4-FFF2-40B4-BE49-F238E27FC236}">
                <a16:creationId xmlns:a16="http://schemas.microsoft.com/office/drawing/2014/main" id="{763BDB70-79AF-4043-A539-FFCD5E22ECC1}"/>
              </a:ext>
            </a:extLst>
          </p:cNvPr>
          <p:cNvSpPr txBox="1">
            <a:spLocks noChangeArrowheads="1"/>
          </p:cNvSpPr>
          <p:nvPr/>
        </p:nvSpPr>
        <p:spPr bwMode="auto">
          <a:xfrm>
            <a:off x="4572000" y="3168000"/>
            <a:ext cx="3167063" cy="10917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Calibri" panose="020F0502020204030204" pitchFamily="34" charset="0"/>
              </a:defRPr>
            </a:lvl1pPr>
            <a:lvl2pPr marL="639763" indent="-228600"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Calibri" panose="020F0502020204030204" pitchFamily="34" charset="0"/>
              </a:defRPr>
            </a:lvl2pPr>
            <a:lvl3pPr marL="1004888"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Calibri" panose="020F0502020204030204" pitchFamily="34" charset="0"/>
              </a:defRPr>
            </a:lvl3pPr>
            <a:lvl4pPr marL="1562100"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4pPr>
            <a:lvl5pPr marL="1981200" eaLnBrk="0" hangingPunct="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5pPr>
            <a:lvl6pPr marL="24384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6pPr>
            <a:lvl7pPr marL="28956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7pPr>
            <a:lvl8pPr marL="33528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8pPr>
            <a:lvl9pPr marL="3810000" indent="-228600" defTabSz="449263"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Calibri" panose="020F0502020204030204" pitchFamily="34" charset="0"/>
              </a:defRPr>
            </a:lvl9pPr>
          </a:lstStyle>
          <a:p>
            <a:pPr algn="ctr" eaLnBrk="1" hangingPunct="1">
              <a:lnSpc>
                <a:spcPct val="90000"/>
              </a:lnSpc>
              <a:spcBef>
                <a:spcPct val="0"/>
              </a:spcBef>
              <a:buFontTx/>
              <a:buNone/>
            </a:pPr>
            <a:r>
              <a:rPr lang="en-GB" altLang="en-US" sz="3600" b="1" dirty="0" err="1">
                <a:solidFill>
                  <a:srgbClr val="002060"/>
                </a:solidFill>
                <a:latin typeface="Arial" panose="020B0604020202020204" pitchFamily="34" charset="0"/>
                <a:cs typeface="Arial" panose="020B0604020202020204" pitchFamily="34" charset="0"/>
              </a:rPr>
              <a:t>Datblygiad</a:t>
            </a:r>
            <a:r>
              <a:rPr lang="en-GB" altLang="en-US" sz="3600" b="1" dirty="0">
                <a:solidFill>
                  <a:srgbClr val="002060"/>
                </a:solidFill>
                <a:latin typeface="Arial" panose="020B0604020202020204" pitchFamily="34" charset="0"/>
                <a:cs typeface="Arial" panose="020B0604020202020204" pitchFamily="34" charset="0"/>
              </a:rPr>
              <a:t> y </a:t>
            </a:r>
            <a:r>
              <a:rPr lang="en-GB" altLang="en-US" sz="3600" b="1" dirty="0" err="1">
                <a:solidFill>
                  <a:srgbClr val="002060"/>
                </a:solidFill>
                <a:latin typeface="Arial" panose="020B0604020202020204" pitchFamily="34" charset="0"/>
                <a:cs typeface="Arial" panose="020B0604020202020204" pitchFamily="34" charset="0"/>
              </a:rPr>
              <a:t>Plentyn</a:t>
            </a:r>
            <a:endParaRPr lang="en-GB" altLang="en-US" sz="3600" b="1" dirty="0">
              <a:solidFill>
                <a:srgbClr val="002060"/>
              </a:solidFill>
              <a:latin typeface="Arial" panose="020B0604020202020204" pitchFamily="34" charset="0"/>
              <a:cs typeface="Arial" panose="020B0604020202020204" pitchFamily="34" charset="0"/>
            </a:endParaRPr>
          </a:p>
        </p:txBody>
      </p:sp>
      <p:pic>
        <p:nvPicPr>
          <p:cNvPr id="13" name="Picture 1">
            <a:extLst>
              <a:ext uri="{FF2B5EF4-FFF2-40B4-BE49-F238E27FC236}">
                <a16:creationId xmlns:a16="http://schemas.microsoft.com/office/drawing/2014/main" id="{03D05FFF-C165-4921-9FB6-9426455BD9C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9751" y="4735799"/>
            <a:ext cx="2446632" cy="2050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4"/>
          <a:stretch>
            <a:fillRect/>
          </a:stretch>
        </p:blipFill>
        <p:spPr>
          <a:xfrm>
            <a:off x="9162025" y="0"/>
            <a:ext cx="3029975" cy="2292295"/>
          </a:xfrm>
          <a:prstGeom prst="rect">
            <a:avLst/>
          </a:prstGeom>
        </p:spPr>
      </p:pic>
    </p:spTree>
    <p:extLst>
      <p:ext uri="{BB962C8B-B14F-4D97-AF65-F5344CB8AC3E}">
        <p14:creationId xmlns:p14="http://schemas.microsoft.com/office/powerpoint/2010/main" val="60954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additive="repl">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100000">
                                          <p:val>
                                            <p:strVal val="#ppt_x"/>
                                          </p:val>
                                        </p:tav>
                                        <p:tav>
                                          <p:val>
                                            <p:strVal val="#ppt_x"/>
                                          </p:val>
                                        </p:tav>
                                      </p:tavLst>
                                    </p:anim>
                                    <p:anim calcmode="lin" valueType="num">
                                      <p:cBhvr>
                                        <p:cTn id="8" dur="500" fill="hold"/>
                                        <p:tgtEl>
                                          <p:spTgt spid="6"/>
                                        </p:tgtEl>
                                        <p:attrNameLst>
                                          <p:attrName>ppt_y</p:attrName>
                                        </p:attrNameLst>
                                      </p:cBhvr>
                                      <p:tavLst>
                                        <p:tav tm="100000">
                                          <p:val>
                                            <p:strVal val="0-#ppt_h/2"/>
                                          </p:val>
                                        </p:tav>
                                        <p:tav>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additive="repl">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ppt_x</p:attrName>
                                        </p:attrNameLst>
                                      </p:cBhvr>
                                      <p:tavLst>
                                        <p:tav tm="100000">
                                          <p:val>
                                            <p:strVal val="1+#ppt_w/2"/>
                                          </p:val>
                                        </p:tav>
                                        <p:tav>
                                          <p:val>
                                            <p:strVal val="#ppt_x"/>
                                          </p:val>
                                        </p:tav>
                                      </p:tavLst>
                                    </p:anim>
                                    <p:anim calcmode="lin" valueType="num">
                                      <p:cBhvr>
                                        <p:cTn id="14" dur="500" fill="hold"/>
                                        <p:tgtEl>
                                          <p:spTgt spid="7"/>
                                        </p:tgtEl>
                                        <p:attrNameLst>
                                          <p:attrName>ppt_y</p:attrName>
                                        </p:attrNameLst>
                                      </p:cBhvr>
                                      <p:tavLst>
                                        <p:tav tm="100000">
                                          <p:val>
                                            <p:strVal val="#ppt_y"/>
                                          </p:val>
                                        </p:tav>
                                        <p:tav>
                                          <p:val>
                                            <p:strVal val="#ppt_y"/>
                                          </p:val>
                                        </p:tav>
                                      </p:tavLst>
                                    </p:anim>
                                  </p:childTnLst>
                                </p:cTn>
                              </p:par>
                              <p:par>
                                <p:cTn id="15" presetID="2" presetClass="entr" presetSubtype="2" fill="hold" nodeType="withEffect">
                                  <p:stCondLst>
                                    <p:cond delay="0"/>
                                  </p:stCondLst>
                                  <p:childTnLst>
                                    <p:set>
                                      <p:cBhvr additive="repl">
                                        <p:cTn id="16" dur="1" fill="hold">
                                          <p:stCondLst>
                                            <p:cond delay="0"/>
                                          </p:stCondLst>
                                        </p:cTn>
                                        <p:tgtEl>
                                          <p:spTgt spid="7">
                                            <p:txEl>
                                              <p:pRg st="0" end="0"/>
                                            </p:txEl>
                                          </p:spTgt>
                                        </p:tgtEl>
                                        <p:attrNameLst>
                                          <p:attrName>style.visibility</p:attrName>
                                        </p:attrNameLst>
                                      </p:cBhvr>
                                      <p:to>
                                        <p:strVal val="visible"/>
                                      </p:to>
                                    </p:set>
                                    <p:anim calcmode="lin" valueType="num">
                                      <p:cBhvr>
                                        <p:cTn id="17" dur="500" fill="hold"/>
                                        <p:tgtEl>
                                          <p:spTgt spid="7">
                                            <p:txEl>
                                              <p:pRg st="0" end="0"/>
                                            </p:txEl>
                                          </p:spTgt>
                                        </p:tgtEl>
                                        <p:attrNameLst>
                                          <p:attrName>ppt_x</p:attrName>
                                        </p:attrNameLst>
                                      </p:cBhvr>
                                      <p:tavLst>
                                        <p:tav tm="100000">
                                          <p:val>
                                            <p:strVal val="1+#ppt_w/2"/>
                                          </p:val>
                                        </p:tav>
                                        <p:tav>
                                          <p:val>
                                            <p:strVal val="#ppt_x"/>
                                          </p:val>
                                        </p:tav>
                                      </p:tavLst>
                                    </p:anim>
                                    <p:anim calcmode="lin" valueType="num">
                                      <p:cBhvr>
                                        <p:cTn id="18" dur="500" fill="hold"/>
                                        <p:tgtEl>
                                          <p:spTgt spid="7">
                                            <p:txEl>
                                              <p:pRg st="0" end="0"/>
                                            </p:txEl>
                                          </p:spTgt>
                                        </p:tgtEl>
                                        <p:attrNameLst>
                                          <p:attrName>ppt_y</p:attrName>
                                        </p:attrNameLst>
                                      </p:cBhvr>
                                      <p:tavLst>
                                        <p:tav tm="100000">
                                          <p:val>
                                            <p:strVal val="#ppt_y"/>
                                          </p:val>
                                        </p:tav>
                                        <p:tav>
                                          <p:val>
                                            <p:strVal val="#ppt_y"/>
                                          </p:val>
                                        </p:tav>
                                      </p:tavLst>
                                    </p:anim>
                                  </p:childTnLst>
                                </p:cTn>
                              </p:par>
                              <p:par>
                                <p:cTn id="19" presetID="2" presetClass="entr" presetSubtype="2" fill="hold" nodeType="withEffect">
                                  <p:stCondLst>
                                    <p:cond delay="0"/>
                                  </p:stCondLst>
                                  <p:childTnLst>
                                    <p:set>
                                      <p:cBhvr additive="repl">
                                        <p:cTn id="20" dur="1" fill="hold">
                                          <p:stCondLst>
                                            <p:cond delay="0"/>
                                          </p:stCondLst>
                                        </p:cTn>
                                        <p:tgtEl>
                                          <p:spTgt spid="7">
                                            <p:txEl>
                                              <p:pRg st="1" end="1"/>
                                            </p:txEl>
                                          </p:spTgt>
                                        </p:tgtEl>
                                        <p:attrNameLst>
                                          <p:attrName>style.visibility</p:attrName>
                                        </p:attrNameLst>
                                      </p:cBhvr>
                                      <p:to>
                                        <p:strVal val="visible"/>
                                      </p:to>
                                    </p:set>
                                    <p:anim calcmode="lin" valueType="num">
                                      <p:cBhvr>
                                        <p:cTn id="21" dur="500" fill="hold"/>
                                        <p:tgtEl>
                                          <p:spTgt spid="7">
                                            <p:txEl>
                                              <p:pRg st="1" end="1"/>
                                            </p:txEl>
                                          </p:spTgt>
                                        </p:tgtEl>
                                        <p:attrNameLst>
                                          <p:attrName>ppt_x</p:attrName>
                                        </p:attrNameLst>
                                      </p:cBhvr>
                                      <p:tavLst>
                                        <p:tav tm="100000">
                                          <p:val>
                                            <p:strVal val="1+#ppt_w/2"/>
                                          </p:val>
                                        </p:tav>
                                        <p:tav>
                                          <p:val>
                                            <p:strVal val="#ppt_x"/>
                                          </p:val>
                                        </p:tav>
                                      </p:tavLst>
                                    </p:anim>
                                    <p:anim calcmode="lin" valueType="num">
                                      <p:cBhvr>
                                        <p:cTn id="22" dur="500" fill="hold"/>
                                        <p:tgtEl>
                                          <p:spTgt spid="7">
                                            <p:txEl>
                                              <p:pRg st="1" end="1"/>
                                            </p:txEl>
                                          </p:spTgt>
                                        </p:tgtEl>
                                        <p:attrNameLst>
                                          <p:attrName>ppt_y</p:attrName>
                                        </p:attrNameLst>
                                      </p:cBhvr>
                                      <p:tavLst>
                                        <p:tav tm="100000">
                                          <p:val>
                                            <p:strVal val="#ppt_y"/>
                                          </p:val>
                                        </p:tav>
                                        <p:tav>
                                          <p:val>
                                            <p:strVal val="#ppt_y"/>
                                          </p:val>
                                        </p:tav>
                                      </p:tavLst>
                                    </p:anim>
                                  </p:childTnLst>
                                </p:cTn>
                              </p:par>
                              <p:par>
                                <p:cTn id="23" presetID="2" presetClass="entr" presetSubtype="2" fill="hold" nodeType="withEffect">
                                  <p:stCondLst>
                                    <p:cond delay="0"/>
                                  </p:stCondLst>
                                  <p:childTnLst>
                                    <p:set>
                                      <p:cBhvr additive="repl">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ppt_x</p:attrName>
                                        </p:attrNameLst>
                                      </p:cBhvr>
                                      <p:tavLst>
                                        <p:tav tm="100000">
                                          <p:val>
                                            <p:strVal val="1+#ppt_w/2"/>
                                          </p:val>
                                        </p:tav>
                                        <p:tav>
                                          <p:val>
                                            <p:strVal val="#ppt_x"/>
                                          </p:val>
                                        </p:tav>
                                      </p:tavLst>
                                    </p:anim>
                                    <p:anim calcmode="lin" valueType="num">
                                      <p:cBhvr>
                                        <p:cTn id="26" dur="500" fill="hold"/>
                                        <p:tgtEl>
                                          <p:spTgt spid="7"/>
                                        </p:tgtEl>
                                        <p:attrNameLst>
                                          <p:attrName>ppt_y</p:attrName>
                                        </p:attrNameLst>
                                      </p:cBhvr>
                                      <p:tavLst>
                                        <p:tav tm="100000">
                                          <p:val>
                                            <p:strVal val="#ppt_y"/>
                                          </p:val>
                                        </p:tav>
                                        <p:tav>
                                          <p:val>
                                            <p:strVal val="#ppt_y"/>
                                          </p:val>
                                        </p:tav>
                                      </p:tavLst>
                                    </p:anim>
                                  </p:childTnLst>
                                </p:cTn>
                              </p:par>
                              <p:par>
                                <p:cTn id="27" presetID="2" presetClass="entr" presetSubtype="2" fill="hold" nodeType="withEffect">
                                  <p:stCondLst>
                                    <p:cond delay="0"/>
                                  </p:stCondLst>
                                  <p:childTnLst>
                                    <p:set>
                                      <p:cBhvr additive="repl">
                                        <p:cTn id="28" dur="1" fill="hold">
                                          <p:stCondLst>
                                            <p:cond delay="0"/>
                                          </p:stCondLst>
                                        </p:cTn>
                                        <p:tgtEl>
                                          <p:spTgt spid="7">
                                            <p:txEl>
                                              <p:pRg st="0" end="0"/>
                                            </p:txEl>
                                          </p:spTgt>
                                        </p:tgtEl>
                                        <p:attrNameLst>
                                          <p:attrName>style.visibility</p:attrName>
                                        </p:attrNameLst>
                                      </p:cBhvr>
                                      <p:to>
                                        <p:strVal val="visible"/>
                                      </p:to>
                                    </p:set>
                                    <p:anim calcmode="lin" valueType="num">
                                      <p:cBhvr>
                                        <p:cTn id="29" dur="500" fill="hold"/>
                                        <p:tgtEl>
                                          <p:spTgt spid="7">
                                            <p:txEl>
                                              <p:pRg st="0" end="0"/>
                                            </p:txEl>
                                          </p:spTgt>
                                        </p:tgtEl>
                                        <p:attrNameLst>
                                          <p:attrName>ppt_x</p:attrName>
                                        </p:attrNameLst>
                                      </p:cBhvr>
                                      <p:tavLst>
                                        <p:tav tm="100000">
                                          <p:val>
                                            <p:strVal val="1+#ppt_w/2"/>
                                          </p:val>
                                        </p:tav>
                                        <p:tav>
                                          <p:val>
                                            <p:strVal val="#ppt_x"/>
                                          </p:val>
                                        </p:tav>
                                      </p:tavLst>
                                    </p:anim>
                                    <p:anim calcmode="lin" valueType="num">
                                      <p:cBhvr>
                                        <p:cTn id="30" dur="500" fill="hold"/>
                                        <p:tgtEl>
                                          <p:spTgt spid="7">
                                            <p:txEl>
                                              <p:pRg st="0" end="0"/>
                                            </p:txEl>
                                          </p:spTgt>
                                        </p:tgtEl>
                                        <p:attrNameLst>
                                          <p:attrName>ppt_y</p:attrName>
                                        </p:attrNameLst>
                                      </p:cBhvr>
                                      <p:tavLst>
                                        <p:tav tm="100000">
                                          <p:val>
                                            <p:strVal val="#ppt_y"/>
                                          </p:val>
                                        </p:tav>
                                        <p:tav>
                                          <p:val>
                                            <p:strVal val="#ppt_y"/>
                                          </p:val>
                                        </p:tav>
                                      </p:tavLst>
                                    </p:anim>
                                  </p:childTnLst>
                                </p:cTn>
                              </p:par>
                              <p:par>
                                <p:cTn id="31" presetID="2" presetClass="entr" presetSubtype="2" fill="hold" nodeType="withEffect">
                                  <p:stCondLst>
                                    <p:cond delay="0"/>
                                  </p:stCondLst>
                                  <p:childTnLst>
                                    <p:set>
                                      <p:cBhvr additive="repl">
                                        <p:cTn id="32" dur="1" fill="hold">
                                          <p:stCondLst>
                                            <p:cond delay="0"/>
                                          </p:stCondLst>
                                        </p:cTn>
                                        <p:tgtEl>
                                          <p:spTgt spid="7">
                                            <p:txEl>
                                              <p:pRg st="1" end="1"/>
                                            </p:txEl>
                                          </p:spTgt>
                                        </p:tgtEl>
                                        <p:attrNameLst>
                                          <p:attrName>style.visibility</p:attrName>
                                        </p:attrNameLst>
                                      </p:cBhvr>
                                      <p:to>
                                        <p:strVal val="visible"/>
                                      </p:to>
                                    </p:set>
                                    <p:anim calcmode="lin" valueType="num">
                                      <p:cBhvr>
                                        <p:cTn id="33" dur="500" fill="hold"/>
                                        <p:tgtEl>
                                          <p:spTgt spid="7">
                                            <p:txEl>
                                              <p:pRg st="1" end="1"/>
                                            </p:txEl>
                                          </p:spTgt>
                                        </p:tgtEl>
                                        <p:attrNameLst>
                                          <p:attrName>ppt_x</p:attrName>
                                        </p:attrNameLst>
                                      </p:cBhvr>
                                      <p:tavLst>
                                        <p:tav tm="100000">
                                          <p:val>
                                            <p:strVal val="1+#ppt_w/2"/>
                                          </p:val>
                                        </p:tav>
                                        <p:tav>
                                          <p:val>
                                            <p:strVal val="#ppt_x"/>
                                          </p:val>
                                        </p:tav>
                                      </p:tavLst>
                                    </p:anim>
                                    <p:anim calcmode="lin" valueType="num">
                                      <p:cBhvr>
                                        <p:cTn id="34" dur="500" fill="hold"/>
                                        <p:tgtEl>
                                          <p:spTgt spid="7">
                                            <p:txEl>
                                              <p:pRg st="1" end="1"/>
                                            </p:txEl>
                                          </p:spTgt>
                                        </p:tgtEl>
                                        <p:attrNameLst>
                                          <p:attrName>ppt_y</p:attrName>
                                        </p:attrNameLst>
                                      </p:cBhvr>
                                      <p:tavLst>
                                        <p:tav tm="100000">
                                          <p:val>
                                            <p:strVal val="#ppt_y"/>
                                          </p:val>
                                        </p:tav>
                                        <p:tav>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nodeType="clickEffect">
                                  <p:stCondLst>
                                    <p:cond delay="0"/>
                                  </p:stCondLst>
                                  <p:childTnLst>
                                    <p:set>
                                      <p:cBhvr additive="repl">
                                        <p:cTn id="38" dur="1" fill="hold">
                                          <p:stCondLst>
                                            <p:cond delay="0"/>
                                          </p:stCondLst>
                                        </p:cTn>
                                        <p:tgtEl>
                                          <p:spTgt spid="8"/>
                                        </p:tgtEl>
                                        <p:attrNameLst>
                                          <p:attrName>style.visibility</p:attrName>
                                        </p:attrNameLst>
                                      </p:cBhvr>
                                      <p:to>
                                        <p:strVal val="visible"/>
                                      </p:to>
                                    </p:set>
                                    <p:anim calcmode="lin" valueType="num">
                                      <p:cBhvr>
                                        <p:cTn id="39" dur="500" fill="hold"/>
                                        <p:tgtEl>
                                          <p:spTgt spid="8"/>
                                        </p:tgtEl>
                                        <p:attrNameLst>
                                          <p:attrName>ppt_x</p:attrName>
                                        </p:attrNameLst>
                                      </p:cBhvr>
                                      <p:tavLst>
                                        <p:tav tm="100000">
                                          <p:val>
                                            <p:strVal val="0-#ppt_w/2"/>
                                          </p:val>
                                        </p:tav>
                                        <p:tav>
                                          <p:val>
                                            <p:strVal val="#ppt_x"/>
                                          </p:val>
                                        </p:tav>
                                      </p:tavLst>
                                    </p:anim>
                                    <p:anim calcmode="lin" valueType="num">
                                      <p:cBhvr>
                                        <p:cTn id="40" dur="500" fill="hold"/>
                                        <p:tgtEl>
                                          <p:spTgt spid="8"/>
                                        </p:tgtEl>
                                        <p:attrNameLst>
                                          <p:attrName>ppt_y</p:attrName>
                                        </p:attrNameLst>
                                      </p:cBhvr>
                                      <p:tavLst>
                                        <p:tav tm="100000">
                                          <p:val>
                                            <p:strVal val="#ppt_y"/>
                                          </p:val>
                                        </p:tav>
                                        <p:tav>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additive="repl">
                                        <p:cTn id="44" dur="1" fill="hold">
                                          <p:stCondLst>
                                            <p:cond delay="0"/>
                                          </p:stCondLst>
                                        </p:cTn>
                                        <p:tgtEl>
                                          <p:spTgt spid="11"/>
                                        </p:tgtEl>
                                        <p:attrNameLst>
                                          <p:attrName>style.visibility</p:attrName>
                                        </p:attrNameLst>
                                      </p:cBhvr>
                                      <p:to>
                                        <p:strVal val="visible"/>
                                      </p:to>
                                    </p:set>
                                    <p:anim calcmode="lin" valueType="num">
                                      <p:cBhvr>
                                        <p:cTn id="45" dur="500" fill="hold"/>
                                        <p:tgtEl>
                                          <p:spTgt spid="11"/>
                                        </p:tgtEl>
                                        <p:attrNameLst>
                                          <p:attrName>ppt_x</p:attrName>
                                        </p:attrNameLst>
                                      </p:cBhvr>
                                      <p:tavLst>
                                        <p:tav tm="100000">
                                          <p:val>
                                            <p:strVal val="#ppt_x"/>
                                          </p:val>
                                        </p:tav>
                                        <p:tav>
                                          <p:val>
                                            <p:strVal val="#ppt_x"/>
                                          </p:val>
                                        </p:tav>
                                      </p:tavLst>
                                    </p:anim>
                                    <p:anim calcmode="lin" valueType="num">
                                      <p:cBhvr>
                                        <p:cTn id="46" dur="500" fill="hold"/>
                                        <p:tgtEl>
                                          <p:spTgt spid="11"/>
                                        </p:tgtEl>
                                        <p:attrNameLst>
                                          <p:attrName>ppt_y</p:attrName>
                                        </p:attrNameLst>
                                      </p:cBhvr>
                                      <p:tavLst>
                                        <p:tav tm="100000">
                                          <p:val>
                                            <p:strVal val="1+#ppt_h/2"/>
                                          </p:val>
                                        </p:tav>
                                        <p:tav>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additive="repl">
                                        <p:cTn id="50" dur="1" fill="hold">
                                          <p:stCondLst>
                                            <p:cond delay="0"/>
                                          </p:stCondLst>
                                        </p:cTn>
                                        <p:tgtEl>
                                          <p:spTgt spid="12"/>
                                        </p:tgtEl>
                                        <p:attrNameLst>
                                          <p:attrName>style.visibility</p:attrName>
                                        </p:attrNameLst>
                                      </p:cBhvr>
                                      <p:to>
                                        <p:strVal val="visible"/>
                                      </p:to>
                                    </p:set>
                                    <p:anim calcmode="lin" valueType="num">
                                      <p:cBhvr>
                                        <p:cTn id="51" dur="500" fill="hold"/>
                                        <p:tgtEl>
                                          <p:spTgt spid="12"/>
                                        </p:tgtEl>
                                        <p:attrNameLst>
                                          <p:attrName>ppt_x</p:attrName>
                                        </p:attrNameLst>
                                      </p:cBhvr>
                                      <p:tavLst>
                                        <p:tav tm="100000">
                                          <p:val>
                                            <p:strVal val="#ppt_x"/>
                                          </p:val>
                                        </p:tav>
                                        <p:tav>
                                          <p:val>
                                            <p:strVal val="#ppt_x"/>
                                          </p:val>
                                        </p:tav>
                                      </p:tavLst>
                                    </p:anim>
                                    <p:anim calcmode="lin" valueType="num">
                                      <p:cBhvr>
                                        <p:cTn id="52" dur="500" fill="hold"/>
                                        <p:tgtEl>
                                          <p:spTgt spid="12"/>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31034" cy="1325563"/>
          </a:xfrm>
        </p:spPr>
        <p:txBody>
          <a:bodyPr>
            <a:normAutofit/>
          </a:bodyPr>
          <a:lstStyle/>
          <a:p>
            <a:pPr algn="ctr"/>
            <a:r>
              <a:rPr lang="en-GB" dirty="0" err="1">
                <a:latin typeface="Arial" panose="020B0604020202020204" pitchFamily="34" charset="0"/>
                <a:cs typeface="Arial" panose="020B0604020202020204" pitchFamily="34" charset="0"/>
              </a:rPr>
              <a:t>Fframwaith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Hyfforddi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Ôl-Mabwysiadu</a:t>
            </a:r>
            <a:r>
              <a:rPr lang="en-GB" dirty="0">
                <a:latin typeface="Arial" panose="020B0604020202020204" pitchFamily="34" charset="0"/>
                <a:cs typeface="Arial" panose="020B0604020202020204" pitchFamily="34" charset="0"/>
              </a:rPr>
              <a:t> y GMC</a:t>
            </a:r>
          </a:p>
        </p:txBody>
      </p:sp>
      <p:sp>
        <p:nvSpPr>
          <p:cNvPr id="3" name="Content Placeholder 2"/>
          <p:cNvSpPr>
            <a:spLocks noGrp="1"/>
          </p:cNvSpPr>
          <p:nvPr>
            <p:ph idx="1"/>
          </p:nvPr>
        </p:nvSpPr>
        <p:spPr/>
        <p:txBody>
          <a:bodyPr>
            <a:normAutofit/>
          </a:bodyPr>
          <a:lstStyle/>
          <a:p>
            <a:endParaRPr lang="en-GB" dirty="0"/>
          </a:p>
          <a:p>
            <a:pPr>
              <a:lnSpc>
                <a:spcPct val="110000"/>
              </a:lnSpc>
            </a:pPr>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deunyddiau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ran y </a:t>
            </a:r>
            <a:r>
              <a:rPr lang="en-GB" dirty="0" err="1">
                <a:latin typeface="Arial" panose="020B0604020202020204" pitchFamily="34" charset="0"/>
                <a:cs typeface="Arial" panose="020B0604020202020204" pitchFamily="34" charset="0"/>
              </a:rPr>
              <a:t>Gwasanaeth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Cenedlaethol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teuluoedd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mabwysiadol</a:t>
            </a:r>
            <a:endParaRPr lang="en-GB" dirty="0">
              <a:latin typeface="Arial" panose="020B0604020202020204" pitchFamily="34" charset="0"/>
              <a:cs typeface="Arial" panose="020B0604020202020204" pitchFamily="34" charset="0"/>
            </a:endParaRPr>
          </a:p>
          <a:p>
            <a:pPr>
              <a:lnSpc>
                <a:spcPct val="110000"/>
              </a:lnSpc>
            </a:pP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diben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ddarparu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adnodd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dysgu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ôl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lleoli</a:t>
            </a:r>
            <a:endParaRPr lang="en-GB" dirty="0">
              <a:latin typeface="Arial" panose="020B0604020202020204" pitchFamily="34" charset="0"/>
              <a:cs typeface="Arial" panose="020B0604020202020204" pitchFamily="34" charset="0"/>
            </a:endParaRPr>
          </a:p>
          <a:p>
            <a:pPr>
              <a:lnSpc>
                <a:spcPct val="110000"/>
              </a:lnSpc>
            </a:pPr>
            <a:r>
              <a:rPr lang="en-GB" dirty="0" err="1">
                <a:latin typeface="Arial" panose="020B0604020202020204" pitchFamily="34" charset="0"/>
                <a:cs typeface="Arial" panose="020B0604020202020204" pitchFamily="34" charset="0"/>
              </a:rPr>
              <a:t>Gellir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defnyddio’r</a:t>
            </a:r>
            <a:r>
              <a:rPr lang="en-GB" dirty="0">
                <a:latin typeface="Arial" panose="020B0604020202020204" pitchFamily="34" charset="0"/>
                <a:cs typeface="Arial" panose="020B0604020202020204" pitchFamily="34" charset="0"/>
              </a:rPr>
              <a:t> offer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grwpiau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unigolion</a:t>
            </a:r>
            <a:r>
              <a:rPr lang="en-GB" dirty="0">
                <a:latin typeface="Arial" panose="020B0604020202020204" pitchFamily="34" charset="0"/>
                <a:cs typeface="Arial" panose="020B0604020202020204" pitchFamily="34" charset="0"/>
              </a:rPr>
              <a:t>.</a:t>
            </a:r>
          </a:p>
          <a:p>
            <a:pPr>
              <a:lnSpc>
                <a:spcPct val="110000"/>
              </a:lnSpc>
            </a:pPr>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llawer</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wybodaeth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nodiadau</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dan</a:t>
            </a:r>
            <a:r>
              <a:rPr lang="en-GB" dirty="0">
                <a:latin typeface="Arial" panose="020B0604020202020204" pitchFamily="34" charset="0"/>
                <a:cs typeface="Arial" panose="020B0604020202020204" pitchFamily="34" charset="0"/>
              </a:rPr>
              <a:t> bob </a:t>
            </a:r>
            <a:r>
              <a:rPr lang="en-GB" dirty="0" err="1">
                <a:latin typeface="Arial" panose="020B0604020202020204" pitchFamily="34" charset="0"/>
                <a:cs typeface="Arial" panose="020B0604020202020204" pitchFamily="34" charset="0"/>
              </a:rPr>
              <a:t>sleid</a:t>
            </a:r>
            <a:r>
              <a:rPr lang="en-GB" dirty="0">
                <a:latin typeface="Arial" panose="020B0604020202020204" pitchFamily="34" charset="0"/>
                <a:cs typeface="Arial" panose="020B0604020202020204" pitchFamily="34" charset="0"/>
              </a:rPr>
              <a:t> felly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bwysig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darllen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rhain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hefyd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bod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darparu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gymaint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mwy</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wybodaeth</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rhai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defnyddiol</a:t>
            </a:r>
            <a:r>
              <a:rPr lang="en-GB" dirty="0">
                <a:latin typeface="Arial" panose="020B0604020202020204" pitchFamily="34" charset="0"/>
                <a:cs typeface="Arial" panose="020B0604020202020204" pitchFamily="34" charset="0"/>
              </a:rPr>
              <a:t> o ran </a:t>
            </a:r>
            <a:r>
              <a:rPr lang="en-GB" dirty="0" err="1">
                <a:latin typeface="Arial" panose="020B0604020202020204" pitchFamily="34" charset="0"/>
                <a:cs typeface="Arial" panose="020B0604020202020204" pitchFamily="34" charset="0"/>
              </a:rPr>
              <a:t>darllen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pellach</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0211980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691846" cy="1325563"/>
          </a:xfrm>
        </p:spPr>
        <p:txBody>
          <a:bodyPr/>
          <a:lstStyle/>
          <a:p>
            <a:pPr algn="ctr"/>
            <a:r>
              <a:rPr lang="en-GB" dirty="0" err="1">
                <a:latin typeface="Arial" panose="020B0604020202020204" pitchFamily="34" charset="0"/>
                <a:cs typeface="Arial" panose="020B0604020202020204" pitchFamily="34" charset="0"/>
              </a:rPr>
              <a:t>Rhybudd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iechyd</a:t>
            </a:r>
            <a:r>
              <a:rPr lang="en-GB"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p:txBody>
          <a:bodyPr>
            <a:normAutofit/>
          </a:bodyPr>
          <a:lstStyle/>
          <a:p>
            <a:pPr>
              <a:lnSpc>
                <a:spcPct val="100000"/>
              </a:lnSpc>
            </a:pPr>
            <a:endParaRPr lang="en-GB" i="1" dirty="0">
              <a:solidFill>
                <a:srgbClr val="002060"/>
              </a:solidFill>
            </a:endParaRPr>
          </a:p>
          <a:p>
            <a:pPr>
              <a:lnSpc>
                <a:spcPct val="100000"/>
              </a:lnSpc>
            </a:pP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bwysig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cydnabod</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gwahaniaeth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rhwng</a:t>
            </a:r>
            <a:r>
              <a:rPr lang="en-GB" dirty="0">
                <a:latin typeface="Arial" panose="020B0604020202020204" pitchFamily="34" charset="0"/>
                <a:cs typeface="Arial" panose="020B0604020202020204" pitchFamily="34" charset="0"/>
              </a:rPr>
              <a:t> ‘dull </a:t>
            </a: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anhwylderau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bethau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gwahanol</a:t>
            </a:r>
            <a:endParaRPr lang="en-GB" dirty="0">
              <a:latin typeface="Arial" panose="020B0604020202020204" pitchFamily="34" charset="0"/>
              <a:cs typeface="Arial" panose="020B0604020202020204" pitchFamily="34" charset="0"/>
            </a:endParaRPr>
          </a:p>
          <a:p>
            <a:pPr lvl="1">
              <a:lnSpc>
                <a:spcPct val="100000"/>
              </a:lnSpc>
            </a:pPr>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dulliau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disgrifio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patrymau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wrth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ffurfio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perthynas</a:t>
            </a:r>
            <a:r>
              <a:rPr lang="en-GB" dirty="0">
                <a:latin typeface="Arial" panose="020B0604020202020204" pitchFamily="34" charset="0"/>
                <a:cs typeface="Arial" panose="020B0604020202020204" pitchFamily="34" charset="0"/>
              </a:rPr>
              <a:t>.</a:t>
            </a:r>
          </a:p>
          <a:p>
            <a:pPr lvl="1">
              <a:lnSpc>
                <a:spcPct val="100000"/>
              </a:lnSpc>
            </a:pPr>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anhwylderau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gyflyrau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iechyd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meddwl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clinigol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angen</a:t>
            </a:r>
            <a:r>
              <a:rPr lang="en-GB" dirty="0">
                <a:latin typeface="Arial" panose="020B0604020202020204" pitchFamily="34" charset="0"/>
                <a:cs typeface="Arial" panose="020B0604020202020204" pitchFamily="34" charset="0"/>
              </a:rPr>
              <a:t> diagnosis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ymarferwyr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meddygol</a:t>
            </a:r>
            <a:r>
              <a:rPr lang="en-GB" dirty="0">
                <a:latin typeface="Arial" panose="020B0604020202020204" pitchFamily="34" charset="0"/>
                <a:cs typeface="Arial" panose="020B0604020202020204" pitchFamily="34" charset="0"/>
              </a:rPr>
              <a:t>.</a:t>
            </a:r>
          </a:p>
          <a:p>
            <a:pPr>
              <a:lnSpc>
                <a:spcPct val="100000"/>
              </a:lnSpc>
            </a:pPr>
            <a:r>
              <a:rPr lang="en-GB" dirty="0" err="1">
                <a:latin typeface="Arial" panose="020B0604020202020204" pitchFamily="34" charset="0"/>
                <a:cs typeface="Arial" panose="020B0604020202020204" pitchFamily="34" charset="0"/>
              </a:rPr>
              <a:t>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ydych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chi’n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bryderus</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iechyd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meddwl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bwysig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siarad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phobl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gwasanaeth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cefnogi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gwasanaeth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meddygol</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dechreuwch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meddyg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teulu</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2"/>
          <a:stretch>
            <a:fillRect/>
          </a:stretch>
        </p:blipFill>
        <p:spPr>
          <a:xfrm>
            <a:off x="9162025" y="0"/>
            <a:ext cx="3029975" cy="2292295"/>
          </a:xfrm>
          <a:prstGeom prst="rect">
            <a:avLst/>
          </a:prstGeom>
        </p:spPr>
      </p:pic>
    </p:spTree>
    <p:extLst>
      <p:ext uri="{BB962C8B-B14F-4D97-AF65-F5344CB8AC3E}">
        <p14:creationId xmlns:p14="http://schemas.microsoft.com/office/powerpoint/2010/main" val="1776620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26977" cy="1325563"/>
          </a:xfrm>
        </p:spPr>
        <p:txBody>
          <a:bodyPr/>
          <a:lstStyle/>
          <a:p>
            <a:pPr algn="ct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draws y </a:t>
            </a:r>
            <a:r>
              <a:rPr lang="en-GB" dirty="0" err="1">
                <a:latin typeface="Arial" panose="020B0604020202020204" pitchFamily="34" charset="0"/>
                <a:cs typeface="Arial" panose="020B0604020202020204" pitchFamily="34" charset="0"/>
              </a:rPr>
              <a:t>Boblogaeth</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en-GB" dirty="0"/>
          </a:p>
          <a:p>
            <a:r>
              <a:rPr lang="en-GB" dirty="0" err="1"/>
              <a:t>Ar</a:t>
            </a:r>
            <a:r>
              <a:rPr lang="en-GB" dirty="0"/>
              <a:t> draws y </a:t>
            </a:r>
            <a:r>
              <a:rPr lang="en-GB" dirty="0" err="1"/>
              <a:t>poblogaethau</a:t>
            </a:r>
            <a:r>
              <a:rPr lang="en-GB" dirty="0"/>
              <a:t> </a:t>
            </a:r>
            <a:r>
              <a:rPr lang="en-GB" dirty="0" err="1"/>
              <a:t>adroddir</a:t>
            </a:r>
            <a:r>
              <a:rPr lang="en-GB" dirty="0"/>
              <a:t> </a:t>
            </a:r>
            <a:r>
              <a:rPr lang="en-GB" dirty="0" err="1"/>
              <a:t>fod</a:t>
            </a:r>
            <a:r>
              <a:rPr lang="en-GB" dirty="0"/>
              <a:t> y </a:t>
            </a:r>
            <a:r>
              <a:rPr lang="en-GB" dirty="0" err="1"/>
              <a:t>gwahaniaethau</a:t>
            </a:r>
            <a:r>
              <a:rPr lang="en-GB" dirty="0"/>
              <a:t> </a:t>
            </a:r>
            <a:r>
              <a:rPr lang="en-GB" dirty="0" err="1"/>
              <a:t>mewn</a:t>
            </a:r>
            <a:r>
              <a:rPr lang="en-GB" dirty="0"/>
              <a:t> </a:t>
            </a:r>
            <a:r>
              <a:rPr lang="en-GB" dirty="0" err="1"/>
              <a:t>dulliau</a:t>
            </a:r>
            <a:r>
              <a:rPr lang="en-GB" dirty="0"/>
              <a:t> </a:t>
            </a:r>
            <a:r>
              <a:rPr lang="en-GB" dirty="0" err="1"/>
              <a:t>fel</a:t>
            </a:r>
            <a:r>
              <a:rPr lang="en-GB" dirty="0"/>
              <a:t> a </a:t>
            </a:r>
            <a:r>
              <a:rPr lang="en-GB" dirty="0" err="1"/>
              <a:t>ganlyn</a:t>
            </a:r>
            <a:r>
              <a:rPr lang="en-GB" dirty="0"/>
              <a:t>:</a:t>
            </a:r>
          </a:p>
          <a:p>
            <a:pPr lvl="1"/>
            <a:r>
              <a:rPr lang="en-GB" dirty="0"/>
              <a:t>Mae </a:t>
            </a:r>
            <a:r>
              <a:rPr lang="en-GB" dirty="0" err="1"/>
              <a:t>gan</a:t>
            </a:r>
            <a:r>
              <a:rPr lang="en-GB" dirty="0"/>
              <a:t> 59% o </a:t>
            </a:r>
            <a:r>
              <a:rPr lang="en-GB" dirty="0" err="1"/>
              <a:t>bobl</a:t>
            </a:r>
            <a:r>
              <a:rPr lang="en-GB" dirty="0"/>
              <a:t> </a:t>
            </a:r>
            <a:r>
              <a:rPr lang="en-GB" dirty="0" err="1"/>
              <a:t>ymlyniadau</a:t>
            </a:r>
            <a:r>
              <a:rPr lang="en-GB" dirty="0"/>
              <a:t> </a:t>
            </a:r>
            <a:r>
              <a:rPr lang="en-GB" dirty="0" err="1"/>
              <a:t>diogel</a:t>
            </a:r>
            <a:endParaRPr lang="en-GB" dirty="0"/>
          </a:p>
          <a:p>
            <a:pPr lvl="1"/>
            <a:r>
              <a:rPr lang="en-GB" dirty="0"/>
              <a:t>Mae </a:t>
            </a:r>
            <a:r>
              <a:rPr lang="en-GB" dirty="0" err="1"/>
              <a:t>gan</a:t>
            </a:r>
            <a:r>
              <a:rPr lang="en-GB" dirty="0"/>
              <a:t> 25% o </a:t>
            </a:r>
            <a:r>
              <a:rPr lang="en-GB" dirty="0" err="1"/>
              <a:t>bobl</a:t>
            </a:r>
            <a:r>
              <a:rPr lang="en-GB" dirty="0"/>
              <a:t> </a:t>
            </a:r>
            <a:r>
              <a:rPr lang="en-GB" dirty="0" err="1"/>
              <a:t>ymlyniadau</a:t>
            </a:r>
            <a:r>
              <a:rPr lang="en-GB" dirty="0"/>
              <a:t> </a:t>
            </a:r>
            <a:r>
              <a:rPr lang="en-GB" dirty="0" err="1"/>
              <a:t>osgoi</a:t>
            </a:r>
            <a:endParaRPr lang="en-GB" dirty="0"/>
          </a:p>
          <a:p>
            <a:pPr lvl="1"/>
            <a:r>
              <a:rPr lang="en-GB" dirty="0"/>
              <a:t>Mae </a:t>
            </a:r>
            <a:r>
              <a:rPr lang="en-GB" dirty="0" err="1"/>
              <a:t>gan</a:t>
            </a:r>
            <a:r>
              <a:rPr lang="en-GB" dirty="0"/>
              <a:t> 11% o </a:t>
            </a:r>
            <a:r>
              <a:rPr lang="en-GB" dirty="0" err="1"/>
              <a:t>bobl</a:t>
            </a:r>
            <a:r>
              <a:rPr lang="en-GB" dirty="0"/>
              <a:t> </a:t>
            </a:r>
            <a:r>
              <a:rPr lang="en-GB" dirty="0" err="1"/>
              <a:t>ymlyniadau</a:t>
            </a:r>
            <a:r>
              <a:rPr lang="en-GB" dirty="0"/>
              <a:t> </a:t>
            </a:r>
            <a:r>
              <a:rPr lang="en-GB" dirty="0" err="1"/>
              <a:t>pryderus</a:t>
            </a:r>
            <a:endParaRPr lang="en-GB" dirty="0"/>
          </a:p>
          <a:p>
            <a:r>
              <a:rPr lang="en-GB" dirty="0"/>
              <a:t>Felly y </a:t>
            </a:r>
            <a:r>
              <a:rPr lang="en-GB" dirty="0" err="1"/>
              <a:t>ffigwr</a:t>
            </a:r>
            <a:r>
              <a:rPr lang="en-GB" dirty="0"/>
              <a:t> </a:t>
            </a:r>
            <a:r>
              <a:rPr lang="en-GB" dirty="0" err="1"/>
              <a:t>ar</a:t>
            </a:r>
            <a:r>
              <a:rPr lang="en-GB" dirty="0"/>
              <a:t> </a:t>
            </a:r>
            <a:r>
              <a:rPr lang="en-GB" dirty="0" err="1"/>
              <a:t>gyfer</a:t>
            </a:r>
            <a:r>
              <a:rPr lang="en-GB" dirty="0"/>
              <a:t> </a:t>
            </a:r>
            <a:r>
              <a:rPr lang="en-GB" dirty="0" err="1"/>
              <a:t>pobl</a:t>
            </a:r>
            <a:r>
              <a:rPr lang="en-GB" dirty="0"/>
              <a:t> </a:t>
            </a:r>
            <a:r>
              <a:rPr lang="en-GB" dirty="0" err="1"/>
              <a:t>gyda</a:t>
            </a:r>
            <a:r>
              <a:rPr lang="en-GB" dirty="0"/>
              <a:t> </a:t>
            </a:r>
            <a:r>
              <a:rPr lang="en-GB" dirty="0" err="1"/>
              <a:t>dulliau</a:t>
            </a:r>
            <a:r>
              <a:rPr lang="en-GB" dirty="0"/>
              <a:t> </a:t>
            </a:r>
            <a:r>
              <a:rPr lang="en-GB" dirty="0" err="1"/>
              <a:t>ymlyniad</a:t>
            </a:r>
            <a:r>
              <a:rPr lang="en-GB" dirty="0"/>
              <a:t> </a:t>
            </a:r>
            <a:r>
              <a:rPr lang="en-GB" dirty="0" err="1"/>
              <a:t>anhrefnus</a:t>
            </a:r>
            <a:r>
              <a:rPr lang="en-GB" dirty="0"/>
              <a:t> </a:t>
            </a:r>
            <a:r>
              <a:rPr lang="en-GB" dirty="0" err="1"/>
              <a:t>yw</a:t>
            </a:r>
            <a:r>
              <a:rPr lang="en-GB" dirty="0"/>
              <a:t> </a:t>
            </a:r>
            <a:r>
              <a:rPr lang="en-GB" dirty="0" err="1"/>
              <a:t>tua</a:t>
            </a:r>
            <a:r>
              <a:rPr lang="en-GB" dirty="0"/>
              <a:t> 5%, </a:t>
            </a:r>
            <a:r>
              <a:rPr lang="en-GB" dirty="0" err="1"/>
              <a:t>fodd</a:t>
            </a:r>
            <a:r>
              <a:rPr lang="en-GB" dirty="0"/>
              <a:t> </a:t>
            </a:r>
            <a:r>
              <a:rPr lang="en-GB" dirty="0" err="1"/>
              <a:t>bynnag</a:t>
            </a:r>
            <a:r>
              <a:rPr lang="en-GB" dirty="0"/>
              <a:t> </a:t>
            </a:r>
            <a:r>
              <a:rPr lang="en-GB" dirty="0" err="1"/>
              <a:t>mae’n</a:t>
            </a:r>
            <a:r>
              <a:rPr lang="en-GB" dirty="0"/>
              <a:t> </a:t>
            </a:r>
            <a:r>
              <a:rPr lang="en-GB" dirty="0" err="1"/>
              <a:t>codi</a:t>
            </a:r>
            <a:r>
              <a:rPr lang="en-GB" dirty="0"/>
              <a:t> </a:t>
            </a:r>
            <a:r>
              <a:rPr lang="en-GB" dirty="0" err="1"/>
              <a:t>i</a:t>
            </a:r>
            <a:r>
              <a:rPr lang="en-GB" dirty="0"/>
              <a:t> </a:t>
            </a:r>
            <a:r>
              <a:rPr lang="en-GB" dirty="0" err="1"/>
              <a:t>tua</a:t>
            </a:r>
            <a:r>
              <a:rPr lang="en-GB" dirty="0"/>
              <a:t> 80% pan </a:t>
            </a:r>
            <a:r>
              <a:rPr lang="en-GB" dirty="0" err="1"/>
              <a:t>fyddwch</a:t>
            </a:r>
            <a:r>
              <a:rPr lang="en-GB" dirty="0"/>
              <a:t> </a:t>
            </a:r>
            <a:r>
              <a:rPr lang="en-GB" dirty="0" err="1"/>
              <a:t>yn</a:t>
            </a:r>
            <a:r>
              <a:rPr lang="en-GB" dirty="0"/>
              <a:t> </a:t>
            </a:r>
            <a:r>
              <a:rPr lang="en-GB" dirty="0" err="1"/>
              <a:t>edrych</a:t>
            </a:r>
            <a:r>
              <a:rPr lang="en-GB" dirty="0"/>
              <a:t> </a:t>
            </a:r>
            <a:r>
              <a:rPr lang="en-GB" dirty="0" err="1"/>
              <a:t>ar</a:t>
            </a:r>
            <a:r>
              <a:rPr lang="en-GB" dirty="0"/>
              <a:t> </a:t>
            </a:r>
            <a:r>
              <a:rPr lang="en-GB" dirty="0" err="1"/>
              <a:t>blant</a:t>
            </a:r>
            <a:r>
              <a:rPr lang="en-GB" dirty="0"/>
              <a:t> </a:t>
            </a:r>
            <a:r>
              <a:rPr lang="en-GB" dirty="0" err="1"/>
              <a:t>sydd</a:t>
            </a:r>
            <a:r>
              <a:rPr lang="en-GB" dirty="0"/>
              <a:t> </a:t>
            </a:r>
            <a:r>
              <a:rPr lang="en-GB" dirty="0" err="1"/>
              <a:t>wedi</a:t>
            </a:r>
            <a:r>
              <a:rPr lang="en-GB" dirty="0"/>
              <a:t> </a:t>
            </a:r>
            <a:r>
              <a:rPr lang="en-GB" dirty="0" err="1"/>
              <a:t>cael</a:t>
            </a:r>
            <a:r>
              <a:rPr lang="en-GB" dirty="0"/>
              <a:t> </a:t>
            </a:r>
            <a:r>
              <a:rPr lang="en-GB" dirty="0" err="1"/>
              <a:t>eu</a:t>
            </a:r>
            <a:r>
              <a:rPr lang="en-GB" dirty="0"/>
              <a:t> </a:t>
            </a:r>
            <a:r>
              <a:rPr lang="en-GB" dirty="0" err="1"/>
              <a:t>camdrin</a:t>
            </a:r>
            <a:r>
              <a:rPr lang="en-GB" dirty="0"/>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2"/>
          <a:stretch>
            <a:fillRect/>
          </a:stretch>
        </p:blipFill>
        <p:spPr>
          <a:xfrm>
            <a:off x="9162025" y="0"/>
            <a:ext cx="3029975" cy="2292295"/>
          </a:xfrm>
          <a:prstGeom prst="rect">
            <a:avLst/>
          </a:prstGeom>
        </p:spPr>
      </p:pic>
    </p:spTree>
    <p:extLst>
      <p:ext uri="{BB962C8B-B14F-4D97-AF65-F5344CB8AC3E}">
        <p14:creationId xmlns:p14="http://schemas.microsoft.com/office/powerpoint/2010/main" val="2091889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09411" cy="1325563"/>
          </a:xfrm>
        </p:spPr>
        <p:txBody>
          <a:bodyPr/>
          <a:lstStyle/>
          <a:p>
            <a:pPr algn="ctr"/>
            <a:r>
              <a:rPr lang="en-GB" dirty="0" err="1">
                <a:latin typeface="Arial" panose="020B0604020202020204" pitchFamily="34" charset="0"/>
                <a:cs typeface="Arial" panose="020B0604020202020204" pitchFamily="34" charset="0"/>
              </a:rPr>
              <a:t>Rheoli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Straen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Perthnasau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rhoi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cynnar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yw’r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ffyrdd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babanod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dysgu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rheoli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straen</a:t>
            </a:r>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Pan </a:t>
            </a:r>
            <a:r>
              <a:rPr lang="en-GB" dirty="0" err="1">
                <a:latin typeface="Arial" panose="020B0604020202020204" pitchFamily="34" charset="0"/>
                <a:cs typeface="Arial" panose="020B0604020202020204" pitchFamily="34" charset="0"/>
              </a:rPr>
              <a:t>fydd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fabi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angen</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fel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arfer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crio</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cynnydd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lefelau</a:t>
            </a:r>
            <a:r>
              <a:rPr lang="en-GB" dirty="0">
                <a:latin typeface="Arial" panose="020B0604020202020204" pitchFamily="34" charset="0"/>
                <a:cs typeface="Arial" panose="020B0604020202020204" pitchFamily="34" charset="0"/>
              </a:rPr>
              <a:t> adrenalin a </a:t>
            </a:r>
            <a:r>
              <a:rPr lang="en-GB" dirty="0" err="1">
                <a:latin typeface="Arial" panose="020B0604020202020204" pitchFamily="34" charset="0"/>
                <a:cs typeface="Arial" panose="020B0604020202020204" pitchFamily="34" charset="0"/>
              </a:rPr>
              <a:t>chortisol</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ymateb</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straen</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Bydd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cri’r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babi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achosi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ymateb</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straen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rhoddwr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sydd</a:t>
            </a:r>
            <a:r>
              <a:rPr lang="en-GB" dirty="0">
                <a:latin typeface="Arial" panose="020B0604020202020204" pitchFamily="34" charset="0"/>
                <a:cs typeface="Arial" panose="020B0604020202020204" pitchFamily="34" charset="0"/>
              </a:rPr>
              <a:t> ag </a:t>
            </a: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  felly </a:t>
            </a:r>
            <a:r>
              <a:rPr lang="en-GB" dirty="0" err="1">
                <a:latin typeface="Arial" panose="020B0604020202020204" pitchFamily="34" charset="0"/>
                <a:cs typeface="Arial" panose="020B0604020202020204" pitchFamily="34" charset="0"/>
              </a:rPr>
              <a:t>byddant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cynhyrchu</a:t>
            </a:r>
            <a:r>
              <a:rPr lang="en-GB" dirty="0">
                <a:latin typeface="Arial" panose="020B0604020202020204" pitchFamily="34" charset="0"/>
                <a:cs typeface="Arial" panose="020B0604020202020204" pitchFamily="34" charset="0"/>
              </a:rPr>
              <a:t> adrenalin a </a:t>
            </a:r>
            <a:r>
              <a:rPr lang="en-GB" dirty="0" err="1">
                <a:latin typeface="Arial" panose="020B0604020202020204" pitchFamily="34" charset="0"/>
                <a:cs typeface="Arial" panose="020B0604020202020204" pitchFamily="34" charset="0"/>
              </a:rPr>
              <a:t>chortisol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hefyd</a:t>
            </a:r>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Pan </a:t>
            </a:r>
            <a:r>
              <a:rPr lang="en-GB" dirty="0" err="1">
                <a:latin typeface="Arial" panose="020B0604020202020204" pitchFamily="34" charset="0"/>
                <a:cs typeface="Arial" panose="020B0604020202020204" pitchFamily="34" charset="0"/>
              </a:rPr>
              <a:t>fydd</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rhoddwr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ymateb</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babi’n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fwydo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fagu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leddfu</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rhoddwr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tawelu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lefelau</a:t>
            </a:r>
            <a:r>
              <a:rPr lang="en-GB" dirty="0">
                <a:latin typeface="Arial" panose="020B0604020202020204" pitchFamily="34" charset="0"/>
                <a:cs typeface="Arial" panose="020B0604020202020204" pitchFamily="34" charset="0"/>
              </a:rPr>
              <a:t> adrenalin a </a:t>
            </a:r>
            <a:r>
              <a:rPr lang="en-GB" dirty="0" err="1">
                <a:latin typeface="Arial" panose="020B0604020202020204" pitchFamily="34" charset="0"/>
                <a:cs typeface="Arial" panose="020B0604020202020204" pitchFamily="34" charset="0"/>
              </a:rPr>
              <a:t>chortisol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lleihau</a:t>
            </a:r>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ymateb</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corff</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babi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adlewyrchu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ymateb</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corff</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rhoddwr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lefelau</a:t>
            </a:r>
            <a:r>
              <a:rPr lang="en-GB" dirty="0">
                <a:latin typeface="Arial" panose="020B0604020202020204" pitchFamily="34" charset="0"/>
                <a:cs typeface="Arial" panose="020B0604020202020204" pitchFamily="34" charset="0"/>
              </a:rPr>
              <a:t> adrenalin a </a:t>
            </a:r>
            <a:r>
              <a:rPr lang="en-GB" dirty="0" err="1">
                <a:latin typeface="Arial" panose="020B0604020202020204" pitchFamily="34" charset="0"/>
                <a:cs typeface="Arial" panose="020B0604020202020204" pitchFamily="34" charset="0"/>
              </a:rPr>
              <a:t>chortisol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lleihau</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tawelu</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ffordd</a:t>
            </a:r>
            <a:r>
              <a:rPr lang="en-GB" dirty="0">
                <a:latin typeface="Arial" panose="020B0604020202020204" pitchFamily="34" charset="0"/>
                <a:cs typeface="Arial" panose="020B0604020202020204" pitchFamily="34" charset="0"/>
              </a:rPr>
              <a:t> hon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cyrff</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dysgu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rheoleiddio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straen</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1265517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70223" cy="1325563"/>
          </a:xfrm>
        </p:spPr>
        <p:txBody>
          <a:bodyPr/>
          <a:lstStyle/>
          <a:p>
            <a:pPr algn="ctr"/>
            <a:r>
              <a:rPr lang="en-GB" dirty="0" err="1">
                <a:latin typeface="Arial" panose="020B0604020202020204" pitchFamily="34" charset="0"/>
                <a:cs typeface="Arial" panose="020B0604020202020204" pitchFamily="34" charset="0"/>
              </a:rPr>
              <a:t>Rhianta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atgyweiriol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GB" sz="2600" dirty="0" err="1">
                <a:latin typeface="Arial" panose="020B0604020202020204" pitchFamily="34" charset="0"/>
                <a:cs typeface="Arial" panose="020B0604020202020204" pitchFamily="34" charset="0"/>
              </a:rPr>
              <a:t>Mae’n</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hanfodol</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cofio</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fod</a:t>
            </a:r>
            <a:r>
              <a:rPr lang="en-GB" sz="2600" dirty="0">
                <a:latin typeface="Arial" panose="020B0604020202020204" pitchFamily="34" charset="0"/>
                <a:cs typeface="Arial" panose="020B0604020202020204" pitchFamily="34" charset="0"/>
              </a:rPr>
              <a:t> y gall ail-</a:t>
            </a:r>
            <a:r>
              <a:rPr lang="en-GB" sz="2600" dirty="0" err="1">
                <a:latin typeface="Arial" panose="020B0604020202020204" pitchFamily="34" charset="0"/>
                <a:cs typeface="Arial" panose="020B0604020202020204" pitchFamily="34" charset="0"/>
              </a:rPr>
              <a:t>rianta</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therapiwtig</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gwybodus</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wirioneddol</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helpu</a:t>
            </a:r>
            <a:r>
              <a:rPr lang="en-GB" sz="2600" dirty="0">
                <a:latin typeface="Arial" panose="020B0604020202020204" pitchFamily="34" charset="0"/>
                <a:cs typeface="Arial" panose="020B0604020202020204" pitchFamily="34" charset="0"/>
              </a:rPr>
              <a:t> plant a </a:t>
            </a:r>
            <a:r>
              <a:rPr lang="en-GB" sz="2600" dirty="0" err="1">
                <a:latin typeface="Arial" panose="020B0604020202020204" pitchFamily="34" charset="0"/>
                <a:cs typeface="Arial" panose="020B0604020202020204" pitchFamily="34" charset="0"/>
              </a:rPr>
              <a:t>phobl</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ifanc</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fyw</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gydag</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effaith</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profiadau</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gwael</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yn</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ystod</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bywyd</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cynnar</a:t>
            </a:r>
            <a:r>
              <a:rPr lang="en-GB" sz="2600" dirty="0">
                <a:latin typeface="Arial" panose="020B0604020202020204" pitchFamily="34" charset="0"/>
                <a:cs typeface="Arial" panose="020B0604020202020204" pitchFamily="34" charset="0"/>
              </a:rPr>
              <a:t> – </a:t>
            </a:r>
            <a:r>
              <a:rPr lang="en-GB" sz="2600" dirty="0" err="1">
                <a:latin typeface="Arial" panose="020B0604020202020204" pitchFamily="34" charset="0"/>
                <a:cs typeface="Arial" panose="020B0604020202020204" pitchFamily="34" charset="0"/>
              </a:rPr>
              <a:t>dyna’r</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ydych</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chi’n</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ei</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wneud</a:t>
            </a:r>
            <a:r>
              <a:rPr lang="en-GB" sz="2600"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5" name="Content Placeholder 3">
            <a:extLst>
              <a:ext uri="{FF2B5EF4-FFF2-40B4-BE49-F238E27FC236}">
                <a16:creationId xmlns:a16="http://schemas.microsoft.com/office/drawing/2014/main" id="{D0DC9570-E5B2-4FAA-B890-5FA99B6EBE2A}"/>
              </a:ext>
            </a:extLst>
          </p:cNvPr>
          <p:cNvSpPr txBox="1">
            <a:spLocks/>
          </p:cNvSpPr>
          <p:nvPr/>
        </p:nvSpPr>
        <p:spPr>
          <a:xfrm>
            <a:off x="7663543" y="3760037"/>
            <a:ext cx="4219895" cy="2936603"/>
          </a:xfrm>
          <a:prstGeom prst="wedgeEllipseCallout">
            <a:avLst>
              <a:gd name="adj1" fmla="val -65042"/>
              <a:gd name="adj2" fmla="val 41494"/>
            </a:avLst>
          </a:prstGeom>
          <a:solidFill>
            <a:srgbClr val="4F81BD"/>
          </a:solidFill>
          <a:ln w="25400" cap="flat" cmpd="sng" algn="ctr">
            <a:solidFill>
              <a:srgbClr val="4F81BD">
                <a:shade val="50000"/>
              </a:srgbClr>
            </a:solidFill>
            <a:prstDash val="solid"/>
          </a:ln>
          <a:effectLst/>
        </p:spPr>
        <p:txBody>
          <a:bodyPr vert="horz" lIns="91440" tIns="45720" rIns="91440" bIns="45720" rtlCol="0" anchor="ctr">
            <a:normAutofit fontScale="62500" lnSpcReduction="20000"/>
          </a:bodyPr>
          <a:lstStyle>
            <a:lvl1pPr marL="257175" indent="-257175" algn="l" defTabSz="685800" rtl="0" eaLnBrk="1" latinLnBrk="0" hangingPunct="1">
              <a:spcBef>
                <a:spcPct val="20000"/>
              </a:spcBef>
              <a:buFont typeface="Arial" pitchFamily="34" charset="0"/>
              <a:buChar char="•"/>
              <a:defRPr sz="2400" kern="1200">
                <a:solidFill>
                  <a:schemeClr val="lt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lt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lt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lt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lt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lt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lt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lt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lt1"/>
                </a:solidFill>
                <a:latin typeface="+mn-lt"/>
                <a:ea typeface="+mn-ea"/>
                <a:cs typeface="+mn-cs"/>
              </a:defRPr>
            </a:lvl9pPr>
          </a:lstStyle>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Mae’n</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dda</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iawn</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deall</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pam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fod</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ein</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plant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yn</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ymddwyn</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mewn</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ffordd</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benodol</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Fe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wnaeth</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gwybod</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am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ymlyniad</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fy</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helpu</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i</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addasu</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fy</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null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rhianta</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daeth</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fy</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nisgwyliadau</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yn</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fwy</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realistig</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Fe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wnaeth</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gymryd</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amser</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ond</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fe</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wnaeth</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weithio</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allan</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i</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ni</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ferl</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teulu</a:t>
            </a:r>
            <a:r>
              <a:rPr kumimoji="0" lang="en-GB" sz="24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a:t>
            </a:r>
          </a:p>
          <a:p>
            <a:pPr marL="0" marR="0" lvl="0" indent="0" algn="r" defTabSz="685800" rtl="0" eaLnBrk="1" fontAlgn="auto" latinLnBrk="0" hangingPunct="1">
              <a:lnSpc>
                <a:spcPct val="100000"/>
              </a:lnSpc>
              <a:spcBef>
                <a:spcPct val="20000"/>
              </a:spcBef>
              <a:spcAft>
                <a:spcPts val="0"/>
              </a:spcAft>
              <a:buClrTx/>
              <a:buSzTx/>
              <a:buFont typeface="Arial" pitchFamily="34" charset="0"/>
              <a:buNone/>
              <a:tabLst/>
              <a:defRPr/>
            </a:pPr>
            <a:r>
              <a:rPr kumimoji="0" lang="en-GB" sz="19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Rhiant</a:t>
            </a:r>
            <a:r>
              <a:rPr kumimoji="0" lang="en-GB" sz="19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900" b="0" u="none" strike="noStrike" kern="120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mabwysiadol</a:t>
            </a:r>
            <a:endParaRPr kumimoji="0" lang="en-GB" sz="1900" b="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53933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70223" cy="1325563"/>
          </a:xfrm>
        </p:spPr>
        <p:txBody>
          <a:bodyPr/>
          <a:lstStyle/>
          <a:p>
            <a:pPr algn="ctr"/>
            <a:r>
              <a:rPr lang="en-GB" dirty="0" err="1">
                <a:latin typeface="Arial" panose="020B0604020202020204" pitchFamily="34" charset="0"/>
                <a:cs typeface="Arial" panose="020B0604020202020204" pitchFamily="34" charset="0"/>
              </a:rPr>
              <a:t>Negeseuon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Allweddol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GB" sz="2400" dirty="0" err="1">
                <a:latin typeface="Arial" panose="020B0604020202020204" pitchFamily="34" charset="0"/>
                <a:cs typeface="Arial" panose="020B0604020202020204" pitchFamily="34" charset="0"/>
              </a:rPr>
              <a:t>Dyma</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beth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roedden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nhw</a:t>
            </a:r>
            <a:r>
              <a:rPr lang="en-GB" sz="2400" dirty="0">
                <a:latin typeface="Arial" panose="020B0604020202020204" pitchFamily="34" charset="0"/>
                <a:cs typeface="Arial" panose="020B0604020202020204" pitchFamily="34" charset="0"/>
              </a:rPr>
              <a:t> am </a:t>
            </a:r>
            <a:r>
              <a:rPr lang="en-GB" sz="2400" dirty="0" err="1">
                <a:latin typeface="Arial" panose="020B0604020202020204" pitchFamily="34" charset="0"/>
                <a:cs typeface="Arial" panose="020B0604020202020204" pitchFamily="34" charset="0"/>
              </a:rPr>
              <a:t>ei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glywed</a:t>
            </a:r>
            <a:r>
              <a:rPr lang="en-GB" sz="2400" dirty="0">
                <a:latin typeface="Arial" panose="020B0604020202020204" pitchFamily="34" charset="0"/>
                <a:cs typeface="Arial" panose="020B0604020202020204" pitchFamily="34" charset="0"/>
              </a:rPr>
              <a:t> …….</a:t>
            </a:r>
          </a:p>
          <a:p>
            <a:pPr marL="0" indent="0">
              <a:buNone/>
            </a:pPr>
            <a:r>
              <a:rPr lang="en-GB" sz="2400" dirty="0" err="1">
                <a:latin typeface="Arial" panose="020B0604020202020204" pitchFamily="34" charset="0"/>
                <a:cs typeface="Arial" panose="020B0604020202020204" pitchFamily="34" charset="0"/>
              </a:rPr>
              <a:t>Chwiliwch</a:t>
            </a:r>
            <a:r>
              <a:rPr lang="en-GB" sz="2400" dirty="0">
                <a:latin typeface="Arial" panose="020B0604020202020204" pitchFamily="34" charset="0"/>
                <a:cs typeface="Arial" panose="020B0604020202020204" pitchFamily="34" charset="0"/>
              </a:rPr>
              <a:t> am </a:t>
            </a:r>
            <a:r>
              <a:rPr lang="en-GB" sz="2400" dirty="0" err="1">
                <a:latin typeface="Arial" panose="020B0604020202020204" pitchFamily="34" charset="0"/>
                <a:cs typeface="Arial" panose="020B0604020202020204" pitchFamily="34" charset="0"/>
              </a:rPr>
              <a:t>wybodaeth</a:t>
            </a:r>
            <a:r>
              <a:rPr lang="en-GB" sz="2400" dirty="0">
                <a:latin typeface="Arial" panose="020B0604020202020204" pitchFamily="34" charset="0"/>
                <a:cs typeface="Arial" panose="020B0604020202020204" pitchFamily="34" charset="0"/>
              </a:rPr>
              <a:t>, </a:t>
            </a:r>
          </a:p>
          <a:p>
            <a:pPr marL="0" indent="0">
              <a:buNone/>
            </a:pPr>
            <a:r>
              <a:rPr lang="en-GB" sz="2400" dirty="0" err="1">
                <a:latin typeface="Arial" panose="020B0604020202020204" pitchFamily="34" charset="0"/>
                <a:cs typeface="Arial" panose="020B0604020202020204" pitchFamily="34" charset="0"/>
              </a:rPr>
              <a:t>peidiwch</a:t>
            </a:r>
            <a:r>
              <a:rPr lang="en-GB" sz="2400" dirty="0">
                <a:latin typeface="Arial" panose="020B0604020202020204" pitchFamily="34" charset="0"/>
                <a:cs typeface="Arial" panose="020B0604020202020204" pitchFamily="34" charset="0"/>
              </a:rPr>
              <a:t> â bod </a:t>
            </a:r>
            <a:r>
              <a:rPr lang="en-GB" sz="2400" dirty="0" err="1">
                <a:latin typeface="Arial" panose="020B0604020202020204" pitchFamily="34" charset="0"/>
                <a:cs typeface="Arial" panose="020B0604020202020204" pitchFamily="34" charset="0"/>
              </a:rPr>
              <a:t>ofn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gofyn</a:t>
            </a:r>
            <a:r>
              <a:rPr lang="en-GB" sz="2400" dirty="0">
                <a:latin typeface="Arial" panose="020B0604020202020204" pitchFamily="34" charset="0"/>
                <a:cs typeface="Arial" panose="020B0604020202020204" pitchFamily="34" charset="0"/>
              </a:rPr>
              <a:t> am help</a:t>
            </a:r>
          </a:p>
          <a:p>
            <a:pPr marL="0" indent="0">
              <a:buNone/>
            </a:pPr>
            <a:r>
              <a:rPr lang="en-GB" sz="2400" dirty="0" err="1">
                <a:latin typeface="Arial" panose="020B0604020202020204" pitchFamily="34" charset="0"/>
                <a:cs typeface="Arial" panose="020B0604020202020204" pitchFamily="34" charset="0"/>
              </a:rPr>
              <a:t>Gofalwch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amdanoch</a:t>
            </a:r>
            <a:r>
              <a:rPr lang="en-GB" sz="2400" dirty="0">
                <a:latin typeface="Arial" panose="020B0604020202020204" pitchFamily="34" charset="0"/>
                <a:cs typeface="Arial" panose="020B0604020202020204" pitchFamily="34" charset="0"/>
              </a:rPr>
              <a:t> chi </a:t>
            </a:r>
            <a:r>
              <a:rPr lang="en-GB" sz="2400" dirty="0" err="1">
                <a:latin typeface="Arial" panose="020B0604020202020204" pitchFamily="34" charset="0"/>
                <a:cs typeface="Arial" panose="020B0604020202020204" pitchFamily="34" charset="0"/>
              </a:rPr>
              <a:t>eich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hun</a:t>
            </a:r>
            <a:r>
              <a:rPr lang="en-GB" sz="2400"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5" name="Speech Bubble: Rectangle with Corners Rounded 4">
            <a:extLst>
              <a:ext uri="{FF2B5EF4-FFF2-40B4-BE49-F238E27FC236}">
                <a16:creationId xmlns:a16="http://schemas.microsoft.com/office/drawing/2014/main" id="{49782A3B-E01B-4DA5-AB3D-31FBF2F2D2B1}"/>
              </a:ext>
            </a:extLst>
          </p:cNvPr>
          <p:cNvSpPr/>
          <p:nvPr/>
        </p:nvSpPr>
        <p:spPr>
          <a:xfrm>
            <a:off x="4489542" y="4657531"/>
            <a:ext cx="3212915" cy="2039109"/>
          </a:xfrm>
          <a:prstGeom prst="wedgeRoundRectCallout">
            <a:avLst>
              <a:gd name="adj1" fmla="val 63631"/>
              <a:gd name="adj2" fmla="val -85490"/>
              <a:gd name="adj3" fmla="val 16667"/>
            </a:avLst>
          </a:prstGeom>
          <a:solidFill>
            <a:srgbClr val="4F81BD"/>
          </a:solidFill>
          <a:ln w="25400" cap="flat" cmpd="sng" algn="ctr">
            <a:solidFill>
              <a:srgbClr val="4F81BD">
                <a:shade val="50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Mae’n</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iawn</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nid</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ydym</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yn</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iawn</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bob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amser</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ar</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ôl</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diwrnod</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anodd</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cofiwch</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y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gallwch</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ddechrau</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eto</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yfory</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p>
        </p:txBody>
      </p:sp>
      <p:sp>
        <p:nvSpPr>
          <p:cNvPr id="6" name="Speech Bubble: Oval 3">
            <a:extLst>
              <a:ext uri="{FF2B5EF4-FFF2-40B4-BE49-F238E27FC236}">
                <a16:creationId xmlns:a16="http://schemas.microsoft.com/office/drawing/2014/main" id="{2BB775F7-397A-48F6-9F9C-6E8AAB260F5C}"/>
              </a:ext>
            </a:extLst>
          </p:cNvPr>
          <p:cNvSpPr/>
          <p:nvPr/>
        </p:nvSpPr>
        <p:spPr>
          <a:xfrm>
            <a:off x="8338560" y="2386560"/>
            <a:ext cx="3659770" cy="2651760"/>
          </a:xfrm>
          <a:prstGeom prst="wedgeEllipseCallout">
            <a:avLst>
              <a:gd name="adj1" fmla="val -77871"/>
              <a:gd name="adj2" fmla="val -48214"/>
            </a:avLst>
          </a:prstGeom>
          <a:solidFill>
            <a:srgbClr val="4F81BD"/>
          </a:solidFill>
          <a:ln w="25400" cap="flat" cmpd="sng" algn="ctr">
            <a:solidFill>
              <a:srgbClr val="4F81BD">
                <a:shade val="50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Roedd</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hi’n</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ddefnyddiol</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pan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roedd</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rhywun</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yn</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dweud</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Nid</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yw</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ceisio</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perffeithrwydd</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yn</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ddigon</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mae</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digon</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da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yn</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1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ddigon</a:t>
            </a:r>
            <a:r>
              <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da’”</a:t>
            </a:r>
          </a:p>
        </p:txBody>
      </p:sp>
      <p:pic>
        <p:nvPicPr>
          <p:cNvPr id="7" name="Picture 6"/>
          <p:cNvPicPr>
            <a:picLocks noChangeAspect="1"/>
          </p:cNvPicPr>
          <p:nvPr/>
        </p:nvPicPr>
        <p:blipFill>
          <a:blip r:embed="rId2"/>
          <a:stretch>
            <a:fillRect/>
          </a:stretch>
        </p:blipFill>
        <p:spPr>
          <a:xfrm>
            <a:off x="9162025" y="0"/>
            <a:ext cx="3029975" cy="2292295"/>
          </a:xfrm>
          <a:prstGeom prst="rect">
            <a:avLst/>
          </a:prstGeom>
        </p:spPr>
      </p:pic>
    </p:spTree>
    <p:extLst>
      <p:ext uri="{BB962C8B-B14F-4D97-AF65-F5344CB8AC3E}">
        <p14:creationId xmlns:p14="http://schemas.microsoft.com/office/powerpoint/2010/main" val="723462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31034" cy="1325563"/>
          </a:xfrm>
        </p:spPr>
        <p:txBody>
          <a:bodyPr/>
          <a:lstStyle/>
          <a:p>
            <a:pPr algn="ctr"/>
            <a:r>
              <a:rPr lang="en-GB" dirty="0" err="1">
                <a:latin typeface="Arial" panose="020B0604020202020204" pitchFamily="34" charset="0"/>
                <a:cs typeface="Arial" panose="020B0604020202020204" pitchFamily="34" charset="0"/>
              </a:rPr>
              <a:t>Crynodeb</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pPr marL="257175" lvl="0" indent="-257175" defTabSz="685800">
              <a:lnSpc>
                <a:spcPct val="100000"/>
              </a:lnSpc>
              <a:spcBef>
                <a:spcPct val="20000"/>
              </a:spcBef>
            </a:pPr>
            <a:r>
              <a:rPr lang="en-GB" sz="2400" dirty="0">
                <a:latin typeface="Arial" panose="020B0604020202020204" pitchFamily="34" charset="0"/>
                <a:cs typeface="Arial" panose="020B0604020202020204" pitchFamily="34" charset="0"/>
              </a:rPr>
              <a:t>Gall </a:t>
            </a:r>
            <a:r>
              <a:rPr lang="en-GB" sz="2400" dirty="0" err="1">
                <a:latin typeface="Arial" panose="020B0604020202020204" pitchFamily="34" charset="0"/>
                <a:cs typeface="Arial" panose="020B0604020202020204" pitchFamily="34" charset="0"/>
              </a:rPr>
              <a:t>gwybod</a:t>
            </a:r>
            <a:r>
              <a:rPr lang="en-GB" sz="2400" dirty="0">
                <a:latin typeface="Arial" panose="020B0604020202020204" pitchFamily="34" charset="0"/>
                <a:cs typeface="Arial" panose="020B0604020202020204" pitchFamily="34" charset="0"/>
              </a:rPr>
              <a:t> am </a:t>
            </a:r>
            <a:r>
              <a:rPr lang="en-GB" sz="2400" dirty="0" err="1">
                <a:latin typeface="Arial" panose="020B0604020202020204" pitchFamily="34" charset="0"/>
                <a:cs typeface="Arial" panose="020B0604020202020204" pitchFamily="34" charset="0"/>
              </a:rPr>
              <a:t>theori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ymlyniad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helpu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awgrymu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ffordd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wahanol</a:t>
            </a:r>
            <a:r>
              <a:rPr lang="en-GB" sz="2400" dirty="0">
                <a:latin typeface="Arial" panose="020B0604020202020204" pitchFamily="34" charset="0"/>
                <a:cs typeface="Arial" panose="020B0604020202020204" pitchFamily="34" charset="0"/>
              </a:rPr>
              <a:t> o </a:t>
            </a:r>
            <a:r>
              <a:rPr lang="en-GB" sz="2400" dirty="0" err="1">
                <a:latin typeface="Arial" panose="020B0604020202020204" pitchFamily="34" charset="0"/>
                <a:cs typeface="Arial" panose="020B0604020202020204" pitchFamily="34" charset="0"/>
              </a:rPr>
              <a:t>rianta</a:t>
            </a:r>
            <a:r>
              <a:rPr lang="en-GB" sz="2400" dirty="0">
                <a:latin typeface="Arial" panose="020B0604020202020204" pitchFamily="34" charset="0"/>
                <a:cs typeface="Arial" panose="020B0604020202020204" pitchFamily="34" charset="0"/>
              </a:rPr>
              <a:t> y </a:t>
            </a:r>
            <a:r>
              <a:rPr lang="en-GB" sz="2400" dirty="0" err="1">
                <a:latin typeface="Arial" panose="020B0604020202020204" pitchFamily="34" charset="0"/>
                <a:cs typeface="Arial" panose="020B0604020202020204" pitchFamily="34" charset="0"/>
              </a:rPr>
              <a:t>mae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rhieni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mabwysiadol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chael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ddefnyddiol</a:t>
            </a:r>
            <a:r>
              <a:rPr lang="en-GB" sz="2400" dirty="0">
                <a:latin typeface="Arial" panose="020B0604020202020204" pitchFamily="34" charset="0"/>
                <a:cs typeface="Arial" panose="020B0604020202020204" pitchFamily="34" charset="0"/>
              </a:rPr>
              <a:t>.</a:t>
            </a:r>
          </a:p>
          <a:p>
            <a:pPr marL="257175" lvl="0" indent="-257175" defTabSz="685800">
              <a:lnSpc>
                <a:spcPct val="100000"/>
              </a:lnSpc>
              <a:spcBef>
                <a:spcPct val="20000"/>
              </a:spcBef>
            </a:pPr>
            <a:r>
              <a:rPr lang="en-GB" sz="2400" dirty="0" err="1">
                <a:latin typeface="Arial" panose="020B0604020202020204" pitchFamily="34" charset="0"/>
                <a:cs typeface="Arial" panose="020B0604020202020204" pitchFamily="34" charset="0"/>
              </a:rPr>
              <a:t>Efallai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nad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yw’r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sbarduno’r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ymddygiad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bresennol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Gallai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fod</a:t>
            </a:r>
            <a:endParaRPr lang="en-GB" sz="2400" dirty="0">
              <a:latin typeface="Arial" panose="020B0604020202020204" pitchFamily="34" charset="0"/>
              <a:cs typeface="Arial" panose="020B0604020202020204" pitchFamily="34" charset="0"/>
            </a:endParaRPr>
          </a:p>
          <a:p>
            <a:pPr marL="557213" lvl="1" indent="-214313" defTabSz="685800">
              <a:lnSpc>
                <a:spcPct val="100000"/>
              </a:lnSpc>
              <a:spcBef>
                <a:spcPct val="20000"/>
              </a:spcBef>
              <a:buFont typeface="Arial" pitchFamily="34" charset="0"/>
              <a:buChar char="–"/>
            </a:pP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rhywbeth</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ragweld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oherwydd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ddysgu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gorffennol</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bydd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rhoddwyr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ymateb</a:t>
            </a:r>
            <a:endParaRPr lang="en-GB" dirty="0">
              <a:latin typeface="Arial" panose="020B0604020202020204" pitchFamily="34" charset="0"/>
              <a:cs typeface="Arial" panose="020B0604020202020204" pitchFamily="34" charset="0"/>
            </a:endParaRPr>
          </a:p>
          <a:p>
            <a:pPr marL="557213" lvl="1" indent="-214313" defTabSz="685800">
              <a:lnSpc>
                <a:spcPct val="100000"/>
              </a:lnSpc>
              <a:spcBef>
                <a:spcPct val="20000"/>
              </a:spcBef>
              <a:buFont typeface="Arial" pitchFamily="34" charset="0"/>
              <a:buChar char="–"/>
            </a:pP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deimlad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brofi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e.e</a:t>
            </a:r>
            <a:r>
              <a:rPr lang="en-GB" dirty="0">
                <a:latin typeface="Arial" panose="020B0604020202020204" pitchFamily="34" charset="0"/>
                <a:cs typeface="Arial" panose="020B0604020202020204" pitchFamily="34" charset="0"/>
              </a:rPr>
              <a:t>. gallant </a:t>
            </a:r>
            <a:r>
              <a:rPr lang="en-GB" dirty="0" err="1">
                <a:latin typeface="Arial" panose="020B0604020202020204" pitchFamily="34" charset="0"/>
                <a:cs typeface="Arial" panose="020B0604020202020204" pitchFamily="34" charset="0"/>
              </a:rPr>
              <a:t>deimlo’n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anniogel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oherwydd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allant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ddefnyddio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rhoddwyr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helpu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deimlo’n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ddiogel</a:t>
            </a:r>
            <a:endParaRPr lang="en-GB" dirty="0">
              <a:latin typeface="Arial" panose="020B0604020202020204" pitchFamily="34" charset="0"/>
              <a:cs typeface="Arial" panose="020B0604020202020204" pitchFamily="34" charset="0"/>
            </a:endParaRPr>
          </a:p>
          <a:p>
            <a:pPr marL="557213" lvl="1" indent="-214313" defTabSz="685800">
              <a:lnSpc>
                <a:spcPct val="100000"/>
              </a:lnSpc>
              <a:spcBef>
                <a:spcPct val="20000"/>
              </a:spcBef>
              <a:buFont typeface="Arial" pitchFamily="34" charset="0"/>
              <a:buChar char="–"/>
            </a:pP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deimlad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ydynt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reoleiddio</a:t>
            </a:r>
            <a:r>
              <a:rPr lang="en-GB" dirty="0">
                <a:latin typeface="Arial" panose="020B0604020202020204" pitchFamily="34" charset="0"/>
                <a:cs typeface="Arial" panose="020B0604020202020204" pitchFamily="34" charset="0"/>
              </a:rPr>
              <a:t>.</a:t>
            </a:r>
          </a:p>
          <a:p>
            <a:pPr marL="257175" lvl="0" indent="-257175" defTabSz="685800">
              <a:lnSpc>
                <a:spcPct val="100000"/>
              </a:lnSpc>
              <a:spcBef>
                <a:spcPct val="20000"/>
              </a:spcBef>
            </a:pPr>
            <a:r>
              <a:rPr lang="en-GB" sz="2400" dirty="0">
                <a:latin typeface="Arial" panose="020B0604020202020204" pitchFamily="34" charset="0"/>
                <a:cs typeface="Arial" panose="020B0604020202020204" pitchFamily="34" charset="0"/>
              </a:rPr>
              <a:t>Mae </a:t>
            </a:r>
            <a:r>
              <a:rPr lang="en-GB" sz="2400" dirty="0" err="1">
                <a:latin typeface="Arial" panose="020B0604020202020204" pitchFamily="34" charset="0"/>
                <a:cs typeface="Arial" panose="020B0604020202020204" pitchFamily="34" charset="0"/>
              </a:rPr>
              <a:t>rhoi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gofal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cadarnhaol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ymatebol</a:t>
            </a:r>
            <a:r>
              <a:rPr lang="en-GB" sz="2400" dirty="0">
                <a:latin typeface="Arial" panose="020B0604020202020204" pitchFamily="34" charset="0"/>
                <a:cs typeface="Arial" panose="020B0604020202020204" pitchFamily="34" charset="0"/>
              </a:rPr>
              <a:t> bob </a:t>
            </a:r>
            <a:r>
              <a:rPr lang="en-GB" sz="2400" dirty="0" err="1">
                <a:latin typeface="Arial" panose="020B0604020202020204" pitchFamily="34" charset="0"/>
                <a:cs typeface="Arial" panose="020B0604020202020204" pitchFamily="34" charset="0"/>
              </a:rPr>
              <a:t>amser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beth</a:t>
            </a:r>
            <a:r>
              <a:rPr lang="en-GB" sz="2400" dirty="0">
                <a:latin typeface="Arial" panose="020B0604020202020204" pitchFamily="34" charset="0"/>
                <a:cs typeface="Arial" panose="020B0604020202020204" pitchFamily="34" charset="0"/>
              </a:rPr>
              <a:t> da </a:t>
            </a:r>
            <a:r>
              <a:rPr lang="en-GB" sz="2400" dirty="0" err="1">
                <a:latin typeface="Arial" panose="020B0604020202020204" pitchFamily="34" charset="0"/>
                <a:cs typeface="Arial" panose="020B0604020202020204" pitchFamily="34" charset="0"/>
              </a:rPr>
              <a:t>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blant</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na</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fyddant</a:t>
            </a:r>
            <a:r>
              <a:rPr lang="en-GB" sz="2400" dirty="0">
                <a:latin typeface="Arial" panose="020B0604020202020204" pitchFamily="34" charset="0"/>
                <a:cs typeface="Arial" panose="020B0604020202020204" pitchFamily="34" charset="0"/>
              </a:rPr>
              <a:t> bob </a:t>
            </a:r>
            <a:r>
              <a:rPr lang="en-GB" sz="2400" dirty="0" err="1">
                <a:latin typeface="Arial" panose="020B0604020202020204" pitchFamily="34" charset="0"/>
                <a:cs typeface="Arial" panose="020B0604020202020204" pitchFamily="34" charset="0"/>
              </a:rPr>
              <a:t>amser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dangos</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a:t>
            </a:r>
            <a:r>
              <a:rPr lang="en-GB" sz="2400" dirty="0">
                <a:latin typeface="Arial" panose="020B0604020202020204" pitchFamily="34" charset="0"/>
                <a:cs typeface="Arial" panose="020B0604020202020204" pitchFamily="34" charset="0"/>
              </a:rPr>
              <a:t> chi </a:t>
            </a:r>
            <a:r>
              <a:rPr lang="en-GB" sz="2400" dirty="0" err="1">
                <a:latin typeface="Arial" panose="020B0604020202020204" pitchFamily="34" charset="0"/>
                <a:cs typeface="Arial" panose="020B0604020202020204" pitchFamily="34" charset="0"/>
              </a:rPr>
              <a:t>drwy</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hymatebion</a:t>
            </a:r>
            <a:r>
              <a:rPr lang="en-GB" sz="24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39545435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3" name="Content Placeholder 2"/>
          <p:cNvSpPr>
            <a:spLocks noGrp="1"/>
          </p:cNvSpPr>
          <p:nvPr>
            <p:ph idx="1"/>
          </p:nvPr>
        </p:nvSpPr>
        <p:spPr/>
        <p:txBody>
          <a:bodyPr>
            <a:normAutofit fontScale="92500" lnSpcReduction="20000"/>
          </a:bodyPr>
          <a:lstStyle/>
          <a:p>
            <a:r>
              <a:rPr lang="en-GB" sz="3200" dirty="0" err="1">
                <a:latin typeface="Arial" panose="020B0604020202020204" pitchFamily="34" charset="0"/>
                <a:cs typeface="Arial" panose="020B0604020202020204" pitchFamily="34" charset="0"/>
              </a:rPr>
              <a:t>Mae’r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cwrs</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hwn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rhan</a:t>
            </a:r>
            <a:r>
              <a:rPr lang="en-GB" sz="3200" dirty="0">
                <a:latin typeface="Arial" panose="020B0604020202020204" pitchFamily="34" charset="0"/>
                <a:cs typeface="Arial" panose="020B0604020202020204" pitchFamily="34" charset="0"/>
              </a:rPr>
              <a:t> o </a:t>
            </a:r>
            <a:r>
              <a:rPr lang="en-GB" sz="3200" dirty="0" err="1">
                <a:latin typeface="Arial" panose="020B0604020202020204" pitchFamily="34" charset="0"/>
                <a:cs typeface="Arial" panose="020B0604020202020204" pitchFamily="34" charset="0"/>
              </a:rPr>
              <a:t>gyfres</a:t>
            </a:r>
            <a:r>
              <a:rPr lang="en-GB" sz="3200" dirty="0">
                <a:latin typeface="Arial" panose="020B0604020202020204" pitchFamily="34" charset="0"/>
                <a:cs typeface="Arial" panose="020B0604020202020204" pitchFamily="34" charset="0"/>
              </a:rPr>
              <a:t> a </a:t>
            </a:r>
            <a:r>
              <a:rPr lang="en-GB" sz="3200" dirty="0" err="1">
                <a:latin typeface="Arial" panose="020B0604020202020204" pitchFamily="34" charset="0"/>
                <a:cs typeface="Arial" panose="020B0604020202020204" pitchFamily="34" charset="0"/>
              </a:rPr>
              <a:t>ddatblygwyd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gan</a:t>
            </a:r>
            <a:r>
              <a:rPr lang="en-GB" sz="3200" dirty="0">
                <a:latin typeface="Arial" panose="020B0604020202020204" pitchFamily="34" charset="0"/>
                <a:cs typeface="Arial" panose="020B0604020202020204" pitchFamily="34" charset="0"/>
              </a:rPr>
              <a:t> y </a:t>
            </a:r>
            <a:r>
              <a:rPr lang="en-GB" sz="3200" dirty="0" err="1">
                <a:latin typeface="Arial" panose="020B0604020202020204" pitchFamily="34" charset="0"/>
                <a:cs typeface="Arial" panose="020B0604020202020204" pitchFamily="34" charset="0"/>
              </a:rPr>
              <a:t>Gwasanaeth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Mabwysiadu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Cenedlaethol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gefnogi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mabwysiadwyr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ôl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iddynt</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gael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cymeradwyo</a:t>
            </a:r>
            <a:r>
              <a:rPr lang="en-GB" sz="3200" dirty="0">
                <a:latin typeface="Arial" panose="020B0604020202020204" pitchFamily="34" charset="0"/>
                <a:cs typeface="Arial" panose="020B0604020202020204" pitchFamily="34" charset="0"/>
              </a:rPr>
              <a:t>.</a:t>
            </a:r>
          </a:p>
          <a:p>
            <a:r>
              <a:rPr lang="en-GB" sz="3200" dirty="0" err="1">
                <a:latin typeface="Arial" panose="020B0604020202020204" pitchFamily="34" charset="0"/>
                <a:cs typeface="Arial" panose="020B0604020202020204" pitchFamily="34" charset="0"/>
              </a:rPr>
              <a:t>Gellir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dod</a:t>
            </a:r>
            <a:r>
              <a:rPr lang="en-GB" sz="3200" dirty="0">
                <a:latin typeface="Arial" panose="020B0604020202020204" pitchFamily="34" charset="0"/>
                <a:cs typeface="Arial" panose="020B0604020202020204" pitchFamily="34" charset="0"/>
              </a:rPr>
              <a:t> o </a:t>
            </a:r>
            <a:r>
              <a:rPr lang="en-GB" sz="3200" dirty="0" err="1">
                <a:latin typeface="Arial" panose="020B0604020202020204" pitchFamily="34" charset="0"/>
                <a:cs typeface="Arial" panose="020B0604020202020204" pitchFamily="34" charset="0"/>
              </a:rPr>
              <a:t>hyd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rhain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wefan</a:t>
            </a:r>
            <a:r>
              <a:rPr lang="en-GB" sz="3200" dirty="0">
                <a:latin typeface="Arial" panose="020B0604020202020204" pitchFamily="34" charset="0"/>
                <a:cs typeface="Arial" panose="020B0604020202020204" pitchFamily="34" charset="0"/>
              </a:rPr>
              <a:t> y </a:t>
            </a:r>
            <a:r>
              <a:rPr lang="en-GB" sz="3200" dirty="0" err="1">
                <a:latin typeface="Arial" panose="020B0604020202020204" pitchFamily="34" charset="0"/>
                <a:cs typeface="Arial" panose="020B0604020202020204" pitchFamily="34" charset="0"/>
              </a:rPr>
              <a:t>Gwasanaeth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Mabwysiadu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Cenedlaethol</a:t>
            </a:r>
            <a:r>
              <a:rPr lang="en-GB" sz="3200" dirty="0">
                <a:latin typeface="Arial" panose="020B0604020202020204" pitchFamily="34" charset="0"/>
                <a:cs typeface="Arial" panose="020B0604020202020204" pitchFamily="34" charset="0"/>
              </a:rPr>
              <a:t>.</a:t>
            </a:r>
          </a:p>
          <a:p>
            <a:r>
              <a:rPr lang="en-GB" sz="3200" dirty="0" err="1">
                <a:latin typeface="Arial" panose="020B0604020202020204" pitchFamily="34" charset="0"/>
                <a:cs typeface="Arial" panose="020B0604020202020204" pitchFamily="34" charset="0"/>
              </a:rPr>
              <a:t>Siaradwch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gyda’ch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tîm</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cefnogi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mabwysiadu</a:t>
            </a:r>
            <a:r>
              <a:rPr lang="en-GB" sz="3200" dirty="0">
                <a:latin typeface="Arial" panose="020B0604020202020204" pitchFamily="34" charset="0"/>
                <a:cs typeface="Arial" panose="020B0604020202020204" pitchFamily="34" charset="0"/>
              </a:rPr>
              <a:t> am </a:t>
            </a:r>
            <a:r>
              <a:rPr lang="en-GB" sz="3200" dirty="0" err="1">
                <a:latin typeface="Arial" panose="020B0604020202020204" pitchFamily="34" charset="0"/>
                <a:cs typeface="Arial" panose="020B0604020202020204" pitchFamily="34" charset="0"/>
              </a:rPr>
              <a:t>ragor</a:t>
            </a:r>
            <a:r>
              <a:rPr lang="en-GB" sz="3200" dirty="0">
                <a:latin typeface="Arial" panose="020B0604020202020204" pitchFamily="34" charset="0"/>
                <a:cs typeface="Arial" panose="020B0604020202020204" pitchFamily="34" charset="0"/>
              </a:rPr>
              <a:t> o </a:t>
            </a:r>
            <a:r>
              <a:rPr lang="en-GB" sz="3200" dirty="0" err="1">
                <a:latin typeface="Arial" panose="020B0604020202020204" pitchFamily="34" charset="0"/>
                <a:cs typeface="Arial" panose="020B0604020202020204" pitchFamily="34" charset="0"/>
              </a:rPr>
              <a:t>wybodaeth</a:t>
            </a:r>
            <a:endParaRPr lang="en-GB" sz="32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3437224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144000" y="0"/>
            <a:ext cx="3029975" cy="2292295"/>
          </a:xfrm>
          <a:prstGeom prst="rect">
            <a:avLst/>
          </a:prstGeom>
        </p:spPr>
      </p:pic>
      <p:sp>
        <p:nvSpPr>
          <p:cNvPr id="2" name="Footer Placeholder 1"/>
          <p:cNvSpPr>
            <a:spLocks noGrp="1"/>
          </p:cNvSpPr>
          <p:nvPr>
            <p:ph type="ftr" sz="quarter" idx="11"/>
          </p:nvPr>
        </p:nvSpPr>
        <p:spPr/>
        <p:txBody>
          <a:bodyPr/>
          <a:lstStyle/>
          <a:p>
            <a:r>
              <a:rPr lang="en-GB"/>
              <a:t>Achieving More Together / Cyflawni Mwy Gyda'n Gilydd</a:t>
            </a:r>
          </a:p>
        </p:txBody>
      </p:sp>
      <p:sp>
        <p:nvSpPr>
          <p:cNvPr id="3" name="Rectangle 2"/>
          <p:cNvSpPr>
            <a:spLocks/>
          </p:cNvSpPr>
          <p:nvPr/>
        </p:nvSpPr>
        <p:spPr>
          <a:xfrm>
            <a:off x="396000" y="1728000"/>
            <a:ext cx="11160000" cy="3785652"/>
          </a:xfrm>
          <a:prstGeom prst="rect">
            <a:avLst/>
          </a:prstGeom>
        </p:spPr>
        <p:txBody>
          <a:bodyPr>
            <a:spAutoFit/>
          </a:bodyPr>
          <a:lstStyle/>
          <a:p>
            <a:pPr algn="ctr"/>
            <a:endParaRPr lang="en-GB" sz="6000" dirty="0">
              <a:latin typeface="Arial" panose="020B0604020202020204" pitchFamily="34" charset="0"/>
              <a:cs typeface="Arial" panose="020B0604020202020204" pitchFamily="34" charset="0"/>
            </a:endParaRPr>
          </a:p>
          <a:p>
            <a:pPr algn="ctr"/>
            <a:r>
              <a:rPr lang="en-GB" sz="6000" dirty="0" err="1">
                <a:latin typeface="Arial" panose="020B0604020202020204" pitchFamily="34" charset="0"/>
                <a:cs typeface="Arial" panose="020B0604020202020204" pitchFamily="34" charset="0"/>
              </a:rPr>
              <a:t>Theori</a:t>
            </a:r>
            <a:r>
              <a:rPr lang="en-GB" sz="6000" dirty="0">
                <a:latin typeface="Arial" panose="020B0604020202020204" pitchFamily="34" charset="0"/>
                <a:cs typeface="Arial" panose="020B0604020202020204" pitchFamily="34" charset="0"/>
              </a:rPr>
              <a:t> </a:t>
            </a:r>
            <a:r>
              <a:rPr lang="en-GB" sz="6000" dirty="0" err="1">
                <a:latin typeface="Arial" panose="020B0604020202020204" pitchFamily="34" charset="0"/>
                <a:cs typeface="Arial" panose="020B0604020202020204" pitchFamily="34" charset="0"/>
              </a:rPr>
              <a:t>ymlyniad</a:t>
            </a:r>
            <a:r>
              <a:rPr lang="en-GB" sz="6000" dirty="0">
                <a:latin typeface="Arial" panose="020B0604020202020204" pitchFamily="34" charset="0"/>
                <a:cs typeface="Arial" panose="020B0604020202020204" pitchFamily="34" charset="0"/>
              </a:rPr>
              <a:t> </a:t>
            </a:r>
            <a:r>
              <a:rPr lang="en-GB" sz="6000" dirty="0" err="1">
                <a:latin typeface="Arial" panose="020B0604020202020204" pitchFamily="34" charset="0"/>
                <a:cs typeface="Arial" panose="020B0604020202020204" pitchFamily="34" charset="0"/>
              </a:rPr>
              <a:t>a’i</a:t>
            </a:r>
            <a:r>
              <a:rPr lang="en-GB" sz="6000" dirty="0">
                <a:latin typeface="Arial" panose="020B0604020202020204" pitchFamily="34" charset="0"/>
                <a:cs typeface="Arial" panose="020B0604020202020204" pitchFamily="34" charset="0"/>
              </a:rPr>
              <a:t> </a:t>
            </a:r>
            <a:r>
              <a:rPr lang="en-GB" sz="6000" dirty="0" err="1">
                <a:latin typeface="Arial" panose="020B0604020202020204" pitchFamily="34" charset="0"/>
                <a:cs typeface="Arial" panose="020B0604020202020204" pitchFamily="34" charset="0"/>
              </a:rPr>
              <a:t>berthnasedd</a:t>
            </a:r>
            <a:r>
              <a:rPr lang="en-GB" sz="6000" dirty="0">
                <a:latin typeface="Arial" panose="020B0604020202020204" pitchFamily="34" charset="0"/>
                <a:cs typeface="Arial" panose="020B0604020202020204" pitchFamily="34" charset="0"/>
              </a:rPr>
              <a:t> </a:t>
            </a:r>
            <a:r>
              <a:rPr lang="en-GB" sz="6000" dirty="0" err="1">
                <a:latin typeface="Arial" panose="020B0604020202020204" pitchFamily="34" charset="0"/>
                <a:cs typeface="Arial" panose="020B0604020202020204" pitchFamily="34" charset="0"/>
              </a:rPr>
              <a:t>ar</a:t>
            </a:r>
            <a:r>
              <a:rPr lang="en-GB" sz="6000" dirty="0">
                <a:latin typeface="Arial" panose="020B0604020202020204" pitchFamily="34" charset="0"/>
                <a:cs typeface="Arial" panose="020B0604020202020204" pitchFamily="34" charset="0"/>
              </a:rPr>
              <a:t> </a:t>
            </a:r>
            <a:r>
              <a:rPr lang="en-GB" sz="6000" dirty="0" err="1">
                <a:latin typeface="Arial" panose="020B0604020202020204" pitchFamily="34" charset="0"/>
                <a:cs typeface="Arial" panose="020B0604020202020204" pitchFamily="34" charset="0"/>
              </a:rPr>
              <a:t>gyfer</a:t>
            </a:r>
            <a:r>
              <a:rPr lang="en-GB" sz="6000" dirty="0">
                <a:latin typeface="Arial" panose="020B0604020202020204" pitchFamily="34" charset="0"/>
                <a:cs typeface="Arial" panose="020B0604020202020204" pitchFamily="34" charset="0"/>
              </a:rPr>
              <a:t> </a:t>
            </a:r>
            <a:r>
              <a:rPr lang="en-GB" sz="6000" dirty="0" err="1">
                <a:latin typeface="Arial" panose="020B0604020202020204" pitchFamily="34" charset="0"/>
                <a:cs typeface="Arial" panose="020B0604020202020204" pitchFamily="34" charset="0"/>
              </a:rPr>
              <a:t>rhianta</a:t>
            </a:r>
            <a:br>
              <a:rPr lang="en-GB" sz="6000" dirty="0">
                <a:latin typeface="Arial" panose="020B0604020202020204" pitchFamily="34" charset="0"/>
                <a:cs typeface="Arial" panose="020B0604020202020204" pitchFamily="34" charset="0"/>
              </a:rPr>
            </a:br>
            <a:r>
              <a:rPr lang="en-GB" sz="6000" dirty="0">
                <a:latin typeface="Arial" panose="020B0604020202020204" pitchFamily="34" charset="0"/>
                <a:cs typeface="Arial" panose="020B0604020202020204" pitchFamily="34" charset="0"/>
              </a:rPr>
              <a:t>plant </a:t>
            </a:r>
            <a:r>
              <a:rPr lang="en-GB" sz="6000" dirty="0" err="1">
                <a:latin typeface="Arial" panose="020B0604020202020204" pitchFamily="34" charset="0"/>
                <a:cs typeface="Arial" panose="020B0604020202020204" pitchFamily="34" charset="0"/>
              </a:rPr>
              <a:t>mabwysiedig</a:t>
            </a:r>
            <a:endParaRPr lang="en-GB" sz="6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43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31034" cy="1325563"/>
          </a:xfrm>
        </p:spPr>
        <p:txBody>
          <a:bodyPr/>
          <a:lstStyle/>
          <a:p>
            <a:pPr algn="ctr"/>
            <a:r>
              <a:rPr lang="en-GB" dirty="0" err="1">
                <a:latin typeface="Arial" panose="020B0604020202020204" pitchFamily="34" charset="0"/>
                <a:cs typeface="Arial" panose="020B0604020202020204" pitchFamily="34" charset="0"/>
              </a:rPr>
              <a:t>Deilliannau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Dysgu</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Erbyn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diwedd</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modiwl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byddwch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dysgu</a:t>
            </a:r>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pobl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olygu</a:t>
            </a:r>
            <a:r>
              <a:rPr lang="en-GB" dirty="0">
                <a:latin typeface="Arial" panose="020B0604020202020204" pitchFamily="34" charset="0"/>
                <a:cs typeface="Arial" panose="020B0604020202020204" pitchFamily="34" charset="0"/>
              </a:rPr>
              <a:t> pan </a:t>
            </a:r>
            <a:r>
              <a:rPr lang="en-GB" dirty="0" err="1">
                <a:latin typeface="Arial" panose="020B0604020202020204" pitchFamily="34" charset="0"/>
                <a:cs typeface="Arial" panose="020B0604020202020204" pitchFamily="34" charset="0"/>
              </a:rPr>
              <a:t>fyddan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siarad</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theori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ymlyniad</a:t>
            </a:r>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y gall </a:t>
            </a:r>
            <a:r>
              <a:rPr lang="en-GB" dirty="0" err="1">
                <a:latin typeface="Arial" panose="020B0604020202020204" pitchFamily="34" charset="0"/>
                <a:cs typeface="Arial" panose="020B0604020202020204" pitchFamily="34" charset="0"/>
              </a:rPr>
              <a:t>theori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helpu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ddeall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ymennydd</a:t>
            </a:r>
            <a:r>
              <a:rPr lang="en-GB" dirty="0">
                <a:latin typeface="Arial" panose="020B0604020202020204" pitchFamily="34" charset="0"/>
                <a:cs typeface="Arial" panose="020B0604020202020204" pitchFamily="34" charset="0"/>
              </a:rPr>
              <a:t> plant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Pam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bwysig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ddatblygiad</a:t>
            </a:r>
            <a:r>
              <a:rPr lang="en-GB" dirty="0">
                <a:latin typeface="Arial" panose="020B0604020202020204" pitchFamily="34" charset="0"/>
                <a:cs typeface="Arial" panose="020B0604020202020204" pitchFamily="34" charset="0"/>
              </a:rPr>
              <a:t> plant ac </a:t>
            </a:r>
            <a:r>
              <a:rPr lang="en-GB" dirty="0" err="1">
                <a:latin typeface="Arial" panose="020B0604020202020204" pitchFamily="34" charset="0"/>
                <a:cs typeface="Arial" panose="020B0604020202020204" pitchFamily="34" charset="0"/>
              </a:rPr>
              <a:t>ymddygiad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ddiweddarach</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gallai’r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gefnogi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rhieni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adeiladu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perthynas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gyda’u</a:t>
            </a:r>
            <a:r>
              <a:rPr lang="en-GB" dirty="0">
                <a:latin typeface="Arial" panose="020B0604020202020204" pitchFamily="34" charset="0"/>
                <a:cs typeface="Arial" panose="020B0604020202020204" pitchFamily="34" charset="0"/>
              </a:rPr>
              <a:t> plant.</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061572" y="0"/>
            <a:ext cx="3029975" cy="2292295"/>
          </a:xfrm>
          <a:prstGeom prst="rect">
            <a:avLst/>
          </a:prstGeom>
        </p:spPr>
      </p:pic>
    </p:spTree>
    <p:extLst>
      <p:ext uri="{BB962C8B-B14F-4D97-AF65-F5344CB8AC3E}">
        <p14:creationId xmlns:p14="http://schemas.microsoft.com/office/powerpoint/2010/main" val="2100059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9162025" y="18325"/>
            <a:ext cx="3029975" cy="2292295"/>
          </a:xfrm>
          <a:prstGeom prst="rect">
            <a:avLst/>
          </a:prstGeom>
        </p:spPr>
      </p:pic>
      <p:sp>
        <p:nvSpPr>
          <p:cNvPr id="2" name="Title 1"/>
          <p:cNvSpPr>
            <a:spLocks noGrp="1"/>
          </p:cNvSpPr>
          <p:nvPr>
            <p:ph type="title"/>
          </p:nvPr>
        </p:nvSpPr>
        <p:spPr>
          <a:xfrm>
            <a:off x="916577" y="611006"/>
            <a:ext cx="7717971" cy="1325563"/>
          </a:xfrm>
        </p:spPr>
        <p:txBody>
          <a:bodyPr>
            <a:noAutofit/>
          </a:bodyPr>
          <a:lstStyle/>
          <a:p>
            <a:pPr algn="ctr"/>
            <a:r>
              <a:rPr lang="en-GB" sz="3200" dirty="0">
                <a:latin typeface="Arial" panose="020B0604020202020204" pitchFamily="34" charset="0"/>
                <a:cs typeface="Arial" panose="020B0604020202020204" pitchFamily="34" charset="0"/>
              </a:rPr>
              <a:t>Mae </a:t>
            </a:r>
            <a:r>
              <a:rPr lang="en-GB" sz="3200" dirty="0" err="1">
                <a:latin typeface="Arial" panose="020B0604020202020204" pitchFamily="34" charset="0"/>
                <a:cs typeface="Arial" panose="020B0604020202020204" pitchFamily="34" charset="0"/>
              </a:rPr>
              <a:t>rhieni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mabwysiadol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sy’n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ysgrifennu’r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deunyddiau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hyn</a:t>
            </a:r>
            <a:r>
              <a:rPr lang="en-GB" sz="3200" dirty="0">
                <a:latin typeface="Arial" panose="020B0604020202020204" pitchFamily="34" charset="0"/>
                <a:cs typeface="Arial" panose="020B0604020202020204" pitchFamily="34" charset="0"/>
              </a:rPr>
              <a:t> am </a:t>
            </a:r>
            <a:r>
              <a:rPr lang="en-GB" sz="3200" dirty="0" err="1">
                <a:latin typeface="Arial" panose="020B0604020202020204" pitchFamily="34" charset="0"/>
                <a:cs typeface="Arial" panose="020B0604020202020204" pitchFamily="34" charset="0"/>
              </a:rPr>
              <a:t>gydnabod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ei</a:t>
            </a:r>
            <a:r>
              <a:rPr lang="en-GB" sz="3200" dirty="0">
                <a:latin typeface="Arial" panose="020B0604020202020204" pitchFamily="34" charset="0"/>
                <a:cs typeface="Arial" panose="020B0604020202020204" pitchFamily="34" charset="0"/>
              </a:rPr>
              <a:t> bod </a:t>
            </a:r>
            <a:r>
              <a:rPr lang="en-GB" sz="3200" dirty="0" err="1">
                <a:latin typeface="Arial" panose="020B0604020202020204" pitchFamily="34" charset="0"/>
                <a:cs typeface="Arial" panose="020B0604020202020204" pitchFamily="34" charset="0"/>
              </a:rPr>
              <a:t>hi’n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gallu</a:t>
            </a:r>
            <a:r>
              <a:rPr lang="en-GB" sz="3200" dirty="0">
                <a:latin typeface="Arial" panose="020B0604020202020204" pitchFamily="34" charset="0"/>
                <a:cs typeface="Arial" panose="020B0604020202020204" pitchFamily="34" charset="0"/>
              </a:rPr>
              <a:t> bod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anodd</a:t>
            </a:r>
            <a:r>
              <a:rPr lang="en-GB" sz="3200" dirty="0">
                <a:latin typeface="Arial" panose="020B0604020202020204" pitchFamily="34" charset="0"/>
                <a:cs typeface="Arial" panose="020B0604020202020204" pitchFamily="34" charset="0"/>
              </a:rPr>
              <a:t>!</a:t>
            </a:r>
          </a:p>
        </p:txBody>
      </p:sp>
      <p:pic>
        <p:nvPicPr>
          <p:cNvPr id="5" name="Content Placeholder 4"/>
          <p:cNvPicPr>
            <a:picLocks noGrp="1" noChangeAspect="1"/>
          </p:cNvPicPr>
          <p:nvPr>
            <p:ph idx="1"/>
          </p:nvPr>
        </p:nvPicPr>
        <p:blipFill>
          <a:blip r:embed="rId4"/>
          <a:stretch>
            <a:fillRect/>
          </a:stretch>
        </p:blipFill>
        <p:spPr>
          <a:xfrm>
            <a:off x="1331816" y="2934809"/>
            <a:ext cx="3676207" cy="2786113"/>
          </a:xfrm>
          <a:prstGeom prst="rect">
            <a:avLst/>
          </a:prstGeom>
        </p:spPr>
      </p:pic>
      <p:sp>
        <p:nvSpPr>
          <p:cNvPr id="4" name="Footer Placeholder 3"/>
          <p:cNvSpPr>
            <a:spLocks noGrp="1"/>
          </p:cNvSpPr>
          <p:nvPr>
            <p:ph type="ftr" sz="quarter" idx="11"/>
          </p:nvPr>
        </p:nvSpPr>
        <p:spPr/>
        <p:txBody>
          <a:bodyPr/>
          <a:lstStyle/>
          <a:p>
            <a:r>
              <a:rPr lang="en-GB"/>
              <a:t>Achieving More Together / Cyflawni Mwy Gyda'n Gilydd</a:t>
            </a:r>
          </a:p>
        </p:txBody>
      </p:sp>
      <p:pic>
        <p:nvPicPr>
          <p:cNvPr id="6" name="Picture 5"/>
          <p:cNvPicPr>
            <a:picLocks noChangeAspect="1"/>
          </p:cNvPicPr>
          <p:nvPr/>
        </p:nvPicPr>
        <p:blipFill>
          <a:blip r:embed="rId5"/>
          <a:stretch>
            <a:fillRect/>
          </a:stretch>
        </p:blipFill>
        <p:spPr>
          <a:xfrm>
            <a:off x="6708923" y="2018500"/>
            <a:ext cx="3694496" cy="3395766"/>
          </a:xfrm>
          <a:prstGeom prst="rect">
            <a:avLst/>
          </a:prstGeom>
        </p:spPr>
      </p:pic>
    </p:spTree>
    <p:extLst>
      <p:ext uri="{BB962C8B-B14F-4D97-AF65-F5344CB8AC3E}">
        <p14:creationId xmlns:p14="http://schemas.microsoft.com/office/powerpoint/2010/main" val="4165880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09411" cy="1325563"/>
          </a:xfrm>
        </p:spPr>
        <p:txBody>
          <a:bodyPr/>
          <a:lstStyle/>
          <a:p>
            <a:pPr algn="ctr"/>
            <a:r>
              <a:rPr lang="en-GB" dirty="0">
                <a:latin typeface="Arial" panose="020B0604020202020204" pitchFamily="34" charset="0"/>
                <a:cs typeface="Arial" panose="020B0604020202020204" pitchFamily="34" charset="0"/>
              </a:rPr>
              <a:t>Pam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theori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ddefnyddiol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fabwysiadwyr</a:t>
            </a:r>
            <a:r>
              <a:rPr lang="en-GB"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p:txBody>
          <a:bodyPr>
            <a:normAutofit/>
          </a:bodyPr>
          <a:lstStyle/>
          <a:p>
            <a:endParaRPr lang="en-GB" dirty="0"/>
          </a:p>
          <a:p>
            <a:r>
              <a:rPr lang="en-GB" dirty="0">
                <a:latin typeface="Arial" panose="020B0604020202020204" pitchFamily="34" charset="0"/>
                <a:cs typeface="Arial" panose="020B0604020202020204" pitchFamily="34" charset="0"/>
              </a:rPr>
              <a:t>Gall </a:t>
            </a:r>
            <a:r>
              <a:rPr lang="en-GB" dirty="0" err="1">
                <a:latin typeface="Arial" panose="020B0604020202020204" pitchFamily="34" charset="0"/>
                <a:cs typeface="Arial" panose="020B0604020202020204" pitchFamily="34" charset="0"/>
              </a:rPr>
              <a:t>defnyddio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theori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helpu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ddeall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plant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gwneud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perthnasau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presennol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drwy</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ddeall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profiadau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gorffennol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well a </a:t>
            </a:r>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rhain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effeithio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hunaniaeth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graidd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cymdeithasol</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emosiynol</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datblygiad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hymennydd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gweler</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cwrs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Iechyd</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Datblygiad</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Os</a:t>
            </a:r>
            <a:r>
              <a:rPr lang="en-GB" dirty="0">
                <a:latin typeface="Arial" panose="020B0604020202020204" pitchFamily="34" charset="0"/>
                <a:cs typeface="Arial" panose="020B0604020202020204" pitchFamily="34" charset="0"/>
              </a:rPr>
              <a:t> gall </a:t>
            </a:r>
            <a:r>
              <a:rPr lang="en-GB" dirty="0" err="1">
                <a:latin typeface="Arial" panose="020B0604020202020204" pitchFamily="34" charset="0"/>
                <a:cs typeface="Arial" panose="020B0604020202020204" pitchFamily="34" charset="0"/>
              </a:rPr>
              <a:t>oedolion</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amgylch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rannu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dealltwriaeth</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profi’r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byd</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dull </a:t>
            </a:r>
            <a:r>
              <a:rPr lang="en-GB" dirty="0" err="1">
                <a:latin typeface="Arial" panose="020B0604020202020204" pitchFamily="34" charset="0"/>
                <a:cs typeface="Arial" panose="020B0604020202020204" pitchFamily="34" charset="0"/>
              </a:rPr>
              <a:t>cyffredin</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gefnogi’r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ymateb</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unrhyw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anawsterau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gellir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meithrin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perthnasau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ymddiriedus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cadarn</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bydd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canlyniadau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gwella</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3326403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365125"/>
            <a:ext cx="7913914" cy="1325563"/>
          </a:xfrm>
        </p:spPr>
        <p:txBody>
          <a:bodyPr/>
          <a:lstStyle/>
          <a:p>
            <a:pPr algn="ctr"/>
            <a:r>
              <a:rPr lang="en-GB" dirty="0" err="1">
                <a:latin typeface="Arial" panose="020B0604020202020204" pitchFamily="34" charset="0"/>
                <a:cs typeface="Arial" panose="020B0604020202020204" pitchFamily="34" charset="0"/>
              </a:rPr>
              <a:t>Anghenion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Sylfaenol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endParaRPr lang="en-GB" dirty="0">
              <a:latin typeface="Arial" panose="020B0604020202020204" pitchFamily="34" charset="0"/>
              <a:cs typeface="Arial" panose="020B0604020202020204" pitchFamily="34" charset="0"/>
            </a:endParaRPr>
          </a:p>
        </p:txBody>
      </p:sp>
      <p:graphicFrame>
        <p:nvGraphicFramePr>
          <p:cNvPr id="6" name="Content Placeholder 5"/>
          <p:cNvGraphicFramePr>
            <a:graphicFrameLocks noGrp="1" noChangeAspect="1"/>
          </p:cNvGraphicFramePr>
          <p:nvPr>
            <p:ph idx="1"/>
            <p:extLst>
              <p:ext uri="{D42A27DB-BD31-4B8C-83A1-F6EECF244321}">
                <p14:modId xmlns:p14="http://schemas.microsoft.com/office/powerpoint/2010/main" val="113319956"/>
              </p:ext>
            </p:extLst>
          </p:nvPr>
        </p:nvGraphicFramePr>
        <p:xfrm>
          <a:off x="3204000" y="1872000"/>
          <a:ext cx="6054994" cy="4345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GB"/>
              <a:t>Achieving More Together / Cyflawni Mwy Gyda'n Gilydd</a:t>
            </a:r>
          </a:p>
        </p:txBody>
      </p:sp>
      <p:sp>
        <p:nvSpPr>
          <p:cNvPr id="8" name="Rectangle 7"/>
          <p:cNvSpPr/>
          <p:nvPr/>
        </p:nvSpPr>
        <p:spPr>
          <a:xfrm>
            <a:off x="900000" y="2268000"/>
            <a:ext cx="1247842" cy="461665"/>
          </a:xfrm>
          <a:prstGeom prst="rect">
            <a:avLst/>
          </a:prstGeom>
        </p:spPr>
        <p:txBody>
          <a:bodyPr wrap="none">
            <a:spAutoFit/>
          </a:bodyPr>
          <a:lstStyle/>
          <a:p>
            <a:pPr marL="257175" marR="0" lvl="0" indent="-257175" defTabSz="685800" eaLnBrk="1" fontAlgn="auto" latinLnBrk="0" hangingPunct="1">
              <a:lnSpc>
                <a:spcPct val="100000"/>
              </a:lnSpc>
              <a:spcBef>
                <a:spcPct val="20000"/>
              </a:spcBef>
              <a:spcAft>
                <a:spcPts val="0"/>
              </a:spcAft>
              <a:buClrTx/>
              <a:buSzTx/>
              <a:buFontTx/>
              <a:buNone/>
              <a:tabLst/>
              <a:defRPr/>
            </a:pPr>
            <a:r>
              <a:rPr kumimoji="0" lang="en-GB" sz="2400" b="0" i="0" u="none" strike="noStrike" kern="0" cap="none" spc="0" normalizeH="0" baseline="0" noProof="0" dirty="0">
                <a:ln>
                  <a:noFill/>
                </a:ln>
                <a:solidFill>
                  <a:prstClr val="black"/>
                </a:solidFill>
                <a:effectLst/>
                <a:uLnTx/>
                <a:uFillTx/>
              </a:rPr>
              <a:t>Maslow:</a:t>
            </a:r>
          </a:p>
        </p:txBody>
      </p:sp>
      <p:pic>
        <p:nvPicPr>
          <p:cNvPr id="9" name="Picture 8"/>
          <p:cNvPicPr>
            <a:picLocks noChangeAspect="1"/>
          </p:cNvPicPr>
          <p:nvPr/>
        </p:nvPicPr>
        <p:blipFill>
          <a:blip r:embed="rId8"/>
          <a:stretch>
            <a:fillRect/>
          </a:stretch>
        </p:blipFill>
        <p:spPr>
          <a:xfrm>
            <a:off x="9162025" y="0"/>
            <a:ext cx="3029975" cy="2292295"/>
          </a:xfrm>
          <a:prstGeom prst="rect">
            <a:avLst/>
          </a:prstGeom>
        </p:spPr>
      </p:pic>
    </p:spTree>
    <p:extLst>
      <p:ext uri="{BB962C8B-B14F-4D97-AF65-F5344CB8AC3E}">
        <p14:creationId xmlns:p14="http://schemas.microsoft.com/office/powerpoint/2010/main" val="2520023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83286" cy="1325563"/>
          </a:xfrm>
        </p:spPr>
        <p:txBody>
          <a:bodyPr/>
          <a:lstStyle/>
          <a:p>
            <a:pPr algn="ctr"/>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rydyn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golygu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p:txBody>
          <a:bodyPr>
            <a:normAutofit/>
          </a:bodyPr>
          <a:lstStyle/>
          <a:p>
            <a:endParaRPr lang="en-GB" dirty="0"/>
          </a:p>
          <a:p>
            <a:pPr marL="0" lvl="0" indent="0" algn="ctr" defTabSz="685800">
              <a:lnSpc>
                <a:spcPct val="100000"/>
              </a:lnSpc>
              <a:spcBef>
                <a:spcPct val="20000"/>
              </a:spcBef>
              <a:buNone/>
            </a:pPr>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ffurfio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drwy</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berthynas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ofalgar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gyson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rhwng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oedolyn</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phlentyn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rhoi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waith</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ganlyniad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straen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anghenion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corfforol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bygythiadau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perthnasau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hamharu</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ati</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sy’n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cyflawni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drwy</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corfforol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cynnwys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agosrwydd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corfforol</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chyswllt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corff</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bodloni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anghenion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sylfaenol</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gysur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corfforol</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emosiynol</a:t>
            </a:r>
            <a:r>
              <a:rPr lang="en-GB" dirty="0">
                <a:latin typeface="Arial" panose="020B0604020202020204" pitchFamily="34" charset="0"/>
                <a:cs typeface="Arial" panose="020B0604020202020204" pitchFamily="34" charset="0"/>
              </a:rPr>
              <a:t>. Mae </a:t>
            </a:r>
            <a:r>
              <a:rPr lang="en-GB" dirty="0" err="1">
                <a:latin typeface="Arial" panose="020B0604020202020204" pitchFamily="34" charset="0"/>
                <a:cs typeface="Arial" panose="020B0604020202020204" pitchFamily="34" charset="0"/>
              </a:rPr>
              <a:t>dwyochredd</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pharhad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ddilysnodau</a:t>
            </a:r>
            <a:r>
              <a:rPr lang="en-GB" dirty="0">
                <a:latin typeface="Arial" panose="020B0604020202020204" pitchFamily="34" charset="0"/>
                <a:cs typeface="Arial" panose="020B0604020202020204" pitchFamily="34" charset="0"/>
              </a:rPr>
              <a:t>”</a:t>
            </a:r>
          </a:p>
          <a:p>
            <a:pPr marL="0" lvl="0" indent="0" algn="r" defTabSz="685800">
              <a:lnSpc>
                <a:spcPct val="100000"/>
              </a:lnSpc>
              <a:spcBef>
                <a:spcPct val="20000"/>
              </a:spcBef>
              <a:buNone/>
            </a:pPr>
            <a:endParaRPr lang="en-GB" dirty="0">
              <a:latin typeface="Arial" panose="020B0604020202020204" pitchFamily="34" charset="0"/>
              <a:cs typeface="Arial" panose="020B0604020202020204" pitchFamily="34" charset="0"/>
            </a:endParaRPr>
          </a:p>
          <a:p>
            <a:pPr marL="0" lvl="0" indent="0" algn="r" defTabSz="685800">
              <a:lnSpc>
                <a:spcPct val="100000"/>
              </a:lnSpc>
              <a:spcBef>
                <a:spcPct val="20000"/>
              </a:spcBef>
              <a:buNone/>
            </a:pPr>
            <a:r>
              <a:rPr lang="en-GB" dirty="0" err="1">
                <a:latin typeface="Arial" panose="020B0604020202020204" pitchFamily="34" charset="0"/>
                <a:cs typeface="Arial" panose="020B0604020202020204" pitchFamily="34" charset="0"/>
              </a:rPr>
              <a:t>Beesley</a:t>
            </a:r>
            <a:r>
              <a:rPr lang="en-GB" dirty="0">
                <a:latin typeface="Arial" panose="020B0604020202020204" pitchFamily="34" charset="0"/>
                <a:cs typeface="Arial" panose="020B0604020202020204" pitchFamily="34" charset="0"/>
              </a:rPr>
              <a:t> 2010</a:t>
            </a:r>
          </a:p>
          <a:p>
            <a:endParaRPr lang="en-GB" dirty="0"/>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7" name="Picture 6"/>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4202838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96349" cy="1325563"/>
          </a:xfrm>
        </p:spPr>
        <p:txBody>
          <a:bodyPr/>
          <a:lstStyle/>
          <a:p>
            <a:pPr algn="ctr"/>
            <a:r>
              <a:rPr lang="en-GB" dirty="0" err="1">
                <a:latin typeface="Arial" panose="020B0604020202020204" pitchFamily="34" charset="0"/>
                <a:cs typeface="Arial" panose="020B0604020202020204" pitchFamily="34" charset="0"/>
              </a:rPr>
              <a:t>Ymlyniad</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datblygiad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ymennydd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7500" lnSpcReduction="20000"/>
          </a:bodyPr>
          <a:lstStyle/>
          <a:p>
            <a:endParaRPr lang="en-GB" dirty="0"/>
          </a:p>
          <a:p>
            <a:r>
              <a:rPr lang="en-GB" sz="3200" dirty="0">
                <a:latin typeface="Arial" panose="020B0604020202020204" pitchFamily="34" charset="0"/>
                <a:cs typeface="Arial" panose="020B0604020202020204" pitchFamily="34" charset="0"/>
              </a:rPr>
              <a:t>Mae </a:t>
            </a:r>
            <a:r>
              <a:rPr lang="en-GB" sz="3200" dirty="0" err="1">
                <a:latin typeface="Arial" panose="020B0604020202020204" pitchFamily="34" charset="0"/>
                <a:cs typeface="Arial" panose="020B0604020202020204" pitchFamily="34" charset="0"/>
              </a:rPr>
              <a:t>ymlyniad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bwysig</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oherwydd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rydym</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gwybod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fod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datblygiad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ymennydd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baban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cael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effeithio</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gan</a:t>
            </a:r>
            <a:r>
              <a:rPr lang="en-GB" sz="3200" dirty="0">
                <a:latin typeface="Arial" panose="020B0604020202020204" pitchFamily="34" charset="0"/>
                <a:cs typeface="Arial" panose="020B0604020202020204" pitchFamily="34" charset="0"/>
              </a:rPr>
              <a:t> y </a:t>
            </a:r>
            <a:r>
              <a:rPr lang="en-GB" sz="3200" dirty="0" err="1">
                <a:latin typeface="Arial" panose="020B0604020202020204" pitchFamily="34" charset="0"/>
                <a:cs typeface="Arial" panose="020B0604020202020204" pitchFamily="34" charset="0"/>
              </a:rPr>
              <a:t>rhianta</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mae’n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dderbyn</a:t>
            </a:r>
            <a:r>
              <a:rPr lang="en-GB" sz="3200" dirty="0">
                <a:latin typeface="Arial" panose="020B0604020202020204" pitchFamily="34" charset="0"/>
                <a:cs typeface="Arial" panose="020B0604020202020204" pitchFamily="34" charset="0"/>
              </a:rPr>
              <a:t>.</a:t>
            </a:r>
          </a:p>
          <a:p>
            <a:r>
              <a:rPr lang="en-GB" sz="3200" dirty="0" err="1">
                <a:latin typeface="Arial" panose="020B0604020202020204" pitchFamily="34" charset="0"/>
                <a:cs typeface="Arial" panose="020B0604020202020204" pitchFamily="34" charset="0"/>
              </a:rPr>
              <a:t>Wrth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dechnoleg</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delweddu’r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ymennydd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ddatblygu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rydym</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wedi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dod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fwy</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ymwybodol</a:t>
            </a:r>
            <a:r>
              <a:rPr lang="en-GB" sz="3200" dirty="0">
                <a:latin typeface="Arial" panose="020B0604020202020204" pitchFamily="34" charset="0"/>
                <a:cs typeface="Arial" panose="020B0604020202020204" pitchFamily="34" charset="0"/>
              </a:rPr>
              <a:t> o </a:t>
            </a:r>
            <a:r>
              <a:rPr lang="en-GB" sz="3200" dirty="0" err="1">
                <a:latin typeface="Arial" panose="020B0604020202020204" pitchFamily="34" charset="0"/>
                <a:cs typeface="Arial" panose="020B0604020202020204" pitchFamily="34" charset="0"/>
              </a:rPr>
              <a:t>sut</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mae’r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perthnasau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cynnar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effeithio</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ddatblygiad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ymennydd</a:t>
            </a:r>
            <a:r>
              <a:rPr lang="en-GB" sz="3200" dirty="0">
                <a:latin typeface="Arial" panose="020B0604020202020204" pitchFamily="34" charset="0"/>
                <a:cs typeface="Arial" panose="020B0604020202020204" pitchFamily="34" charset="0"/>
              </a:rPr>
              <a:t>.</a:t>
            </a:r>
          </a:p>
          <a:p>
            <a:r>
              <a:rPr lang="en-GB" sz="3200" dirty="0">
                <a:latin typeface="Arial" panose="020B0604020202020204" pitchFamily="34" charset="0"/>
                <a:cs typeface="Arial" panose="020B0604020202020204" pitchFamily="34" charset="0"/>
              </a:rPr>
              <a:t>Mae </a:t>
            </a:r>
            <a:r>
              <a:rPr lang="en-GB" sz="3200" dirty="0" err="1">
                <a:latin typeface="Arial" panose="020B0604020202020204" pitchFamily="34" charset="0"/>
                <a:cs typeface="Arial" panose="020B0604020202020204" pitchFamily="34" charset="0"/>
              </a:rPr>
              <a:t>rhyngweithio</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cadarnhaol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cefnogi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datblygu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cysylltiadau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newral</a:t>
            </a:r>
            <a:r>
              <a:rPr lang="en-GB" sz="32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5711877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1076</TotalTime>
  <Words>8633</Words>
  <Application>Microsoft Office PowerPoint</Application>
  <PresentationFormat>Widescreen</PresentationFormat>
  <Paragraphs>507</Paragraphs>
  <Slides>26</Slides>
  <Notes>22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Ion Boardroom</vt:lpstr>
      <vt:lpstr>PowerPoint Presentation</vt:lpstr>
      <vt:lpstr>Fframwaith Datblygu a Hyfforddi Ôl-Mabwysiadu y GMC</vt:lpstr>
      <vt:lpstr>PowerPoint Presentation</vt:lpstr>
      <vt:lpstr>Deilliannau Dysgu</vt:lpstr>
      <vt:lpstr>Mae rhieni mabwysiadol sy’n ysgrifennu’r deunyddiau hyn am gydnabod ei bod hi’n gallu bod yn anodd!</vt:lpstr>
      <vt:lpstr>Pam fod theori ymlyniad yn ddefnyddiol i fabwysiadwyr?</vt:lpstr>
      <vt:lpstr>Anghenion Sylfaenol Plentyn</vt:lpstr>
      <vt:lpstr>Beth rydyn ni’n ei golygu gydag ymlyniad?</vt:lpstr>
      <vt:lpstr>Ymlyniad a datblygiad yr ymennydd</vt:lpstr>
      <vt:lpstr>Y Cylch Rhoi Gofal</vt:lpstr>
      <vt:lpstr>Ymlyniadau Diogel</vt:lpstr>
      <vt:lpstr>Modelau gweithio mewnol</vt:lpstr>
      <vt:lpstr>Pan fydd Rhoi Gofal yn anghyson</vt:lpstr>
      <vt:lpstr>Hunan-gysyniad:  Model Gweithio Mewnol</vt:lpstr>
      <vt:lpstr>Dulliau ymlyniad osgoi</vt:lpstr>
      <vt:lpstr>Dulliau ymlyniad amwys</vt:lpstr>
      <vt:lpstr>Ymlyniadau anhrefnus</vt:lpstr>
      <vt:lpstr>Beth mae hyn yn ei olgyu ar gyfer ein teulu?</vt:lpstr>
      <vt:lpstr>Y Cylch Rhoi Gofal</vt:lpstr>
      <vt:lpstr>Rhybudd iechyd!</vt:lpstr>
      <vt:lpstr>Ymlyniad ar draws y Boblogaeth</vt:lpstr>
      <vt:lpstr>Rheoli Straen</vt:lpstr>
      <vt:lpstr>Rhianta atgyweiriol</vt:lpstr>
      <vt:lpstr>Negeseuon Allweddol</vt:lpstr>
      <vt:lpstr>Crynodeb</vt:lpstr>
      <vt:lpstr>PowerPoint Presentation</vt:lpstr>
    </vt:vector>
  </TitlesOfParts>
  <Company>City of Cardiff Council - Cyngor Dinas Caerdydd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Lopez, Helena</dc:creator>
  <cp:lastModifiedBy>Samantha Frith-Jones</cp:lastModifiedBy>
  <cp:revision>64</cp:revision>
  <dcterms:created xsi:type="dcterms:W3CDTF">2020-04-23T09:46:07Z</dcterms:created>
  <dcterms:modified xsi:type="dcterms:W3CDTF">2024-12-24T08:09:20Z</dcterms:modified>
</cp:coreProperties>
</file>