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1E7EA-C3E1-46BF-B6EE-E7602878A79A}" v="3" dt="2024-10-28T18:05:47.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810" autoAdjust="0"/>
  </p:normalViewPr>
  <p:slideViewPr>
    <p:cSldViewPr snapToGrid="0">
      <p:cViewPr varScale="1">
        <p:scale>
          <a:sx n="116" d="100"/>
          <a:sy n="116" d="100"/>
        </p:scale>
        <p:origin x="20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24/12/2024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 cyrsiau hyn fod yn ddefnyddiol i weithwyr proffesiynol ond eu prif gynulleidfa yw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a'u teuluoedd.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wedi ceisio cynnwys gwybodaeth ddigonol ar gyfer yr hunan-ddysgwyr hynny sy'n edrych arno ar eu pen eu hunain.  Fodd bynnag, os nad yw'n ymddangos bod y deunydd yn gwneud synnwyr, gofynnwch i'ch tîm cymorth mabwysiadu am rywfaint o help i fynd i'r afael â'r problemau.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Oherwydd ei natur, ni fydd cwrs byr byth yn ymdrin â'r cyfan rydyn ni’n ei wybod ar bwnc.  Mae'r cyrsiau wedi'u datblygu gan weithwyr cymdeithasol profiadol a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sydd wedi cyfuno eu syniadau am yr hyn a allai fod yn ddefnyddiol.  Mae mwy i'w wybod bob amser, a bydd rhai awduron yn ymddangos yn ddefnyddiol i chi ac yn llai felly i eraill.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Rhowch gynnig ar ffyrdd newydd o feddwl ond os nad yw'n ddefnyddiol, gofynnwch i bobl eraill am syniadau a chyrsiau hyfforddi eraill, llyfrau ac ati – ffrindiau, cydweithwyr,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eraill, llinellau cymorth, eich gwasanaeth cymorth mabwysiadu.  Drwy ddarllen o gwmpas byddwch yn dod ar draws rhywun sy'n siarad â'ch profiad.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cyflwyno hwn fel cwrs,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ddefnyddio GEMAU TORRI’R IÂ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sut y byddwch yn delio â CHYFLWYNIADAU (cyflwyno chi eich huna a chyfranogwyr) - ee. o amgylch yr ystafell, cyflwyno eich gilydd, dangos dwylo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oes angen cwblhau COFRESTR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fyddwch yn defnyddio BATHODYNNAU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CADW TŶ/RHEOLAU SYLFAENOL (ee. dril tân, allanfa dân, lluniaeth, parcio, ffonau symudol, cyfrinachedd, diogelu, gadael i bawb siarad, mae gan bawb yr hawl i'w barn, cadw amser, cyfleoedd i ofyn cwestiynau/trafod)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Trefniadau fydd yn eu lle os bydd cyfranogwr yn dechrau ymddwyn yn OFIDUS neu os oes angen iddo adael yr ystafell hyfforddi os yw'n teimlo bod y pwnc yn un emosiynol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cyflawni ar sail un i un,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RHEOLAU SYLFAENOL (ee. cyfrinachedd, diogelu, mae gan bawb hawl i'w barn, cadw amser)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y cwrs yng nghyd-destun cyrsiau 2 awr eraill yn ystafell hyfforddi ar-lein y Gwasanaeth Mabwysiadu Cenedlaethol a hyfforddiant/cymorth ehangach sydd ar gael yng Nghymru ar gyfer teuluoedd sy'n mabwysiadu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a:t>
            </a:fld>
            <a:endParaRPr lang="en-GB"/>
          </a:p>
        </p:txBody>
      </p:sp>
    </p:spTree>
    <p:extLst>
      <p:ext uri="{BB962C8B-B14F-4D97-AF65-F5344CB8AC3E}">
        <p14:creationId xmlns:p14="http://schemas.microsoft.com/office/powerpoint/2010/main" val="375402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Mewn perthynas â TABŴ, efallai yr hoffech ddyfynnu ee. rhiant na wnaeth siarad am drais ei mab ag eraill nes ei fod yn 14 mlwydd oed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Yna fe wnaeth hi gyfarfod rhieni eraill â materion tebyg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Ac ysgrifennodd lythyr at gymdogion yn egluro beth oedd yn digwydd “y tu ôl i ddrysau caeedig”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sylweddolodd fod 6 o blant wedi'u mabwysiadu yn ysgol ei mab gyda materion tebyg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Ac ymunodd y tad â Grŵp Tadau AUK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ein bod ni nawr yn mynd i gyflwyno un o'r gweithgareddau Gwrthsefyll Di-drais (gan bwysleisio bod cwrs Gwrthsefyll Di-drais llawn naill ai yn 3 diwrnod llawn neu'n 10 sesiwn 2 awr felly dim ond crafu'r wyneb rydyn 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YMARFER BASGED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1) pob rhiant/cwpl i ysgrifennu POPETH sy'n eu poeni am eu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2) Dewiswch ddau beth yn unig o'r rhestr maen nhw am fynd i'r afael â nhw ar frys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Pe byddech chi'n dod ar gwrs, byddech chi wedyn yn archwilio ystod eang o strategaethau ymarferol i fynd i'r afael â'r 2 beth hynny (defnyddiwch y sleid nesaf i ddangos rhai o'r ymddygiadau y mae rhieni eraill wedi mynegi pryderon yn eu cylch)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Sôn am </a:t>
            </a:r>
            <a:r>
              <a:rPr kumimoji="0" lang="cy-GB" sz="1200" b="1" i="0" u="none" strike="noStrike" kern="1200" cap="none" spc="0" normalizeH="0" baseline="0" noProof="0" dirty="0">
                <a:ln>
                  <a:noFill/>
                </a:ln>
                <a:solidFill>
                  <a:prstClr val="black"/>
                </a:solidFill>
                <a:effectLst/>
                <a:uLnTx/>
                <a:uFillTx/>
                <a:latin typeface="+mn-lt"/>
                <a:ea typeface="+mn-ea"/>
                <a:cs typeface="+mn-cs"/>
              </a:rPr>
              <a:t>LYFR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Haim</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Omer</a:t>
            </a:r>
            <a:r>
              <a:rPr kumimoji="0" lang="cy-GB" sz="1200" b="1" i="0" u="none" strike="noStrike" kern="1200" cap="none" spc="0" normalizeH="0" baseline="0" noProof="0" dirty="0">
                <a:ln>
                  <a:noFill/>
                </a:ln>
                <a:solidFill>
                  <a:prstClr val="black"/>
                </a:solidFill>
                <a:effectLst/>
                <a:uLnTx/>
                <a:uFillTx/>
                <a:latin typeface="+mn-lt"/>
                <a:ea typeface="+mn-ea"/>
                <a:cs typeface="+mn-cs"/>
              </a:rPr>
              <a:t> “Non </a:t>
            </a:r>
            <a:r>
              <a:rPr kumimoji="0" lang="cy-GB" sz="1200" b="1" i="0" u="none" strike="noStrike" kern="1200" cap="none" spc="0" normalizeH="0" baseline="0" noProof="0" dirty="0" err="1">
                <a:ln>
                  <a:noFill/>
                </a:ln>
                <a:solidFill>
                  <a:prstClr val="black"/>
                </a:solidFill>
                <a:effectLst/>
                <a:uLnTx/>
                <a:uFillTx/>
                <a:latin typeface="+mn-lt"/>
                <a:ea typeface="+mn-ea"/>
                <a:cs typeface="+mn-cs"/>
              </a:rPr>
              <a:t>Violent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Resistance</a:t>
            </a:r>
            <a:r>
              <a:rPr kumimoji="0" lang="cy-GB" sz="1200" b="1" i="0" u="none" strike="noStrike" kern="1200" cap="none" spc="0" normalizeH="0" baseline="0" noProof="0" dirty="0">
                <a:ln>
                  <a:noFill/>
                </a:ln>
                <a:solidFill>
                  <a:prstClr val="black"/>
                </a:solidFill>
                <a:effectLst/>
                <a:uLnTx/>
                <a:uFillTx/>
                <a:latin typeface="+mn-lt"/>
                <a:ea typeface="+mn-ea"/>
                <a:cs typeface="+mn-cs"/>
              </a:rPr>
              <a:t>: A </a:t>
            </a:r>
            <a:r>
              <a:rPr kumimoji="0" lang="cy-GB" sz="1200" b="1" i="0" u="none" strike="noStrike" kern="1200" cap="none" spc="0" normalizeH="0" baseline="0" noProof="0" dirty="0" err="1">
                <a:ln>
                  <a:noFill/>
                </a:ln>
                <a:solidFill>
                  <a:prstClr val="black"/>
                </a:solidFill>
                <a:effectLst/>
                <a:uLnTx/>
                <a:uFillTx/>
                <a:latin typeface="+mn-lt"/>
                <a:ea typeface="+mn-ea"/>
                <a:cs typeface="+mn-cs"/>
              </a:rPr>
              <a:t>new</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approach</a:t>
            </a:r>
            <a:r>
              <a:rPr kumimoji="0" lang="cy-GB" sz="1200" b="1" i="0" u="none" strike="noStrike" kern="1200" cap="none" spc="0" normalizeH="0" baseline="0" noProof="0" dirty="0">
                <a:ln>
                  <a:noFill/>
                </a:ln>
                <a:solidFill>
                  <a:prstClr val="black"/>
                </a:solidFill>
                <a:effectLst/>
                <a:uLnTx/>
                <a:uFillTx/>
                <a:latin typeface="+mn-lt"/>
                <a:ea typeface="+mn-ea"/>
                <a:cs typeface="+mn-cs"/>
              </a:rPr>
              <a:t> to </a:t>
            </a:r>
            <a:r>
              <a:rPr kumimoji="0" lang="cy-GB" sz="1200" b="1" i="0" u="none" strike="noStrike" kern="1200" cap="none" spc="0" normalizeH="0" baseline="0" noProof="0" dirty="0" err="1">
                <a:ln>
                  <a:noFill/>
                </a:ln>
                <a:solidFill>
                  <a:prstClr val="black"/>
                </a:solidFill>
                <a:effectLst/>
                <a:uLnTx/>
                <a:uFillTx/>
                <a:latin typeface="+mn-lt"/>
                <a:ea typeface="+mn-ea"/>
                <a:cs typeface="+mn-cs"/>
              </a:rPr>
              <a:t>violent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and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self</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destructive</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children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13163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y gall Gwrthsefyll Di-drais fod yn ffordd effeithiol o fynd i'r afael â'r holl ymddygiadau ar y sleid hon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Gan gyfeirio at yr ymddygiadau y mae pobl wedi dewis eu rhoi yn y fasged fach, nodwch ymddygiad sy'n gyffredin i sawl cyfranogwr yn y grŵp (os yw amser yn caniatáu gellir dewis mwy nag un ymddygiad) - defnyddiwch y sleid nesaf i nodi sut y gellir defnyddio strategaethau Gwrthsefyll Di-drais i fynd i'r afael â'r ymddygiad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1928299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Gan ganolbwyntio ar yr ymddygiad a nodwyd, disgrifiwch sut y gellid defnyddio un neu fwy o'r strategaethau Gwrthsefyll Di-drais ar y sleid hon i fynd i'r afael â'r ymddygiad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Dylai hyfforddwyr </a:t>
            </a:r>
            <a:r>
              <a:rPr kumimoji="0" lang="cy-GB" sz="1200" b="1" i="0" u="none" strike="noStrike" kern="1200" cap="none" spc="0" normalizeH="0" baseline="0" noProof="0" dirty="0">
                <a:ln>
                  <a:noFill/>
                </a:ln>
                <a:solidFill>
                  <a:prstClr val="black"/>
                </a:solidFill>
                <a:effectLst/>
                <a:uLnTx/>
                <a:uFillTx/>
                <a:latin typeface="+mn-lt"/>
                <a:ea typeface="+mn-ea"/>
                <a:cs typeface="+mn-cs"/>
              </a:rPr>
              <a:t>gyfeirio at adran “Parent </a:t>
            </a:r>
            <a:r>
              <a:rPr kumimoji="0" lang="cy-GB" sz="1200" b="1" i="0" u="none" strike="noStrike" kern="1200" cap="none" spc="0" normalizeH="0" baseline="0" noProof="0" dirty="0" err="1">
                <a:ln>
                  <a:noFill/>
                </a:ln>
                <a:solidFill>
                  <a:prstClr val="black"/>
                </a:solidFill>
                <a:effectLst/>
                <a:uLnTx/>
                <a:uFillTx/>
                <a:latin typeface="+mn-lt"/>
                <a:ea typeface="+mn-ea"/>
                <a:cs typeface="+mn-cs"/>
              </a:rPr>
              <a:t>Handbook</a:t>
            </a:r>
            <a:r>
              <a:rPr kumimoji="0" lang="cy-GB" sz="1200" b="1" i="0" u="none" strike="noStrike" kern="1200" cap="none" spc="0" normalizeH="0" baseline="0" noProof="0" dirty="0">
                <a:ln>
                  <a:noFill/>
                </a:ln>
                <a:solidFill>
                  <a:prstClr val="black"/>
                </a:solidFill>
                <a:effectLst/>
                <a:uLnTx/>
                <a:uFillTx/>
                <a:latin typeface="+mn-lt"/>
                <a:ea typeface="+mn-ea"/>
                <a:cs typeface="+mn-cs"/>
              </a:rPr>
              <a:t>” yn llyfr </a:t>
            </a:r>
            <a:r>
              <a:rPr kumimoji="0" lang="cy-GB" sz="1200" b="1" i="0" u="none" strike="noStrike" kern="1200" cap="none" spc="0" normalizeH="0" baseline="0" noProof="0" dirty="0" err="1">
                <a:ln>
                  <a:noFill/>
                </a:ln>
                <a:solidFill>
                  <a:prstClr val="black"/>
                </a:solidFill>
                <a:effectLst/>
                <a:uLnTx/>
                <a:uFillTx/>
                <a:latin typeface="+mn-lt"/>
                <a:ea typeface="+mn-ea"/>
                <a:cs typeface="+mn-cs"/>
              </a:rPr>
              <a:t>Haim</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Omer</a:t>
            </a:r>
            <a:r>
              <a:rPr kumimoji="0" lang="cy-GB" sz="1200" b="1" i="0" u="none" strike="noStrike" kern="1200" cap="none" spc="0" normalizeH="0" baseline="0" noProof="0" dirty="0">
                <a:ln>
                  <a:noFill/>
                </a:ln>
                <a:solidFill>
                  <a:prstClr val="black"/>
                </a:solidFill>
                <a:effectLst/>
                <a:uLnTx/>
                <a:uFillTx/>
                <a:latin typeface="+mn-lt"/>
                <a:ea typeface="+mn-ea"/>
                <a:cs typeface="+mn-cs"/>
              </a:rPr>
              <a:t> “Non-</a:t>
            </a:r>
            <a:r>
              <a:rPr kumimoji="0" lang="cy-GB" sz="1200" b="1" i="0" u="none" strike="noStrike" kern="1200" cap="none" spc="0" normalizeH="0" baseline="0" noProof="0" dirty="0" err="1">
                <a:ln>
                  <a:noFill/>
                </a:ln>
                <a:solidFill>
                  <a:prstClr val="black"/>
                </a:solidFill>
                <a:effectLst/>
                <a:uLnTx/>
                <a:uFillTx/>
                <a:latin typeface="+mn-lt"/>
                <a:ea typeface="+mn-ea"/>
                <a:cs typeface="+mn-cs"/>
              </a:rPr>
              <a:t>Violent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Resistance</a:t>
            </a:r>
            <a:r>
              <a:rPr kumimoji="0" lang="cy-GB" sz="1200" b="1" i="0" u="none" strike="noStrike" kern="1200" cap="none" spc="0" normalizeH="0" baseline="0" noProof="0" dirty="0">
                <a:ln>
                  <a:noFill/>
                </a:ln>
                <a:solidFill>
                  <a:prstClr val="black"/>
                </a:solidFill>
                <a:effectLst/>
                <a:uLnTx/>
                <a:uFillTx/>
                <a:latin typeface="+mn-lt"/>
                <a:ea typeface="+mn-ea"/>
                <a:cs typeface="+mn-cs"/>
              </a:rPr>
              <a:t>: A New </a:t>
            </a:r>
            <a:r>
              <a:rPr kumimoji="0" lang="cy-GB" sz="1200" b="1" i="0" u="none" strike="noStrike" kern="1200" cap="none" spc="0" normalizeH="0" baseline="0" noProof="0" dirty="0" err="1">
                <a:ln>
                  <a:noFill/>
                </a:ln>
                <a:solidFill>
                  <a:prstClr val="black"/>
                </a:solidFill>
                <a:effectLst/>
                <a:uLnTx/>
                <a:uFillTx/>
                <a:latin typeface="+mn-lt"/>
                <a:ea typeface="+mn-ea"/>
                <a:cs typeface="+mn-cs"/>
              </a:rPr>
              <a:t>Approach</a:t>
            </a:r>
            <a:r>
              <a:rPr kumimoji="0" lang="cy-GB" sz="1200" b="1" i="0" u="none" strike="noStrike" kern="1200" cap="none" spc="0" normalizeH="0" baseline="0" noProof="0" dirty="0">
                <a:ln>
                  <a:noFill/>
                </a:ln>
                <a:solidFill>
                  <a:prstClr val="black"/>
                </a:solidFill>
                <a:effectLst/>
                <a:uLnTx/>
                <a:uFillTx/>
                <a:latin typeface="+mn-lt"/>
                <a:ea typeface="+mn-ea"/>
                <a:cs typeface="+mn-cs"/>
              </a:rPr>
              <a:t> to </a:t>
            </a:r>
            <a:r>
              <a:rPr kumimoji="0" lang="cy-GB" sz="1200" b="1" i="0" u="none" strike="noStrike" kern="1200" cap="none" spc="0" normalizeH="0" baseline="0" noProof="0" dirty="0" err="1">
                <a:ln>
                  <a:noFill/>
                </a:ln>
                <a:solidFill>
                  <a:prstClr val="black"/>
                </a:solidFill>
                <a:effectLst/>
                <a:uLnTx/>
                <a:uFillTx/>
                <a:latin typeface="+mn-lt"/>
                <a:ea typeface="+mn-ea"/>
                <a:cs typeface="+mn-cs"/>
              </a:rPr>
              <a:t>Violent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and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Self-destructive</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Children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yn ogystal â </a:t>
            </a:r>
            <a:r>
              <a:rPr kumimoji="0" lang="cy-GB" sz="1200" b="1" i="0" u="none" strike="noStrike" kern="1200" cap="none" spc="0" normalizeH="0" baseline="0" noProof="0" dirty="0">
                <a:ln>
                  <a:noFill/>
                </a:ln>
                <a:solidFill>
                  <a:prstClr val="black"/>
                </a:solidFill>
                <a:effectLst/>
                <a:uLnTx/>
                <a:uFillTx/>
                <a:latin typeface="+mn-lt"/>
                <a:ea typeface="+mn-ea"/>
                <a:cs typeface="+mn-cs"/>
              </a:rPr>
              <a:t>Llawlyfr Rhieni Ymddiriedolaeth GIG </a:t>
            </a:r>
            <a:r>
              <a:rPr kumimoji="0" lang="cy-GB" sz="1200" b="1" i="0" u="none" strike="noStrike" kern="1200" cap="none" spc="0" normalizeH="0" baseline="0" noProof="0" dirty="0" err="1">
                <a:ln>
                  <a:noFill/>
                </a:ln>
                <a:solidFill>
                  <a:prstClr val="black"/>
                </a:solidFill>
                <a:effectLst/>
                <a:uLnTx/>
                <a:uFillTx/>
                <a:latin typeface="+mn-lt"/>
                <a:ea typeface="+mn-ea"/>
                <a:cs typeface="+mn-cs"/>
              </a:rPr>
              <a:t>Oxleas</a:t>
            </a:r>
            <a:r>
              <a:rPr kumimoji="0" lang="cy-GB" sz="1200" b="1" i="0" u="none" strike="noStrike" kern="1200" cap="none" spc="0" normalizeH="0" baseline="0" noProof="0" dirty="0">
                <a:ln>
                  <a:noFill/>
                </a:ln>
                <a:solidFill>
                  <a:prstClr val="black"/>
                </a:solidFill>
                <a:effectLst/>
                <a:uLnTx/>
                <a:uFillTx/>
                <a:latin typeface="+mn-lt"/>
                <a:ea typeface="+mn-ea"/>
                <a:cs typeface="+mn-cs"/>
              </a:rPr>
              <a:t> http://oxleas.nhs.uk/site-media/cms-downloads/NVR_for_parents_web.pdf </a:t>
            </a:r>
            <a:r>
              <a:rPr kumimoji="0" lang="cy-GB" sz="1200" b="0" i="0" u="none" strike="noStrike" kern="1200" cap="none" spc="0" normalizeH="0" baseline="0" noProof="0" dirty="0">
                <a:ln>
                  <a:noFill/>
                </a:ln>
                <a:solidFill>
                  <a:prstClr val="black"/>
                </a:solidFill>
                <a:effectLst/>
                <a:uLnTx/>
                <a:uFillTx/>
                <a:latin typeface="+mn-lt"/>
                <a:ea typeface="+mn-ea"/>
                <a:cs typeface="+mn-cs"/>
              </a:rPr>
              <a:t>(mae hwn yn rhad ac am ddim i’w lawrlwytho)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Isod mae ENGHRAIFFT o sut y gellir defnyddio rhai o'r strategaethau Gwrthsefyll Di-drais ar y sleid hon i fynd i'r afael â materion yn ymwneud â </a:t>
            </a:r>
            <a:r>
              <a:rPr kumimoji="0" lang="cy-GB" sz="1200" b="1" i="0" u="none" strike="noStrike" kern="1200" cap="none" spc="0" normalizeH="0" baseline="0" noProof="0" dirty="0">
                <a:ln>
                  <a:noFill/>
                </a:ln>
                <a:solidFill>
                  <a:prstClr val="black"/>
                </a:solidFill>
                <a:effectLst/>
                <a:uLnTx/>
                <a:uFillTx/>
                <a:latin typeface="+mn-lt"/>
                <a:ea typeface="+mn-ea"/>
                <a:cs typeface="+mn-cs"/>
              </a:rPr>
              <a:t>Dwyn arian gan rieni</a:t>
            </a:r>
            <a:r>
              <a:rPr kumimoji="0" lang="cy-GB" sz="1200" b="0" i="0" u="none" strike="noStrike" kern="1200" cap="none" spc="0" normalizeH="0" baseline="0" noProof="0" dirty="0">
                <a:ln>
                  <a:noFill/>
                </a:ln>
                <a:solidFill>
                  <a:prstClr val="black"/>
                </a:solidFill>
                <a:effectLst/>
                <a:uLnTx/>
                <a:uFillTx/>
                <a:latin typeface="+mn-lt"/>
                <a:ea typeface="+mn-ea"/>
                <a:cs typeface="+mn-cs"/>
              </a:rPr>
              <a:t> - mae mwy o wybodaeth am bob strategaeth ar gael yn y llyfr a'r llawlyfr sy’n cael eu crybwyll uchod a hefyd ar y cyrsiau Gwrthsefyll Di-drais hirach sy’n cael eu cynnig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ac wedi'u teilwra'n benodol ar gyfer rhieni sy'n mabwysiadu.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Paratowch a chyflwynwch </a:t>
            </a:r>
            <a:r>
              <a:rPr kumimoji="0" lang="cy-GB" sz="1200" b="1" i="0" u="none" strike="noStrike" kern="1200" cap="none" spc="0" normalizeH="0" baseline="0" noProof="0" dirty="0">
                <a:ln>
                  <a:noFill/>
                </a:ln>
                <a:solidFill>
                  <a:prstClr val="black"/>
                </a:solidFill>
                <a:effectLst/>
                <a:uLnTx/>
                <a:uFillTx/>
                <a:latin typeface="+mn-lt"/>
                <a:ea typeface="+mn-ea"/>
                <a:cs typeface="+mn-cs"/>
              </a:rPr>
              <a:t>Gyhoeddiad</a:t>
            </a:r>
            <a:r>
              <a:rPr kumimoji="0" lang="cy-GB" sz="1200" b="0" i="0" u="none" strike="noStrike" kern="1200" cap="none" spc="0" normalizeH="0" baseline="0" noProof="0" dirty="0">
                <a:ln>
                  <a:noFill/>
                </a:ln>
                <a:solidFill>
                  <a:prstClr val="black"/>
                </a:solidFill>
                <a:effectLst/>
                <a:uLnTx/>
                <a:uFillTx/>
                <a:latin typeface="+mn-lt"/>
                <a:ea typeface="+mn-ea"/>
                <a:cs typeface="+mn-cs"/>
              </a:rPr>
              <a:t> yn nodi na fyddwch yn derbyn dwyn mwyach a'ch bod yn mynd i wrthsefyll trwy eich gweithredoedd di-drais. (dim ond UN cyhoeddiad sy'n cael ei wneud am yr ymddygiad mae rhiant wedi penderfynu ei roi yn ei fasged fach, heb unrhyw ddisgwyliad y bydd yr ymddygiad yn dod i ben)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Cynlluniwch </a:t>
            </a:r>
            <a:r>
              <a:rPr kumimoji="0" lang="cy-GB" sz="1200" b="1" i="0" u="none" strike="noStrike" kern="1200" cap="none" spc="0" normalizeH="0" baseline="0" noProof="0" dirty="0">
                <a:ln>
                  <a:noFill/>
                </a:ln>
                <a:solidFill>
                  <a:prstClr val="black"/>
                </a:solidFill>
                <a:effectLst/>
                <a:uLnTx/>
                <a:uFillTx/>
                <a:latin typeface="+mn-lt"/>
                <a:ea typeface="+mn-ea"/>
                <a:cs typeface="+mn-cs"/>
              </a:rPr>
              <a:t>Sesiwn Eistedd</a:t>
            </a:r>
            <a:r>
              <a:rPr kumimoji="0" lang="cy-GB" sz="1200" b="0" i="0" u="none" strike="noStrike" kern="1200" cap="none" spc="0" normalizeH="0" baseline="0" noProof="0" dirty="0">
                <a:ln>
                  <a:noFill/>
                </a:ln>
                <a:solidFill>
                  <a:prstClr val="black"/>
                </a:solidFill>
                <a:effectLst/>
                <a:uLnTx/>
                <a:uFillTx/>
                <a:latin typeface="+mn-lt"/>
                <a:ea typeface="+mn-ea"/>
                <a:cs typeface="+mn-cs"/>
              </a:rPr>
              <a:t> i ddigwydd ar ôl i'r ymddygiad ddigwydd (gall mwy nag un sesiwn eistedd ddigwydd - hy un sesiwn eistedd bob tro mae'r ymddygiad yn digwydd, mae angen ei gynllunio'n ofalus a’i gynnal cyn gynted â phosibl ar ôl y digwyddiad, ond dim ond unwaith y bydd y rhiant/plentyn wedi rhoi’r gorau i “golli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Ewch ati i ymarfer techneg </a:t>
            </a:r>
            <a:r>
              <a:rPr kumimoji="0" lang="cy-GB" sz="1200" b="1" i="0" u="none" strike="noStrike" kern="1200" cap="none" spc="0" normalizeH="0" baseline="0" noProof="0" dirty="0">
                <a:ln>
                  <a:noFill/>
                </a:ln>
                <a:solidFill>
                  <a:prstClr val="black"/>
                </a:solidFill>
                <a:effectLst/>
                <a:uLnTx/>
                <a:uFillTx/>
                <a:latin typeface="+mn-lt"/>
                <a:ea typeface="+mn-ea"/>
                <a:cs typeface="+mn-cs"/>
              </a:rPr>
              <a:t>dad-ddwysáu</a:t>
            </a:r>
            <a:r>
              <a:rPr kumimoji="0" lang="cy-GB" sz="1200" b="0" i="0" u="none" strike="noStrike" kern="1200" cap="none" spc="0" normalizeH="0" baseline="0" noProof="0" dirty="0">
                <a:ln>
                  <a:noFill/>
                </a:ln>
                <a:solidFill>
                  <a:prstClr val="black"/>
                </a:solidFill>
                <a:effectLst/>
                <a:uLnTx/>
                <a:uFillTx/>
                <a:latin typeface="+mn-lt"/>
                <a:ea typeface="+mn-ea"/>
                <a:cs typeface="+mn-cs"/>
              </a:rPr>
              <a:t> i'r rhiant ei defnyddio ar ôl dod yn ymwybodol o ddwyn (ee ymarfer anadlu, sefyllfa ddiogel)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Trafodwch sut y byddwch yn cynnwys </a:t>
            </a:r>
            <a:r>
              <a:rPr kumimoji="0" lang="cy-GB" sz="1200" b="1" i="0" u="none" strike="noStrike" kern="1200" cap="none" spc="0" normalizeH="0" baseline="0" noProof="0" dirty="0">
                <a:ln>
                  <a:noFill/>
                </a:ln>
                <a:solidFill>
                  <a:prstClr val="black"/>
                </a:solidFill>
                <a:effectLst/>
                <a:uLnTx/>
                <a:uFillTx/>
                <a:latin typeface="+mn-lt"/>
                <a:ea typeface="+mn-ea"/>
                <a:cs typeface="+mn-cs"/>
              </a:rPr>
              <a:t>Cefnogwyr</a:t>
            </a:r>
            <a:r>
              <a:rPr kumimoji="0" lang="cy-GB" sz="1200" b="0" i="0" u="none" strike="noStrike" kern="1200" cap="none" spc="0" normalizeH="0" baseline="0" noProof="0" dirty="0">
                <a:ln>
                  <a:noFill/>
                </a:ln>
                <a:solidFill>
                  <a:prstClr val="black"/>
                </a:solidFill>
                <a:effectLst/>
                <a:uLnTx/>
                <a:uFillTx/>
                <a:latin typeface="+mn-lt"/>
                <a:ea typeface="+mn-ea"/>
                <a:cs typeface="+mn-cs"/>
              </a:rPr>
              <a:t> wrth gyflwyno'r Cyhoeddiad a’r Sesiwn Eistedd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Penderfynwch ar </a:t>
            </a:r>
            <a:r>
              <a:rPr kumimoji="0" lang="cy-GB" sz="1200" b="1" i="0" u="none" strike="noStrike" kern="1200" cap="none" spc="0" normalizeH="0" baseline="0" noProof="0" dirty="0">
                <a:ln>
                  <a:noFill/>
                </a:ln>
                <a:solidFill>
                  <a:prstClr val="black"/>
                </a:solidFill>
                <a:effectLst/>
                <a:uLnTx/>
                <a:uFillTx/>
                <a:latin typeface="+mn-lt"/>
                <a:ea typeface="+mn-ea"/>
                <a:cs typeface="+mn-cs"/>
              </a:rPr>
              <a:t>Ystumiau Cymodi</a:t>
            </a:r>
            <a:r>
              <a:rPr kumimoji="0" lang="cy-GB" sz="1200" b="0" i="0" u="none" strike="noStrike" kern="1200" cap="none" spc="0" normalizeH="0" baseline="0" noProof="0" dirty="0">
                <a:ln>
                  <a:noFill/>
                </a:ln>
                <a:solidFill>
                  <a:prstClr val="black"/>
                </a:solidFill>
                <a:effectLst/>
                <a:uLnTx/>
                <a:uFillTx/>
                <a:latin typeface="+mn-lt"/>
                <a:ea typeface="+mn-ea"/>
                <a:cs typeface="+mn-cs"/>
              </a:rPr>
              <a:t> priodol i'w cynnig ar ôl y Cyhoeddiad a’r Sesiwn Eistedd (heb unrhyw ddisgwyliad y bydd y plentyn/person ifanc yn mynegi diolchgarwch)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Rhoddir yr enghraifft uchod i ddangos sut y gellir defnyddio'r strategaethau a’u  cysylltu â'i gilydd; er mwyn deall y strategaethau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llawnach</a:t>
            </a:r>
            <a:r>
              <a:rPr kumimoji="0" lang="cy-GB" sz="1200" b="0" i="0" u="none" strike="noStrike" kern="1200" cap="none" spc="0" normalizeH="0" baseline="0" noProof="0" dirty="0">
                <a:ln>
                  <a:noFill/>
                </a:ln>
                <a:solidFill>
                  <a:prstClr val="black"/>
                </a:solidFill>
                <a:effectLst/>
                <a:uLnTx/>
                <a:uFillTx/>
                <a:latin typeface="+mn-lt"/>
                <a:ea typeface="+mn-ea"/>
                <a:cs typeface="+mn-cs"/>
              </a:rPr>
              <a:t> mae'n hanfodol darllen yr adnoddau ategol a awgrymir neu fynychu cwrs Gwrthsefyll Di-drais mwy manwl.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Gwnewch yn siŵr eich bod chi'n caniatáu amser i amlygu’r angen i </a:t>
            </a:r>
            <a:r>
              <a:rPr kumimoji="0" lang="cy-GB" sz="1200" b="1" i="0" u="none" strike="noStrike" kern="1200" cap="none" spc="0" normalizeH="0" baseline="0" noProof="0" dirty="0">
                <a:ln>
                  <a:noFill/>
                </a:ln>
                <a:solidFill>
                  <a:prstClr val="black"/>
                </a:solidFill>
                <a:effectLst/>
                <a:uLnTx/>
                <a:uFillTx/>
                <a:latin typeface="+mn-lt"/>
                <a:ea typeface="+mn-ea"/>
                <a:cs typeface="+mn-cs"/>
              </a:rPr>
              <a:t>OFALU AMDANOCH CHI EICH HUN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bod hyfforddwyr a gweithwyr cymdeithasol sy'n defnyddio'r deunyddiau hyn yn ei gwneud yn glir mai dim ond rhagflas yw hyn a bod angen i gymorth/cyrsiau llawn Gwrthsefyll Di-drais gael eu darparu gan ymarferwr Gwrthsefyll Di-drais cymwys (wedi'u hyfforddi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Partnership</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Projects</a:t>
            </a:r>
            <a:r>
              <a:rPr kumimoji="0" lang="cy-GB" sz="1200" b="0" i="0" u="none" strike="noStrike" kern="1200" cap="none" spc="0" normalizeH="0" baseline="0" noProof="0" dirty="0">
                <a:ln>
                  <a:noFill/>
                </a:ln>
                <a:solidFill>
                  <a:prstClr val="black"/>
                </a:solidFill>
                <a:effectLst/>
                <a:uLnTx/>
                <a:uFillTx/>
                <a:latin typeface="+mn-lt"/>
                <a:ea typeface="+mn-ea"/>
                <a:cs typeface="+mn-cs"/>
              </a:rPr>
              <a:t>) - gellir cael rhagor o wybodaeth yma: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http://www.partnershipprojectsuk.com/non-violent-resistance-nvr/introduction-to-nvr/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http://nvrpractitionersconsortium.com/</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529873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Pwysleisiwch fod seicolegwyr ac ymarferwyr Gwrthsefyll Di-drais yn ei gwneud yn glir y dylai Gwrthsefyll Di-drais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Gael ei ymarfer mewn amgylchedd cefnogol cyn defnyddio'r strategaethau gyda phlant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Na ddylai gael ei “ddysgu” o lyfrau yn unig gan fod pwysigrwydd recriwtio cefnogwyr yn hanfodol i sicrhau canlyniadau cadarnhaol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64549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402781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Gosodwch yr olygfa am drais plentyn tuag at riant a'r straen a'r aflonyddwch posibl y gall hyn ei achosi i deuluoedd gan ddefnyddio ymchwil </a:t>
            </a:r>
            <a:r>
              <a:rPr kumimoji="0" lang="cy-GB" sz="1200" b="0" i="0" u="none" strike="noStrike" kern="1200" cap="none" spc="0" normalizeH="0" baseline="0" noProof="0" dirty="0" err="1">
                <a:ln>
                  <a:noFill/>
                </a:ln>
                <a:solidFill>
                  <a:prstClr val="black"/>
                </a:solidFill>
                <a:effectLst/>
                <a:uLnTx/>
                <a:uFillTx/>
                <a:latin typeface="+mn-lt"/>
                <a:ea typeface="+mn-ea"/>
                <a:cs typeface="+mn-cs"/>
              </a:rPr>
              <a:t>Beyond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Order</a:t>
            </a: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ddogfen ymchwil ar gael ar-lein. https://www.gov.uk/government/publications/beyond-the-adoption-order-challenges-intervention-disruption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astudiaeth lai hefyd wedi'i gwneud yng Nghymru gyda chanfyddiadau tebyg https://www.adoptionuk.org/sites/default/files/documents/150603adoptionreporten.pdf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Dyma ddyfyniad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Julie</a:t>
            </a:r>
            <a:r>
              <a:rPr kumimoji="0" lang="cy-GB" sz="1200" b="0" i="0" u="none" strike="noStrike" kern="1200" cap="none" spc="0" normalizeH="0" baseline="0" noProof="0" dirty="0">
                <a:ln>
                  <a:noFill/>
                </a:ln>
                <a:solidFill>
                  <a:prstClr val="black"/>
                </a:solidFill>
                <a:effectLst/>
                <a:uLnTx/>
                <a:uFillTx/>
                <a:latin typeface="+mn-lt"/>
                <a:ea typeface="+mn-ea"/>
                <a:cs typeface="+mn-cs"/>
              </a:rPr>
              <a:t> Selwyn am y canfyddiadau:-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“Roedd yr adroddiad yn dangos cysylltiad clir rhwng aflonyddwch a cham-drin a/neu esgeulustod cynnar.  Fel cymuned fabwysiadu, rydym yn ymwybodol iawn o'r lefelau trais mae llawer o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eu profi, a'r trais eithafol mae ychydig o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ei wynebu.  Mae'r safiad swyddogol yn aml yn canolbwyntio ar y ffaith bod ymddygiadau o'r fath yn cael eu cyfarwyddo gan rieni ac nad ydyn nhw'n cael eu harddangos yn unman arall.  Mae hyn wedi arwain at ragdybiaethau o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gwael.  Yng ngoleuni datgelu mwy o faterion o'r fath gan rieni a hefyd o ganlyniad i’n gwybodaeth ehangach am effeithiau trawma datblygiadol,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niwroddatblygiad</a:t>
            </a:r>
            <a:r>
              <a:rPr kumimoji="0" lang="cy-GB" sz="1200" b="0" i="0" u="none" strike="noStrike" kern="1200" cap="none" spc="0" normalizeH="0" baseline="0" noProof="0" dirty="0">
                <a:ln>
                  <a:noFill/>
                </a:ln>
                <a:solidFill>
                  <a:prstClr val="black"/>
                </a:solidFill>
                <a:effectLst/>
                <a:uLnTx/>
                <a:uFillTx/>
                <a:latin typeface="+mn-lt"/>
                <a:ea typeface="+mn-ea"/>
                <a:cs typeface="+mn-cs"/>
              </a:rPr>
              <a:t>, ymddygiadau addasol ac ymatebion i straen a theimladau o gael ein llethu, nodwyd bod gwir angen ar gyfer meddwl o'r newydd, a chefnogaeth i rieni gael hyfforddiant newydd mewn strategaethau effeithiol.”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4</a:t>
            </a:fld>
            <a:endParaRPr lang="en-GB"/>
          </a:p>
        </p:txBody>
      </p:sp>
    </p:spTree>
    <p:extLst>
      <p:ext uri="{BB962C8B-B14F-4D97-AF65-F5344CB8AC3E}">
        <p14:creationId xmlns:p14="http://schemas.microsoft.com/office/powerpoint/2010/main" val="132199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sleid hon yn dangos yr hyn yr oedd y rhieni a oedd yn rhan o'r ymchwil yn ei brofi o ran trais plant tuag at riant.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TRAFODAETH - gofynnwch am brofiadau cyfranogwyr eu hunain.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rhai rhieni'n siarad am ymddygiad ymosodol/trais mewn ysgol neu â brodyr a chwiorydd.  Dylech ganiatáu i leisiau pobl gael eu clywed ond efallai yr hoffech chi gyfeirio cyfranogwyr at y cwrs 2 awr ar Iechyd a Datblygiad neu'r cyrsiau NVR hirach sydd ar gael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sy'n mynd i'r afael â thrais rhwng brodyr a chwiorydd, chwarae triwant, dianc ac ati.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362013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Ceisiwch DAWELU OFNAU rhieni bod y CYFRADDAU TARFU YN ISEL yna darllenwch y dyfyniad hwn o'r ymchwil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Trais Plentyn tuag at Riant “yn bryder cynyddol ………..  Mae'r gwaethygiad yn ystod llencyndod yn gyffredin.  Dim ond nawr mae gweithwyr proffesiynol yn dechrau sylweddoli cwmpas llawn y mater, o bosibl oherwydd ein bod yn deall materion eraill yn ymwneud â mabwysiadu yn well, ac o bosibl oherwydd bod mwy o rieni yn dod ymlaen ac yn cyflwyno hyn fel mater ac yn gofyn am help gan y Gwasanaethau Cymdeithasol a gweithwyr proffesiynol eraill fel CAMHS.  Gellir gweld o'r ffigurau hyn fod trais Plentyn tuag at Riant yn ffactor o bwys mewn aflonyddwch, ac yn un y mae angen mynd i'r afael ag ef ar frys.”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yr hoffech chi hefyd gyfeirio rhieni at y cwrs 2 awr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ein Pobl Ifanc yn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Harddegau</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223621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Pwysleisiwch pa mor dda yw hi bod rhieni'n teimlo'n fwy abl i ddod ymlaen a gofyn am gefnogaeth mewn perthynas â Thrais Plant tuag at Riant.  Pan fydd rhieni'n mynd at y Gwasanaethau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Cymdeithasol/CAMHS/Ysgol i gael help, mae yna ystod enfawr o therapïau, ymyriadau a strategaethau a allai fod yn briodol.  Mae'r sleid hon yn dangos rhai o'r ymyriadau/therapïau/strategaethau hyn.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Dylem hefyd fod yn ymwybodol efallai mai'r rhiant sydd angen cefnogaeth i ddechrau, nid y plentyn o gwbl.  </a:t>
            </a:r>
            <a:r>
              <a:rPr kumimoji="0" lang="cy-GB" sz="1200" b="1" i="0" u="none" strike="noStrike" kern="1200" cap="none" spc="0" normalizeH="0" baseline="0" noProof="0" dirty="0">
                <a:ln>
                  <a:noFill/>
                </a:ln>
                <a:solidFill>
                  <a:prstClr val="black"/>
                </a:solidFill>
                <a:effectLst/>
                <a:uLnTx/>
                <a:uFillTx/>
                <a:latin typeface="+mn-lt"/>
                <a:ea typeface="+mn-ea"/>
                <a:cs typeface="+mn-cs"/>
              </a:rPr>
              <a:t>Cyfeiriwch y cyfranogwyr at Lyfr Hughes a </a:t>
            </a:r>
            <a:r>
              <a:rPr kumimoji="0" lang="cy-GB" sz="1200" b="1" i="0" u="none" strike="noStrike" kern="1200" cap="none" spc="0" normalizeH="0" baseline="0" noProof="0" dirty="0" err="1">
                <a:ln>
                  <a:noFill/>
                </a:ln>
                <a:solidFill>
                  <a:prstClr val="black"/>
                </a:solidFill>
                <a:effectLst/>
                <a:uLnTx/>
                <a:uFillTx/>
                <a:latin typeface="+mn-lt"/>
                <a:ea typeface="+mn-ea"/>
                <a:cs typeface="+mn-cs"/>
              </a:rPr>
              <a:t>Baylin</a:t>
            </a:r>
            <a:r>
              <a:rPr kumimoji="0" lang="cy-GB" sz="1200" b="1" i="0" u="none" strike="noStrike" kern="1200" cap="none" spc="0" normalizeH="0" baseline="0" noProof="0" dirty="0">
                <a:ln>
                  <a:noFill/>
                </a:ln>
                <a:solidFill>
                  <a:prstClr val="black"/>
                </a:solidFill>
                <a:effectLst/>
                <a:uLnTx/>
                <a:uFillTx/>
                <a:latin typeface="+mn-lt"/>
                <a:ea typeface="+mn-ea"/>
                <a:cs typeface="+mn-cs"/>
              </a:rPr>
              <a:t> BRAIN BASED PARENTING </a:t>
            </a:r>
            <a:r>
              <a:rPr kumimoji="0" lang="cy-GB" sz="1200" b="0" i="0" u="none" strike="noStrike" kern="1200" cap="none" spc="0" normalizeH="0" baseline="0" noProof="0" dirty="0">
                <a:ln>
                  <a:noFill/>
                </a:ln>
                <a:solidFill>
                  <a:prstClr val="black"/>
                </a:solidFill>
                <a:effectLst/>
                <a:uLnTx/>
                <a:uFillTx/>
                <a:latin typeface="+mn-lt"/>
                <a:ea typeface="+mn-ea"/>
                <a:cs typeface="+mn-cs"/>
              </a:rPr>
              <a:t>ac at y cwrs 2 awr ar “Gofal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r>
              <a:rPr kumimoji="0" lang="cy-GB" sz="1200" b="0" i="0" u="none" strike="noStrike" kern="1200" cap="none" spc="0" normalizeH="0" baseline="0" noProof="0" dirty="0">
                <a:ln>
                  <a:noFill/>
                </a:ln>
                <a:solidFill>
                  <a:prstClr val="black"/>
                </a:solidFill>
                <a:effectLst/>
                <a:uLnTx/>
                <a:uFillTx/>
                <a:latin typeface="+mn-lt"/>
                <a:ea typeface="+mn-ea"/>
                <a:cs typeface="+mn-cs"/>
              </a:rPr>
              <a:t>” a/neu “Y Ddrysfa Therapi”.  Dylech sôn am drawma eilaidd, PTSD ac Iselder.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DARPERIR Y NODIADAU ISOD RHAG OFN I UNRHYW UN OFYN AM FWY O WYBODAETH AM UNRHYW BETH SYDD WEDI’I RESTRU AR Y SLEID HWN, OND MAE'R SLEID YN DANGOS YR YSTOD O GEFNOGAETH SYDD AR GAEL YN GRYNO YN UNIG - Mae'r cwrs “Y Ddrysfa Therapi” yn cwmpasu'r holl ymyriadau hyn a mwy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Integreiddio a phrosesu synhwyraidd - yn aml yn cael ei asesu gan Therapydd Galwedigaethol.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Gallai’r System Nerfol mewn plant sydd wedi profi trawma fod wedi’i niweidio, ee.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System Nerfol </a:t>
            </a:r>
            <a:r>
              <a:rPr kumimoji="0" lang="cy-GB" sz="1200" b="0" i="1" u="none" strike="noStrike" kern="1200" cap="none" spc="0" normalizeH="0" baseline="0" noProof="0" dirty="0" err="1">
                <a:ln>
                  <a:noFill/>
                </a:ln>
                <a:solidFill>
                  <a:prstClr val="black"/>
                </a:solidFill>
                <a:effectLst/>
                <a:uLnTx/>
                <a:uFillTx/>
                <a:latin typeface="+mn-lt"/>
                <a:ea typeface="+mn-ea"/>
                <a:cs typeface="+mn-cs"/>
              </a:rPr>
              <a:t>Propriodderbynniol</a:t>
            </a:r>
            <a:r>
              <a:rPr kumimoji="0" lang="cy-GB" sz="1200" b="0" i="1" u="none" strike="noStrike" kern="1200" cap="none" spc="0" normalizeH="0" baseline="0" noProof="0" dirty="0">
                <a:ln>
                  <a:noFill/>
                </a:ln>
                <a:solidFill>
                  <a:prstClr val="black"/>
                </a:solidFill>
                <a:effectLst/>
                <a:uLnTx/>
                <a:uFillTx/>
                <a:latin typeface="+mn-lt"/>
                <a:ea typeface="+mn-ea"/>
                <a:cs typeface="+mn-cs"/>
              </a:rPr>
              <a:t> - derbynyddion yn y cyhyrau/cymalau (plant sydd angen dringo, neidio, taro allan, gwthio, cofleidio'n dynn)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System Nerfol </a:t>
            </a:r>
            <a:r>
              <a:rPr kumimoji="0" lang="cy-GB" sz="1200" b="0" i="1" u="none" strike="noStrike" kern="1200" cap="none" spc="0" normalizeH="0" baseline="0" noProof="0" dirty="0" err="1">
                <a:ln>
                  <a:noFill/>
                </a:ln>
                <a:solidFill>
                  <a:prstClr val="black"/>
                </a:solidFill>
                <a:effectLst/>
                <a:uLnTx/>
                <a:uFillTx/>
                <a:latin typeface="+mn-lt"/>
                <a:ea typeface="+mn-ea"/>
                <a:cs typeface="+mn-cs"/>
              </a:rPr>
              <a:t>Festibiwlar</a:t>
            </a:r>
            <a:r>
              <a:rPr kumimoji="0" lang="cy-GB" sz="1200" b="0" i="1" u="none" strike="noStrike" kern="1200" cap="none" spc="0" normalizeH="0" baseline="0" noProof="0" dirty="0">
                <a:ln>
                  <a:noFill/>
                </a:ln>
                <a:solidFill>
                  <a:prstClr val="black"/>
                </a:solidFill>
                <a:effectLst/>
                <a:uLnTx/>
                <a:uFillTx/>
                <a:latin typeface="+mn-lt"/>
                <a:ea typeface="+mn-ea"/>
                <a:cs typeface="+mn-cs"/>
              </a:rPr>
              <a:t> - cydbwysedd, disgyrchiant, ochr chwith/dde'r corff yn gweithio gyda'i gilydd, “teimlo'n ddiogel ar y blaned”, sefyll yn unionsyth (plant sydd angen hongian, siglo, troi rownd a rownd ac 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Gall bod yn ymwybodol o faterion posibl gyda'r system nerfol ein helpu ni (ac athrawon!) i ddeall ymddygiad yn fwy effeithiol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Dulliau Somatig - tynnu sylw at allu cynhenid i adfer yn dilyn trawma, dull ymwybyddiaeth y corff o wella trawma - </a:t>
            </a:r>
            <a:r>
              <a:rPr kumimoji="0" lang="cy-GB" sz="1200" b="1" i="1" u="none" strike="noStrike" kern="1200" cap="none" spc="0" normalizeH="0" baseline="0" noProof="0" dirty="0">
                <a:ln>
                  <a:noFill/>
                </a:ln>
                <a:solidFill>
                  <a:prstClr val="black"/>
                </a:solidFill>
                <a:effectLst/>
                <a:uLnTx/>
                <a:uFillTx/>
                <a:latin typeface="+mn-lt"/>
                <a:ea typeface="+mn-ea"/>
                <a:cs typeface="+mn-cs"/>
              </a:rPr>
              <a:t>cyfeiriwch at lyfr </a:t>
            </a:r>
            <a:r>
              <a:rPr kumimoji="0" lang="cy-GB" sz="1200" b="1" i="1" u="none" strike="noStrike" kern="1200" cap="none" spc="0" normalizeH="0" baseline="0" noProof="0" dirty="0" err="1">
                <a:ln>
                  <a:noFill/>
                </a:ln>
                <a:solidFill>
                  <a:prstClr val="black"/>
                </a:solidFill>
                <a:effectLst/>
                <a:uLnTx/>
                <a:uFillTx/>
                <a:latin typeface="+mn-lt"/>
                <a:ea typeface="+mn-ea"/>
                <a:cs typeface="+mn-cs"/>
              </a:rPr>
              <a:t>Besel</a:t>
            </a:r>
            <a:r>
              <a:rPr kumimoji="0" lang="cy-GB" sz="1200" b="1" i="1" u="none" strike="noStrike" kern="1200" cap="none" spc="0" normalizeH="0" baseline="0" noProof="0" dirty="0">
                <a:ln>
                  <a:noFill/>
                </a:ln>
                <a:solidFill>
                  <a:prstClr val="black"/>
                </a:solidFill>
                <a:effectLst/>
                <a:uLnTx/>
                <a:uFillTx/>
                <a:latin typeface="+mn-lt"/>
                <a:ea typeface="+mn-ea"/>
                <a:cs typeface="+mn-cs"/>
              </a:rPr>
              <a:t> Van </a:t>
            </a:r>
            <a:r>
              <a:rPr kumimoji="0" lang="cy-GB" sz="1200" b="1" i="1" u="none" strike="noStrike" kern="1200" cap="none" spc="0" normalizeH="0" baseline="0" noProof="0" dirty="0" err="1">
                <a:ln>
                  <a:noFill/>
                </a:ln>
                <a:solidFill>
                  <a:prstClr val="black"/>
                </a:solidFill>
                <a:effectLst/>
                <a:uLnTx/>
                <a:uFillTx/>
                <a:latin typeface="+mn-lt"/>
                <a:ea typeface="+mn-ea"/>
                <a:cs typeface="+mn-cs"/>
              </a:rPr>
              <a:t>Der</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Kolk</a:t>
            </a:r>
            <a:r>
              <a:rPr kumimoji="0" lang="cy-GB" sz="1200" b="1" i="1" u="none" strike="noStrike" kern="1200" cap="none" spc="0" normalizeH="0" baseline="0" noProof="0" dirty="0">
                <a:ln>
                  <a:noFill/>
                </a:ln>
                <a:solidFill>
                  <a:prstClr val="black"/>
                </a:solidFill>
                <a:effectLst/>
                <a:uLnTx/>
                <a:uFillTx/>
                <a:latin typeface="+mn-lt"/>
                <a:ea typeface="+mn-ea"/>
                <a:cs typeface="+mn-cs"/>
              </a:rPr>
              <a:t> “The </a:t>
            </a:r>
            <a:r>
              <a:rPr kumimoji="0" lang="cy-GB" sz="1200" b="1" i="1" u="none" strike="noStrike" kern="1200" cap="none" spc="0" normalizeH="0" baseline="0" noProof="0" dirty="0" err="1">
                <a:ln>
                  <a:noFill/>
                </a:ln>
                <a:solidFill>
                  <a:prstClr val="black"/>
                </a:solidFill>
                <a:effectLst/>
                <a:uLnTx/>
                <a:uFillTx/>
                <a:latin typeface="+mn-lt"/>
                <a:ea typeface="+mn-ea"/>
                <a:cs typeface="+mn-cs"/>
              </a:rPr>
              <a:t>Body</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Keeps</a:t>
            </a:r>
            <a:r>
              <a:rPr kumimoji="0" lang="cy-GB" sz="1200" b="1" i="1" u="none" strike="noStrike" kern="1200" cap="none" spc="0" normalizeH="0" baseline="0" noProof="0" dirty="0">
                <a:ln>
                  <a:noFill/>
                </a:ln>
                <a:solidFill>
                  <a:prstClr val="black"/>
                </a:solidFill>
                <a:effectLst/>
                <a:uLnTx/>
                <a:uFillTx/>
                <a:latin typeface="+mn-lt"/>
                <a:ea typeface="+mn-ea"/>
                <a:cs typeface="+mn-cs"/>
              </a:rPr>
              <a:t> the </a:t>
            </a:r>
            <a:r>
              <a:rPr kumimoji="0" lang="cy-GB" sz="1200" b="1" i="1" u="none" strike="noStrike" kern="1200" cap="none" spc="0" normalizeH="0" baseline="0" noProof="0" dirty="0" err="1">
                <a:ln>
                  <a:noFill/>
                </a:ln>
                <a:solidFill>
                  <a:prstClr val="black"/>
                </a:solidFill>
                <a:effectLst/>
                <a:uLnTx/>
                <a:uFillTx/>
                <a:latin typeface="+mn-lt"/>
                <a:ea typeface="+mn-ea"/>
                <a:cs typeface="+mn-cs"/>
              </a:rPr>
              <a:t>Score</a:t>
            </a:r>
            <a:r>
              <a:rPr kumimoji="0" lang="cy-GB" sz="1200" b="1" i="1" u="none" strike="noStrike" kern="1200" cap="none" spc="0" normalizeH="0" baseline="0" noProof="0" dirty="0">
                <a:ln>
                  <a:noFill/>
                </a:ln>
                <a:solidFill>
                  <a:prstClr val="black"/>
                </a:solidFill>
                <a:effectLst/>
                <a:uLnTx/>
                <a:uFillTx/>
                <a:latin typeface="+mn-lt"/>
                <a:ea typeface="+mn-ea"/>
                <a:cs typeface="+mn-cs"/>
              </a:rPr>
              <a:t>” a llyfr Peter </a:t>
            </a:r>
            <a:r>
              <a:rPr kumimoji="0" lang="cy-GB" sz="1200" b="1" i="1" u="none" strike="noStrike" kern="1200" cap="none" spc="0" normalizeH="0" baseline="0" noProof="0" dirty="0" err="1">
                <a:ln>
                  <a:noFill/>
                </a:ln>
                <a:solidFill>
                  <a:prstClr val="black"/>
                </a:solidFill>
                <a:effectLst/>
                <a:uLnTx/>
                <a:uFillTx/>
                <a:latin typeface="+mn-lt"/>
                <a:ea typeface="+mn-ea"/>
                <a:cs typeface="+mn-cs"/>
              </a:rPr>
              <a:t>Levine</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Trauma</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through</a:t>
            </a:r>
            <a:r>
              <a:rPr kumimoji="0" lang="cy-GB" sz="1200" b="1" i="1" u="none" strike="noStrike" kern="1200" cap="none" spc="0" normalizeH="0" baseline="0" noProof="0" dirty="0">
                <a:ln>
                  <a:noFill/>
                </a:ln>
                <a:solidFill>
                  <a:prstClr val="black"/>
                </a:solidFill>
                <a:effectLst/>
                <a:uLnTx/>
                <a:uFillTx/>
                <a:latin typeface="+mn-lt"/>
                <a:ea typeface="+mn-ea"/>
                <a:cs typeface="+mn-cs"/>
              </a:rPr>
              <a:t> a </a:t>
            </a:r>
            <a:r>
              <a:rPr kumimoji="0" lang="cy-GB" sz="1200" b="1" i="1" u="none" strike="noStrike" kern="1200" cap="none" spc="0" normalizeH="0" baseline="0" noProof="0" dirty="0" err="1">
                <a:ln>
                  <a:noFill/>
                </a:ln>
                <a:solidFill>
                  <a:prstClr val="black"/>
                </a:solidFill>
                <a:effectLst/>
                <a:uLnTx/>
                <a:uFillTx/>
                <a:latin typeface="+mn-lt"/>
                <a:ea typeface="+mn-ea"/>
                <a:cs typeface="+mn-cs"/>
              </a:rPr>
              <a:t>child’s</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eyes</a:t>
            </a:r>
            <a:r>
              <a:rPr kumimoji="0" lang="cy-GB" sz="1200" b="1" i="1"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1" u="none" strike="noStrike" kern="1200" cap="none" spc="0" normalizeH="0" baseline="0" noProof="0" dirty="0">
                <a:ln>
                  <a:noFill/>
                </a:ln>
                <a:solidFill>
                  <a:prstClr val="black"/>
                </a:solidFill>
                <a:effectLst/>
                <a:uLnTx/>
                <a:uFillTx/>
                <a:latin typeface="+mn-lt"/>
                <a:ea typeface="+mn-ea"/>
                <a:cs typeface="+mn-cs"/>
              </a:rPr>
              <a:t> Post - Myfyrio, Uniaethu, Rheoleiddio, yr holl emosiynau yn seiliedig ar GARIAD neu OFN, rhowch SYLW i'ch plentyn 10/20/10 (10 munud yn y bore, 20 munud ar ôl ysgol neu ganol dydd, 10 munud amser gwely </a:t>
            </a:r>
            <a:r>
              <a:rPr kumimoji="0" lang="cy-GB" sz="1200" b="1" i="1" u="none" strike="noStrike" kern="1200" cap="none" spc="0" normalizeH="0" baseline="0" noProof="0" dirty="0">
                <a:ln>
                  <a:noFill/>
                </a:ln>
                <a:solidFill>
                  <a:prstClr val="black"/>
                </a:solidFill>
                <a:effectLst/>
                <a:uLnTx/>
                <a:uFillTx/>
                <a:latin typeface="+mn-lt"/>
                <a:ea typeface="+mn-ea"/>
                <a:cs typeface="+mn-cs"/>
              </a:rPr>
              <a:t>cyfeiriwch at lyfrau </a:t>
            </a:r>
            <a:r>
              <a:rPr kumimoji="0" lang="cy-GB" sz="1200" b="1" i="1" u="none" strike="noStrike" kern="1200" cap="none" spc="0" normalizeH="0" baseline="0" noProof="0" dirty="0" err="1">
                <a:ln>
                  <a:noFill/>
                </a:ln>
                <a:solidFill>
                  <a:prstClr val="black"/>
                </a:solidFill>
                <a:effectLst/>
                <a:uLnTx/>
                <a:uFillTx/>
                <a:latin typeface="+mn-lt"/>
                <a:ea typeface="+mn-ea"/>
                <a:cs typeface="+mn-cs"/>
              </a:rPr>
              <a:t>Bryan</a:t>
            </a:r>
            <a:r>
              <a:rPr kumimoji="0" lang="cy-GB" sz="1200" b="1" i="1" u="none" strike="noStrike" kern="1200" cap="none" spc="0" normalizeH="0" baseline="0" noProof="0" dirty="0">
                <a:ln>
                  <a:noFill/>
                </a:ln>
                <a:solidFill>
                  <a:prstClr val="black"/>
                </a:solidFill>
                <a:effectLst/>
                <a:uLnTx/>
                <a:uFillTx/>
                <a:latin typeface="+mn-lt"/>
                <a:ea typeface="+mn-ea"/>
                <a:cs typeface="+mn-cs"/>
              </a:rPr>
              <a:t> Post “</a:t>
            </a:r>
            <a:r>
              <a:rPr kumimoji="0" lang="cy-GB" sz="1200" b="1" i="1" u="none" strike="noStrike" kern="1200" cap="none" spc="0" normalizeH="0" baseline="0" noProof="0" dirty="0" err="1">
                <a:ln>
                  <a:noFill/>
                </a:ln>
                <a:solidFill>
                  <a:prstClr val="black"/>
                </a:solidFill>
                <a:effectLst/>
                <a:uLnTx/>
                <a:uFillTx/>
                <a:latin typeface="+mn-lt"/>
                <a:ea typeface="+mn-ea"/>
                <a:cs typeface="+mn-cs"/>
              </a:rPr>
              <a:t>From</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Fear</a:t>
            </a:r>
            <a:r>
              <a:rPr kumimoji="0" lang="cy-GB" sz="1200" b="1" i="1" u="none" strike="noStrike" kern="1200" cap="none" spc="0" normalizeH="0" baseline="0" noProof="0" dirty="0">
                <a:ln>
                  <a:noFill/>
                </a:ln>
                <a:solidFill>
                  <a:prstClr val="black"/>
                </a:solidFill>
                <a:effectLst/>
                <a:uLnTx/>
                <a:uFillTx/>
                <a:latin typeface="+mn-lt"/>
                <a:ea typeface="+mn-ea"/>
                <a:cs typeface="+mn-cs"/>
              </a:rPr>
              <a:t> to </a:t>
            </a:r>
            <a:r>
              <a:rPr kumimoji="0" lang="cy-GB" sz="1200" b="1" i="1" u="none" strike="noStrike" kern="1200" cap="none" spc="0" normalizeH="0" baseline="0" noProof="0" dirty="0" err="1">
                <a:ln>
                  <a:noFill/>
                </a:ln>
                <a:solidFill>
                  <a:prstClr val="black"/>
                </a:solidFill>
                <a:effectLst/>
                <a:uLnTx/>
                <a:uFillTx/>
                <a:latin typeface="+mn-lt"/>
                <a:ea typeface="+mn-ea"/>
                <a:cs typeface="+mn-cs"/>
              </a:rPr>
              <a:t>Love</a:t>
            </a:r>
            <a:r>
              <a:rPr kumimoji="0" lang="cy-GB" sz="1200" b="1" i="1" u="none" strike="noStrike" kern="1200" cap="none" spc="0" normalizeH="0" baseline="0" noProof="0" dirty="0">
                <a:ln>
                  <a:noFill/>
                </a:ln>
                <a:solidFill>
                  <a:prstClr val="black"/>
                </a:solidFill>
                <a:effectLst/>
                <a:uLnTx/>
                <a:uFillTx/>
                <a:latin typeface="+mn-lt"/>
                <a:ea typeface="+mn-ea"/>
                <a:cs typeface="+mn-cs"/>
              </a:rPr>
              <a:t>” a “The </a:t>
            </a:r>
            <a:r>
              <a:rPr kumimoji="0" lang="cy-GB" sz="1200" b="1" i="1" u="none" strike="noStrike" kern="1200" cap="none" spc="0" normalizeH="0" baseline="0" noProof="0" dirty="0" err="1">
                <a:ln>
                  <a:noFill/>
                </a:ln>
                <a:solidFill>
                  <a:prstClr val="black"/>
                </a:solidFill>
                <a:effectLst/>
                <a:uLnTx/>
                <a:uFillTx/>
                <a:latin typeface="+mn-lt"/>
                <a:ea typeface="+mn-ea"/>
                <a:cs typeface="+mn-cs"/>
              </a:rPr>
              <a:t>Great</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1" i="1" u="none" strike="noStrike" kern="1200" cap="none" spc="0" normalizeH="0" baseline="0" noProof="0" dirty="0">
                <a:ln>
                  <a:noFill/>
                </a:ln>
                <a:solidFill>
                  <a:prstClr val="black"/>
                </a:solidFill>
                <a:effectLst/>
                <a:uLnTx/>
                <a:uFillTx/>
                <a:latin typeface="+mn-lt"/>
                <a:ea typeface="+mn-ea"/>
                <a:cs typeface="+mn-cs"/>
              </a:rPr>
              <a:t> </a:t>
            </a:r>
            <a:r>
              <a:rPr kumimoji="0" lang="cy-GB" sz="1200" b="1" i="1"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1" i="1" u="none" strike="noStrike" kern="1200" cap="none" spc="0" normalizeH="0" baseline="0" noProof="0" dirty="0">
                <a:ln>
                  <a:noFill/>
                </a:ln>
                <a:solidFill>
                  <a:prstClr val="black"/>
                </a:solidFill>
                <a:effectLst/>
                <a:uLnTx/>
                <a:uFillTx/>
                <a:latin typeface="+mn-lt"/>
                <a:ea typeface="+mn-ea"/>
                <a:cs typeface="+mn-cs"/>
              </a:rPr>
              <a:t>” a hefyd ei glipiau </a:t>
            </a:r>
            <a:r>
              <a:rPr kumimoji="0" lang="cy-GB" sz="1200" b="1" i="1" u="none" strike="noStrike" kern="1200" cap="none" spc="0" normalizeH="0" baseline="0" noProof="0" dirty="0" err="1">
                <a:ln>
                  <a:noFill/>
                </a:ln>
                <a:solidFill>
                  <a:prstClr val="black"/>
                </a:solidFill>
                <a:effectLst/>
                <a:uLnTx/>
                <a:uFillTx/>
                <a:latin typeface="+mn-lt"/>
                <a:ea typeface="+mn-ea"/>
                <a:cs typeface="+mn-cs"/>
              </a:rPr>
              <a:t>youtube</a:t>
            </a:r>
            <a:r>
              <a:rPr kumimoji="0" lang="cy-GB" sz="1200" b="1" i="1" u="none" strike="noStrike" kern="1200" cap="none" spc="0" normalizeH="0" baseline="0" noProof="0" dirty="0">
                <a:ln>
                  <a:noFill/>
                </a:ln>
                <a:solidFill>
                  <a:prstClr val="black"/>
                </a:solidFill>
                <a:effectLst/>
                <a:uLnTx/>
                <a:uFillTx/>
                <a:latin typeface="+mn-lt"/>
                <a:ea typeface="+mn-ea"/>
                <a:cs typeface="+mn-cs"/>
              </a:rPr>
              <a:t> RHAD AC AM DDIM</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351408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Arolwg mwy diweddar sy'n cadarnhau'r hyn y gwnaeth astudiaeth Selwyn ei ganfod - https://www.adoptionuk.org/news/bbcadoption-uk-survey-snapshot-modern-day-Adoption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Wrth ofyn sut y bydden nhw’n nodweddu eu mabwysiadu, dywedodd mwy na chwarter y rhieni naill ai fod heriau difrifol wedi effeithio ar y teulu ehangach, neu fod y mabwysiadu mewn perygl o gael ei amharu, neu ei fod eisoes wedi cael ei amharu.  Roedd bron i hanner yn ei chael hi’n ‘heriol ond sefydlog’, ychydig dros chwarter yn ‘foddhaus a sefydlog’.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Dywedodd Dr Sue Armstrong Brown, prif weithredwr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“Mae canlyniadau’r arolwg yn adlewyrchu’n fras yr hyn yr oeddem eisoes yn ei wybod - bod llawer o deuluoedd yn profi heriau difrifol. Mewn byd iwtopaidd byddai holl brofiadau rhieni sy'n mabwysiadu yn ‘foddhaus a sefydlog’ ond rydyn ni’n siarad am rai o’r plant mwyaf bregus mewn cymdeithas.”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Dywedodd y mwyafrif o’r rhieni sy'n mabwysiadu wnaeth ymateb i arolwg ar y cyd a gynhaliwyd gan y BBC ac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eu bod yn byw gyda thrais difrifol a pharhaus gan eu plant.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Cynhaliwyd yr arolwg gan raglen </a:t>
            </a:r>
            <a:r>
              <a:rPr kumimoji="0" lang="cy-GB" sz="1200" b="0" i="0" u="none" strike="noStrike" kern="1200" cap="none" spc="0" normalizeH="0" baseline="0" noProof="0" dirty="0" err="1">
                <a:ln>
                  <a:noFill/>
                </a:ln>
                <a:solidFill>
                  <a:prstClr val="black"/>
                </a:solidFill>
                <a:effectLst/>
                <a:uLnTx/>
                <a:uFillTx/>
                <a:latin typeface="+mn-lt"/>
                <a:ea typeface="+mn-ea"/>
                <a:cs typeface="+mn-cs"/>
              </a:rPr>
              <a:t>File</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on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Four</a:t>
            </a:r>
            <a:r>
              <a:rPr kumimoji="0" lang="cy-GB" sz="1200" b="0" i="0" u="none" strike="noStrike" kern="1200" cap="none" spc="0" normalizeH="0" baseline="0" noProof="0" dirty="0">
                <a:ln>
                  <a:noFill/>
                </a:ln>
                <a:solidFill>
                  <a:prstClr val="black"/>
                </a:solidFill>
                <a:effectLst/>
                <a:uLnTx/>
                <a:uFillTx/>
                <a:latin typeface="+mn-lt"/>
                <a:ea typeface="+mn-ea"/>
                <a:cs typeface="+mn-cs"/>
              </a:rPr>
              <a:t> BBC Radio </a:t>
            </a:r>
            <a:r>
              <a:rPr kumimoji="0" lang="cy-GB" sz="1200" b="0" i="0" u="none" strike="noStrike" kern="1200" cap="none" spc="0" normalizeH="0" baseline="0" noProof="0" dirty="0" err="1">
                <a:ln>
                  <a:noFill/>
                </a:ln>
                <a:solidFill>
                  <a:prstClr val="black"/>
                </a:solidFill>
                <a:effectLst/>
                <a:uLnTx/>
                <a:uFillTx/>
                <a:latin typeface="+mn-lt"/>
                <a:ea typeface="+mn-ea"/>
                <a:cs typeface="+mn-cs"/>
              </a:rPr>
              <a:t>Four</a:t>
            </a:r>
            <a:r>
              <a:rPr kumimoji="0" lang="cy-GB" sz="1200" b="0" i="0" u="none" strike="noStrike" kern="1200" cap="none" spc="0" normalizeH="0" baseline="0" noProof="0" dirty="0">
                <a:ln>
                  <a:noFill/>
                </a:ln>
                <a:solidFill>
                  <a:prstClr val="black"/>
                </a:solidFill>
                <a:effectLst/>
                <a:uLnTx/>
                <a:uFillTx/>
                <a:latin typeface="+mn-lt"/>
                <a:ea typeface="+mn-ea"/>
                <a:cs typeface="+mn-cs"/>
              </a:rPr>
              <a:t> ac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yr elusen sy'n siarad dros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Bydd canlyniadau'r arolwg ac adborth gan rieni sy'n mabwysiadu yn darparu'r cynnwys ar gyfer ymchwiliad </a:t>
            </a:r>
            <a:r>
              <a:rPr kumimoji="0" lang="cy-GB" sz="1200" b="0" i="0" u="none" strike="noStrike" kern="1200" cap="none" spc="0" normalizeH="0" baseline="0" noProof="0" dirty="0" err="1">
                <a:ln>
                  <a:noFill/>
                </a:ln>
                <a:solidFill>
                  <a:prstClr val="black"/>
                </a:solidFill>
                <a:effectLst/>
                <a:uLnTx/>
                <a:uFillTx/>
                <a:latin typeface="+mn-lt"/>
                <a:ea typeface="+mn-ea"/>
                <a:cs typeface="+mn-cs"/>
              </a:rPr>
              <a:t>File</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on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Four</a:t>
            </a:r>
            <a:r>
              <a:rPr kumimoji="0" lang="cy-GB" sz="1200" b="0" i="0" u="none" strike="noStrike" kern="1200" cap="none" spc="0" normalizeH="0" baseline="0" noProof="0" dirty="0">
                <a:ln>
                  <a:noFill/>
                </a:ln>
                <a:solidFill>
                  <a:prstClr val="black"/>
                </a:solidFill>
                <a:effectLst/>
                <a:uLnTx/>
                <a:uFillTx/>
                <a:latin typeface="+mn-lt"/>
                <a:ea typeface="+mn-ea"/>
                <a:cs typeface="+mn-cs"/>
              </a:rPr>
              <a:t> i fabwysiadu heddiw.  Mae trais plentyn tuag at riant wrth fabwysiadu yn cael ei gydnabod fwyfwy fel canlyniad trawma sydd wedi’i ddioddef gan y rhai sy’n cael eu mabwysiadu o ganlyniad i esgeulustod a chamdriniaeth gyda'u teuluoedd biolegol cyn mynd i ofal.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Dywedodd bron i ddwy ran o dair o'r ymatebwyr fod eu plentyn wedi dangos ymddygiad ymosodol tuag atynt.  Datgelodd sylwadau manwl a wnaed gan bron i ddwy fil o rieni fod llawer o hyn yn ddifrifol ac yn barhaus.  Nododd mwyafrif yr holl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 ymatebodd i'r arolwg ddigwyddiadau o drais sylweddol: o ddyrnu, cicio a brathu, i fygythiadau gyda chyllyll i ymosodiadau rhywiol ac ymosodiadau oedd yn gofyn am driniaeth ysbyty.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Ymhlith y digwyddiadau roedd: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dreisgar yn aml oherwydd pryder uchel cynhenid. Mae bellach yn fwy na fi a gyda gofid enfawr mae'n rhaid i ni ffonio'r heddlu.  Pe bai'n ŵr i nu, byddwn i'n cael ysgariad ond ni allwch ysgaru eich plentyn. Ni allaf roi'r gorau iddo oherwydd ni yw'r unig beth sefydlog yn ei fywyd.  Rydyn ni'n byw gyda thrais plentyn tuag at riant.”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mwyafrif helaeth o'r 5,000 a mwy o blant sy'n cael eu mabwysiadu yn y DU bob blwyddyn yn cael eu mabwysiadu o ofal.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Dywedodd Dr Sue Armstrong Brown: “Rydyn ni'n siarad am drais sy'n cael ei danio gan drawma gan blant a fydd wedi bod yn dyst i'r </a:t>
            </a:r>
            <a:r>
              <a:rPr kumimoji="0" lang="cy-GB" sz="1200" b="0" i="0" u="none" strike="noStrike" kern="1200" cap="none" spc="0" normalizeH="0" baseline="0" noProof="0" dirty="0" err="1">
                <a:ln>
                  <a:noFill/>
                </a:ln>
                <a:solidFill>
                  <a:prstClr val="black"/>
                </a:solidFill>
                <a:effectLst/>
                <a:uLnTx/>
                <a:uFillTx/>
                <a:latin typeface="+mn-lt"/>
                <a:ea typeface="+mn-ea"/>
                <a:cs typeface="+mn-cs"/>
              </a:rPr>
              <a:t>annychmygol</a:t>
            </a:r>
            <a:r>
              <a:rPr kumimoji="0" lang="cy-GB" sz="1200" b="0" i="0" u="none" strike="noStrike" kern="1200" cap="none" spc="0" normalizeH="0" baseline="0" noProof="0" dirty="0">
                <a:ln>
                  <a:noFill/>
                </a:ln>
                <a:solidFill>
                  <a:prstClr val="black"/>
                </a:solidFill>
                <a:effectLst/>
                <a:uLnTx/>
                <a:uFillTx/>
                <a:latin typeface="+mn-lt"/>
                <a:ea typeface="+mn-ea"/>
                <a:cs typeface="+mn-cs"/>
              </a:rPr>
              <a:t> yn eu bywydau cynnar. Nid bwled arian yw mabwysiadu - nid yw problemau'r plant hyn yn diflannu dros nos.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plant sydd wedi dioddef trawma camdriniaeth neu esgeulustod wedi profi bod y byd yn lle anniogel a pheryglus. Mae ymddygiad treisgar y plentyn yn datgelu trallod eithafol ac angen i deimlo'n ddiogel a’i fod yn cael ei amddiffyn. Mae angen technegau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penodol ar y plant hyn a mynediad at therapi i oresgyn trawma plentyndod cynnar, a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wrthod unrhyw ymdrechion o serch rhieni neu ymdrechion rhieni i reoli eu hymddygiad.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Gofynnwyd i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hefyd am y wybodaeth a roddwyd iddynt cyn mabwysiadu.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Roedd tua thraean yn credu nad oeddent wedi derbyn gwybodaeth ‘lawn a chywir’ am eu plant yn ystod y broses fabwysiadu.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ofynnwyd a oeddent yn falch eu bod wedi mabwysiadu, dywedodd mwyafrif llethol yr ymatebwyr i'r arolwg eu bod nhw yn falch.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Ychwanegodd Dr Armstrong Brown: “Er gwaethaf yr heriau,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wydn ac yn ymroddedig i’w plant, ac mae’r canlyniadau hyn yn atgyfnerthu y gall mabwysiadu weithio i’r mwyafrif, gyda’r gefnogaeth gywir. Dywedodd naw o bob deg o’r ymatebwyr eu bod yn falch eu bod wedi mabwysiadu”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1" u="none" strike="noStrike" kern="1200" cap="none" spc="0" normalizeH="0" baseline="0" noProof="0" dirty="0">
                <a:ln>
                  <a:noFill/>
                </a:ln>
                <a:solidFill>
                  <a:prstClr val="black"/>
                </a:solidFill>
                <a:effectLst/>
                <a:uLnTx/>
                <a:uFillTx/>
                <a:latin typeface="+mn-lt"/>
                <a:ea typeface="+mn-ea"/>
                <a:cs typeface="+mn-cs"/>
              </a:rPr>
              <a:t>Mae </a:t>
            </a:r>
            <a:r>
              <a:rPr kumimoji="0" lang="cy-GB" sz="1200" b="0" i="1" u="none" strike="noStrike" kern="1200" cap="none" spc="0" normalizeH="0" baseline="0" noProof="0" dirty="0" err="1">
                <a:ln>
                  <a:noFill/>
                </a:ln>
                <a:solidFill>
                  <a:prstClr val="black"/>
                </a:solidFill>
                <a:effectLst/>
                <a:uLnTx/>
                <a:uFillTx/>
                <a:latin typeface="+mn-lt"/>
                <a:ea typeface="+mn-ea"/>
                <a:cs typeface="+mn-cs"/>
              </a:rPr>
              <a:t>File</a:t>
            </a:r>
            <a:r>
              <a:rPr kumimoji="0" lang="cy-GB" sz="1200" b="0" i="1" u="none" strike="noStrike" kern="1200" cap="none" spc="0" normalizeH="0" baseline="0" noProof="0" dirty="0">
                <a:ln>
                  <a:noFill/>
                </a:ln>
                <a:solidFill>
                  <a:prstClr val="black"/>
                </a:solidFill>
                <a:effectLst/>
                <a:uLnTx/>
                <a:uFillTx/>
                <a:latin typeface="+mn-lt"/>
                <a:ea typeface="+mn-ea"/>
                <a:cs typeface="+mn-cs"/>
              </a:rPr>
              <a:t> </a:t>
            </a:r>
            <a:r>
              <a:rPr kumimoji="0" lang="cy-GB" sz="1200" b="0" i="1" u="none" strike="noStrike" kern="1200" cap="none" spc="0" normalizeH="0" baseline="0" noProof="0" dirty="0" err="1">
                <a:ln>
                  <a:noFill/>
                </a:ln>
                <a:solidFill>
                  <a:prstClr val="black"/>
                </a:solidFill>
                <a:effectLst/>
                <a:uLnTx/>
                <a:uFillTx/>
                <a:latin typeface="+mn-lt"/>
                <a:ea typeface="+mn-ea"/>
                <a:cs typeface="+mn-cs"/>
              </a:rPr>
              <a:t>on</a:t>
            </a:r>
            <a:r>
              <a:rPr kumimoji="0" lang="cy-GB" sz="1200" b="0" i="1" u="none" strike="noStrike" kern="1200" cap="none" spc="0" normalizeH="0" baseline="0" noProof="0" dirty="0">
                <a:ln>
                  <a:noFill/>
                </a:ln>
                <a:solidFill>
                  <a:prstClr val="black"/>
                </a:solidFill>
                <a:effectLst/>
                <a:uLnTx/>
                <a:uFillTx/>
                <a:latin typeface="+mn-lt"/>
                <a:ea typeface="+mn-ea"/>
                <a:cs typeface="+mn-cs"/>
              </a:rPr>
              <a:t> 4 </a:t>
            </a:r>
            <a:r>
              <a:rPr kumimoji="0" lang="cy-GB" sz="1200" b="0" i="1"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1" u="none" strike="noStrike" kern="1200" cap="none" spc="0" normalizeH="0" baseline="0" noProof="0" dirty="0">
                <a:ln>
                  <a:noFill/>
                </a:ln>
                <a:solidFill>
                  <a:prstClr val="black"/>
                </a:solidFill>
                <a:effectLst/>
                <a:uLnTx/>
                <a:uFillTx/>
                <a:latin typeface="+mn-lt"/>
                <a:ea typeface="+mn-ea"/>
                <a:cs typeface="+mn-cs"/>
              </a:rPr>
              <a:t>: </a:t>
            </a:r>
            <a:r>
              <a:rPr kumimoji="0" lang="cy-GB" sz="1200" b="0" i="1" u="none" strike="noStrike" kern="1200" cap="none" spc="0" normalizeH="0" baseline="0" noProof="0" dirty="0" err="1">
                <a:ln>
                  <a:noFill/>
                </a:ln>
                <a:solidFill>
                  <a:prstClr val="black"/>
                </a:solidFill>
                <a:effectLst/>
                <a:uLnTx/>
                <a:uFillTx/>
                <a:latin typeface="+mn-lt"/>
                <a:ea typeface="+mn-ea"/>
                <a:cs typeface="+mn-cs"/>
              </a:rPr>
              <a:t>Families</a:t>
            </a:r>
            <a:r>
              <a:rPr kumimoji="0" lang="cy-GB" sz="1200" b="0" i="1" u="none" strike="noStrike" kern="1200" cap="none" spc="0" normalizeH="0" baseline="0" noProof="0" dirty="0">
                <a:ln>
                  <a:noFill/>
                </a:ln>
                <a:solidFill>
                  <a:prstClr val="black"/>
                </a:solidFill>
                <a:effectLst/>
                <a:uLnTx/>
                <a:uFillTx/>
                <a:latin typeface="+mn-lt"/>
                <a:ea typeface="+mn-ea"/>
                <a:cs typeface="+mn-cs"/>
              </a:rPr>
              <a:t> </a:t>
            </a:r>
            <a:r>
              <a:rPr kumimoji="0" lang="cy-GB" sz="1200" b="0" i="1" u="none" strike="noStrike" kern="1200" cap="none" spc="0" normalizeH="0" baseline="0" noProof="0" dirty="0" err="1">
                <a:ln>
                  <a:noFill/>
                </a:ln>
                <a:solidFill>
                  <a:prstClr val="black"/>
                </a:solidFill>
                <a:effectLst/>
                <a:uLnTx/>
                <a:uFillTx/>
                <a:latin typeface="+mn-lt"/>
                <a:ea typeface="+mn-ea"/>
                <a:cs typeface="+mn-cs"/>
              </a:rPr>
              <a:t>in</a:t>
            </a:r>
            <a:r>
              <a:rPr kumimoji="0" lang="cy-GB" sz="1200" b="0" i="1" u="none" strike="noStrike" kern="1200" cap="none" spc="0" normalizeH="0" baseline="0" noProof="0" dirty="0">
                <a:ln>
                  <a:noFill/>
                </a:ln>
                <a:solidFill>
                  <a:prstClr val="black"/>
                </a:solidFill>
                <a:effectLst/>
                <a:uLnTx/>
                <a:uFillTx/>
                <a:latin typeface="+mn-lt"/>
                <a:ea typeface="+mn-ea"/>
                <a:cs typeface="+mn-cs"/>
              </a:rPr>
              <a:t> </a:t>
            </a:r>
            <a:r>
              <a:rPr kumimoji="0" lang="cy-GB" sz="1200" b="0" i="1" u="none" strike="noStrike" kern="1200" cap="none" spc="0" normalizeH="0" baseline="0" noProof="0" dirty="0" err="1">
                <a:ln>
                  <a:noFill/>
                </a:ln>
                <a:solidFill>
                  <a:prstClr val="black"/>
                </a:solidFill>
                <a:effectLst/>
                <a:uLnTx/>
                <a:uFillTx/>
                <a:latin typeface="+mn-lt"/>
                <a:ea typeface="+mn-ea"/>
                <a:cs typeface="+mn-cs"/>
              </a:rPr>
              <a:t>Crisis</a:t>
            </a:r>
            <a:r>
              <a:rPr kumimoji="0" lang="cy-GB" sz="1200" b="0" i="1" u="none" strike="noStrike" kern="1200" cap="none" spc="0" normalizeH="0" baseline="0" noProof="0" dirty="0">
                <a:ln>
                  <a:noFill/>
                </a:ln>
                <a:solidFill>
                  <a:prstClr val="black"/>
                </a:solidFill>
                <a:effectLst/>
                <a:uLnTx/>
                <a:uFillTx/>
                <a:latin typeface="+mn-lt"/>
                <a:ea typeface="+mn-ea"/>
                <a:cs typeface="+mn-cs"/>
              </a:rPr>
              <a:t>, yn cael ei ddarlledu am 8pm ddydd Mawrth 26 Medi 2017, Radio </a:t>
            </a:r>
            <a:r>
              <a:rPr kumimoji="0" lang="cy-GB" sz="1200" b="0" i="1" u="none" strike="noStrike" kern="1200" cap="none" spc="0" normalizeH="0" baseline="0" noProof="0" dirty="0" err="1">
                <a:ln>
                  <a:noFill/>
                </a:ln>
                <a:solidFill>
                  <a:prstClr val="black"/>
                </a:solidFill>
                <a:effectLst/>
                <a:uLnTx/>
                <a:uFillTx/>
                <a:latin typeface="+mn-lt"/>
                <a:ea typeface="+mn-ea"/>
                <a:cs typeface="+mn-cs"/>
              </a:rPr>
              <a:t>Four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151794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mwyn penderfynu pa therapi/ymyrraeth/strategaeth fyddai fwyaf priodol, rydym yn annog rhieni/ymarferwyr i edrych ar sut mae'r ymennydd yn gweithio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Cliciwch Control ar y ddolen yn y sleid i DDANGOS Y FFILM neu dilynwch y ddolen hon https://www.youtube.com/watch?v=gm9CIJ74Oxw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Siaradwch am sut mae plant “Golli eu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 ac esbonio bod nifer o rieni’n defnyddio’r clip hwn gyda'u plant i'w helpu i ddeall pam ei fod yn troi o fod yn dawel i anhrefn mewn cyn lleied o amser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Cyfeiriwch at y cwrs 2 awr ar Iechyd ac Addysg lle byddwch chi'n darganfod mwy am y tair rhan hyn o'r ymennydd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Siaradwch yn fyr iawn am goesyn yr ymennydd (ymladd rhewi ffoi, </a:t>
            </a:r>
            <a:r>
              <a:rPr kumimoji="0" lang="cy-GB" sz="1200" b="0" i="0" u="none" strike="noStrike" kern="1200" cap="none" spc="0" normalizeH="0" baseline="0" noProof="0" dirty="0" err="1">
                <a:ln>
                  <a:noFill/>
                </a:ln>
                <a:solidFill>
                  <a:prstClr val="black"/>
                </a:solidFill>
                <a:effectLst/>
                <a:uLnTx/>
                <a:uFillTx/>
                <a:latin typeface="+mn-lt"/>
                <a:ea typeface="+mn-ea"/>
                <a:cs typeface="+mn-cs"/>
              </a:rPr>
              <a:t>cortisol</a:t>
            </a:r>
            <a:r>
              <a:rPr kumimoji="0" lang="cy-GB" sz="1200" b="0" i="0" u="none" strike="noStrike" kern="1200" cap="none" spc="0" normalizeH="0" baseline="0" noProof="0" dirty="0">
                <a:ln>
                  <a:noFill/>
                </a:ln>
                <a:solidFill>
                  <a:prstClr val="black"/>
                </a:solidFill>
                <a:effectLst/>
                <a:uLnTx/>
                <a:uFillTx/>
                <a:latin typeface="+mn-lt"/>
                <a:ea typeface="+mn-ea"/>
                <a:cs typeface="+mn-cs"/>
              </a:rPr>
              <a:t> ac adrenalin - hormonau straen), system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limbig</a:t>
            </a:r>
            <a:r>
              <a:rPr kumimoji="0" lang="cy-GB" sz="1200" b="0" i="0" u="none" strike="noStrike" kern="1200" cap="none" spc="0" normalizeH="0" baseline="0" noProof="0" dirty="0">
                <a:ln>
                  <a:noFill/>
                </a:ln>
                <a:solidFill>
                  <a:prstClr val="black"/>
                </a:solidFill>
                <a:effectLst/>
                <a:uLnTx/>
                <a:uFillTx/>
                <a:latin typeface="+mn-lt"/>
                <a:ea typeface="+mn-ea"/>
                <a:cs typeface="+mn-cs"/>
              </a:rPr>
              <a:t> (yn rheoli emosiynau, </a:t>
            </a:r>
            <a:r>
              <a:rPr kumimoji="0" lang="cy-GB" sz="1200" b="0" i="0" u="none" strike="noStrike" kern="1200" cap="none" spc="0" normalizeH="0" baseline="0" noProof="0" dirty="0" err="1">
                <a:ln>
                  <a:noFill/>
                </a:ln>
                <a:solidFill>
                  <a:prstClr val="black"/>
                </a:solidFill>
                <a:effectLst/>
                <a:uLnTx/>
                <a:uFillTx/>
                <a:latin typeface="+mn-lt"/>
                <a:ea typeface="+mn-ea"/>
                <a:cs typeface="+mn-cs"/>
              </a:rPr>
              <a:t>dopamin</a:t>
            </a:r>
            <a:r>
              <a:rPr kumimoji="0" lang="cy-GB" sz="1200" b="0" i="0" u="none" strike="noStrike" kern="1200" cap="none" spc="0" normalizeH="0" baseline="0" noProof="0" dirty="0">
                <a:ln>
                  <a:noFill/>
                </a:ln>
                <a:solidFill>
                  <a:prstClr val="black"/>
                </a:solidFill>
                <a:effectLst/>
                <a:uLnTx/>
                <a:uFillTx/>
                <a:latin typeface="+mn-lt"/>
                <a:ea typeface="+mn-ea"/>
                <a:cs typeface="+mn-cs"/>
              </a:rPr>
              <a:t> ac </a:t>
            </a:r>
            <a:r>
              <a:rPr kumimoji="0" lang="cy-GB" sz="1200" b="0" i="0" u="none" strike="noStrike" kern="1200" cap="none" spc="0" normalizeH="0" baseline="0" noProof="0" dirty="0" err="1">
                <a:ln>
                  <a:noFill/>
                </a:ln>
                <a:solidFill>
                  <a:prstClr val="black"/>
                </a:solidFill>
                <a:effectLst/>
                <a:uLnTx/>
                <a:uFillTx/>
                <a:latin typeface="+mn-lt"/>
                <a:ea typeface="+mn-ea"/>
                <a:cs typeface="+mn-cs"/>
              </a:rPr>
              <a:t>ocsitocin</a:t>
            </a:r>
            <a:r>
              <a:rPr kumimoji="0" lang="cy-GB" sz="1200" b="0" i="0" u="none" strike="noStrike" kern="1200" cap="none" spc="0" normalizeH="0" baseline="0" noProof="0" dirty="0">
                <a:ln>
                  <a:noFill/>
                </a:ln>
                <a:solidFill>
                  <a:prstClr val="black"/>
                </a:solidFill>
                <a:effectLst/>
                <a:uLnTx/>
                <a:uFillTx/>
                <a:latin typeface="+mn-lt"/>
                <a:ea typeface="+mn-ea"/>
                <a:cs typeface="+mn-cs"/>
              </a:rPr>
              <a:t> - hormonau teimlo’n dda) a'r cortecs cyn-</a:t>
            </a:r>
            <a:r>
              <a:rPr kumimoji="0" lang="cy-GB" sz="1200" b="0" i="0" u="none" strike="noStrike" kern="1200" cap="none" spc="0" normalizeH="0" baseline="0" noProof="0" dirty="0" err="1">
                <a:ln>
                  <a:noFill/>
                </a:ln>
                <a:solidFill>
                  <a:prstClr val="black"/>
                </a:solidFill>
                <a:effectLst/>
                <a:uLnTx/>
                <a:uFillTx/>
                <a:latin typeface="+mn-lt"/>
                <a:ea typeface="+mn-ea"/>
                <a:cs typeface="+mn-cs"/>
              </a:rPr>
              <a:t>dalcennol</a:t>
            </a:r>
            <a:r>
              <a:rPr kumimoji="0" lang="cy-GB" sz="1200" b="0" i="0" u="none" strike="noStrike" kern="1200" cap="none" spc="0" normalizeH="0" baseline="0" noProof="0" dirty="0">
                <a:ln>
                  <a:noFill/>
                </a:ln>
                <a:solidFill>
                  <a:prstClr val="black"/>
                </a:solidFill>
                <a:effectLst/>
                <a:uLnTx/>
                <a:uFillTx/>
                <a:latin typeface="+mn-lt"/>
                <a:ea typeface="+mn-ea"/>
                <a:cs typeface="+mn-cs"/>
              </a:rPr>
              <a:t> (gweithrediad gweithredol)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penderfynu pa ran o'r ymennydd sydd wedi'i “niweidio” ac sydd angen gweithio arno yn gyntaf gan y bydd hyn yn helpu i benderfynu pa strategaeth, therapi, ymyrraeth i'w defnyddio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rhan fwyaf o strategaethau/therapïau/ymyriadau yn ei gwneud yn ofynnol i'r plentyn gymryd rhan weithredol, y gwahaniaeth gyda Gwrthsefyll Di-drais yw NAD YW, mae Gwrthsefyll Di-drais yn ymwneud yn fwy â rhieni yn newid sut maen nhw'n ymddwyn/adweithio/ymateb</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313572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SÔN am “cyflyrau’n dod yn nodweddion” Bruce Perry sy'n gallu achosi newidiadau strwythurol yn yr ymennydd – gallwch ddarllen mwy yma </a:t>
            </a:r>
            <a:r>
              <a:rPr lang="cy-GB" sz="1200" b="1" dirty="0">
                <a:effectLst/>
                <a:latin typeface="Calibri" panose="020F0502020204030204" pitchFamily="34" charset="0"/>
                <a:ea typeface="Calibri" panose="020F0502020204030204" pitchFamily="34" charset="0"/>
                <a:cs typeface="Times New Roman" panose="02020603050405020304" pitchFamily="18" charset="0"/>
              </a:rPr>
              <a:t>http://www.trauma-pages.com/a/perry96.php</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SÔN am ddyfyniad </a:t>
            </a:r>
            <a:r>
              <a:rPr lang="cy-GB" sz="1200" dirty="0" err="1">
                <a:effectLst/>
                <a:latin typeface="Calibri" panose="020F0502020204030204" pitchFamily="34" charset="0"/>
                <a:ea typeface="Calibri" panose="020F0502020204030204" pitchFamily="34" charset="0"/>
                <a:cs typeface="Times New Roman" panose="02020603050405020304" pitchFamily="18" charset="0"/>
              </a:rPr>
              <a:t>Kim</a:t>
            </a:r>
            <a:r>
              <a:rPr lang="cy-GB" sz="1200" dirty="0">
                <a:effectLst/>
                <a:latin typeface="Calibri" panose="020F0502020204030204" pitchFamily="34" charset="0"/>
                <a:ea typeface="Calibri" panose="020F0502020204030204" pitchFamily="34" charset="0"/>
                <a:cs typeface="Times New Roman" panose="02020603050405020304" pitchFamily="18" charset="0"/>
              </a:rPr>
              <a:t> S </a:t>
            </a:r>
            <a:r>
              <a:rPr lang="cy-GB" sz="1200" dirty="0" err="1">
                <a:effectLst/>
                <a:latin typeface="Calibri" panose="020F0502020204030204" pitchFamily="34" charset="0"/>
                <a:ea typeface="Calibri" panose="020F0502020204030204" pitchFamily="34" charset="0"/>
                <a:cs typeface="Times New Roman" panose="02020603050405020304" pitchFamily="18" charset="0"/>
              </a:rPr>
              <a:t>Golding</a:t>
            </a:r>
            <a:r>
              <a:rPr lang="cy-GB" sz="1200" dirty="0">
                <a:effectLst/>
                <a:latin typeface="Calibri" panose="020F0502020204030204" pitchFamily="34" charset="0"/>
                <a:ea typeface="Calibri" panose="020F0502020204030204" pitchFamily="34" charset="0"/>
                <a:cs typeface="Times New Roman" panose="02020603050405020304" pitchFamily="18" charset="0"/>
              </a:rPr>
              <a:t> "Peidiwch â mesur newid yn ôl bodolaeth problem” – yn bwysicach ystyried hyd, amledd, dwyster. </a:t>
            </a:r>
            <a:r>
              <a:rPr lang="cy-GB" sz="1200" b="1" dirty="0">
                <a:effectLst/>
                <a:latin typeface="Calibri" panose="020F0502020204030204" pitchFamily="34" charset="0"/>
                <a:ea typeface="Calibri" panose="020F0502020204030204" pitchFamily="34" charset="0"/>
                <a:cs typeface="Times New Roman" panose="02020603050405020304" pitchFamily="18" charset="0"/>
              </a:rPr>
              <a:t>Cyfeiriwch at ei llyfr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Creating</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Loving</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Attachments</a:t>
            </a:r>
            <a:r>
              <a:rPr lang="cy-GB" sz="12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b="1" dirty="0">
                <a:effectLst/>
                <a:latin typeface="Calibri" panose="020F0502020204030204" pitchFamily="34" charset="0"/>
                <a:ea typeface="Calibri" panose="020F0502020204030204" pitchFamily="34" charset="0"/>
                <a:cs typeface="Times New Roman" panose="02020603050405020304" pitchFamily="18" charset="0"/>
              </a:rPr>
              <a:t>Adolygiad o dair astudiaeth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Weinblatt</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&amp;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Omer</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2008,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Ollefs</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et</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Al 2009,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Ollefs</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2011 &amp; Newman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et</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al</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2013) sy'n archwilio effeithiolrwydd dangos Gwrthsefyll Di-drais: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Dim gwahaniaeth sylweddol mewn canlyniadau rhwng teuluoedd â phlant a theuluoedd â phobl ifanc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Dim gwahaniaeth sylweddol yn y cyfraddau tynnu allan i deuluoedd plant a phobl ifanc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Cadw dros 90%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Gwelliant yn y canlynol: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Plant yn allanoli ymddygiad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Iechyd meddwl gofalwr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Cefnogaeth gymdeithasol i deuluoedd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Gostyngiad mewn diymadferthedd rhieni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err="1">
                <a:effectLst/>
                <a:latin typeface="Calibri" panose="020F0502020204030204" pitchFamily="34" charset="0"/>
                <a:ea typeface="Calibri" panose="020F0502020204030204" pitchFamily="34" charset="0"/>
                <a:cs typeface="Times New Roman" panose="02020603050405020304" pitchFamily="18" charset="0"/>
              </a:rPr>
              <a:t>Cynydd</a:t>
            </a:r>
            <a:r>
              <a:rPr lang="cy-GB" sz="1200" dirty="0">
                <a:effectLst/>
                <a:latin typeface="Calibri" panose="020F0502020204030204" pitchFamily="34" charset="0"/>
                <a:ea typeface="Calibri" panose="020F0502020204030204" pitchFamily="34" charset="0"/>
                <a:cs typeface="Times New Roman" panose="02020603050405020304" pitchFamily="18" charset="0"/>
              </a:rPr>
              <a:t> mewn cymodi gyda gofalwyr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Gostyngiad yn y gwaethygiad i ofalwyr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Mae pob astudiaeth yn dangos bod Gwrthsefyll Di-drais yn effeithiol wrth wella lles gofalwyr, lleihau diymadferthedd gofalwyr ac ymddengys eu bod yn arwain at welliannau cadarnhaol yn ymddygiad y plentyn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Mae canlyniadau cadarnhaol yn digwydd dros ffocws ymyrraeth gymharol fyrdymor y rhaglen Gwrthsefyll Di-drais (o fewn 4 wythnos gyntaf yr ymyrraeth)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Mae'n ymddangos bod mabwysiadu'r YSTOD CYFAN o dechnegau Gwrthsefyll Di-drais yn gwneud canlyniadau cadarnhaol yn fwy tebygol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128090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SÔN am “cyflyrau’n dod yn nodweddion” Bruce Perry sy'n gallu achosi newidiadau strwythurol yn yr ymennydd – gallwch ddarllen mwy yma </a:t>
            </a:r>
            <a:r>
              <a:rPr lang="cy-GB" sz="1200" b="1" dirty="0">
                <a:effectLst/>
                <a:latin typeface="Calibri" panose="020F0502020204030204" pitchFamily="34" charset="0"/>
                <a:ea typeface="Calibri" panose="020F0502020204030204" pitchFamily="34" charset="0"/>
                <a:cs typeface="Times New Roman" panose="02020603050405020304" pitchFamily="18" charset="0"/>
              </a:rPr>
              <a:t>http://www.trauma-pages.com/a/perry96.php</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SÔN am ddyfyniad </a:t>
            </a:r>
            <a:r>
              <a:rPr lang="cy-GB" sz="1200" dirty="0" err="1">
                <a:effectLst/>
                <a:latin typeface="Calibri" panose="020F0502020204030204" pitchFamily="34" charset="0"/>
                <a:ea typeface="Calibri" panose="020F0502020204030204" pitchFamily="34" charset="0"/>
                <a:cs typeface="Times New Roman" panose="02020603050405020304" pitchFamily="18" charset="0"/>
              </a:rPr>
              <a:t>Kim</a:t>
            </a:r>
            <a:r>
              <a:rPr lang="cy-GB" sz="1200" dirty="0">
                <a:effectLst/>
                <a:latin typeface="Calibri" panose="020F0502020204030204" pitchFamily="34" charset="0"/>
                <a:ea typeface="Calibri" panose="020F0502020204030204" pitchFamily="34" charset="0"/>
                <a:cs typeface="Times New Roman" panose="02020603050405020304" pitchFamily="18" charset="0"/>
              </a:rPr>
              <a:t> S </a:t>
            </a:r>
            <a:r>
              <a:rPr lang="cy-GB" sz="1200" dirty="0" err="1">
                <a:effectLst/>
                <a:latin typeface="Calibri" panose="020F0502020204030204" pitchFamily="34" charset="0"/>
                <a:ea typeface="Calibri" panose="020F0502020204030204" pitchFamily="34" charset="0"/>
                <a:cs typeface="Times New Roman" panose="02020603050405020304" pitchFamily="18" charset="0"/>
              </a:rPr>
              <a:t>Golding</a:t>
            </a:r>
            <a:r>
              <a:rPr lang="cy-GB" sz="1200" dirty="0">
                <a:effectLst/>
                <a:latin typeface="Calibri" panose="020F0502020204030204" pitchFamily="34" charset="0"/>
                <a:ea typeface="Calibri" panose="020F0502020204030204" pitchFamily="34" charset="0"/>
                <a:cs typeface="Times New Roman" panose="02020603050405020304" pitchFamily="18" charset="0"/>
              </a:rPr>
              <a:t> "Peidiwch â mesur newid yn ôl bodolaeth problem” – yn bwysicach ystyried hyd, amledd, dwyster. </a:t>
            </a:r>
            <a:r>
              <a:rPr lang="cy-GB" sz="1200" b="1" dirty="0">
                <a:effectLst/>
                <a:latin typeface="Calibri" panose="020F0502020204030204" pitchFamily="34" charset="0"/>
                <a:ea typeface="Calibri" panose="020F0502020204030204" pitchFamily="34" charset="0"/>
                <a:cs typeface="Times New Roman" panose="02020603050405020304" pitchFamily="18" charset="0"/>
              </a:rPr>
              <a:t>Cyfeiriwch at ei llyfr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Creating</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Loving</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Attachments</a:t>
            </a:r>
            <a:r>
              <a:rPr lang="cy-GB" sz="12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b="1" dirty="0">
                <a:effectLst/>
                <a:latin typeface="Calibri" panose="020F0502020204030204" pitchFamily="34" charset="0"/>
                <a:ea typeface="Calibri" panose="020F0502020204030204" pitchFamily="34" charset="0"/>
                <a:cs typeface="Times New Roman" panose="02020603050405020304" pitchFamily="18" charset="0"/>
              </a:rPr>
              <a:t>Adolygiad o dair astudiaeth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Weinblatt</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&amp;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Omer</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2008,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Ollefs</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et</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Al 2009,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Ollefs</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2011 &amp; Newman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et</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a:t>
            </a:r>
            <a:r>
              <a:rPr lang="cy-GB" sz="1200" b="1" dirty="0" err="1">
                <a:effectLst/>
                <a:latin typeface="Calibri" panose="020F0502020204030204" pitchFamily="34" charset="0"/>
                <a:ea typeface="Calibri" panose="020F0502020204030204" pitchFamily="34" charset="0"/>
                <a:cs typeface="Times New Roman" panose="02020603050405020304" pitchFamily="18" charset="0"/>
              </a:rPr>
              <a:t>al</a:t>
            </a:r>
            <a:r>
              <a:rPr lang="cy-GB" sz="1200" b="1" dirty="0">
                <a:effectLst/>
                <a:latin typeface="Calibri" panose="020F0502020204030204" pitchFamily="34" charset="0"/>
                <a:ea typeface="Calibri" panose="020F0502020204030204" pitchFamily="34" charset="0"/>
                <a:cs typeface="Times New Roman" panose="02020603050405020304" pitchFamily="18" charset="0"/>
              </a:rPr>
              <a:t> 2013) sy'n archwilio effeithiolrwydd dangos Gwrthsefyll Di-drais: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Dim gwahaniaeth sylweddol mewn canlyniadau rhwng teuluoedd â phlant a theuluoedd â phobl ifanc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Dim gwahaniaeth sylweddol yn y cyfraddau tynnu allan i deuluoedd plant a phobl ifanc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Cadw dros 90%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Gwelliant yn y canlynol: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Plant yn allanoli ymddygiad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Iechyd meddwl gofalwr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y-GB" sz="1200" dirty="0">
                <a:effectLst/>
                <a:latin typeface="Calibri" panose="020F0502020204030204" pitchFamily="34" charset="0"/>
                <a:ea typeface="Calibri" panose="020F0502020204030204" pitchFamily="34" charset="0"/>
                <a:cs typeface="Times New Roman" panose="02020603050405020304" pitchFamily="18" charset="0"/>
              </a:rPr>
              <a:t>Cefnogaeth gymdeithasol i deuluoedd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Gostyngiad mewn diymadferthedd rhieni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err="1">
                <a:effectLst/>
                <a:latin typeface="Calibri" panose="020F0502020204030204" pitchFamily="34" charset="0"/>
                <a:ea typeface="Calibri" panose="020F0502020204030204" pitchFamily="34" charset="0"/>
                <a:cs typeface="Times New Roman" panose="02020603050405020304" pitchFamily="18" charset="0"/>
              </a:rPr>
              <a:t>Cynydd</a:t>
            </a:r>
            <a:r>
              <a:rPr lang="cy-GB" sz="1200" dirty="0">
                <a:effectLst/>
                <a:latin typeface="Calibri" panose="020F0502020204030204" pitchFamily="34" charset="0"/>
                <a:ea typeface="Calibri" panose="020F0502020204030204" pitchFamily="34" charset="0"/>
                <a:cs typeface="Times New Roman" panose="02020603050405020304" pitchFamily="18" charset="0"/>
              </a:rPr>
              <a:t> mewn cymodi gyda gofalwyr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Gostyngiad yn y gwaethygiad i ofalwyr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Mae pob astudiaeth yn dangos bod Gwrthsefyll Di-drais yn effeithiol wrth wella lles gofalwyr, lleihau diymadferthedd gofalwyr ac ymddengys eu bod yn arwain at welliannau cadarnhaol yn ymddygiad y plentyn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Mae canlyniadau cadarnhaol yn digwydd dros ffocws ymyrraeth gymharol fyrdymor y rhaglen Gwrthsefyll Di-drais (o fewn 4 wythnos gyntaf yr ymyrraeth)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cy-GB" sz="1200" dirty="0">
                <a:effectLst/>
                <a:latin typeface="Calibri" panose="020F0502020204030204" pitchFamily="34" charset="0"/>
                <a:ea typeface="Calibri" panose="020F0502020204030204" pitchFamily="34" charset="0"/>
                <a:cs typeface="Times New Roman" panose="02020603050405020304" pitchFamily="18" charset="0"/>
              </a:rPr>
              <a:t>Mae'n ymddangos bod mabwysiadu'r YSTOD CYFAN o dechnegau Gwrthsefyll Di-drais yn gwneud canlyniadau cadarnhaol yn fwy tebygol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142125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F3BAD-B324-4F92-AB2A-D1C91D858C98}"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6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F68A9-223E-42D3-9A34-1399C22DB5F7}"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64840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A3A5A-1500-42FB-8B8B-29404D7F76A5}"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74155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869B4-C881-4501-9FA4-5BAB34B4F170}"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63943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24/12/2024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75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450A9-5FB2-4CAC-88A9-D8A7778E1B6E}"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49024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BDEF8-8BB1-4208-87AA-213224F34F7A}" type="datetime1">
              <a:rPr lang="en-GB" smtClean="0"/>
              <a:t>24/12/2024</a:t>
            </a:fld>
            <a:endParaRPr lang="en-GB"/>
          </a:p>
        </p:txBody>
      </p:sp>
      <p:sp>
        <p:nvSpPr>
          <p:cNvPr id="8" name="Footer Placeholder 7"/>
          <p:cNvSpPr>
            <a:spLocks noGrp="1"/>
          </p:cNvSpPr>
          <p:nvPr>
            <p:ph type="ftr" sz="quarter" idx="11"/>
          </p:nvPr>
        </p:nvSpPr>
        <p:spPr/>
        <p:txBody>
          <a:body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71482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A0C23-8FB9-497C-87BF-305A22A27AB7}" type="datetime1">
              <a:rPr lang="en-GB" smtClean="0"/>
              <a:t>24/12/2024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852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B9477E-ACAA-4D33-87BD-E6E1638542B3}" type="datetime1">
              <a:rPr lang="en-GB" smtClean="0"/>
              <a:t>24/12/2024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64935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866DB3-95CA-4C18-B705-89658A5F2E62}" type="datetime1">
              <a:rPr lang="en-GB" smtClean="0"/>
              <a:t>24/12/2024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Achieving More Together / Cyflawni Mwy Gyda'n Gilydd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21894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24/12/2024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87679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583AF3-A9B5-46AF-A1F3-2CE79431FE0E}" type="datetime1">
              <a:rPr lang="en-GB" smtClean="0"/>
              <a:t>24/12/2024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Achieving More Together / Cyflawni Mwy Gyda'n Gilydd</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DB4C5C4-21AA-465A-AE8A-3EDEA25EC1F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62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gm9CIJ74Ox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descr="C:\Users\c000707\AppData\Local\Microsoft\Windows\Temporary Internet Files\Content.Outlook\04K933QQ\Small logo cmy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8064A2">
                    <a:lumMod val="75000"/>
                  </a:srgbClr>
                </a:solidFill>
                <a:effectLst/>
                <a:uLnTx/>
                <a:uFillTx/>
              </a:rPr>
              <a:t>Achieving More Together / </a:t>
            </a:r>
            <a:r>
              <a:rPr kumimoji="0" lang="en-GB" sz="3200" b="1" i="0" u="none" strike="noStrike" kern="0" cap="none" spc="0" normalizeH="0" baseline="0" noProof="0" dirty="0" err="1">
                <a:ln>
                  <a:noFill/>
                </a:ln>
                <a:solidFill>
                  <a:srgbClr val="604A7B"/>
                </a:solidFill>
                <a:effectLst/>
                <a:uLnTx/>
                <a:uFillTx/>
              </a:rPr>
              <a:t>Cyflawni</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Mwy</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Gyda’n</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Gilydd</a:t>
            </a:r>
            <a:endParaRPr kumimoji="0" lang="en-GB" sz="3200" b="1" i="0" u="none" strike="noStrike" kern="0" cap="none" spc="0" normalizeH="0" baseline="0" noProof="0" dirty="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normAutofit fontScale="90000"/>
          </a:bodyPr>
          <a:lstStyle/>
          <a:p>
            <a:pPr algn="ctr"/>
            <a:r>
              <a:rPr lang="en-GB" dirty="0" err="1">
                <a:latin typeface="Arial" panose="020B0604020202020204" pitchFamily="34" charset="0"/>
                <a:cs typeface="Arial" panose="020B0604020202020204" pitchFamily="34" charset="0"/>
              </a:rPr>
              <a:t>Gwrthwynebedd</a:t>
            </a:r>
            <a:r>
              <a:rPr lang="en-GB" dirty="0">
                <a:latin typeface="Arial" panose="020B0604020202020204" pitchFamily="34" charset="0"/>
                <a:cs typeface="Arial" panose="020B0604020202020204" pitchFamily="34" charset="0"/>
              </a:rPr>
              <a:t> Di-</a:t>
            </a:r>
            <a:r>
              <a:rPr lang="en-GB" dirty="0" err="1">
                <a:latin typeface="Arial" panose="020B0604020202020204" pitchFamily="34" charset="0"/>
                <a:cs typeface="Arial" panose="020B0604020202020204" pitchFamily="34" charset="0"/>
              </a:rPr>
              <a:t>drais</a:t>
            </a:r>
            <a:br>
              <a:rPr lang="en-GB" dirty="0">
                <a:latin typeface="Arial" panose="020B0604020202020204" pitchFamily="34" charset="0"/>
                <a:cs typeface="Arial" panose="020B0604020202020204" pitchFamily="34" charset="0"/>
              </a:rPr>
            </a:br>
            <a:r>
              <a:rPr lang="en-GB" dirty="0" err="1">
                <a:latin typeface="Arial" panose="020B0604020202020204" pitchFamily="34" charset="0"/>
                <a:cs typeface="Arial" panose="020B0604020202020204" pitchFamily="34" charset="0"/>
              </a:rPr>
              <a:t>Rhan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jig-so?</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4"/>
          <a:stretch>
            <a:fillRect/>
          </a:stretch>
        </p:blipFill>
        <p:spPr>
          <a:xfrm>
            <a:off x="2700233" y="1800000"/>
            <a:ext cx="6791533" cy="4523624"/>
          </a:xfrm>
          <a:prstGeom prst="rect">
            <a:avLst/>
          </a:prstGeom>
          <a:ln>
            <a:noFill/>
          </a:ln>
          <a:effectLst>
            <a:softEdge rad="112500"/>
          </a:effectLst>
        </p:spPr>
      </p:pic>
    </p:spTree>
    <p:extLst>
      <p:ext uri="{BB962C8B-B14F-4D97-AF65-F5344CB8AC3E}">
        <p14:creationId xmlns:p14="http://schemas.microsoft.com/office/powerpoint/2010/main" val="256480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normAutofit fontScale="90000"/>
          </a:bodyPr>
          <a:lstStyle/>
          <a:p>
            <a:pPr algn="ctr"/>
            <a:r>
              <a:rPr lang="en-GB" dirty="0" err="1">
                <a:latin typeface="Arial" panose="020B0604020202020204" pitchFamily="34" charset="0"/>
                <a:cs typeface="Arial" panose="020B0604020202020204" pitchFamily="34" charset="0"/>
              </a:rPr>
              <a:t>Nodweddion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Allweddol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Gwrthwynebedd</a:t>
            </a:r>
            <a:r>
              <a:rPr lang="en-GB" dirty="0">
                <a:latin typeface="Arial" panose="020B0604020202020204" pitchFamily="34" charset="0"/>
                <a:cs typeface="Arial" panose="020B0604020202020204" pitchFamily="34" charset="0"/>
              </a:rPr>
              <a:t> Di-</a:t>
            </a:r>
            <a:r>
              <a:rPr lang="en-GB" dirty="0" err="1">
                <a:latin typeface="Arial" panose="020B0604020202020204" pitchFamily="34" charset="0"/>
                <a:cs typeface="Arial" panose="020B0604020202020204" pitchFamily="34" charset="0"/>
              </a:rPr>
              <a:t>drais</a:t>
            </a:r>
            <a:r>
              <a:rPr lang="en-GB" dirty="0">
                <a:latin typeface="Arial" panose="020B0604020202020204" pitchFamily="34" charset="0"/>
                <a:cs typeface="Arial" panose="020B0604020202020204" pitchFamily="34" charset="0"/>
              </a:rPr>
              <a:t> (1)</a:t>
            </a:r>
          </a:p>
        </p:txBody>
      </p:sp>
      <p:sp>
        <p:nvSpPr>
          <p:cNvPr id="3" name="Content Placeholder 2"/>
          <p:cNvSpPr>
            <a:spLocks noGrp="1"/>
          </p:cNvSpPr>
          <p:nvPr>
            <p:ph idx="1"/>
          </p:nvPr>
        </p:nvSpPr>
        <p:spPr/>
        <p:txBody>
          <a:bodyPr>
            <a:normAutofit lnSpcReduction="10000"/>
          </a:bodyPr>
          <a:lstStyle/>
          <a:p>
            <a:pPr marL="0" lvl="0" indent="0">
              <a:lnSpc>
                <a:spcPct val="100000"/>
              </a:lnSpc>
              <a:spcBef>
                <a:spcPts val="400"/>
              </a:spcBef>
              <a:buNone/>
            </a:pPr>
            <a:endParaRPr lang="en-GB" sz="3200" dirty="0">
              <a:latin typeface="Arial" panose="020B0604020202020204" pitchFamily="34" charset="0"/>
              <a:cs typeface="Arial" panose="020B0604020202020204" pitchFamily="34" charset="0"/>
            </a:endParaRPr>
          </a:p>
          <a:p>
            <a:pPr marL="0" lvl="0" indent="0">
              <a:lnSpc>
                <a:spcPct val="100000"/>
              </a:lnSpc>
              <a:spcBef>
                <a:spcPts val="400"/>
              </a:spcBef>
              <a:buNone/>
            </a:pPr>
            <a:r>
              <a:rPr lang="en-GB" sz="3200" dirty="0">
                <a:latin typeface="Arial" panose="020B0604020202020204" pitchFamily="34" charset="0"/>
                <a:cs typeface="Arial" panose="020B0604020202020204" pitchFamily="34" charset="0"/>
              </a:rPr>
              <a:t>Mae </a:t>
            </a:r>
            <a:r>
              <a:rPr lang="en-GB" sz="3200" dirty="0" err="1">
                <a:latin typeface="Arial" panose="020B0604020202020204" pitchFamily="34" charset="0"/>
                <a:cs typeface="Arial" panose="020B0604020202020204" pitchFamily="34" charset="0"/>
              </a:rPr>
              <a:t>Gwrthwynebedd</a:t>
            </a:r>
            <a:r>
              <a:rPr lang="en-GB" sz="3200" dirty="0">
                <a:latin typeface="Arial" panose="020B0604020202020204" pitchFamily="34" charset="0"/>
                <a:cs typeface="Arial" panose="020B0604020202020204" pitchFamily="34" charset="0"/>
              </a:rPr>
              <a:t> Di-</a:t>
            </a:r>
            <a:r>
              <a:rPr lang="en-GB" sz="3200" dirty="0" err="1">
                <a:latin typeface="Arial" panose="020B0604020202020204" pitchFamily="34" charset="0"/>
                <a:cs typeface="Arial" panose="020B0604020202020204" pitchFamily="34" charset="0"/>
              </a:rPr>
              <a:t>drais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ymwneud</a:t>
            </a:r>
            <a:r>
              <a:rPr lang="en-GB" sz="3200" dirty="0">
                <a:latin typeface="Arial" panose="020B0604020202020204" pitchFamily="34" charset="0"/>
                <a:cs typeface="Arial" panose="020B0604020202020204" pitchFamily="34" charset="0"/>
              </a:rPr>
              <a:t> â:-</a:t>
            </a:r>
          </a:p>
          <a:p>
            <a:pPr marL="342900" lvl="0" indent="-342900">
              <a:lnSpc>
                <a:spcPct val="100000"/>
              </a:lnSpc>
              <a:spcBef>
                <a:spcPts val="400"/>
              </a:spcBef>
            </a:pPr>
            <a:r>
              <a:rPr lang="en-GB" sz="3200" dirty="0" err="1">
                <a:latin typeface="Arial" panose="020B0604020202020204" pitchFamily="34" charset="0"/>
                <a:cs typeface="Arial" panose="020B0604020202020204" pitchFamily="34" charset="0"/>
              </a:rPr>
              <a:t>Rhieni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newid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hymddygiad</a:t>
            </a:r>
            <a:endParaRPr lang="en-GB" sz="3200" dirty="0">
              <a:latin typeface="Arial" panose="020B0604020202020204" pitchFamily="34" charset="0"/>
              <a:cs typeface="Arial" panose="020B0604020202020204" pitchFamily="34" charset="0"/>
            </a:endParaRPr>
          </a:p>
          <a:p>
            <a:pPr marL="342900" lvl="0" indent="-342900">
              <a:lnSpc>
                <a:spcPct val="100000"/>
              </a:lnSpc>
              <a:spcBef>
                <a:spcPts val="400"/>
              </a:spcBef>
            </a:pPr>
            <a:r>
              <a:rPr lang="en-GB" sz="3200" dirty="0" err="1">
                <a:latin typeface="Arial" panose="020B0604020202020204" pitchFamily="34" charset="0"/>
                <a:cs typeface="Arial" panose="020B0604020202020204" pitchFamily="34" charset="0"/>
              </a:rPr>
              <a:t>Modelu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ymatebion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priodol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hytrach</a:t>
            </a:r>
            <a:r>
              <a:rPr lang="en-GB" sz="3200" dirty="0">
                <a:latin typeface="Arial" panose="020B0604020202020204" pitchFamily="34" charset="0"/>
                <a:cs typeface="Arial" panose="020B0604020202020204" pitchFamily="34" charset="0"/>
              </a:rPr>
              <a:t> nag “</a:t>
            </a:r>
            <a:r>
              <a:rPr lang="en-GB" sz="3200" dirty="0" err="1">
                <a:latin typeface="Arial" panose="020B0604020202020204" pitchFamily="34" charset="0"/>
                <a:cs typeface="Arial" panose="020B0604020202020204" pitchFamily="34" charset="0"/>
              </a:rPr>
              <a:t>ymatebion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plwc</a:t>
            </a:r>
            <a:r>
              <a:rPr lang="en-GB" sz="3200" dirty="0">
                <a:latin typeface="Arial" panose="020B0604020202020204" pitchFamily="34" charset="0"/>
                <a:cs typeface="Arial" panose="020B0604020202020204" pitchFamily="34" charset="0"/>
              </a:rPr>
              <a:t> pen-</a:t>
            </a:r>
            <a:r>
              <a:rPr lang="en-GB" sz="3200" dirty="0" err="1">
                <a:latin typeface="Arial" panose="020B0604020202020204" pitchFamily="34" charset="0"/>
                <a:cs typeface="Arial" panose="020B0604020202020204" pitchFamily="34" charset="0"/>
              </a:rPr>
              <a:t>glin</a:t>
            </a:r>
            <a:r>
              <a:rPr lang="en-GB" sz="3200" dirty="0">
                <a:latin typeface="Arial" panose="020B0604020202020204" pitchFamily="34" charset="0"/>
                <a:cs typeface="Arial" panose="020B0604020202020204" pitchFamily="34" charset="0"/>
              </a:rPr>
              <a:t>)</a:t>
            </a:r>
          </a:p>
          <a:p>
            <a:pPr marL="342900" lvl="0" indent="-342900">
              <a:lnSpc>
                <a:spcPct val="100000"/>
              </a:lnSpc>
              <a:spcBef>
                <a:spcPts val="400"/>
              </a:spcBef>
            </a:pPr>
            <a:r>
              <a:rPr lang="en-GB" sz="3200" dirty="0" err="1">
                <a:latin typeface="Arial" panose="020B0604020202020204" pitchFamily="34" charset="0"/>
                <a:cs typeface="Arial" panose="020B0604020202020204" pitchFamily="34" charset="0"/>
              </a:rPr>
              <a:t>Dysgu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ymateb</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i’r</a:t>
            </a:r>
            <a:r>
              <a:rPr lang="en-GB" sz="3200" dirty="0">
                <a:latin typeface="Arial" panose="020B0604020202020204" pitchFamily="34" charset="0"/>
                <a:cs typeface="Arial" panose="020B0604020202020204" pitchFamily="34" charset="0"/>
              </a:rPr>
              <a:t> ANGEN </a:t>
            </a:r>
            <a:r>
              <a:rPr lang="en-GB" sz="3200" dirty="0" err="1">
                <a:latin typeface="Arial" panose="020B0604020202020204" pitchFamily="34" charset="0"/>
                <a:cs typeface="Arial" panose="020B0604020202020204" pitchFamily="34" charset="0"/>
              </a:rPr>
              <a:t>nid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i’r</a:t>
            </a:r>
            <a:r>
              <a:rPr lang="en-GB" sz="3200" dirty="0">
                <a:latin typeface="Arial" panose="020B0604020202020204" pitchFamily="34" charset="0"/>
                <a:cs typeface="Arial" panose="020B0604020202020204" pitchFamily="34" charset="0"/>
              </a:rPr>
              <a:t> YMDDYGIAD </a:t>
            </a:r>
          </a:p>
          <a:p>
            <a:pPr marL="342900" lvl="0" indent="-342900">
              <a:lnSpc>
                <a:spcPct val="100000"/>
              </a:lnSpc>
              <a:spcBef>
                <a:spcPts val="400"/>
              </a:spcBef>
            </a:pPr>
            <a:r>
              <a:rPr lang="en-GB" sz="3200" dirty="0" err="1">
                <a:latin typeface="Arial" panose="020B0604020202020204" pitchFamily="34" charset="0"/>
                <a:cs typeface="Arial" panose="020B0604020202020204" pitchFamily="34" charset="0"/>
              </a:rPr>
              <a:t>Dyma’r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newid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paradeim</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mae</a:t>
            </a:r>
            <a:r>
              <a:rPr lang="en-GB" sz="3200" dirty="0">
                <a:latin typeface="Arial" panose="020B0604020202020204" pitchFamily="34" charset="0"/>
                <a:cs typeface="Arial" panose="020B0604020202020204" pitchFamily="34" charset="0"/>
              </a:rPr>
              <a:t> Bryan Post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siarad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amdano</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05430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17971" cy="1325563"/>
          </a:xfrm>
        </p:spPr>
        <p:txBody>
          <a:bodyPr>
            <a:normAutofit fontScale="90000"/>
          </a:bodyPr>
          <a:lstStyle/>
          <a:p>
            <a:pPr algn="ctr"/>
            <a:r>
              <a:rPr lang="en-GB" dirty="0" err="1">
                <a:latin typeface="Arial" panose="020B0604020202020204" pitchFamily="34" charset="0"/>
                <a:cs typeface="Arial" panose="020B0604020202020204" pitchFamily="34" charset="0"/>
              </a:rPr>
              <a:t>Nodweddion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Allweddol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Gwrthwynebedd</a:t>
            </a:r>
            <a:r>
              <a:rPr lang="en-GB" dirty="0">
                <a:latin typeface="Arial" panose="020B0604020202020204" pitchFamily="34" charset="0"/>
                <a:cs typeface="Arial" panose="020B0604020202020204" pitchFamily="34" charset="0"/>
              </a:rPr>
              <a:t> Di-</a:t>
            </a:r>
            <a:r>
              <a:rPr lang="en-GB" dirty="0" err="1">
                <a:latin typeface="Arial" panose="020B0604020202020204" pitchFamily="34" charset="0"/>
                <a:cs typeface="Arial" panose="020B0604020202020204" pitchFamily="34" charset="0"/>
              </a:rPr>
              <a:t>drais</a:t>
            </a:r>
            <a:r>
              <a:rPr lang="en-GB" dirty="0">
                <a:latin typeface="Arial" panose="020B0604020202020204" pitchFamily="34" charset="0"/>
                <a:cs typeface="Arial" panose="020B0604020202020204" pitchFamily="34" charset="0"/>
              </a:rPr>
              <a:t> (2)</a:t>
            </a:r>
          </a:p>
        </p:txBody>
      </p:sp>
      <p:sp>
        <p:nvSpPr>
          <p:cNvPr id="3" name="Content Placeholder 2"/>
          <p:cNvSpPr>
            <a:spLocks noGrp="1"/>
          </p:cNvSpPr>
          <p:nvPr>
            <p:ph idx="1"/>
          </p:nvPr>
        </p:nvSpPr>
        <p:spPr/>
        <p:txBody>
          <a:bodyPr>
            <a:noAutofit/>
          </a:bodyPr>
          <a:lstStyle/>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Newid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berthynas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plentyn</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Cynyddu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presenoldeb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rhieni</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Adeiladu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rhwydwaith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cefnogi</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Cyrsiau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rhieni</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aelodau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eraill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rhwydwaith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cefnogi</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Cynllunio</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ymarfer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gofalus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cyhoeddiad</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cwrs</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Grŵp</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Cefnogi</a:t>
            </a:r>
            <a:r>
              <a:rPr lang="en-GB" dirty="0">
                <a:latin typeface="Arial" panose="020B0604020202020204" pitchFamily="34" charset="0"/>
                <a:cs typeface="Arial" panose="020B0604020202020204" pitchFamily="34" charset="0"/>
              </a:rPr>
              <a:t> NVR </a:t>
            </a:r>
            <a:r>
              <a:rPr lang="en-GB" dirty="0" err="1">
                <a:latin typeface="Arial" panose="020B0604020202020204" pitchFamily="34" charset="0"/>
                <a:cs typeface="Arial" panose="020B0604020202020204" pitchFamily="34" charset="0"/>
              </a:rPr>
              <a:t>Rhieni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misol</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parhad</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curo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haearn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oer</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a:latin typeface="Arial" panose="020B0604020202020204" pitchFamily="34" charset="0"/>
                <a:cs typeface="Arial" panose="020B0604020202020204" pitchFamily="34" charset="0"/>
              </a:rPr>
              <a:t>“am </a:t>
            </a:r>
            <a:r>
              <a:rPr lang="en-GB" dirty="0" err="1">
                <a:latin typeface="Arial" panose="020B0604020202020204" pitchFamily="34" charset="0"/>
                <a:cs typeface="Arial" panose="020B0604020202020204" pitchFamily="34" charset="0"/>
              </a:rPr>
              <a:t>nawr</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a:latin typeface="Arial" panose="020B0604020202020204" pitchFamily="34" charset="0"/>
                <a:cs typeface="Arial" panose="020B0604020202020204" pitchFamily="34" charset="0"/>
              </a:rPr>
              <a:t>Cael </a:t>
            </a:r>
            <a:r>
              <a:rPr lang="en-GB" dirty="0" err="1">
                <a:latin typeface="Arial" panose="020B0604020202020204" pitchFamily="34" charset="0"/>
                <a:cs typeface="Arial" panose="020B0604020202020204" pitchFamily="34" charset="0"/>
              </a:rPr>
              <a:t>gwared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tabŵ</a:t>
            </a:r>
            <a:r>
              <a:rPr lang="en-GB" dirty="0">
                <a:latin typeface="Arial" panose="020B0604020202020204" pitchFamily="34" charset="0"/>
                <a:cs typeface="Arial" panose="020B0604020202020204" pitchFamily="34" charset="0"/>
              </a:rPr>
              <a:t> o ran </a:t>
            </a:r>
            <a:r>
              <a:rPr lang="en-GB" dirty="0" err="1">
                <a:latin typeface="Arial" panose="020B0604020202020204" pitchFamily="34" charset="0"/>
                <a:cs typeface="Arial" panose="020B0604020202020204" pitchFamily="34" charset="0"/>
              </a:rPr>
              <a:t>trais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tuag</a:t>
            </a:r>
            <a:r>
              <a:rPr lang="en-GB" dirty="0">
                <a:latin typeface="Arial" panose="020B0604020202020204" pitchFamily="34" charset="0"/>
                <a:cs typeface="Arial" panose="020B0604020202020204" pitchFamily="34" charset="0"/>
              </a:rPr>
              <a:t> at </a:t>
            </a:r>
            <a:r>
              <a:rPr lang="en-GB" dirty="0" err="1">
                <a:latin typeface="Arial" panose="020B0604020202020204" pitchFamily="34" charset="0"/>
                <a:cs typeface="Arial" panose="020B0604020202020204" pitchFamily="34" charset="0"/>
              </a:rPr>
              <a:t>riant</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24011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74726" cy="1325563"/>
          </a:xfrm>
        </p:spPr>
        <p:txBody>
          <a:bodyPr>
            <a:normAutofit fontScale="90000"/>
          </a:bodyPr>
          <a:lstStyle/>
          <a:p>
            <a:pPr algn="ctr"/>
            <a:r>
              <a:rPr lang="en-GB" dirty="0">
                <a:latin typeface="Arial" panose="020B0604020202020204" pitchFamily="34" charset="0"/>
                <a:cs typeface="Arial" panose="020B0604020202020204" pitchFamily="34" charset="0"/>
              </a:rPr>
              <a:t>Pa </a:t>
            </a:r>
            <a:r>
              <a:rPr lang="en-GB" dirty="0" err="1">
                <a:latin typeface="Arial" panose="020B0604020202020204" pitchFamily="34" charset="0"/>
                <a:cs typeface="Arial" panose="020B0604020202020204" pitchFamily="34" charset="0"/>
              </a:rPr>
              <a:t>ymddygiadau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eich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poeni</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838200" y="1690688"/>
            <a:ext cx="10058400" cy="4023360"/>
          </a:xfrm>
        </p:spPr>
        <p:txBody>
          <a:bodyPr>
            <a:noAutofit/>
          </a:bodyPr>
          <a:lstStyle/>
          <a:p>
            <a:pPr marL="0" lvl="0" indent="0">
              <a:lnSpc>
                <a:spcPct val="100000"/>
              </a:lnSpc>
              <a:spcBef>
                <a:spcPct val="20000"/>
              </a:spcBef>
              <a:buNone/>
            </a:pPr>
            <a:r>
              <a:rPr lang="en-GB" sz="2200" dirty="0" err="1">
                <a:latin typeface="Arial" panose="020B0604020202020204" pitchFamily="34" charset="0"/>
                <a:cs typeface="Arial" panose="020B0604020202020204" pitchFamily="34" charset="0"/>
              </a:rPr>
              <a:t>Sefyllfoedd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mae</a:t>
            </a:r>
            <a:r>
              <a:rPr lang="en-GB" sz="2200" dirty="0">
                <a:latin typeface="Arial" panose="020B0604020202020204" pitchFamily="34" charset="0"/>
                <a:cs typeface="Arial" panose="020B0604020202020204" pitchFamily="34" charset="0"/>
              </a:rPr>
              <a:t> plant a </a:t>
            </a:r>
            <a:r>
              <a:rPr lang="en-GB" sz="2200" dirty="0" err="1">
                <a:latin typeface="Arial" panose="020B0604020202020204" pitchFamily="34" charset="0"/>
                <a:cs typeface="Arial" panose="020B0604020202020204" pitchFamily="34" charset="0"/>
              </a:rPr>
              <a:t>phobl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ifanc</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yn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arddangos</a:t>
            </a:r>
            <a:r>
              <a:rPr lang="en-GB" sz="2200" dirty="0">
                <a:latin typeface="Arial" panose="020B0604020202020204" pitchFamily="34" charset="0"/>
                <a:cs typeface="Arial" panose="020B0604020202020204" pitchFamily="34" charset="0"/>
              </a:rPr>
              <a:t>:-</a:t>
            </a: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Trais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llafar</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Bygythiadau</a:t>
            </a:r>
            <a:r>
              <a:rPr lang="en-GB" sz="2200" dirty="0">
                <a:latin typeface="Arial" panose="020B0604020202020204" pitchFamily="34" charset="0"/>
                <a:cs typeface="Arial" panose="020B0604020202020204" pitchFamily="34" charset="0"/>
              </a:rPr>
              <a:t> o </a:t>
            </a:r>
            <a:r>
              <a:rPr lang="en-GB" sz="2200" dirty="0" err="1">
                <a:latin typeface="Arial" panose="020B0604020202020204" pitchFamily="34" charset="0"/>
                <a:cs typeface="Arial" panose="020B0604020202020204" pitchFamily="34" charset="0"/>
              </a:rPr>
              <a:t>drais</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Trais</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gwirioneddol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tuag</a:t>
            </a:r>
            <a:r>
              <a:rPr lang="en-GB" sz="2200" dirty="0">
                <a:latin typeface="Arial" panose="020B0604020202020204" pitchFamily="34" charset="0"/>
                <a:cs typeface="Arial" panose="020B0604020202020204" pitchFamily="34" charset="0"/>
              </a:rPr>
              <a:t> at </a:t>
            </a:r>
            <a:r>
              <a:rPr lang="en-GB" sz="2200" dirty="0" err="1">
                <a:latin typeface="Arial" panose="020B0604020202020204" pitchFamily="34" charset="0"/>
                <a:cs typeface="Arial" panose="020B0604020202020204" pitchFamily="34" charset="0"/>
              </a:rPr>
              <a:t>rieni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gofalwyr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neu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frodyr</a:t>
            </a:r>
            <a:r>
              <a:rPr lang="en-GB" sz="2200" dirty="0">
                <a:latin typeface="Arial" panose="020B0604020202020204" pitchFamily="34" charset="0"/>
                <a:cs typeface="Arial" panose="020B0604020202020204" pitchFamily="34" charset="0"/>
              </a:rPr>
              <a:t>/</a:t>
            </a:r>
            <a:r>
              <a:rPr lang="en-GB" sz="2200" dirty="0" err="1">
                <a:latin typeface="Arial" panose="020B0604020202020204" pitchFamily="34" charset="0"/>
                <a:cs typeface="Arial" panose="020B0604020202020204" pitchFamily="34" charset="0"/>
              </a:rPr>
              <a:t>chwiorydd</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Rhedeg</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ffwrdd</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Chwarae</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triwant</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Dwyn</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Cymryd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cyffuriau</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Defnyddio</a:t>
            </a:r>
            <a:r>
              <a:rPr lang="en-GB" sz="2200" dirty="0">
                <a:latin typeface="Arial" panose="020B0604020202020204" pitchFamily="34" charset="0"/>
                <a:cs typeface="Arial" panose="020B0604020202020204" pitchFamily="34" charset="0"/>
              </a:rPr>
              <a:t> alcohol</a:t>
            </a: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Ymwneud</a:t>
            </a:r>
            <a:r>
              <a:rPr lang="en-GB" sz="2200" dirty="0">
                <a:latin typeface="Arial" panose="020B0604020202020204" pitchFamily="34" charset="0"/>
                <a:cs typeface="Arial" panose="020B0604020202020204" pitchFamily="34" charset="0"/>
              </a:rPr>
              <a:t> â </a:t>
            </a:r>
            <a:r>
              <a:rPr lang="en-GB" sz="2200" dirty="0" err="1">
                <a:latin typeface="Arial" panose="020B0604020202020204" pitchFamily="34" charset="0"/>
                <a:cs typeface="Arial" panose="020B0604020202020204" pitchFamily="34" charset="0"/>
              </a:rPr>
              <a:t>throseddu</a:t>
            </a:r>
            <a:endParaRPr lang="en-GB" sz="22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200" dirty="0" err="1">
                <a:latin typeface="Arial" panose="020B0604020202020204" pitchFamily="34" charset="0"/>
                <a:cs typeface="Arial" panose="020B0604020202020204" pitchFamily="34" charset="0"/>
              </a:rPr>
              <a:t>Rhoi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ei</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hunain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mewn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perygl</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mewn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amgylchoedd</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peryglus</a:t>
            </a:r>
            <a:r>
              <a:rPr lang="en-GB" sz="2200" dirty="0">
                <a:latin typeface="Arial" panose="020B0604020202020204" pitchFamily="34" charset="0"/>
                <a:cs typeface="Arial" panose="020B0604020202020204" pitchFamily="34" charset="0"/>
              </a:rPr>
              <a:t> y </a:t>
            </a:r>
            <a:r>
              <a:rPr lang="en-GB" sz="2200" dirty="0" err="1">
                <a:latin typeface="Arial" panose="020B0604020202020204" pitchFamily="34" charset="0"/>
                <a:cs typeface="Arial" panose="020B0604020202020204" pitchFamily="34" charset="0"/>
              </a:rPr>
              <a:t>tu</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allan</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i’r</a:t>
            </a:r>
            <a:r>
              <a:rPr lang="en-GB" sz="2200" dirty="0">
                <a:latin typeface="Arial" panose="020B0604020202020204" pitchFamily="34" charset="0"/>
                <a:cs typeface="Arial" panose="020B0604020202020204" pitchFamily="34" charset="0"/>
              </a:rPr>
              <a:t> </a:t>
            </a:r>
            <a:r>
              <a:rPr lang="en-GB" sz="2200" dirty="0" err="1">
                <a:latin typeface="Arial" panose="020B0604020202020204" pitchFamily="34" charset="0"/>
                <a:cs typeface="Arial" panose="020B0604020202020204" pitchFamily="34" charset="0"/>
              </a:rPr>
              <a:t>cartref</a:t>
            </a:r>
            <a:endParaRPr lang="en-GB" sz="2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22435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6"/>
            <a:ext cx="7783286" cy="657620"/>
          </a:xfrm>
        </p:spPr>
        <p:txBody>
          <a:bodyPr>
            <a:normAutofit fontScale="90000"/>
          </a:bodyPr>
          <a:lstStyle/>
          <a:p>
            <a:pPr algn="ctr"/>
            <a:r>
              <a:rPr lang="en-GB" dirty="0">
                <a:latin typeface="Arial" panose="020B0604020202020204" pitchFamily="34" charset="0"/>
                <a:cs typeface="Arial" panose="020B0604020202020204" pitchFamily="34" charset="0"/>
              </a:rPr>
              <a:t>Map </a:t>
            </a:r>
            <a:r>
              <a:rPr lang="en-GB" dirty="0" err="1">
                <a:latin typeface="Arial" panose="020B0604020202020204" pitchFamily="34" charset="0"/>
                <a:cs typeface="Arial" panose="020B0604020202020204" pitchFamily="34" charset="0"/>
              </a:rPr>
              <a:t>Gwrthwynebedd</a:t>
            </a:r>
            <a:r>
              <a:rPr lang="en-GB" dirty="0">
                <a:latin typeface="Arial" panose="020B0604020202020204" pitchFamily="34" charset="0"/>
                <a:cs typeface="Arial" panose="020B0604020202020204" pitchFamily="34" charset="0"/>
              </a:rPr>
              <a:t> Di-</a:t>
            </a:r>
            <a:r>
              <a:rPr lang="en-GB" dirty="0" err="1">
                <a:latin typeface="Arial" panose="020B0604020202020204" pitchFamily="34" charset="0"/>
                <a:cs typeface="Arial" panose="020B0604020202020204" pitchFamily="34" charset="0"/>
              </a:rPr>
              <a:t>drais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6" name="Oval 5"/>
          <p:cNvSpPr/>
          <p:nvPr/>
        </p:nvSpPr>
        <p:spPr>
          <a:xfrm>
            <a:off x="4536000" y="2664000"/>
            <a:ext cx="3528392" cy="2304256"/>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p:sp>
        <p:nvSpPr>
          <p:cNvPr id="7" name="Oval 6"/>
          <p:cNvSpPr/>
          <p:nvPr/>
        </p:nvSpPr>
        <p:spPr>
          <a:xfrm>
            <a:off x="5436000" y="1080000"/>
            <a:ext cx="2016224" cy="15119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Dad-</a:t>
            </a:r>
            <a:r>
              <a:rPr lang="en-GB" b="1" dirty="0" err="1">
                <a:solidFill>
                  <a:schemeClr val="tx1"/>
                </a:solidFill>
                <a:latin typeface="Arial" panose="020B0604020202020204" pitchFamily="34" charset="0"/>
                <a:cs typeface="Arial" panose="020B0604020202020204" pitchFamily="34" charset="0"/>
              </a:rPr>
              <a:t>ddwysau</a:t>
            </a:r>
            <a:endParaRPr lang="en-GB" b="1" dirty="0">
              <a:solidFill>
                <a:schemeClr val="tx1"/>
              </a:solidFill>
              <a:latin typeface="Arial" panose="020B0604020202020204" pitchFamily="34" charset="0"/>
              <a:cs typeface="Arial" panose="020B0604020202020204" pitchFamily="34" charset="0"/>
            </a:endParaRPr>
          </a:p>
        </p:txBody>
      </p:sp>
      <p:sp>
        <p:nvSpPr>
          <p:cNvPr id="8" name="Oval 7"/>
          <p:cNvSpPr/>
          <p:nvPr/>
        </p:nvSpPr>
        <p:spPr>
          <a:xfrm>
            <a:off x="7380000" y="1544419"/>
            <a:ext cx="2180220" cy="1482327"/>
          </a:xfrm>
          <a:prstGeom prst="ellipse">
            <a:avLst/>
          </a:prstGeom>
          <a:solidFill>
            <a:srgbClr val="F77B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latin typeface="Arial" panose="020B0604020202020204" pitchFamily="34" charset="0"/>
                <a:cs typeface="Arial" panose="020B0604020202020204" pitchFamily="34" charset="0"/>
              </a:rPr>
              <a:t>Cynnig</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Cymodi</a:t>
            </a:r>
            <a:endParaRPr lang="en-GB" b="1"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8280000" y="2988000"/>
            <a:ext cx="2128192" cy="115211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latin typeface="Arial" panose="020B0604020202020204" pitchFamily="34" charset="0"/>
                <a:cs typeface="Arial" panose="020B0604020202020204" pitchFamily="34" charset="0"/>
              </a:rPr>
              <a:t>Basgedi</a:t>
            </a:r>
            <a:endParaRPr lang="en-GB" b="1" dirty="0">
              <a:solidFill>
                <a:schemeClr val="tx1"/>
              </a:solidFill>
              <a:latin typeface="Arial" panose="020B0604020202020204" pitchFamily="34" charset="0"/>
              <a:cs typeface="Arial" panose="020B0604020202020204" pitchFamily="34" charset="0"/>
            </a:endParaRPr>
          </a:p>
        </p:txBody>
      </p:sp>
      <p:sp>
        <p:nvSpPr>
          <p:cNvPr id="10" name="Oval 9"/>
          <p:cNvSpPr/>
          <p:nvPr/>
        </p:nvSpPr>
        <p:spPr>
          <a:xfrm>
            <a:off x="7848000" y="4176000"/>
            <a:ext cx="2045568" cy="148232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latin typeface="Arial" panose="020B0604020202020204" pitchFamily="34" charset="0"/>
                <a:cs typeface="Arial" panose="020B0604020202020204" pitchFamily="34" charset="0"/>
              </a:rPr>
              <a:t>Cefnogwyr</a:t>
            </a:r>
            <a:endParaRPr lang="en-GB"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5544000" y="5004000"/>
            <a:ext cx="2454374" cy="144127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latin typeface="Arial" panose="020B0604020202020204" pitchFamily="34" charset="0"/>
                <a:cs typeface="Arial" panose="020B0604020202020204" pitchFamily="34" charset="0"/>
              </a:rPr>
              <a:t>Cyhoeddiad</a:t>
            </a:r>
            <a:endParaRPr lang="en-GB" b="1" dirty="0">
              <a:solidFill>
                <a:schemeClr val="tx1"/>
              </a:solidFill>
              <a:latin typeface="Arial" panose="020B0604020202020204" pitchFamily="34" charset="0"/>
              <a:cs typeface="Arial" panose="020B0604020202020204" pitchFamily="34" charset="0"/>
            </a:endParaRPr>
          </a:p>
        </p:txBody>
      </p:sp>
      <p:sp>
        <p:nvSpPr>
          <p:cNvPr id="12" name="Oval 11"/>
          <p:cNvSpPr/>
          <p:nvPr/>
        </p:nvSpPr>
        <p:spPr>
          <a:xfrm>
            <a:off x="3672000" y="4860000"/>
            <a:ext cx="1846132" cy="144126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tx1"/>
                </a:solidFill>
                <a:latin typeface="Arial" panose="020B0604020202020204" pitchFamily="34" charset="0"/>
                <a:cs typeface="Arial" panose="020B0604020202020204" pitchFamily="34" charset="0"/>
              </a:rPr>
              <a:t>Eistedd</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i</a:t>
            </a:r>
            <a:r>
              <a:rPr lang="en-GB" b="1" dirty="0">
                <a:solidFill>
                  <a:schemeClr val="tx1"/>
                </a:solidFill>
                <a:latin typeface="Arial" panose="020B0604020202020204" pitchFamily="34" charset="0"/>
                <a:cs typeface="Arial" panose="020B0604020202020204" pitchFamily="34" charset="0"/>
              </a:rPr>
              <a:t> </a:t>
            </a:r>
            <a:r>
              <a:rPr lang="en-GB" b="1" dirty="0" err="1">
                <a:solidFill>
                  <a:schemeClr val="tx1"/>
                </a:solidFill>
                <a:latin typeface="Arial" panose="020B0604020202020204" pitchFamily="34" charset="0"/>
                <a:cs typeface="Arial" panose="020B0604020202020204" pitchFamily="34" charset="0"/>
              </a:rPr>
              <a:t>Mewn</a:t>
            </a:r>
            <a:endParaRPr lang="en-GB" b="1" dirty="0">
              <a:solidFill>
                <a:schemeClr val="tx1"/>
              </a:solidFill>
              <a:latin typeface="Arial" panose="020B0604020202020204" pitchFamily="34" charset="0"/>
              <a:cs typeface="Arial" panose="020B0604020202020204" pitchFamily="34" charset="0"/>
            </a:endParaRPr>
          </a:p>
        </p:txBody>
      </p:sp>
      <p:sp>
        <p:nvSpPr>
          <p:cNvPr id="13" name="Oval 12"/>
          <p:cNvSpPr/>
          <p:nvPr/>
        </p:nvSpPr>
        <p:spPr>
          <a:xfrm>
            <a:off x="1800000" y="3816000"/>
            <a:ext cx="2304256" cy="158417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latin typeface="Arial" panose="020B0604020202020204" pitchFamily="34" charset="0"/>
                <a:cs typeface="Arial" panose="020B0604020202020204" pitchFamily="34" charset="0"/>
              </a:rPr>
              <a:t>Mynd</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ar</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Drywydd</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Ymgyrch</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Pryder</a:t>
            </a:r>
            <a:endParaRPr lang="en-GB" sz="1600" b="1" dirty="0">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2556000" y="2448000"/>
            <a:ext cx="1740718" cy="135593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err="1">
                <a:solidFill>
                  <a:schemeClr val="tx1"/>
                </a:solidFill>
                <a:latin typeface="Arial" panose="020B0604020202020204" pitchFamily="34" charset="0"/>
                <a:cs typeface="Arial" panose="020B0604020202020204" pitchFamily="34" charset="0"/>
              </a:rPr>
              <a:t>Brodyr</a:t>
            </a:r>
            <a:r>
              <a:rPr lang="en-GB" sz="1500" b="1" dirty="0">
                <a:solidFill>
                  <a:schemeClr val="tx1"/>
                </a:solidFill>
                <a:latin typeface="Arial" panose="020B0604020202020204" pitchFamily="34" charset="0"/>
                <a:cs typeface="Arial" panose="020B0604020202020204" pitchFamily="34" charset="0"/>
              </a:rPr>
              <a:t> a </a:t>
            </a:r>
            <a:r>
              <a:rPr lang="en-GB" sz="1500" b="1" dirty="0" err="1">
                <a:solidFill>
                  <a:schemeClr val="tx1"/>
                </a:solidFill>
                <a:latin typeface="Arial" panose="020B0604020202020204" pitchFamily="34" charset="0"/>
                <a:cs typeface="Arial" panose="020B0604020202020204" pitchFamily="34" charset="0"/>
              </a:rPr>
              <a:t>Chwiorydd</a:t>
            </a:r>
            <a:endParaRPr lang="en-GB" sz="1500" b="1" dirty="0">
              <a:solidFill>
                <a:schemeClr val="tx1"/>
              </a:solidFill>
              <a:latin typeface="Arial" panose="020B0604020202020204" pitchFamily="34" charset="0"/>
              <a:cs typeface="Arial" panose="020B0604020202020204" pitchFamily="34" charset="0"/>
            </a:endParaRPr>
          </a:p>
        </p:txBody>
      </p:sp>
      <p:sp>
        <p:nvSpPr>
          <p:cNvPr id="15" name="Oval 14"/>
          <p:cNvSpPr/>
          <p:nvPr/>
        </p:nvSpPr>
        <p:spPr>
          <a:xfrm>
            <a:off x="3564000" y="1260000"/>
            <a:ext cx="1846132" cy="14392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latin typeface="Arial" panose="020B0604020202020204" pitchFamily="34" charset="0"/>
                <a:cs typeface="Arial" panose="020B0604020202020204" pitchFamily="34" charset="0"/>
              </a:rPr>
              <a:t>Gofalu</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amdanoch</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eich</a:t>
            </a:r>
            <a:r>
              <a:rPr lang="en-GB" sz="1600" b="1" dirty="0">
                <a:solidFill>
                  <a:schemeClr val="tx1"/>
                </a:solidFill>
                <a:latin typeface="Arial" panose="020B0604020202020204" pitchFamily="34" charset="0"/>
                <a:cs typeface="Arial" panose="020B0604020202020204" pitchFamily="34" charset="0"/>
              </a:rPr>
              <a:t> </a:t>
            </a:r>
            <a:r>
              <a:rPr lang="en-GB" sz="1600" b="1" dirty="0" err="1">
                <a:solidFill>
                  <a:schemeClr val="tx1"/>
                </a:solidFill>
                <a:latin typeface="Arial" panose="020B0604020202020204" pitchFamily="34" charset="0"/>
                <a:cs typeface="Arial" panose="020B0604020202020204" pitchFamily="34" charset="0"/>
              </a:rPr>
              <a:t>hun</a:t>
            </a:r>
            <a:endParaRPr lang="en-GB" sz="1600" b="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5436000" y="3060000"/>
            <a:ext cx="2160240" cy="646331"/>
          </a:xfrm>
          <a:prstGeom prst="rect">
            <a:avLst/>
          </a:prstGeom>
          <a:noFill/>
          <a:ln>
            <a:noFill/>
          </a:ln>
        </p:spPr>
        <p:txBody>
          <a:bodyPr wrap="square" rtlCol="0">
            <a:spAutoFit/>
          </a:bodyPr>
          <a:lstStyle/>
          <a:p>
            <a:r>
              <a:rPr lang="en-GB" b="1" dirty="0">
                <a:latin typeface="Arial" panose="020B0604020202020204" pitchFamily="34" charset="0"/>
                <a:cs typeface="Arial" panose="020B0604020202020204" pitchFamily="34" charset="0"/>
              </a:rPr>
              <a:t>Presenoldeb </a:t>
            </a:r>
            <a:r>
              <a:rPr lang="en-GB" b="1" dirty="0" err="1">
                <a:latin typeface="Arial" panose="020B0604020202020204" pitchFamily="34" charset="0"/>
                <a:cs typeface="Arial" panose="020B0604020202020204" pitchFamily="34" charset="0"/>
              </a:rPr>
              <a:t>Rhieni</a:t>
            </a:r>
            <a:endParaRPr lang="en-GB"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stretch>
            <a:fillRect/>
          </a:stretch>
        </p:blipFill>
        <p:spPr>
          <a:xfrm>
            <a:off x="4500000" y="3780000"/>
            <a:ext cx="3633531" cy="121931"/>
          </a:xfrm>
          <a:prstGeom prst="rect">
            <a:avLst/>
          </a:prstGeom>
        </p:spPr>
      </p:pic>
      <p:sp>
        <p:nvSpPr>
          <p:cNvPr id="19" name="TextBox 18"/>
          <p:cNvSpPr txBox="1"/>
          <p:nvPr/>
        </p:nvSpPr>
        <p:spPr>
          <a:xfrm>
            <a:off x="4788000" y="3852000"/>
            <a:ext cx="309634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Ail-</a:t>
            </a:r>
            <a:r>
              <a:rPr lang="en-GB" b="1" dirty="0" err="1">
                <a:latin typeface="Arial" panose="020B0604020202020204" pitchFamily="34" charset="0"/>
                <a:cs typeface="Arial" panose="020B0604020202020204" pitchFamily="34" charset="0"/>
              </a:rPr>
              <a:t>adeiladu’r</a:t>
            </a:r>
            <a:r>
              <a:rPr lang="en-GB" b="1" dirty="0">
                <a:latin typeface="Arial" panose="020B0604020202020204" pitchFamily="34" charset="0"/>
                <a:cs typeface="Arial" panose="020B0604020202020204" pitchFamily="34" charset="0"/>
              </a:rPr>
              <a:t> </a:t>
            </a:r>
            <a:r>
              <a:rPr lang="en-GB" b="1" dirty="0" err="1">
                <a:latin typeface="Arial" panose="020B0604020202020204" pitchFamily="34" charset="0"/>
                <a:cs typeface="Arial" panose="020B0604020202020204" pitchFamily="34" charset="0"/>
              </a:rPr>
              <a:t>Berthynas</a:t>
            </a:r>
            <a:r>
              <a:rPr lang="en-GB" b="1" dirty="0">
                <a:latin typeface="Arial" panose="020B0604020202020204" pitchFamily="34" charset="0"/>
                <a:cs typeface="Arial" panose="020B0604020202020204" pitchFamily="34" charset="0"/>
              </a:rPr>
              <a:t> </a:t>
            </a:r>
          </a:p>
        </p:txBody>
      </p:sp>
      <p:sp>
        <p:nvSpPr>
          <p:cNvPr id="21" name="Oval 20"/>
          <p:cNvSpPr/>
          <p:nvPr/>
        </p:nvSpPr>
        <p:spPr>
          <a:xfrm>
            <a:off x="5616000" y="4212000"/>
            <a:ext cx="1296144"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652000" y="4356000"/>
            <a:ext cx="1288477" cy="553998"/>
          </a:xfrm>
          <a:prstGeom prst="rect">
            <a:avLst/>
          </a:prstGeom>
          <a:noFill/>
        </p:spPr>
        <p:txBody>
          <a:bodyPr wrap="square" rtlCol="0">
            <a:spAutoFit/>
          </a:bodyPr>
          <a:lstStyle/>
          <a:p>
            <a:pPr algn="ctr"/>
            <a:r>
              <a:rPr lang="en-GB" sz="1000" b="1" dirty="0" err="1">
                <a:latin typeface="Arial" panose="020B0604020202020204" pitchFamily="34" charset="0"/>
                <a:cs typeface="Arial" panose="020B0604020202020204" pitchFamily="34" charset="0"/>
              </a:rPr>
              <a:t>Safbwyntiau</a:t>
            </a:r>
            <a:r>
              <a:rPr lang="en-GB" sz="1000" b="1" dirty="0">
                <a:latin typeface="Arial" panose="020B0604020202020204" pitchFamily="34" charset="0"/>
                <a:cs typeface="Arial" panose="020B0604020202020204" pitchFamily="34" charset="0"/>
              </a:rPr>
              <a:t> ac </a:t>
            </a:r>
            <a:r>
              <a:rPr lang="en-GB" sz="1000" b="1" dirty="0" err="1">
                <a:latin typeface="Arial" panose="020B0604020202020204" pitchFamily="34" charset="0"/>
                <a:cs typeface="Arial" panose="020B0604020202020204" pitchFamily="34" charset="0"/>
              </a:rPr>
              <a:t>anghenion</a:t>
            </a:r>
            <a:r>
              <a:rPr lang="en-GB" sz="1000" b="1" dirty="0">
                <a:latin typeface="Arial" panose="020B0604020202020204" pitchFamily="34" charset="0"/>
                <a:cs typeface="Arial" panose="020B0604020202020204" pitchFamily="34" charset="0"/>
              </a:rPr>
              <a:t> y person </a:t>
            </a:r>
            <a:r>
              <a:rPr lang="en-GB" sz="1000" b="1" dirty="0" err="1">
                <a:latin typeface="Arial" panose="020B0604020202020204" pitchFamily="34" charset="0"/>
                <a:cs typeface="Arial" panose="020B0604020202020204" pitchFamily="34" charset="0"/>
              </a:rPr>
              <a:t>ifanc</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normAutofit fontScale="90000"/>
          </a:bodyPr>
          <a:lstStyle/>
          <a:p>
            <a:pPr algn="ctr"/>
            <a:r>
              <a:rPr lang="en-GB" dirty="0" err="1">
                <a:latin typeface="Arial" panose="020B0604020202020204" pitchFamily="34" charset="0"/>
                <a:cs typeface="Arial" panose="020B0604020202020204" pitchFamily="34" charset="0"/>
              </a:rPr>
              <a:t>Manteision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mynychu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cwrs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Gwrthwynebedd</a:t>
            </a:r>
            <a:r>
              <a:rPr lang="en-GB" dirty="0">
                <a:latin typeface="Arial" panose="020B0604020202020204" pitchFamily="34" charset="0"/>
                <a:cs typeface="Arial" panose="020B0604020202020204" pitchFamily="34" charset="0"/>
              </a:rPr>
              <a:t> Di-</a:t>
            </a:r>
            <a:r>
              <a:rPr lang="en-GB" dirty="0" err="1">
                <a:latin typeface="Arial" panose="020B0604020202020204" pitchFamily="34" charset="0"/>
                <a:cs typeface="Arial" panose="020B0604020202020204" pitchFamily="34" charset="0"/>
              </a:rPr>
              <a:t>drais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10102" y="1690688"/>
            <a:ext cx="10058400" cy="4023360"/>
          </a:xfrm>
        </p:spPr>
        <p:txBody>
          <a:bodyPr>
            <a:noAutofit/>
          </a:bodyPr>
          <a:lstStyle/>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Nid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yw</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rhieni’n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teimlo’n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unig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mwyach</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Mae </a:t>
            </a:r>
            <a:r>
              <a:rPr lang="en-GB" sz="3200" dirty="0" err="1">
                <a:latin typeface="Arial" panose="020B0604020202020204" pitchFamily="34" charset="0"/>
                <a:cs typeface="Arial" panose="020B0604020202020204" pitchFamily="34" charset="0"/>
              </a:rPr>
              <a:t>rhieni’n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gilydd</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Mae </a:t>
            </a:r>
            <a:r>
              <a:rPr lang="en-GB" sz="3200" dirty="0" err="1">
                <a:latin typeface="Arial" panose="020B0604020202020204" pitchFamily="34" charset="0"/>
                <a:cs typeface="Arial" panose="020B0604020202020204" pitchFamily="34" charset="0"/>
              </a:rPr>
              <a:t>grŵp</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cwrs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gefnogwr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ynddo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hun</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Mae </a:t>
            </a:r>
            <a:r>
              <a:rPr lang="en-GB" sz="3200" dirty="0" err="1">
                <a:latin typeface="Arial" panose="020B0604020202020204" pitchFamily="34" charset="0"/>
                <a:cs typeface="Arial" panose="020B0604020202020204" pitchFamily="34" charset="0"/>
              </a:rPr>
              <a:t>rhieni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creu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rhwydwaith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hunain</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Defnydd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effeithlon</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amser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gwaith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cymdeithasol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nifer</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deuluoedd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mhob</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sesiwn</a:t>
            </a: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a:latin typeface="Arial" panose="020B0604020202020204" pitchFamily="34" charset="0"/>
                <a:cs typeface="Arial" panose="020B0604020202020204" pitchFamily="34" charset="0"/>
              </a:rPr>
              <a:t>Mae </a:t>
            </a:r>
            <a:r>
              <a:rPr lang="en-GB" sz="3200" dirty="0" err="1">
                <a:latin typeface="Arial" panose="020B0604020202020204" pitchFamily="34" charset="0"/>
                <a:cs typeface="Arial" panose="020B0604020202020204" pitchFamily="34" charset="0"/>
              </a:rPr>
              <a:t>rhieni’n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gyd-hwyluswyr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gyfer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grwpiau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Gwrthwynebedd</a:t>
            </a:r>
            <a:r>
              <a:rPr lang="en-GB" sz="3200" dirty="0">
                <a:latin typeface="Arial" panose="020B0604020202020204" pitchFamily="34" charset="0"/>
                <a:cs typeface="Arial" panose="020B0604020202020204" pitchFamily="34" charset="0"/>
              </a:rPr>
              <a:t> Di-</a:t>
            </a:r>
            <a:r>
              <a:rPr lang="en-GB" sz="3200" dirty="0" err="1">
                <a:latin typeface="Arial" panose="020B0604020202020204" pitchFamily="34" charset="0"/>
                <a:cs typeface="Arial" panose="020B0604020202020204" pitchFamily="34" charset="0"/>
              </a:rPr>
              <a:t>drais</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dyfodol</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03068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066800" y="1310274"/>
            <a:ext cx="10058400" cy="4023360"/>
          </a:xfrm>
        </p:spPr>
        <p:txBody>
          <a:bodyPr>
            <a:noAutofit/>
          </a:bodyPr>
          <a:lstStyle/>
          <a:p>
            <a:pPr marL="342900" lvl="0" indent="-342900">
              <a:lnSpc>
                <a:spcPct val="100000"/>
              </a:lnSpc>
              <a:spcBef>
                <a:spcPct val="20000"/>
              </a:spcBef>
            </a:pPr>
            <a:endParaRPr lang="en-GB" sz="20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400" dirty="0" err="1">
                <a:latin typeface="Arial" panose="020B0604020202020204" pitchFamily="34" charset="0"/>
                <a:cs typeface="Arial" panose="020B0604020202020204" pitchFamily="34" charset="0"/>
              </a:rPr>
              <a:t>Mae’r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cwrs</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hwn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yn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rhan</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gyfres</a:t>
            </a:r>
            <a:r>
              <a:rPr lang="en-GB" sz="3400" dirty="0">
                <a:latin typeface="Arial" panose="020B0604020202020204" pitchFamily="34" charset="0"/>
                <a:cs typeface="Arial" panose="020B0604020202020204" pitchFamily="34" charset="0"/>
              </a:rPr>
              <a:t> a </a:t>
            </a:r>
            <a:r>
              <a:rPr lang="en-GB" sz="3400" dirty="0" err="1">
                <a:latin typeface="Arial" panose="020B0604020202020204" pitchFamily="34" charset="0"/>
                <a:cs typeface="Arial" panose="020B0604020202020204" pitchFamily="34" charset="0"/>
              </a:rPr>
              <a:t>ddatblygwyd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gan</a:t>
            </a:r>
            <a:r>
              <a:rPr lang="en-GB" sz="3400" dirty="0">
                <a:latin typeface="Arial" panose="020B0604020202020204" pitchFamily="34" charset="0"/>
                <a:cs typeface="Arial" panose="020B0604020202020204" pitchFamily="34" charset="0"/>
              </a:rPr>
              <a:t> y </a:t>
            </a:r>
            <a:r>
              <a:rPr lang="en-GB" sz="3400" dirty="0" err="1">
                <a:latin typeface="Arial" panose="020B0604020202020204" pitchFamily="34" charset="0"/>
                <a:cs typeface="Arial" panose="020B0604020202020204" pitchFamily="34" charset="0"/>
              </a:rPr>
              <a:t>Gwasanaeth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Cenedlaethol</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gefnogi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mabwysiadwyr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ar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ôl</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iddynt</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gael</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eu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cymeradwyo</a:t>
            </a:r>
            <a:r>
              <a:rPr lang="en-GB" sz="34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400" dirty="0" err="1">
                <a:latin typeface="Arial" panose="020B0604020202020204" pitchFamily="34" charset="0"/>
                <a:cs typeface="Arial" panose="020B0604020202020204" pitchFamily="34" charset="0"/>
              </a:rPr>
              <a:t>Gellir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dod</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hyd</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i’r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rhain</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ar</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wefan</a:t>
            </a:r>
            <a:r>
              <a:rPr lang="en-GB" sz="3400" dirty="0">
                <a:latin typeface="Arial" panose="020B0604020202020204" pitchFamily="34" charset="0"/>
                <a:cs typeface="Arial" panose="020B0604020202020204" pitchFamily="34" charset="0"/>
              </a:rPr>
              <a:t> y </a:t>
            </a:r>
            <a:r>
              <a:rPr lang="en-GB" sz="3400" dirty="0" err="1">
                <a:latin typeface="Arial" panose="020B0604020202020204" pitchFamily="34" charset="0"/>
                <a:cs typeface="Arial" panose="020B0604020202020204" pitchFamily="34" charset="0"/>
              </a:rPr>
              <a:t>Gwasanaeth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Mabwysiadu</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Cenedlaethol</a:t>
            </a:r>
            <a:r>
              <a:rPr lang="en-GB" sz="34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400" dirty="0" err="1">
                <a:latin typeface="Arial" panose="020B0604020202020204" pitchFamily="34" charset="0"/>
                <a:cs typeface="Arial" panose="020B0604020202020204" pitchFamily="34" charset="0"/>
              </a:rPr>
              <a:t>Siaradwch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gyda’ch</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tîm</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cefnogi</a:t>
            </a:r>
            <a:r>
              <a:rPr lang="en-GB" sz="3400" dirty="0">
                <a:latin typeface="Arial" panose="020B0604020202020204" pitchFamily="34" charset="0"/>
                <a:cs typeface="Arial" panose="020B0604020202020204" pitchFamily="34" charset="0"/>
              </a:rPr>
              <a:t> </a:t>
            </a:r>
            <a:r>
              <a:rPr lang="en-GB" sz="3400" dirty="0" err="1">
                <a:latin typeface="Arial" panose="020B0604020202020204" pitchFamily="34" charset="0"/>
                <a:cs typeface="Arial" panose="020B0604020202020204" pitchFamily="34" charset="0"/>
              </a:rPr>
              <a:t>mabwysiadu</a:t>
            </a:r>
            <a:r>
              <a:rPr lang="en-GB" sz="3400" dirty="0">
                <a:latin typeface="Arial" panose="020B0604020202020204" pitchFamily="34" charset="0"/>
                <a:cs typeface="Arial" panose="020B0604020202020204" pitchFamily="34" charset="0"/>
              </a:rPr>
              <a:t> am </a:t>
            </a:r>
            <a:r>
              <a:rPr lang="en-GB" sz="3400" dirty="0" err="1">
                <a:latin typeface="Arial" panose="020B0604020202020204" pitchFamily="34" charset="0"/>
                <a:cs typeface="Arial" panose="020B0604020202020204" pitchFamily="34" charset="0"/>
              </a:rPr>
              <a:t>ragor</a:t>
            </a:r>
            <a:r>
              <a:rPr lang="en-GB" sz="3400" dirty="0">
                <a:latin typeface="Arial" panose="020B0604020202020204" pitchFamily="34" charset="0"/>
                <a:cs typeface="Arial" panose="020B0604020202020204" pitchFamily="34" charset="0"/>
              </a:rPr>
              <a:t> o </a:t>
            </a:r>
            <a:r>
              <a:rPr lang="en-GB" sz="3400" dirty="0" err="1">
                <a:latin typeface="Arial" panose="020B0604020202020204" pitchFamily="34" charset="0"/>
                <a:cs typeface="Arial" panose="020B0604020202020204" pitchFamily="34" charset="0"/>
              </a:rPr>
              <a:t>wybodaeth</a:t>
            </a:r>
            <a:endParaRPr lang="en-GB" sz="3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91188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9003"/>
            <a:ext cx="3029975" cy="2292295"/>
          </a:xfrm>
          <a:prstGeom prst="rect">
            <a:avLst/>
          </a:prstGeom>
        </p:spPr>
      </p:pic>
      <p:sp>
        <p:nvSpPr>
          <p:cNvPr id="2" name="Title 1"/>
          <p:cNvSpPr>
            <a:spLocks noGrp="1"/>
          </p:cNvSpPr>
          <p:nvPr>
            <p:ph type="title"/>
          </p:nvPr>
        </p:nvSpPr>
        <p:spPr>
          <a:xfrm>
            <a:off x="838200" y="365125"/>
            <a:ext cx="7770223" cy="1325563"/>
          </a:xfrm>
        </p:spPr>
        <p:txBody>
          <a:bodyPr>
            <a:noAutofit/>
          </a:bodyPr>
          <a:lstStyle/>
          <a:p>
            <a:pPr algn="ctr"/>
            <a:r>
              <a:rPr lang="nn-NO" sz="3600" dirty="0">
                <a:latin typeface="Arial" panose="020B0604020202020204" pitchFamily="34" charset="0"/>
                <a:cs typeface="Arial" panose="020B0604020202020204" pitchFamily="34" charset="0"/>
              </a:rPr>
              <a:t>Cyflwyniad i Wrthwynebedd Di-drais ar gyfer delio gyda Thrais Plentyn i Riant</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3"/>
          <a:stretch>
            <a:fillRect/>
          </a:stretch>
        </p:blipFill>
        <p:spPr>
          <a:xfrm>
            <a:off x="3060000" y="1980000"/>
            <a:ext cx="6120914" cy="4170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853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pPr algn="ctr"/>
            <a:r>
              <a:rPr lang="en-GB" dirty="0" err="1">
                <a:latin typeface="Arial" panose="020B0604020202020204" pitchFamily="34" charset="0"/>
                <a:cs typeface="Arial" panose="020B0604020202020204" pitchFamily="34" charset="0"/>
              </a:rPr>
              <a:t>Deilliannau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Dysgu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79832"/>
            <a:ext cx="10058400" cy="4023360"/>
          </a:xfrm>
        </p:spPr>
        <p:txBody>
          <a:bodyPr>
            <a:noAutofit/>
          </a:bodyPr>
          <a:lstStyle/>
          <a:p>
            <a:pPr marL="0" lvl="0" indent="0">
              <a:lnSpc>
                <a:spcPct val="100000"/>
              </a:lnSpc>
              <a:spcBef>
                <a:spcPct val="20000"/>
              </a:spcBef>
              <a:buNone/>
            </a:pPr>
            <a:r>
              <a:rPr lang="en-GB" sz="2400" dirty="0" err="1">
                <a:latin typeface="Arial" panose="020B0604020202020204" pitchFamily="34" charset="0"/>
                <a:cs typeface="Arial" panose="020B0604020202020204" pitchFamily="34" charset="0"/>
              </a:rPr>
              <a:t>Erbyn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diwedd</a:t>
            </a:r>
            <a:r>
              <a:rPr lang="en-GB" sz="2400" dirty="0">
                <a:latin typeface="Arial" panose="020B0604020202020204" pitchFamily="34" charset="0"/>
                <a:cs typeface="Arial" panose="020B0604020202020204" pitchFamily="34" charset="0"/>
              </a:rPr>
              <a:t> y </a:t>
            </a:r>
            <a:r>
              <a:rPr lang="en-GB" sz="2400" dirty="0" err="1">
                <a:latin typeface="Arial" panose="020B0604020202020204" pitchFamily="34" charset="0"/>
                <a:cs typeface="Arial" panose="020B0604020202020204" pitchFamily="34" charset="0"/>
              </a:rPr>
              <a:t>cwrs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hwn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cyfranogwyr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wedi</a:t>
            </a:r>
            <a:r>
              <a:rPr lang="en-GB" sz="2400" dirty="0">
                <a:latin typeface="Arial" panose="020B0604020202020204" pitchFamily="34" charset="0"/>
                <a:cs typeface="Arial" panose="020B0604020202020204" pitchFamily="34" charset="0"/>
              </a:rPr>
              <a:t>:-</a:t>
            </a:r>
          </a:p>
          <a:p>
            <a:pPr marL="0" lvl="0" indent="0">
              <a:lnSpc>
                <a:spcPct val="100000"/>
              </a:lnSpc>
              <a:spcBef>
                <a:spcPct val="20000"/>
              </a:spcBef>
              <a:buNone/>
            </a:pPr>
            <a:endParaRPr lang="en-GB" sz="24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400" dirty="0" err="1">
                <a:latin typeface="Arial" panose="020B0604020202020204" pitchFamily="34" charset="0"/>
                <a:cs typeface="Arial" panose="020B0604020202020204" pitchFamily="34" charset="0"/>
              </a:rPr>
              <a:t>Cynyddu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dealltwriaeth</a:t>
            </a:r>
            <a:r>
              <a:rPr lang="en-GB" sz="2400" dirty="0">
                <a:latin typeface="Arial" panose="020B0604020202020204" pitchFamily="34" charset="0"/>
                <a:cs typeface="Arial" panose="020B0604020202020204" pitchFamily="34" charset="0"/>
              </a:rPr>
              <a:t> o pam y </a:t>
            </a:r>
            <a:r>
              <a:rPr lang="en-GB" sz="2400" dirty="0" err="1">
                <a:latin typeface="Arial" panose="020B0604020202020204" pitchFamily="34" charset="0"/>
                <a:cs typeface="Arial" panose="020B0604020202020204" pitchFamily="34" charset="0"/>
              </a:rPr>
              <a:t>gallai</a:t>
            </a:r>
            <a:r>
              <a:rPr lang="en-GB" sz="2400" dirty="0">
                <a:latin typeface="Arial" panose="020B0604020202020204" pitchFamily="34" charset="0"/>
                <a:cs typeface="Arial" panose="020B0604020202020204" pitchFamily="34" charset="0"/>
              </a:rPr>
              <a:t> plant </a:t>
            </a:r>
            <a:r>
              <a:rPr lang="en-GB" sz="2400" dirty="0" err="1">
                <a:latin typeface="Arial" panose="020B0604020202020204" pitchFamily="34" charset="0"/>
                <a:cs typeface="Arial" panose="020B0604020202020204" pitchFamily="34" charset="0"/>
              </a:rPr>
              <a:t>sydd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wedi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profi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trawma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arddangos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ymddygiad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ymosodol</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threisgar</a:t>
            </a:r>
            <a:endParaRPr lang="en-GB" sz="24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400" dirty="0" err="1">
                <a:latin typeface="Arial" panose="020B0604020202020204" pitchFamily="34" charset="0"/>
                <a:cs typeface="Arial" panose="020B0604020202020204" pitchFamily="34" charset="0"/>
              </a:rPr>
              <a:t>Ystyried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ymennydd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gweithio</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sut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effeithio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ddatblygiad</a:t>
            </a:r>
            <a:r>
              <a:rPr lang="en-GB" sz="2400" dirty="0">
                <a:latin typeface="Arial" panose="020B0604020202020204" pitchFamily="34" charset="0"/>
                <a:cs typeface="Arial" panose="020B0604020202020204" pitchFamily="34" charset="0"/>
              </a:rPr>
              <a:t> ac </a:t>
            </a:r>
            <a:r>
              <a:rPr lang="en-GB" sz="2400" dirty="0" err="1">
                <a:latin typeface="Arial" panose="020B0604020202020204" pitchFamily="34" charset="0"/>
                <a:cs typeface="Arial" panose="020B0604020202020204" pitchFamily="34" charset="0"/>
              </a:rPr>
              <a:t>ymddygiad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plentyn</a:t>
            </a:r>
            <a:endParaRPr lang="en-GB" sz="24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400" dirty="0" err="1">
                <a:latin typeface="Arial" panose="020B0604020202020204" pitchFamily="34" charset="0"/>
                <a:cs typeface="Arial" panose="020B0604020202020204" pitchFamily="34" charset="0"/>
              </a:rPr>
              <a:t>Nodi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Gwrthwynebedd</a:t>
            </a:r>
            <a:r>
              <a:rPr lang="en-GB" sz="2400" dirty="0">
                <a:latin typeface="Arial" panose="020B0604020202020204" pitchFamily="34" charset="0"/>
                <a:cs typeface="Arial" panose="020B0604020202020204" pitchFamily="34" charset="0"/>
              </a:rPr>
              <a:t> Di-</a:t>
            </a:r>
            <a:r>
              <a:rPr lang="en-GB" sz="2400" dirty="0" err="1">
                <a:latin typeface="Arial" panose="020B0604020202020204" pitchFamily="34" charset="0"/>
                <a:cs typeface="Arial" panose="020B0604020202020204" pitchFamily="34" charset="0"/>
              </a:rPr>
              <a:t>drais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ffitio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ochr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ochr</a:t>
            </a:r>
            <a:r>
              <a:rPr lang="en-GB" sz="2400" dirty="0">
                <a:latin typeface="Arial" panose="020B0604020202020204" pitchFamily="34" charset="0"/>
                <a:cs typeface="Arial" panose="020B0604020202020204" pitchFamily="34" charset="0"/>
              </a:rPr>
              <a:t> ag </a:t>
            </a:r>
            <a:r>
              <a:rPr lang="en-GB" sz="2400" dirty="0" err="1">
                <a:latin typeface="Arial" panose="020B0604020202020204" pitchFamily="34" charset="0"/>
                <a:cs typeface="Arial" panose="020B0604020202020204" pitchFamily="34" charset="0"/>
              </a:rPr>
              <a:t>ymyriadau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therapiwtig</a:t>
            </a:r>
            <a:endParaRPr lang="en-GB" sz="2400" dirty="0">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2400" dirty="0" err="1">
                <a:latin typeface="Arial" panose="020B0604020202020204" pitchFamily="34" charset="0"/>
                <a:cs typeface="Arial" panose="020B0604020202020204" pitchFamily="34" charset="0"/>
              </a:rPr>
              <a:t>Deall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angen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addasu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ymddygiad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cyfathrebu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hunain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mwyn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dylanwadu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ymddygiad</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chyfathrebu</a:t>
            </a:r>
            <a:r>
              <a:rPr lang="en-GB" sz="2400" dirty="0">
                <a:latin typeface="Arial" panose="020B0604020202020204" pitchFamily="34" charset="0"/>
                <a:cs typeface="Arial" panose="020B0604020202020204" pitchFamily="34" charset="0"/>
              </a:rPr>
              <a:t> plant a </a:t>
            </a:r>
            <a:r>
              <a:rPr lang="en-GB" sz="2400" dirty="0" err="1">
                <a:latin typeface="Arial" panose="020B0604020202020204" pitchFamily="34" charset="0"/>
                <a:cs typeface="Arial" panose="020B0604020202020204" pitchFamily="34" charset="0"/>
              </a:rPr>
              <a:t>phobl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ifanc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gofal</a:t>
            </a:r>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22775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noAutofit/>
          </a:bodyPr>
          <a:lstStyle/>
          <a:p>
            <a:pPr algn="ctr"/>
            <a:r>
              <a:rPr lang="en-GB" sz="4000" b="1" dirty="0" err="1">
                <a:latin typeface="Arial" panose="020B0604020202020204" pitchFamily="34" charset="0"/>
                <a:cs typeface="Arial" panose="020B0604020202020204" pitchFamily="34" charset="0"/>
              </a:rPr>
              <a:t>Tu</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Hwnt</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i’r</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Gorchymyn</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Mabwysiadu</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(Selwyn, J et al; </a:t>
            </a:r>
            <a:r>
              <a:rPr lang="en-GB" sz="4000" b="1" dirty="0" err="1">
                <a:latin typeface="Arial" panose="020B0604020202020204" pitchFamily="34" charset="0"/>
                <a:cs typeface="Arial" panose="020B0604020202020204" pitchFamily="34" charset="0"/>
              </a:rPr>
              <a:t>DfE</a:t>
            </a:r>
            <a:r>
              <a:rPr lang="en-GB" sz="4000" b="1" dirty="0">
                <a:latin typeface="Arial" panose="020B0604020202020204" pitchFamily="34" charset="0"/>
                <a:cs typeface="Arial" panose="020B0604020202020204" pitchFamily="34" charset="0"/>
              </a:rPr>
              <a:t> 2014)</a:t>
            </a:r>
          </a:p>
        </p:txBody>
      </p:sp>
      <p:sp>
        <p:nvSpPr>
          <p:cNvPr id="3" name="Content Placeholder 2"/>
          <p:cNvSpPr>
            <a:spLocks noGrp="1"/>
          </p:cNvSpPr>
          <p:nvPr>
            <p:ph idx="1"/>
          </p:nvPr>
        </p:nvSpPr>
        <p:spPr/>
        <p:txBody>
          <a:bodyPr>
            <a:normAutofit fontScale="85000" lnSpcReduction="10000"/>
          </a:bodyPr>
          <a:lstStyle/>
          <a:p>
            <a:pPr marL="342900" lvl="0" indent="-342900">
              <a:lnSpc>
                <a:spcPct val="100000"/>
              </a:lnSpc>
              <a:spcBef>
                <a:spcPct val="20000"/>
              </a:spcBef>
              <a:buFont typeface="Courier New" panose="02070309020205020404" pitchFamily="49" charset="0"/>
              <a:buChar char="o"/>
            </a:pPr>
            <a:endParaRPr lang="en-US" altLang="en-US" sz="2500" dirty="0">
              <a:latin typeface="Arial" panose="020B0604020202020204" pitchFamily="34" charset="0"/>
              <a:ea typeface="ヒラギノ角ゴ Pro W3" pitchFamily="127" charset="-128"/>
              <a:cs typeface="Arial" panose="020B0604020202020204" pitchFamily="34" charset="0"/>
            </a:endParaRPr>
          </a:p>
          <a:p>
            <a:pPr marL="342900" lvl="0" indent="-342900">
              <a:lnSpc>
                <a:spcPct val="100000"/>
              </a:lnSpc>
              <a:spcBef>
                <a:spcPct val="20000"/>
              </a:spcBef>
              <a:buFont typeface="Courier New" panose="02070309020205020404" pitchFamily="49" charset="0"/>
              <a:buChar char="o"/>
            </a:pPr>
            <a:r>
              <a:rPr lang="en-US" altLang="en-US" sz="2500" dirty="0" err="1">
                <a:latin typeface="Arial" panose="020B0604020202020204" pitchFamily="34" charset="0"/>
                <a:ea typeface="ヒラギノ角ゴ Pro W3" pitchFamily="127" charset="-128"/>
                <a:cs typeface="Arial" panose="020B0604020202020204" pitchFamily="34" charset="0"/>
              </a:rPr>
              <a:t>Astudiaeth</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genedlaethol</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gyntaf</a:t>
            </a:r>
            <a:r>
              <a:rPr lang="en-US" altLang="en-US" sz="2500" dirty="0">
                <a:latin typeface="Arial" panose="020B0604020202020204" pitchFamily="34" charset="0"/>
                <a:ea typeface="ヒラギノ角ゴ Pro W3" pitchFamily="127" charset="-128"/>
                <a:cs typeface="Arial" panose="020B0604020202020204" pitchFamily="34" charset="0"/>
              </a:rPr>
              <a:t> o </a:t>
            </a:r>
            <a:r>
              <a:rPr lang="en-US" altLang="en-US" sz="2500" dirty="0" err="1">
                <a:latin typeface="Arial" panose="020B0604020202020204" pitchFamily="34" charset="0"/>
                <a:ea typeface="ヒラギノ角ゴ Pro W3" pitchFamily="127" charset="-128"/>
                <a:cs typeface="Arial" panose="020B0604020202020204" pitchFamily="34" charset="0"/>
              </a:rPr>
              <a:t>fethiannau</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mabwysiadu</a:t>
            </a:r>
            <a:endParaRPr lang="en-US" altLang="en-US" sz="2500" dirty="0">
              <a:latin typeface="Arial" panose="020B0604020202020204" pitchFamily="34" charset="0"/>
              <a:ea typeface="ヒラギノ角ゴ Pro W3" pitchFamily="127" charset="-128"/>
              <a:cs typeface="Arial" panose="020B0604020202020204" pitchFamily="34" charset="0"/>
            </a:endParaRPr>
          </a:p>
          <a:p>
            <a:pPr marL="342900" lvl="0" indent="-342900">
              <a:lnSpc>
                <a:spcPct val="100000"/>
              </a:lnSpc>
              <a:spcBef>
                <a:spcPct val="20000"/>
              </a:spcBef>
              <a:buFont typeface="Courier New" panose="02070309020205020404" pitchFamily="49" charset="0"/>
              <a:buChar char="o"/>
            </a:pPr>
            <a:r>
              <a:rPr lang="en-US" altLang="en-US" sz="2500" dirty="0" err="1">
                <a:latin typeface="Arial" panose="020B0604020202020204" pitchFamily="34" charset="0"/>
                <a:ea typeface="ヒラギノ角ゴ Pro W3" pitchFamily="127" charset="-128"/>
                <a:cs typeface="Arial" panose="020B0604020202020204" pitchFamily="34" charset="0"/>
              </a:rPr>
              <a:t>Lle</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cafwyd</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methiant</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wrth</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fabwysiadu</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roedd</a:t>
            </a:r>
            <a:r>
              <a:rPr lang="en-US" altLang="en-US" sz="2500" dirty="0">
                <a:latin typeface="Arial" panose="020B0604020202020204" pitchFamily="34" charset="0"/>
                <a:ea typeface="ヒラギノ角ゴ Pro W3" pitchFamily="127" charset="-128"/>
                <a:cs typeface="Arial" panose="020B0604020202020204" pitchFamily="34" charset="0"/>
              </a:rPr>
              <a:t> y </a:t>
            </a:r>
            <a:r>
              <a:rPr lang="en-US" altLang="en-US" sz="2500" dirty="0" err="1">
                <a:latin typeface="Arial" panose="020B0604020202020204" pitchFamily="34" charset="0"/>
                <a:ea typeface="ヒラギノ角ゴ Pro W3" pitchFamily="127" charset="-128"/>
                <a:cs typeface="Arial" panose="020B0604020202020204" pitchFamily="34" charset="0"/>
              </a:rPr>
              <a:t>plentyn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yn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hŷn</a:t>
            </a:r>
            <a:r>
              <a:rPr lang="en-US" altLang="en-US" sz="2500" dirty="0">
                <a:latin typeface="Arial" panose="020B0604020202020204" pitchFamily="34" charset="0"/>
                <a:ea typeface="ヒラギノ角ゴ Pro W3" pitchFamily="127" charset="-128"/>
                <a:cs typeface="Arial" panose="020B0604020202020204" pitchFamily="34" charset="0"/>
              </a:rPr>
              <a:t> (3+) </a:t>
            </a:r>
            <a:r>
              <a:rPr lang="en-US" altLang="en-US" sz="2500" dirty="0" err="1">
                <a:latin typeface="Arial" panose="020B0604020202020204" pitchFamily="34" charset="0"/>
                <a:ea typeface="ヒラギノ角ゴ Pro W3" pitchFamily="127" charset="-128"/>
                <a:cs typeface="Arial" panose="020B0604020202020204" pitchFamily="34" charset="0"/>
              </a:rPr>
              <a:t>yn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dechrau</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derbyn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gofal</a:t>
            </a:r>
            <a:r>
              <a:rPr lang="en-US" altLang="en-US" sz="2500" dirty="0">
                <a:latin typeface="Arial" panose="020B0604020202020204" pitchFamily="34" charset="0"/>
                <a:ea typeface="ヒラギノ角ゴ Pro W3" pitchFamily="127" charset="-128"/>
                <a:cs typeface="Arial" panose="020B0604020202020204" pitchFamily="34" charset="0"/>
              </a:rPr>
              <a:t>, ac </a:t>
            </a:r>
            <a:r>
              <a:rPr lang="en-US" altLang="en-US" sz="2500" dirty="0" err="1">
                <a:latin typeface="Arial" panose="020B0604020202020204" pitchFamily="34" charset="0"/>
                <a:ea typeface="ヒラギノ角ゴ Pro W3" pitchFamily="127" charset="-128"/>
                <a:cs typeface="Arial" panose="020B0604020202020204" pitchFamily="34" charset="0"/>
              </a:rPr>
              <a:t>roedd</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canran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uchel</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wedi</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profi</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camdriniaeth</a:t>
            </a:r>
            <a:r>
              <a:rPr lang="en-US" altLang="en-US" sz="2500" dirty="0">
                <a:latin typeface="Arial" panose="020B0604020202020204" pitchFamily="34" charset="0"/>
                <a:ea typeface="ヒラギノ角ゴ Pro W3" pitchFamily="127" charset="-128"/>
                <a:cs typeface="Arial" panose="020B0604020202020204" pitchFamily="34" charset="0"/>
              </a:rPr>
              <a:t> a/</a:t>
            </a:r>
            <a:r>
              <a:rPr lang="en-US" altLang="en-US" sz="2500" dirty="0" err="1">
                <a:latin typeface="Arial" panose="020B0604020202020204" pitchFamily="34" charset="0"/>
                <a:ea typeface="ヒラギノ角ゴ Pro W3" pitchFamily="127" charset="-128"/>
                <a:cs typeface="Arial" panose="020B0604020202020204" pitchFamily="34" charset="0"/>
              </a:rPr>
              <a:t>neu</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esgeulustod</a:t>
            </a:r>
            <a:endParaRPr lang="en-US" altLang="en-US" sz="2500" dirty="0">
              <a:latin typeface="Arial" panose="020B0604020202020204" pitchFamily="34" charset="0"/>
              <a:ea typeface="ヒラギノ角ゴ Pro W3" pitchFamily="127" charset="-128"/>
              <a:cs typeface="Arial" panose="020B0604020202020204" pitchFamily="34" charset="0"/>
            </a:endParaRPr>
          </a:p>
          <a:p>
            <a:pPr marL="342900" lvl="0" indent="-342900">
              <a:lnSpc>
                <a:spcPct val="100000"/>
              </a:lnSpc>
              <a:spcBef>
                <a:spcPct val="20000"/>
              </a:spcBef>
              <a:buFont typeface="Courier New" panose="02070309020205020404" pitchFamily="49" charset="0"/>
              <a:buChar char="o"/>
            </a:pPr>
            <a:r>
              <a:rPr lang="en-US" altLang="en-US" sz="2500" dirty="0" err="1">
                <a:latin typeface="Arial" panose="020B0604020202020204" pitchFamily="34" charset="0"/>
                <a:ea typeface="ヒラギノ角ゴ Pro W3" pitchFamily="127" charset="-128"/>
                <a:cs typeface="Arial" panose="020B0604020202020204" pitchFamily="34" charset="0"/>
              </a:rPr>
              <a:t>Arddegwyr</a:t>
            </a:r>
            <a:r>
              <a:rPr lang="en-US" altLang="en-US" sz="2500" dirty="0">
                <a:latin typeface="Arial" panose="020B0604020202020204" pitchFamily="34" charset="0"/>
                <a:ea typeface="ヒラギノ角ゴ Pro W3" pitchFamily="127" charset="-128"/>
                <a:cs typeface="Arial" panose="020B0604020202020204" pitchFamily="34" charset="0"/>
              </a:rPr>
              <a:t> (11-16) </a:t>
            </a:r>
            <a:r>
              <a:rPr lang="en-US" altLang="en-US" sz="2500" dirty="0" err="1">
                <a:latin typeface="Arial" panose="020B0604020202020204" pitchFamily="34" charset="0"/>
                <a:ea typeface="ヒラギノ角ゴ Pro W3" pitchFamily="127" charset="-128"/>
                <a:cs typeface="Arial" panose="020B0604020202020204" pitchFamily="34" charset="0"/>
              </a:rPr>
              <a:t>ddeg</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gwaith</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yn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fwy</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tebygol</a:t>
            </a:r>
            <a:r>
              <a:rPr lang="en-US" altLang="en-US" sz="2500" dirty="0">
                <a:latin typeface="Arial" panose="020B0604020202020204" pitchFamily="34" charset="0"/>
                <a:ea typeface="ヒラギノ角ゴ Pro W3" pitchFamily="127" charset="-128"/>
                <a:cs typeface="Arial" panose="020B0604020202020204" pitchFamily="34" charset="0"/>
              </a:rPr>
              <a:t> o </a:t>
            </a:r>
            <a:r>
              <a:rPr lang="en-US" altLang="en-US" sz="2500" dirty="0" err="1">
                <a:latin typeface="Arial" panose="020B0604020202020204" pitchFamily="34" charset="0"/>
                <a:ea typeface="ヒラギノ角ゴ Pro W3" pitchFamily="127" charset="-128"/>
                <a:cs typeface="Arial" panose="020B0604020202020204" pitchFamily="34" charset="0"/>
              </a:rPr>
              <a:t>amharu</a:t>
            </a:r>
            <a:endParaRPr lang="en-US" altLang="en-US" sz="2500" dirty="0">
              <a:latin typeface="Arial" panose="020B0604020202020204" pitchFamily="34" charset="0"/>
              <a:ea typeface="ヒラギノ角ゴ Pro W3" pitchFamily="127" charset="-128"/>
              <a:cs typeface="Arial" panose="020B0604020202020204" pitchFamily="34" charset="0"/>
            </a:endParaRPr>
          </a:p>
          <a:p>
            <a:pPr marL="342900" lvl="0" indent="-342900">
              <a:lnSpc>
                <a:spcPct val="100000"/>
              </a:lnSpc>
              <a:spcBef>
                <a:spcPct val="20000"/>
              </a:spcBef>
              <a:buFont typeface="Courier New" panose="02070309020205020404" pitchFamily="49" charset="0"/>
              <a:buChar char="o"/>
            </a:pPr>
            <a:r>
              <a:rPr lang="en-US" altLang="en-US" sz="2500" dirty="0">
                <a:latin typeface="Arial" panose="020B0604020202020204" pitchFamily="34" charset="0"/>
                <a:ea typeface="ヒラギノ角ゴ Pro W3" pitchFamily="127" charset="-128"/>
                <a:cs typeface="Arial" panose="020B0604020202020204" pitchFamily="34" charset="0"/>
              </a:rPr>
              <a:t>Mae </a:t>
            </a:r>
            <a:r>
              <a:rPr lang="en-US" altLang="en-US" sz="2500" dirty="0" err="1">
                <a:latin typeface="Arial" panose="020B0604020202020204" pitchFamily="34" charset="0"/>
                <a:ea typeface="ヒラギノ角ゴ Pro W3" pitchFamily="127" charset="-128"/>
                <a:cs typeface="Arial" panose="020B0604020202020204" pitchFamily="34" charset="0"/>
              </a:rPr>
              <a:t>dicter</a:t>
            </a:r>
            <a:r>
              <a:rPr lang="en-US" altLang="en-US" sz="2500" dirty="0">
                <a:latin typeface="Arial" panose="020B0604020202020204" pitchFamily="34" charset="0"/>
                <a:ea typeface="ヒラギノ角ゴ Pro W3" pitchFamily="127" charset="-128"/>
                <a:cs typeface="Arial" panose="020B0604020202020204" pitchFamily="34" charset="0"/>
              </a:rPr>
              <a:t> ac </a:t>
            </a:r>
            <a:r>
              <a:rPr lang="en-US" altLang="en-US" sz="2500" dirty="0" err="1">
                <a:latin typeface="Arial" panose="020B0604020202020204" pitchFamily="34" charset="0"/>
                <a:ea typeface="ヒラギノ角ゴ Pro W3" pitchFamily="127" charset="-128"/>
                <a:cs typeface="Arial" panose="020B0604020202020204" pitchFamily="34" charset="0"/>
              </a:rPr>
              <a:t>ymddygiad</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treisgar</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yn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ystod</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llencyndod</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yn</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cyflwyno</a:t>
            </a:r>
            <a:r>
              <a:rPr lang="en-US" altLang="en-US" sz="2500" dirty="0">
                <a:latin typeface="Arial" panose="020B0604020202020204" pitchFamily="34" charset="0"/>
                <a:ea typeface="ヒラギノ角ゴ Pro W3" pitchFamily="127" charset="-128"/>
                <a:cs typeface="Arial" panose="020B0604020202020204" pitchFamily="34" charset="0"/>
              </a:rPr>
              <a:t> her </a:t>
            </a:r>
            <a:r>
              <a:rPr lang="en-US" altLang="en-US" sz="2500" dirty="0" err="1">
                <a:latin typeface="Arial" panose="020B0604020202020204" pitchFamily="34" charset="0"/>
                <a:ea typeface="ヒラギノ角ゴ Pro W3" pitchFamily="127" charset="-128"/>
                <a:cs typeface="Arial" panose="020B0604020202020204" pitchFamily="34" charset="0"/>
              </a:rPr>
              <a:t>fawr</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i</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deuluoedd</a:t>
            </a:r>
            <a:r>
              <a:rPr lang="en-US" altLang="en-US" sz="2500" dirty="0">
                <a:latin typeface="Arial" panose="020B0604020202020204" pitchFamily="34" charset="0"/>
                <a:ea typeface="ヒラギノ角ゴ Pro W3" pitchFamily="127" charset="-128"/>
                <a:cs typeface="Arial" panose="020B0604020202020204" pitchFamily="34" charset="0"/>
              </a:rPr>
              <a:t> </a:t>
            </a:r>
            <a:r>
              <a:rPr lang="en-US" altLang="en-US" sz="2500" dirty="0" err="1">
                <a:latin typeface="Arial" panose="020B0604020202020204" pitchFamily="34" charset="0"/>
                <a:ea typeface="ヒラギノ角ゴ Pro W3" pitchFamily="127" charset="-128"/>
                <a:cs typeface="Arial" panose="020B0604020202020204" pitchFamily="34" charset="0"/>
              </a:rPr>
              <a:t>mabwysiadol</a:t>
            </a:r>
            <a:endParaRPr lang="en-US" altLang="en-US" sz="2500" dirty="0">
              <a:latin typeface="Arial" panose="020B0604020202020204" pitchFamily="34" charset="0"/>
              <a:ea typeface="ヒラギノ角ゴ Pro W3" pitchFamily="127" charset="-128"/>
              <a:cs typeface="Arial" panose="020B0604020202020204" pitchFamily="34" charset="0"/>
            </a:endParaRPr>
          </a:p>
          <a:p>
            <a:pPr marL="342900" lvl="0" indent="-342900">
              <a:lnSpc>
                <a:spcPct val="100000"/>
              </a:lnSpc>
              <a:spcBef>
                <a:spcPct val="20000"/>
              </a:spcBef>
              <a:buFont typeface="Courier New" pitchFamily="49" charset="0"/>
              <a:buChar char="o"/>
              <a:defRPr/>
            </a:pPr>
            <a:r>
              <a:rPr lang="en-GB" altLang="en-US" sz="2500" dirty="0" err="1">
                <a:latin typeface="Arial" panose="020B0604020202020204" pitchFamily="34" charset="0"/>
                <a:ea typeface="ヒラギノ角ゴ Pro W3" pitchFamily="127" charset="-128"/>
                <a:cs typeface="Arial" panose="020B0604020202020204" pitchFamily="34" charset="0"/>
              </a:rPr>
              <a:t>Adroddwyd</a:t>
            </a:r>
            <a:r>
              <a:rPr lang="en-GB" altLang="en-US" sz="2500" dirty="0">
                <a:latin typeface="Arial" panose="020B0604020202020204" pitchFamily="34" charset="0"/>
                <a:ea typeface="ヒラギノ角ゴ Pro W3" pitchFamily="127" charset="-128"/>
                <a:cs typeface="Arial" panose="020B0604020202020204" pitchFamily="34" charset="0"/>
              </a:rPr>
              <a:t> am CPV (</a:t>
            </a:r>
            <a:r>
              <a:rPr lang="en-GB" altLang="en-US" sz="2500" dirty="0" err="1">
                <a:latin typeface="Arial" panose="020B0604020202020204" pitchFamily="34" charset="0"/>
                <a:ea typeface="ヒラギノ角ゴ Pro W3" pitchFamily="127" charset="-128"/>
                <a:cs typeface="Arial" panose="020B0604020202020204" pitchFamily="34" charset="0"/>
              </a:rPr>
              <a:t>Trais</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Plentyn</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tuag</a:t>
            </a:r>
            <a:r>
              <a:rPr lang="en-GB" altLang="en-US" sz="2500" dirty="0">
                <a:latin typeface="Arial" panose="020B0604020202020204" pitchFamily="34" charset="0"/>
                <a:ea typeface="ヒラギノ角ゴ Pro W3" pitchFamily="127" charset="-128"/>
                <a:cs typeface="Arial" panose="020B0604020202020204" pitchFamily="34" charset="0"/>
              </a:rPr>
              <a:t> at </a:t>
            </a:r>
            <a:r>
              <a:rPr lang="en-GB" altLang="en-US" sz="2500" dirty="0" err="1">
                <a:latin typeface="Arial" panose="020B0604020202020204" pitchFamily="34" charset="0"/>
                <a:ea typeface="ヒラギノ角ゴ Pro W3" pitchFamily="127" charset="-128"/>
                <a:cs typeface="Arial" panose="020B0604020202020204" pitchFamily="34" charset="0"/>
              </a:rPr>
              <a:t>Riant</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gan</a:t>
            </a:r>
            <a:r>
              <a:rPr lang="en-GB" altLang="en-US" sz="2500" dirty="0">
                <a:latin typeface="Arial" panose="020B0604020202020204" pitchFamily="34" charset="0"/>
                <a:ea typeface="ヒラギノ角ゴ Pro W3" pitchFamily="127" charset="-128"/>
                <a:cs typeface="Arial" panose="020B0604020202020204" pitchFamily="34" charset="0"/>
              </a:rPr>
              <a:t> 57% o </a:t>
            </a:r>
            <a:r>
              <a:rPr lang="en-GB" altLang="en-US" sz="2500" dirty="0" err="1">
                <a:latin typeface="Arial" panose="020B0604020202020204" pitchFamily="34" charset="0"/>
                <a:ea typeface="ヒラギノ角ゴ Pro W3" pitchFamily="127" charset="-128"/>
                <a:cs typeface="Arial" panose="020B0604020202020204" pitchFamily="34" charset="0"/>
              </a:rPr>
              <a:t>deuluoedd</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oedd</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yn</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rhan</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o’r</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ymchwil</a:t>
            </a:r>
            <a:endParaRPr lang="en-GB" altLang="en-US" sz="2500" dirty="0">
              <a:latin typeface="Arial" panose="020B0604020202020204" pitchFamily="34" charset="0"/>
              <a:ea typeface="ヒラギノ角ゴ Pro W3" pitchFamily="127" charset="-128"/>
              <a:cs typeface="Arial" panose="020B0604020202020204" pitchFamily="34" charset="0"/>
            </a:endParaRPr>
          </a:p>
          <a:p>
            <a:pPr marL="342900" lvl="0" indent="-342900">
              <a:lnSpc>
                <a:spcPct val="100000"/>
              </a:lnSpc>
              <a:spcBef>
                <a:spcPct val="20000"/>
              </a:spcBef>
              <a:buFont typeface="Courier New" pitchFamily="49" charset="0"/>
              <a:buChar char="o"/>
              <a:defRPr/>
            </a:pPr>
            <a:r>
              <a:rPr lang="en-GB" altLang="en-US" sz="2500" dirty="0" err="1">
                <a:latin typeface="Arial" panose="020B0604020202020204" pitchFamily="34" charset="0"/>
                <a:ea typeface="ヒラギノ角ゴ Pro W3" pitchFamily="127" charset="-128"/>
                <a:cs typeface="Arial" panose="020B0604020202020204" pitchFamily="34" charset="0"/>
              </a:rPr>
              <a:t>Trais</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tuag</a:t>
            </a:r>
            <a:r>
              <a:rPr lang="en-GB" altLang="en-US" sz="2500" dirty="0">
                <a:latin typeface="Arial" panose="020B0604020202020204" pitchFamily="34" charset="0"/>
                <a:ea typeface="ヒラギノ角ゴ Pro W3" pitchFamily="127" charset="-128"/>
                <a:cs typeface="Arial" panose="020B0604020202020204" pitchFamily="34" charset="0"/>
              </a:rPr>
              <a:t> at </a:t>
            </a:r>
            <a:r>
              <a:rPr lang="en-GB" altLang="en-US" sz="2500" dirty="0" err="1">
                <a:latin typeface="Arial" panose="020B0604020202020204" pitchFamily="34" charset="0"/>
                <a:ea typeface="ヒラギノ角ゴ Pro W3" pitchFamily="127" charset="-128"/>
                <a:cs typeface="Arial" panose="020B0604020202020204" pitchFamily="34" charset="0"/>
              </a:rPr>
              <a:t>rieni</a:t>
            </a:r>
            <a:r>
              <a:rPr lang="en-GB" altLang="en-US" sz="2500" dirty="0">
                <a:latin typeface="Arial" panose="020B0604020202020204" pitchFamily="34" charset="0"/>
                <a:ea typeface="ヒラギノ角ゴ Pro W3" pitchFamily="127" charset="-128"/>
                <a:cs typeface="Arial" panose="020B0604020202020204" pitchFamily="34" charset="0"/>
              </a:rPr>
              <a:t> a </a:t>
            </a:r>
            <a:r>
              <a:rPr lang="en-GB" altLang="en-US" sz="2500" dirty="0" err="1">
                <a:latin typeface="Arial" panose="020B0604020202020204" pitchFamily="34" charset="0"/>
                <a:ea typeface="ヒラギノ角ゴ Pro W3" pitchFamily="127" charset="-128"/>
                <a:cs typeface="Arial" panose="020B0604020202020204" pitchFamily="34" charset="0"/>
              </a:rPr>
              <a:t>brodyr</a:t>
            </a:r>
            <a:r>
              <a:rPr lang="en-GB" altLang="en-US" sz="2500" dirty="0">
                <a:latin typeface="Arial" panose="020B0604020202020204" pitchFamily="34" charset="0"/>
                <a:ea typeface="ヒラギノ角ゴ Pro W3" pitchFamily="127" charset="-128"/>
                <a:cs typeface="Arial" panose="020B0604020202020204" pitchFamily="34" charset="0"/>
              </a:rPr>
              <a:t>/</a:t>
            </a:r>
            <a:r>
              <a:rPr lang="en-GB" altLang="en-US" sz="2500" dirty="0" err="1">
                <a:latin typeface="Arial" panose="020B0604020202020204" pitchFamily="34" charset="0"/>
                <a:ea typeface="ヒラギノ角ゴ Pro W3" pitchFamily="127" charset="-128"/>
                <a:cs typeface="Arial" panose="020B0604020202020204" pitchFamily="34" charset="0"/>
              </a:rPr>
              <a:t>chwiorydd</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oedd</a:t>
            </a:r>
            <a:r>
              <a:rPr lang="en-GB" altLang="en-US" sz="2500" dirty="0">
                <a:latin typeface="Arial" panose="020B0604020202020204" pitchFamily="34" charset="0"/>
                <a:ea typeface="ヒラギノ角ゴ Pro W3" pitchFamily="127" charset="-128"/>
                <a:cs typeface="Arial" panose="020B0604020202020204" pitchFamily="34" charset="0"/>
              </a:rPr>
              <a:t> y </a:t>
            </a:r>
            <a:r>
              <a:rPr lang="en-GB" altLang="en-US" sz="2500" dirty="0" err="1">
                <a:latin typeface="Arial" panose="020B0604020202020204" pitchFamily="34" charset="0"/>
                <a:ea typeface="ヒラギノ角ゴ Pro W3" pitchFamily="127" charset="-128"/>
                <a:cs typeface="Arial" panose="020B0604020202020204" pitchFamily="34" charset="0"/>
              </a:rPr>
              <a:t>prif</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reswm</a:t>
            </a:r>
            <a:r>
              <a:rPr lang="en-GB" altLang="en-US" sz="2500" dirty="0">
                <a:latin typeface="Arial" panose="020B0604020202020204" pitchFamily="34" charset="0"/>
                <a:ea typeface="ヒラギノ角ゴ Pro W3" pitchFamily="127" charset="-128"/>
                <a:cs typeface="Arial" panose="020B0604020202020204" pitchFamily="34" charset="0"/>
              </a:rPr>
              <a:t>(80%) pam </a:t>
            </a:r>
            <a:r>
              <a:rPr lang="en-GB" altLang="en-US" sz="2500" dirty="0" err="1">
                <a:latin typeface="Arial" panose="020B0604020202020204" pitchFamily="34" charset="0"/>
                <a:ea typeface="ヒラギノ角ゴ Pro W3" pitchFamily="127" charset="-128"/>
                <a:cs typeface="Arial" panose="020B0604020202020204" pitchFamily="34" charset="0"/>
              </a:rPr>
              <a:t>fod</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rhaid</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i</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bobl</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ifanc</a:t>
            </a:r>
            <a:r>
              <a:rPr lang="en-GB" altLang="en-US" sz="2500" dirty="0">
                <a:latin typeface="Arial" panose="020B0604020202020204" pitchFamily="34" charset="0"/>
                <a:ea typeface="ヒラギノ角ゴ Pro W3" pitchFamily="127" charset="-128"/>
                <a:cs typeface="Arial" panose="020B0604020202020204" pitchFamily="34" charset="0"/>
              </a:rPr>
              <a:t> </a:t>
            </a:r>
            <a:r>
              <a:rPr lang="en-GB" altLang="en-US" sz="2500" dirty="0" err="1">
                <a:latin typeface="Arial" panose="020B0604020202020204" pitchFamily="34" charset="0"/>
                <a:ea typeface="ヒラギノ角ゴ Pro W3" pitchFamily="127" charset="-128"/>
                <a:cs typeface="Arial" panose="020B0604020202020204" pitchFamily="34" charset="0"/>
              </a:rPr>
              <a:t>adael</a:t>
            </a:r>
            <a:r>
              <a:rPr lang="en-GB" altLang="en-US" sz="2500" dirty="0">
                <a:latin typeface="Arial" panose="020B0604020202020204" pitchFamily="34" charset="0"/>
                <a:ea typeface="ヒラギノ角ゴ Pro W3" pitchFamily="127" charset="-128"/>
                <a:cs typeface="Arial" panose="020B0604020202020204" pitchFamily="34" charset="0"/>
              </a:rPr>
              <a:t> y </a:t>
            </a:r>
            <a:r>
              <a:rPr lang="en-GB" altLang="en-US" sz="2500" dirty="0" err="1">
                <a:latin typeface="Arial" panose="020B0604020202020204" pitchFamily="34" charset="0"/>
                <a:ea typeface="ヒラギノ角ゴ Pro W3" pitchFamily="127" charset="-128"/>
                <a:cs typeface="Arial" panose="020B0604020202020204" pitchFamily="34" charset="0"/>
              </a:rPr>
              <a:t>cartref</a:t>
            </a:r>
            <a:endParaRPr lang="en-GB" altLang="en-US" sz="2500" dirty="0">
              <a:latin typeface="Arial" panose="020B0604020202020204" pitchFamily="34" charset="0"/>
              <a:ea typeface="ヒラギノ角ゴ Pro W3" pitchFamily="127"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72739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normAutofit fontScale="90000"/>
          </a:bodyPr>
          <a:lstStyle/>
          <a:p>
            <a:pPr algn="ctr"/>
            <a:r>
              <a:rPr lang="en-GB" dirty="0" err="1">
                <a:latin typeface="Arial" panose="020B0604020202020204" pitchFamily="34" charset="0"/>
                <a:cs typeface="Arial" panose="020B0604020202020204" pitchFamily="34" charset="0"/>
              </a:rPr>
              <a:t>Trais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Plentyn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tuag</a:t>
            </a:r>
            <a:r>
              <a:rPr lang="en-GB" dirty="0">
                <a:latin typeface="Arial" panose="020B0604020202020204" pitchFamily="34" charset="0"/>
                <a:cs typeface="Arial" panose="020B0604020202020204" pitchFamily="34" charset="0"/>
              </a:rPr>
              <a:t> at </a:t>
            </a:r>
            <a:r>
              <a:rPr lang="en-GB" dirty="0" err="1">
                <a:latin typeface="Arial" panose="020B0604020202020204" pitchFamily="34" charset="0"/>
                <a:cs typeface="Arial" panose="020B0604020202020204" pitchFamily="34" charset="0"/>
              </a:rPr>
              <a:t>Riant</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safbwynt</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rhieni</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17320"/>
            <a:ext cx="10058400" cy="4023360"/>
          </a:xfrm>
        </p:spPr>
        <p:txBody>
          <a:bodyPr>
            <a:noAutofit/>
          </a:bodyPr>
          <a:lstStyle/>
          <a:p>
            <a:pPr marL="0" lvl="0" indent="0">
              <a:lnSpc>
                <a:spcPct val="100000"/>
              </a:lnSpc>
              <a:spcBef>
                <a:spcPct val="20000"/>
              </a:spcBef>
              <a:buNone/>
            </a:pPr>
            <a:endParaRPr lang="en-GB" sz="20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200" dirty="0" err="1">
                <a:latin typeface="Arial" panose="020B0604020202020204" pitchFamily="34" charset="0"/>
                <a:cs typeface="Arial" panose="020B0604020202020204" pitchFamily="34" charset="0"/>
              </a:rPr>
              <a:t>Rhoddodd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rieni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nifer</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enghreifftiau</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gael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taro, </a:t>
            </a:r>
            <a:r>
              <a:rPr lang="en-GB" sz="3200" dirty="0" err="1">
                <a:latin typeface="Arial" panose="020B0604020202020204" pitchFamily="34" charset="0"/>
                <a:cs typeface="Arial" panose="020B0604020202020204" pitchFamily="34" charset="0"/>
              </a:rPr>
              <a:t>profi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ymosodiad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bygwth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dychryn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chyllyll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defnyddio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mewn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achosion</a:t>
            </a:r>
            <a:r>
              <a:rPr lang="en-GB" sz="3200" dirty="0">
                <a:latin typeface="Arial" panose="020B0604020202020204" pitchFamily="34" charset="0"/>
                <a:cs typeface="Arial" panose="020B0604020202020204" pitchFamily="34" charset="0"/>
              </a:rPr>
              <a:t>.</a:t>
            </a:r>
          </a:p>
          <a:p>
            <a:pPr marL="0" lvl="0" indent="0">
              <a:lnSpc>
                <a:spcPct val="100000"/>
              </a:lnSpc>
              <a:spcBef>
                <a:spcPct val="20000"/>
              </a:spcBef>
              <a:buNone/>
            </a:pPr>
            <a:r>
              <a:rPr lang="en-GB" sz="3200" dirty="0" err="1">
                <a:latin typeface="Arial" panose="020B0604020202020204" pitchFamily="34" charset="0"/>
                <a:cs typeface="Arial" panose="020B0604020202020204" pitchFamily="34" charset="0"/>
              </a:rPr>
              <a:t>Roedd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pobl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ifanc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bennaf</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dreisgar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tuag</a:t>
            </a:r>
            <a:r>
              <a:rPr lang="en-GB" sz="3200" dirty="0">
                <a:latin typeface="Arial" panose="020B0604020202020204" pitchFamily="34" charset="0"/>
                <a:cs typeface="Arial" panose="020B0604020202020204" pitchFamily="34" charset="0"/>
              </a:rPr>
              <a:t>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mamau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ond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roedd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tadau</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brodyr</a:t>
            </a:r>
            <a:r>
              <a:rPr lang="en-GB" sz="3200" dirty="0">
                <a:latin typeface="Arial" panose="020B0604020202020204" pitchFamily="34" charset="0"/>
                <a:cs typeface="Arial" panose="020B0604020202020204" pitchFamily="34" charset="0"/>
              </a:rPr>
              <a:t>/</a:t>
            </a:r>
            <a:r>
              <a:rPr lang="en-GB" sz="3200" dirty="0" err="1">
                <a:latin typeface="Arial" panose="020B0604020202020204" pitchFamily="34" charset="0"/>
                <a:cs typeface="Arial" panose="020B0604020202020204" pitchFamily="34" charset="0"/>
              </a:rPr>
              <a:t>chwiorydd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hefyd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wedi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dioddef</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ymosodiad</a:t>
            </a:r>
            <a:r>
              <a:rPr lang="en-GB" sz="3200" dirty="0">
                <a:latin typeface="Arial" panose="020B0604020202020204" pitchFamily="34" charset="0"/>
                <a:cs typeface="Arial" panose="020B0604020202020204" pitchFamily="34" charset="0"/>
              </a:rPr>
              <a:t>.</a:t>
            </a:r>
          </a:p>
          <a:p>
            <a:pPr marL="0" lvl="0" indent="0">
              <a:lnSpc>
                <a:spcPct val="100000"/>
              </a:lnSpc>
              <a:spcBef>
                <a:spcPct val="20000"/>
              </a:spcBef>
              <a:buNone/>
            </a:pPr>
            <a:r>
              <a:rPr lang="en-GB" sz="3200" dirty="0" err="1">
                <a:latin typeface="Arial" panose="020B0604020202020204" pitchFamily="34" charset="0"/>
                <a:cs typeface="Arial" panose="020B0604020202020204" pitchFamily="34" charset="0"/>
              </a:rPr>
              <a:t>Roedd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rhieni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hefyd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ceisio</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rheoli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pobl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ifanc</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oedd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hunan-niweidio</a:t>
            </a:r>
            <a:r>
              <a:rPr lang="en-GB" sz="3200" dirty="0">
                <a:latin typeface="Arial" panose="020B0604020202020204" pitchFamily="34" charset="0"/>
                <a:cs typeface="Arial" panose="020B0604020202020204" pitchFamily="34" charset="0"/>
              </a:rPr>
              <a:t> a/</a:t>
            </a:r>
            <a:r>
              <a:rPr lang="en-GB" sz="3200" dirty="0" err="1">
                <a:latin typeface="Arial" panose="020B0604020202020204" pitchFamily="34" charset="0"/>
                <a:cs typeface="Arial" panose="020B0604020202020204" pitchFamily="34" charset="0"/>
              </a:rPr>
              <a:t>neu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rhedeg</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ffwrdd</a:t>
            </a:r>
            <a:r>
              <a:rPr lang="en-GB" sz="32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73631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err="1">
                <a:latin typeface="Arial" panose="020B0604020202020204" pitchFamily="34" charset="0"/>
                <a:cs typeface="Arial" panose="020B0604020202020204" pitchFamily="34" charset="0"/>
              </a:rPr>
              <a:t>Rhieni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Taer</a:t>
            </a:r>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Cadarnhaodd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adroddiad</a:t>
            </a:r>
            <a:r>
              <a:rPr lang="en-GB" dirty="0">
                <a:latin typeface="Arial" panose="020B0604020202020204" pitchFamily="34" charset="0"/>
                <a:cs typeface="Arial" panose="020B0604020202020204" pitchFamily="34" charset="0"/>
              </a:rPr>
              <a:t> Selwyn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cyfradd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methiannau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is </a:t>
            </a:r>
            <a:r>
              <a:rPr lang="en-GB" dirty="0" err="1">
                <a:latin typeface="Arial" panose="020B0604020202020204" pitchFamily="34" charset="0"/>
                <a:cs typeface="Arial" panose="020B0604020202020204" pitchFamily="34" charset="0"/>
              </a:rPr>
              <a:t>na’r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disgwyl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ond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hefyd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datgelodd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ddarlun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clir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problemau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wynebir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deuluoedd</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Dangosodd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dadansoddiad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manwl</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amgylchiadau</a:t>
            </a:r>
            <a:r>
              <a:rPr lang="en-GB" dirty="0">
                <a:latin typeface="Arial" panose="020B0604020202020204" pitchFamily="34" charset="0"/>
                <a:cs typeface="Arial" panose="020B0604020202020204" pitchFamily="34" charset="0"/>
              </a:rPr>
              <a:t> 70 o </a:t>
            </a:r>
            <a:r>
              <a:rPr lang="en-GB" dirty="0" err="1">
                <a:latin typeface="Arial" panose="020B0604020202020204" pitchFamily="34" charset="0"/>
                <a:cs typeface="Arial" panose="020B0604020202020204" pitchFamily="34" charset="0"/>
              </a:rPr>
              <a:t>deuluoedd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fod</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gyfradd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amhariad</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methiant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disgwyliedig</a:t>
            </a:r>
            <a:r>
              <a:rPr lang="en-GB" dirty="0">
                <a:latin typeface="Arial" panose="020B0604020202020204" pitchFamily="34" charset="0"/>
                <a:cs typeface="Arial" panose="020B0604020202020204" pitchFamily="34" charset="0"/>
              </a:rPr>
              <a:t> is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deillio</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ymrwymiad</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dycnwch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rhieni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parhau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gefnogi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plant </a:t>
            </a:r>
            <a:r>
              <a:rPr lang="en-GB" dirty="0" err="1">
                <a:latin typeface="Arial" panose="020B0604020202020204" pitchFamily="34" charset="0"/>
                <a:cs typeface="Arial" panose="020B0604020202020204" pitchFamily="34" charset="0"/>
              </a:rPr>
              <a:t>mewn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amgylchiadau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heriol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aml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ychydig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iawn</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gefnogaeth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unrhyw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wasanaethau</a:t>
            </a:r>
            <a:r>
              <a:rPr lang="en-GB"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13424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normAutofit fontScale="90000"/>
          </a:bodyPr>
          <a:lstStyle/>
          <a:p>
            <a:pPr algn="ctr"/>
            <a:r>
              <a:rPr lang="en-GB" dirty="0" err="1">
                <a:latin typeface="Arial" panose="020B0604020202020204" pitchFamily="34" charset="0"/>
                <a:cs typeface="Arial" panose="020B0604020202020204" pitchFamily="34" charset="0"/>
              </a:rPr>
              <a:t>Therapïau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Ymyriadau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Strategaethau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lvl="0" indent="0">
              <a:lnSpc>
                <a:spcPct val="100000"/>
              </a:lnSpc>
              <a:spcBef>
                <a:spcPct val="20000"/>
              </a:spcBef>
              <a:buNone/>
            </a:pPr>
            <a:endParaRPr lang="en-GB" sz="3000"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000" dirty="0">
                <a:latin typeface="Arial" panose="020B0604020202020204" pitchFamily="34" charset="0"/>
                <a:cs typeface="Arial" panose="020B0604020202020204" pitchFamily="34" charset="0"/>
              </a:rPr>
              <a:t>Thera-</a:t>
            </a:r>
            <a:r>
              <a:rPr lang="en-GB" sz="3000" dirty="0" err="1">
                <a:latin typeface="Arial" panose="020B0604020202020204" pitchFamily="34" charset="0"/>
                <a:cs typeface="Arial" panose="020B0604020202020204" pitchFamily="34" charset="0"/>
              </a:rPr>
              <a:t>chwarae</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Integreiddio</a:t>
            </a:r>
            <a:r>
              <a:rPr lang="en-GB" sz="3000" dirty="0">
                <a:latin typeface="Arial" panose="020B0604020202020204" pitchFamily="34" charset="0"/>
                <a:cs typeface="Arial" panose="020B0604020202020204" pitchFamily="34" charset="0"/>
              </a:rPr>
              <a:t> a </a:t>
            </a:r>
            <a:r>
              <a:rPr lang="en-GB" sz="3000" dirty="0" err="1">
                <a:latin typeface="Arial" panose="020B0604020202020204" pitchFamily="34" charset="0"/>
                <a:cs typeface="Arial" panose="020B0604020202020204" pitchFamily="34" charset="0"/>
              </a:rPr>
              <a:t>phrosesu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synhwyraidd</a:t>
            </a:r>
            <a:r>
              <a:rPr lang="en-GB" sz="3000" dirty="0">
                <a:latin typeface="Arial" panose="020B0604020202020204" pitchFamily="34" charset="0"/>
                <a:cs typeface="Arial" panose="020B0604020202020204" pitchFamily="34" charset="0"/>
              </a:rPr>
              <a:t>, PACE a </a:t>
            </a:r>
            <a:r>
              <a:rPr lang="en-GB" sz="3000" dirty="0" err="1">
                <a:latin typeface="Arial" panose="020B0604020202020204" pitchFamily="34" charset="0"/>
                <a:cs typeface="Arial" panose="020B0604020202020204" pitchFamily="34" charset="0"/>
              </a:rPr>
              <a:t>Seicotherapi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Datblygiaduol</a:t>
            </a:r>
            <a:r>
              <a:rPr lang="en-GB" sz="3000" dirty="0">
                <a:latin typeface="Arial" panose="020B0604020202020204" pitchFamily="34" charset="0"/>
                <a:cs typeface="Arial" panose="020B0604020202020204" pitchFamily="34" charset="0"/>
              </a:rPr>
              <a:t> Dyadic Dan Hughes, </a:t>
            </a:r>
            <a:r>
              <a:rPr lang="en-GB" sz="3000" dirty="0" err="1">
                <a:latin typeface="Arial" panose="020B0604020202020204" pitchFamily="34" charset="0"/>
                <a:cs typeface="Arial" panose="020B0604020202020204" pitchFamily="34" charset="0"/>
              </a:rPr>
              <a:t>Seicotherapi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Niwr-ffisiolegol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Dulliau</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Somatig</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Methiant</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Ymddygiad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Mawr</a:t>
            </a:r>
            <a:r>
              <a:rPr lang="en-GB" sz="3000" dirty="0">
                <a:latin typeface="Arial" panose="020B0604020202020204" pitchFamily="34" charset="0"/>
                <a:cs typeface="Arial" panose="020B0604020202020204" pitchFamily="34" charset="0"/>
              </a:rPr>
              <a:t>” Bryan Post, Dan Siege, </a:t>
            </a:r>
            <a:r>
              <a:rPr lang="en-GB" sz="3000" dirty="0" err="1">
                <a:latin typeface="Arial" panose="020B0604020202020204" pitchFamily="34" charset="0"/>
                <a:cs typeface="Arial" panose="020B0604020202020204" pitchFamily="34" charset="0"/>
              </a:rPr>
              <a:t>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Ceffylau</a:t>
            </a:r>
            <a:r>
              <a:rPr lang="en-GB" sz="3000" dirty="0">
                <a:latin typeface="Arial" panose="020B0604020202020204" pitchFamily="34" charset="0"/>
                <a:cs typeface="Arial" panose="020B0604020202020204" pitchFamily="34" charset="0"/>
              </a:rPr>
              <a:t>, REM ac EMDR, </a:t>
            </a:r>
            <a:r>
              <a:rPr lang="en-GB" sz="3000" dirty="0" err="1">
                <a:latin typeface="Arial" panose="020B0604020202020204" pitchFamily="34" charset="0"/>
                <a:cs typeface="Arial" panose="020B0604020202020204" pitchFamily="34" charset="0"/>
              </a:rPr>
              <a:t>Therapi</a:t>
            </a:r>
            <a:r>
              <a:rPr lang="en-GB" sz="3000" dirty="0">
                <a:latin typeface="Arial" panose="020B0604020202020204" pitchFamily="34" charset="0"/>
                <a:cs typeface="Arial" panose="020B0604020202020204" pitchFamily="34" charset="0"/>
              </a:rPr>
              <a:t> Drama, </a:t>
            </a:r>
            <a:r>
              <a:rPr lang="en-GB" sz="3000" dirty="0" err="1">
                <a:latin typeface="Arial" panose="020B0604020202020204" pitchFamily="34" charset="0"/>
                <a:cs typeface="Arial" panose="020B0604020202020204" pitchFamily="34" charset="0"/>
              </a:rPr>
              <a:t>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Celf</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Cerddoriaeth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Ffilial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Ymwybyddiaeth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Ofalgar</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Cwnsela</a:t>
            </a:r>
            <a:r>
              <a:rPr lang="en-GB" sz="3000" dirty="0">
                <a:latin typeface="Arial" panose="020B0604020202020204" pitchFamily="34" charset="0"/>
                <a:cs typeface="Arial" panose="020B0604020202020204" pitchFamily="34" charset="0"/>
              </a:rPr>
              <a:t>, Ail-</a:t>
            </a:r>
            <a:r>
              <a:rPr lang="en-GB" sz="3000" dirty="0" err="1">
                <a:latin typeface="Arial" panose="020B0604020202020204" pitchFamily="34" charset="0"/>
                <a:cs typeface="Arial" panose="020B0604020202020204" pitchFamily="34" charset="0"/>
              </a:rPr>
              <a:t>rianta</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datblygiadol</a:t>
            </a:r>
            <a:r>
              <a:rPr lang="en-GB" sz="3000" dirty="0">
                <a:latin typeface="Arial" panose="020B0604020202020204" pitchFamily="34" charset="0"/>
                <a:cs typeface="Arial" panose="020B0604020202020204" pitchFamily="34" charset="0"/>
              </a:rPr>
              <a:t>, P </a:t>
            </a:r>
            <a:r>
              <a:rPr lang="en-GB" sz="3000" dirty="0" err="1">
                <a:latin typeface="Arial" panose="020B0604020202020204" pitchFamily="34" charset="0"/>
                <a:cs typeface="Arial" panose="020B0604020202020204" pitchFamily="34" charset="0"/>
              </a:rPr>
              <a:t>Triphlyg</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Blynyddoedd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Anhygoel</a:t>
            </a:r>
            <a:r>
              <a:rPr lang="en-GB" sz="3000" dirty="0">
                <a:latin typeface="Arial" panose="020B0604020202020204" pitchFamily="34" charset="0"/>
                <a:cs typeface="Arial" panose="020B0604020202020204" pitchFamily="34" charset="0"/>
              </a:rPr>
              <a:t>, Sylfaen </a:t>
            </a:r>
            <a:r>
              <a:rPr lang="en-GB" sz="3000" dirty="0" err="1">
                <a:latin typeface="Arial" panose="020B0604020202020204" pitchFamily="34" charset="0"/>
                <a:cs typeface="Arial" panose="020B0604020202020204" pitchFamily="34" charset="0"/>
              </a:rPr>
              <a:t>Ddiogel</a:t>
            </a:r>
            <a:r>
              <a:rPr lang="en-GB" sz="3000" dirty="0">
                <a:latin typeface="Arial" panose="020B0604020202020204" pitchFamily="34" charset="0"/>
                <a:cs typeface="Arial" panose="020B0604020202020204" pitchFamily="34" charset="0"/>
              </a:rPr>
              <a:t>, Sylfaen </a:t>
            </a:r>
            <a:r>
              <a:rPr lang="en-GB" sz="3000" dirty="0" err="1">
                <a:latin typeface="Arial" panose="020B0604020202020204" pitchFamily="34" charset="0"/>
                <a:cs typeface="Arial" panose="020B0604020202020204" pitchFamily="34" charset="0"/>
              </a:rPr>
              <a:t>Saff</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Rhianta</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ein</a:t>
            </a:r>
            <a:r>
              <a:rPr lang="en-GB" sz="3000" dirty="0">
                <a:latin typeface="Arial" panose="020B0604020202020204" pitchFamily="34" charset="0"/>
                <a:cs typeface="Arial" panose="020B0604020202020204" pitchFamily="34" charset="0"/>
              </a:rPr>
              <a:t> Plant, </a:t>
            </a:r>
            <a:r>
              <a:rPr lang="en-GB" sz="3000" dirty="0" err="1">
                <a:latin typeface="Arial" panose="020B0604020202020204" pitchFamily="34" charset="0"/>
                <a:cs typeface="Arial" panose="020B0604020202020204" pitchFamily="34" charset="0"/>
              </a:rPr>
              <a:t>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Chwarae</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Cyswllt</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Gwaith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Taith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Bywyd</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Seicotherapi</a:t>
            </a:r>
            <a:r>
              <a:rPr lang="en-GB" sz="3000" dirty="0">
                <a:latin typeface="Arial" panose="020B0604020202020204" pitchFamily="34" charset="0"/>
                <a:cs typeface="Arial" panose="020B0604020202020204" pitchFamily="34" charset="0"/>
              </a:rPr>
              <a:t>, CAMHS, </a:t>
            </a:r>
            <a:r>
              <a:rPr lang="en-GB" sz="3000" dirty="0" err="1">
                <a:latin typeface="Arial" panose="020B0604020202020204" pitchFamily="34" charset="0"/>
                <a:cs typeface="Arial" panose="020B0604020202020204" pitchFamily="34" charset="0"/>
              </a:rPr>
              <a:t>Therapi</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Galwedigaethol</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Cefnogaeth</a:t>
            </a:r>
            <a:r>
              <a:rPr lang="en-GB" sz="3000" dirty="0">
                <a:latin typeface="Arial" panose="020B0604020202020204" pitchFamily="34" charset="0"/>
                <a:cs typeface="Arial" panose="020B0604020202020204" pitchFamily="34" charset="0"/>
              </a:rPr>
              <a:t> </a:t>
            </a:r>
            <a:r>
              <a:rPr lang="en-GB" sz="3000" dirty="0" err="1">
                <a:latin typeface="Arial" panose="020B0604020202020204" pitchFamily="34" charset="0"/>
                <a:cs typeface="Arial" panose="020B0604020202020204" pitchFamily="34" charset="0"/>
              </a:rPr>
              <a:t>addysgol</a:t>
            </a:r>
            <a:endParaRPr lang="en-GB" sz="3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90542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normAutofit/>
          </a:bodyPr>
          <a:lstStyle/>
          <a:p>
            <a:pPr algn="ctr"/>
            <a:r>
              <a:rPr lang="en-GB" sz="3400" dirty="0" err="1">
                <a:latin typeface="Arial" panose="020B0604020202020204" pitchFamily="34" charset="0"/>
                <a:cs typeface="Arial" panose="020B0604020202020204" pitchFamily="34" charset="0"/>
              </a:rPr>
              <a:t>Arolwg</a:t>
            </a:r>
            <a:r>
              <a:rPr lang="en-GB" sz="3400" dirty="0">
                <a:latin typeface="Arial" panose="020B0604020202020204" pitchFamily="34" charset="0"/>
                <a:cs typeface="Arial" panose="020B0604020202020204" pitchFamily="34" charset="0"/>
              </a:rPr>
              <a:t> BBC File on Four/Adoption UK</a:t>
            </a:r>
            <a:br>
              <a:rPr lang="en-GB" sz="3400" dirty="0">
                <a:latin typeface="Arial" panose="020B0604020202020204" pitchFamily="34" charset="0"/>
                <a:cs typeface="Arial" panose="020B0604020202020204" pitchFamily="34" charset="0"/>
              </a:rPr>
            </a:br>
            <a:r>
              <a:rPr lang="en-GB" sz="3400" dirty="0">
                <a:latin typeface="Arial" panose="020B0604020202020204" pitchFamily="34" charset="0"/>
                <a:cs typeface="Arial" panose="020B0604020202020204" pitchFamily="34" charset="0"/>
              </a:rPr>
              <a:t>(</a:t>
            </a:r>
            <a:r>
              <a:rPr lang="en-GB" sz="3400" dirty="0" err="1">
                <a:latin typeface="Arial" panose="020B0604020202020204" pitchFamily="34" charset="0"/>
                <a:cs typeface="Arial" panose="020B0604020202020204" pitchFamily="34" charset="0"/>
              </a:rPr>
              <a:t>Medi</a:t>
            </a:r>
            <a:r>
              <a:rPr lang="en-GB" sz="3400" dirty="0">
                <a:latin typeface="Arial" panose="020B0604020202020204" pitchFamily="34" charset="0"/>
                <a:cs typeface="Arial" panose="020B0604020202020204" pitchFamily="34" charset="0"/>
              </a:rPr>
              <a:t> 2017)</a:t>
            </a:r>
          </a:p>
        </p:txBody>
      </p:sp>
      <p:sp>
        <p:nvSpPr>
          <p:cNvPr id="3" name="Content Placeholder 2"/>
          <p:cNvSpPr>
            <a:spLocks noGrp="1"/>
          </p:cNvSpPr>
          <p:nvPr>
            <p:ph idx="1"/>
          </p:nvPr>
        </p:nvSpPr>
        <p:spPr>
          <a:xfrm>
            <a:off x="197708" y="1845734"/>
            <a:ext cx="10957972" cy="4023360"/>
          </a:xfrm>
        </p:spPr>
        <p:txBody>
          <a:bodyPr>
            <a:noAutofit/>
          </a:bodyPr>
          <a:lstStyle/>
          <a:p>
            <a:pPr marL="342900" lvl="0" indent="-342900">
              <a:lnSpc>
                <a:spcPct val="80000"/>
              </a:lnSpc>
              <a:spcBef>
                <a:spcPts val="400"/>
              </a:spcBef>
            </a:pPr>
            <a:endParaRPr lang="en-GB" sz="2600" dirty="0">
              <a:latin typeface="Arial" panose="020B0604020202020204" pitchFamily="34" charset="0"/>
              <a:cs typeface="Arial" panose="020B0604020202020204" pitchFamily="34" charset="0"/>
            </a:endParaRPr>
          </a:p>
          <a:p>
            <a:pPr marL="342900" lvl="0" indent="-342900">
              <a:lnSpc>
                <a:spcPct val="80000"/>
              </a:lnSpc>
              <a:spcBef>
                <a:spcPts val="400"/>
              </a:spcBef>
            </a:pPr>
            <a:r>
              <a:rPr lang="en-GB" sz="2600" dirty="0" err="1">
                <a:latin typeface="Arial" panose="020B0604020202020204" pitchFamily="34" charset="0"/>
                <a:cs typeface="Arial" panose="020B0604020202020204" pitchFamily="34" charset="0"/>
              </a:rPr>
              <a:t>Arolwg</a:t>
            </a:r>
            <a:r>
              <a:rPr lang="en-GB" sz="2600" dirty="0">
                <a:latin typeface="Arial" panose="020B0604020202020204" pitchFamily="34" charset="0"/>
                <a:cs typeface="Arial" panose="020B0604020202020204" pitchFamily="34" charset="0"/>
              </a:rPr>
              <a:t> o 2778 o </a:t>
            </a:r>
            <a:r>
              <a:rPr lang="en-GB" sz="2600" dirty="0" err="1">
                <a:latin typeface="Arial" panose="020B0604020202020204" pitchFamily="34" charset="0"/>
                <a:cs typeface="Arial" panose="020B0604020202020204" pitchFamily="34" charset="0"/>
              </a:rPr>
              <a:t>rieni</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mabwysiadol</a:t>
            </a:r>
            <a:endParaRPr lang="en-GB" sz="2600" dirty="0">
              <a:latin typeface="Arial" panose="020B0604020202020204" pitchFamily="34" charset="0"/>
              <a:cs typeface="Arial" panose="020B0604020202020204" pitchFamily="34" charset="0"/>
            </a:endParaRPr>
          </a:p>
          <a:p>
            <a:pPr marL="342900" lvl="0" indent="-342900">
              <a:lnSpc>
                <a:spcPct val="80000"/>
              </a:lnSpc>
              <a:spcBef>
                <a:spcPts val="400"/>
              </a:spcBef>
            </a:pPr>
            <a:r>
              <a:rPr lang="en-GB" sz="2600" dirty="0">
                <a:latin typeface="Arial" panose="020B0604020202020204" pitchFamily="34" charset="0"/>
                <a:cs typeface="Arial" panose="020B0604020202020204" pitchFamily="34" charset="0"/>
              </a:rPr>
              <a:t>Mae </a:t>
            </a:r>
            <a:r>
              <a:rPr lang="en-GB" sz="2600" dirty="0" err="1">
                <a:latin typeface="Arial" panose="020B0604020202020204" pitchFamily="34" charset="0"/>
                <a:cs typeface="Arial" panose="020B0604020202020204" pitchFamily="34" charset="0"/>
              </a:rPr>
              <a:t>mwy</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na</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chwarter</a:t>
            </a:r>
            <a:r>
              <a:rPr lang="en-GB" sz="2600" dirty="0">
                <a:latin typeface="Arial" panose="020B0604020202020204" pitchFamily="34" charset="0"/>
                <a:cs typeface="Arial" panose="020B0604020202020204" pitchFamily="34" charset="0"/>
              </a:rPr>
              <a:t> o </a:t>
            </a:r>
            <a:r>
              <a:rPr lang="en-GB" sz="2600" dirty="0" err="1">
                <a:latin typeface="Arial" panose="020B0604020202020204" pitchFamily="34" charset="0"/>
                <a:cs typeface="Arial" panose="020B0604020202020204" pitchFamily="34" charset="0"/>
              </a:rPr>
              <a:t>deuluoedd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mabwysiadol</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mewn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argyfwng</a:t>
            </a:r>
            <a:r>
              <a:rPr lang="en-GB" sz="2600" dirty="0">
                <a:latin typeface="Arial" panose="020B0604020202020204" pitchFamily="34" charset="0"/>
                <a:cs typeface="Arial" panose="020B0604020202020204" pitchFamily="34" charset="0"/>
              </a:rPr>
              <a:t>”</a:t>
            </a:r>
          </a:p>
          <a:p>
            <a:pPr marL="342900" lvl="0" indent="-342900">
              <a:lnSpc>
                <a:spcPct val="80000"/>
              </a:lnSpc>
              <a:spcBef>
                <a:spcPts val="400"/>
              </a:spcBef>
            </a:pPr>
            <a:r>
              <a:rPr lang="en-GB" sz="2600" dirty="0">
                <a:latin typeface="Arial" panose="020B0604020202020204" pitchFamily="34" charset="0"/>
                <a:cs typeface="Arial" panose="020B0604020202020204" pitchFamily="34" charset="0"/>
              </a:rPr>
              <a:t>Mae </a:t>
            </a:r>
            <a:r>
              <a:rPr lang="en-GB" sz="2600" dirty="0" err="1">
                <a:latin typeface="Arial" panose="020B0604020202020204" pitchFamily="34" charset="0"/>
                <a:cs typeface="Arial" panose="020B0604020202020204" pitchFamily="34" charset="0"/>
              </a:rPr>
              <a:t>bron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i</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hanner</a:t>
            </a:r>
            <a:r>
              <a:rPr lang="en-GB" sz="2600" dirty="0">
                <a:latin typeface="Arial" panose="020B0604020202020204" pitchFamily="34" charset="0"/>
                <a:cs typeface="Arial" panose="020B0604020202020204" pitchFamily="34" charset="0"/>
              </a:rPr>
              <a:t> y </a:t>
            </a:r>
            <a:r>
              <a:rPr lang="en-GB" sz="2600" dirty="0" err="1">
                <a:latin typeface="Arial" panose="020B0604020202020204" pitchFamily="34" charset="0"/>
                <a:cs typeface="Arial" panose="020B0604020202020204" pitchFamily="34" charset="0"/>
              </a:rPr>
              <a:t>teuluoedd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mewn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sefyllfa</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heriol</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ond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sefydlog</a:t>
            </a:r>
            <a:r>
              <a:rPr lang="en-GB" sz="2600" dirty="0">
                <a:latin typeface="Arial" panose="020B0604020202020204" pitchFamily="34" charset="0"/>
                <a:cs typeface="Arial" panose="020B0604020202020204" pitchFamily="34" charset="0"/>
              </a:rPr>
              <a:t>”</a:t>
            </a:r>
          </a:p>
          <a:p>
            <a:pPr marL="342900" lvl="0" indent="-342900">
              <a:lnSpc>
                <a:spcPct val="80000"/>
              </a:lnSpc>
              <a:spcBef>
                <a:spcPts val="400"/>
              </a:spcBef>
            </a:pPr>
            <a:r>
              <a:rPr lang="en-GB" sz="2600" dirty="0">
                <a:latin typeface="Arial" panose="020B0604020202020204" pitchFamily="34" charset="0"/>
                <a:cs typeface="Arial" panose="020B0604020202020204" pitchFamily="34" charset="0"/>
              </a:rPr>
              <a:t>Mae </a:t>
            </a:r>
            <a:r>
              <a:rPr lang="en-GB" sz="2600" dirty="0" err="1">
                <a:latin typeface="Arial" panose="020B0604020202020204" pitchFamily="34" charset="0"/>
                <a:cs typeface="Arial" panose="020B0604020202020204" pitchFamily="34" charset="0"/>
              </a:rPr>
              <a:t>ychydig</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dros</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chwarter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yn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fodlon</a:t>
            </a:r>
            <a:r>
              <a:rPr lang="en-GB" sz="2600" dirty="0">
                <a:latin typeface="Arial" panose="020B0604020202020204" pitchFamily="34" charset="0"/>
                <a:cs typeface="Arial" panose="020B0604020202020204" pitchFamily="34" charset="0"/>
              </a:rPr>
              <a:t> ac </a:t>
            </a:r>
            <a:r>
              <a:rPr lang="en-GB" sz="2600" dirty="0" err="1">
                <a:latin typeface="Arial" panose="020B0604020202020204" pitchFamily="34" charset="0"/>
                <a:cs typeface="Arial" panose="020B0604020202020204" pitchFamily="34" charset="0"/>
              </a:rPr>
              <a:t>yn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sefydlog</a:t>
            </a:r>
            <a:r>
              <a:rPr lang="en-GB" sz="2600" dirty="0">
                <a:latin typeface="Arial" panose="020B0604020202020204" pitchFamily="34" charset="0"/>
                <a:cs typeface="Arial" panose="020B0604020202020204" pitchFamily="34" charset="0"/>
              </a:rPr>
              <a:t>”</a:t>
            </a:r>
          </a:p>
          <a:p>
            <a:pPr marL="342900" lvl="0" indent="-342900">
              <a:lnSpc>
                <a:spcPct val="80000"/>
              </a:lnSpc>
              <a:spcBef>
                <a:spcPts val="400"/>
              </a:spcBef>
            </a:pPr>
            <a:r>
              <a:rPr lang="en-GB" sz="2600" dirty="0" err="1">
                <a:latin typeface="Arial" panose="020B0604020202020204" pitchFamily="34" charset="0"/>
                <a:cs typeface="Arial" panose="020B0604020202020204" pitchFamily="34" charset="0"/>
              </a:rPr>
              <a:t>Mae’r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rhan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fwyaf</a:t>
            </a:r>
            <a:r>
              <a:rPr lang="en-GB" sz="2600" dirty="0">
                <a:latin typeface="Arial" panose="020B0604020202020204" pitchFamily="34" charset="0"/>
                <a:cs typeface="Arial" panose="020B0604020202020204" pitchFamily="34" charset="0"/>
              </a:rPr>
              <a:t> o </a:t>
            </a:r>
            <a:r>
              <a:rPr lang="en-GB" sz="2600" dirty="0" err="1">
                <a:latin typeface="Arial" panose="020B0604020202020204" pitchFamily="34" charset="0"/>
                <a:cs typeface="Arial" panose="020B0604020202020204" pitchFamily="34" charset="0"/>
              </a:rPr>
              <a:t>deuluoedd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sy’n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ymateb</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yn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dweud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eu</a:t>
            </a:r>
            <a:r>
              <a:rPr lang="en-GB" sz="2600" dirty="0">
                <a:latin typeface="Arial" panose="020B0604020202020204" pitchFamily="34" charset="0"/>
                <a:cs typeface="Arial" panose="020B0604020202020204" pitchFamily="34" charset="0"/>
              </a:rPr>
              <a:t> bod “</a:t>
            </a:r>
            <a:r>
              <a:rPr lang="en-GB" sz="2600" dirty="0" err="1">
                <a:latin typeface="Arial" panose="020B0604020202020204" pitchFamily="34" charset="0"/>
                <a:cs typeface="Arial" panose="020B0604020202020204" pitchFamily="34" charset="0"/>
              </a:rPr>
              <a:t>yn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byw</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gyda</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thrais</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parhaus</a:t>
            </a:r>
            <a:r>
              <a:rPr lang="en-GB" sz="2600" dirty="0">
                <a:latin typeface="Arial" panose="020B0604020202020204" pitchFamily="34" charset="0"/>
                <a:cs typeface="Arial" panose="020B0604020202020204" pitchFamily="34" charset="0"/>
              </a:rPr>
              <a:t> a </a:t>
            </a:r>
            <a:r>
              <a:rPr lang="en-GB" sz="2600" dirty="0" err="1">
                <a:latin typeface="Arial" panose="020B0604020202020204" pitchFamily="34" charset="0"/>
                <a:cs typeface="Arial" panose="020B0604020202020204" pitchFamily="34" charset="0"/>
              </a:rPr>
              <a:t>difrifol</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gan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eu</a:t>
            </a:r>
            <a:r>
              <a:rPr lang="en-GB" sz="2600" dirty="0">
                <a:latin typeface="Arial" panose="020B0604020202020204" pitchFamily="34" charset="0"/>
                <a:cs typeface="Arial" panose="020B0604020202020204" pitchFamily="34" charset="0"/>
              </a:rPr>
              <a:t> plant</a:t>
            </a:r>
          </a:p>
          <a:p>
            <a:pPr marL="342900" lvl="0" indent="-342900">
              <a:lnSpc>
                <a:spcPct val="80000"/>
              </a:lnSpc>
              <a:spcBef>
                <a:spcPts val="400"/>
              </a:spcBef>
            </a:pPr>
            <a:r>
              <a:rPr lang="en-GB" sz="2600" dirty="0" err="1">
                <a:latin typeface="Arial" panose="020B0604020202020204" pitchFamily="34" charset="0"/>
                <a:cs typeface="Arial" panose="020B0604020202020204" pitchFamily="34" charset="0"/>
              </a:rPr>
              <a:t>Dywedodd</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nifer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llethol</a:t>
            </a:r>
            <a:r>
              <a:rPr lang="en-GB" sz="2600" dirty="0">
                <a:latin typeface="Arial" panose="020B0604020202020204" pitchFamily="34" charset="0"/>
                <a:cs typeface="Arial" panose="020B0604020202020204" pitchFamily="34" charset="0"/>
              </a:rPr>
              <a:t> o </a:t>
            </a:r>
            <a:r>
              <a:rPr lang="en-GB" sz="2600" dirty="0" err="1">
                <a:latin typeface="Arial" panose="020B0604020202020204" pitchFamily="34" charset="0"/>
                <a:cs typeface="Arial" panose="020B0604020202020204" pitchFamily="34" charset="0"/>
              </a:rPr>
              <a:t>ymatebwyr</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eu</a:t>
            </a:r>
            <a:r>
              <a:rPr lang="en-GB" sz="2600" dirty="0">
                <a:latin typeface="Arial" panose="020B0604020202020204" pitchFamily="34" charset="0"/>
                <a:cs typeface="Arial" panose="020B0604020202020204" pitchFamily="34" charset="0"/>
              </a:rPr>
              <a:t> bod </a:t>
            </a:r>
            <a:r>
              <a:rPr lang="en-GB" sz="2600" dirty="0" err="1">
                <a:latin typeface="Arial" panose="020B0604020202020204" pitchFamily="34" charset="0"/>
                <a:cs typeface="Arial" panose="020B0604020202020204" pitchFamily="34" charset="0"/>
              </a:rPr>
              <a:t>yn</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falch</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eu</a:t>
            </a:r>
            <a:r>
              <a:rPr lang="en-GB" sz="2600" dirty="0">
                <a:latin typeface="Arial" panose="020B0604020202020204" pitchFamily="34" charset="0"/>
                <a:cs typeface="Arial" panose="020B0604020202020204" pitchFamily="34" charset="0"/>
              </a:rPr>
              <a:t> bod </a:t>
            </a:r>
            <a:r>
              <a:rPr lang="en-GB" sz="2600" dirty="0" err="1">
                <a:latin typeface="Arial" panose="020B0604020202020204" pitchFamily="34" charset="0"/>
                <a:cs typeface="Arial" panose="020B0604020202020204" pitchFamily="34" charset="0"/>
              </a:rPr>
              <a:t>wedi</a:t>
            </a:r>
            <a:r>
              <a:rPr lang="en-GB" sz="2600" dirty="0">
                <a:latin typeface="Arial" panose="020B0604020202020204" pitchFamily="34" charset="0"/>
                <a:cs typeface="Arial" panose="020B0604020202020204" pitchFamily="34" charset="0"/>
              </a:rPr>
              <a:t> </a:t>
            </a:r>
            <a:r>
              <a:rPr lang="en-GB" sz="2600" dirty="0" err="1">
                <a:latin typeface="Arial" panose="020B0604020202020204" pitchFamily="34" charset="0"/>
                <a:cs typeface="Arial" panose="020B0604020202020204" pitchFamily="34" charset="0"/>
              </a:rPr>
              <a:t>mabwysiadu</a:t>
            </a:r>
            <a:endParaRPr lang="en-GB" sz="2600" dirty="0">
              <a:latin typeface="Arial" panose="020B0604020202020204" pitchFamily="34" charset="0"/>
              <a:cs typeface="Arial" panose="020B0604020202020204" pitchFamily="34" charset="0"/>
            </a:endParaRPr>
          </a:p>
          <a:p>
            <a:pPr marL="0" lvl="0" indent="0">
              <a:lnSpc>
                <a:spcPct val="80000"/>
              </a:lnSpc>
              <a:spcBef>
                <a:spcPts val="400"/>
              </a:spcBef>
              <a:buNone/>
            </a:pPr>
            <a:endParaRPr lang="en-GB" sz="2600" dirty="0">
              <a:latin typeface="Arial" panose="020B0604020202020204" pitchFamily="34" charset="0"/>
              <a:cs typeface="Arial" panose="020B0604020202020204" pitchFamily="34" charset="0"/>
            </a:endParaRPr>
          </a:p>
          <a:p>
            <a:pPr marL="0" lvl="0" indent="0">
              <a:lnSpc>
                <a:spcPct val="80000"/>
              </a:lnSpc>
              <a:spcBef>
                <a:spcPts val="400"/>
              </a:spcBef>
              <a:buNone/>
            </a:pPr>
            <a:r>
              <a:rPr lang="en-GB" sz="2600" dirty="0">
                <a:latin typeface="Arial" panose="020B0604020202020204" pitchFamily="34" charset="0"/>
                <a:cs typeface="Arial" panose="020B0604020202020204" pitchFamily="34" charset="0"/>
              </a:rPr>
              <a:t>https://www.adoptionuk.org/news/bbcadoption-uk-survey-snapshot-modern-day-adoption</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4113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normAutofit fontScale="90000"/>
          </a:bodyPr>
          <a:lstStyle/>
          <a:p>
            <a:pPr algn="ctr"/>
            <a:r>
              <a:rPr lang="en-GB" altLang="en-US" dirty="0">
                <a:solidFill>
                  <a:prstClr val="black"/>
                </a:solidFill>
                <a:latin typeface="Arial" panose="020B0604020202020204" pitchFamily="34" charset="0"/>
                <a:ea typeface="ヒラギノ角ゴ Pro W3" pitchFamily="127" charset="-128"/>
                <a:cs typeface="Arial" panose="020B0604020202020204" pitchFamily="34" charset="0"/>
                <a:hlinkClick r:id="rId4"/>
              </a:rPr>
              <a:t>Dan Siegel </a:t>
            </a:r>
            <a:br>
              <a:rPr lang="en-GB" altLang="en-US" dirty="0">
                <a:solidFill>
                  <a:prstClr val="black"/>
                </a:solidFill>
                <a:latin typeface="Arial" panose="020B0604020202020204" pitchFamily="34" charset="0"/>
                <a:ea typeface="ヒラギノ角ゴ Pro W3" pitchFamily="127" charset="-128"/>
                <a:cs typeface="Arial" panose="020B0604020202020204" pitchFamily="34" charset="0"/>
              </a:rPr>
            </a:br>
            <a:r>
              <a:rPr lang="en-GB" altLang="en-US" dirty="0">
                <a:latin typeface="Arial" panose="020B0604020202020204" pitchFamily="34" charset="0"/>
                <a:ea typeface="ヒラギノ角ゴ Pro W3" pitchFamily="127" charset="-128"/>
                <a:cs typeface="Arial" panose="020B0604020202020204" pitchFamily="34" charset="0"/>
              </a:rPr>
              <a:t>Model </a:t>
            </a:r>
            <a:r>
              <a:rPr lang="en-GB" altLang="en-US" dirty="0" err="1">
                <a:latin typeface="Arial" panose="020B0604020202020204" pitchFamily="34" charset="0"/>
                <a:ea typeface="ヒラギノ角ゴ Pro W3" pitchFamily="127" charset="-128"/>
                <a:cs typeface="Arial" panose="020B0604020202020204" pitchFamily="34" charset="0"/>
              </a:rPr>
              <a:t>Llaw</a:t>
            </a:r>
            <a:r>
              <a:rPr lang="en-GB" altLang="en-US" dirty="0">
                <a:latin typeface="Arial" panose="020B0604020202020204" pitchFamily="34" charset="0"/>
                <a:ea typeface="ヒラギノ角ゴ Pro W3" pitchFamily="127" charset="-128"/>
                <a:cs typeface="Arial" panose="020B0604020202020204" pitchFamily="34" charset="0"/>
              </a:rPr>
              <a:t> </a:t>
            </a:r>
            <a:r>
              <a:rPr lang="en-GB" altLang="en-US" dirty="0" err="1">
                <a:latin typeface="Arial" panose="020B0604020202020204" pitchFamily="34" charset="0"/>
                <a:ea typeface="ヒラギノ角ゴ Pro W3" pitchFamily="127" charset="-128"/>
                <a:cs typeface="Arial" panose="020B0604020202020204" pitchFamily="34" charset="0"/>
              </a:rPr>
              <a:t>o’r</a:t>
            </a:r>
            <a:r>
              <a:rPr lang="en-GB" altLang="en-US" dirty="0">
                <a:latin typeface="Arial" panose="020B0604020202020204" pitchFamily="34" charset="0"/>
                <a:ea typeface="ヒラギノ角ゴ Pro W3" pitchFamily="127" charset="-128"/>
                <a:cs typeface="Arial" panose="020B0604020202020204" pitchFamily="34" charset="0"/>
              </a:rPr>
              <a:t> </a:t>
            </a:r>
            <a:r>
              <a:rPr lang="en-GB" altLang="en-US" dirty="0" err="1">
                <a:latin typeface="Arial" panose="020B0604020202020204" pitchFamily="34" charset="0"/>
                <a:ea typeface="ヒラギノ角ゴ Pro W3" pitchFamily="127" charset="-128"/>
                <a:cs typeface="Arial" panose="020B0604020202020204" pitchFamily="34" charset="0"/>
              </a:rPr>
              <a:t>Ymennydd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5"/>
          <a:stretch>
            <a:fillRect/>
          </a:stretch>
        </p:blipFill>
        <p:spPr>
          <a:xfrm>
            <a:off x="2034746" y="1717738"/>
            <a:ext cx="7928604" cy="4446702"/>
          </a:xfrm>
          <a:prstGeom prst="rect">
            <a:avLst/>
          </a:prstGeom>
        </p:spPr>
      </p:pic>
    </p:spTree>
    <p:extLst>
      <p:ext uri="{BB962C8B-B14F-4D97-AF65-F5344CB8AC3E}">
        <p14:creationId xmlns:p14="http://schemas.microsoft.com/office/powerpoint/2010/main" val="2976880527"/>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278</TotalTime>
  <Words>4669</Words>
  <Application>Microsoft Office PowerPoint</Application>
  <PresentationFormat>Widescreen</PresentationFormat>
  <Paragraphs>301</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lpstr>
      <vt:lpstr>PowerPoint Presentation</vt:lpstr>
      <vt:lpstr>Cyflwyniad i Wrthwynebedd Di-drais ar gyfer delio gyda Thrais Plentyn i Riant</vt:lpstr>
      <vt:lpstr>Deilliannau Dysgu</vt:lpstr>
      <vt:lpstr>Tu Hwnt i’r Gorchymyn Mabwysiadu (Selwyn, J et al; DfE 2014)</vt:lpstr>
      <vt:lpstr>Trais Plentyn tuag at Riant – safbwynt y rhieni</vt:lpstr>
      <vt:lpstr>Rhieni Taer! </vt:lpstr>
      <vt:lpstr>Therapïau, Ymyriadau, Strategaethau</vt:lpstr>
      <vt:lpstr>Arolwg BBC File on Four/Adoption UK (Medi 2017)</vt:lpstr>
      <vt:lpstr>Dan Siegel  Model Llaw o’r Ymennydd</vt:lpstr>
      <vt:lpstr>Gwrthwynebedd Di-drais Rhan coll o’r jig-so?</vt:lpstr>
      <vt:lpstr>Nodweddion Allweddol Gwrthwynebedd Di-drais (1)</vt:lpstr>
      <vt:lpstr>Nodweddion Allweddol Gwrthwynebedd Di-drais (2)</vt:lpstr>
      <vt:lpstr>Pa ymddygiadau sy’n eich poeni?</vt:lpstr>
      <vt:lpstr>Map Gwrthwynebedd Di-drais</vt:lpstr>
      <vt:lpstr>Manteision mynychu cwrs Gwrthwynebedd Di-drais</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Samantha Frith-Jones</cp:lastModifiedBy>
  <cp:revision>24</cp:revision>
  <dcterms:created xsi:type="dcterms:W3CDTF">2020-04-23T09:46:07Z</dcterms:created>
  <dcterms:modified xsi:type="dcterms:W3CDTF">2024-12-24T08:08:16Z</dcterms:modified>
</cp:coreProperties>
</file>