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2"/>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71220-EF73-4055-AF43-E34444C21792}" v="7" dt="2024-10-28T18:02:58.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533" autoAdjust="0"/>
  </p:normalViewPr>
  <p:slideViewPr>
    <p:cSldViewPr snapToGrid="0">
      <p:cViewPr varScale="1">
        <p:scale>
          <a:sx n="114" d="100"/>
          <a:sy n="114" d="100"/>
        </p:scale>
        <p:origin x="136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Frith-Jones" userId="eed08056-5216-417b-baf8-1a406d4415e7" providerId="ADAL" clId="{04371220-EF73-4055-AF43-E34444C21792}"/>
    <pc:docChg chg="custSel modSld">
      <pc:chgData name="Samantha Frith-Jones" userId="eed08056-5216-417b-baf8-1a406d4415e7" providerId="ADAL" clId="{04371220-EF73-4055-AF43-E34444C21792}" dt="2024-10-28T18:03:09.518" v="66" actId="1076"/>
      <pc:docMkLst>
        <pc:docMk/>
      </pc:docMkLst>
      <pc:sldChg chg="modSp">
        <pc:chgData name="Samantha Frith-Jones" userId="eed08056-5216-417b-baf8-1a406d4415e7" providerId="ADAL" clId="{04371220-EF73-4055-AF43-E34444C21792}" dt="2024-10-28T18:00:59.859" v="33"/>
        <pc:sldMkLst>
          <pc:docMk/>
          <pc:sldMk cId="3885837271" sldId="256"/>
        </pc:sldMkLst>
        <pc:spChg chg="mod">
          <ac:chgData name="Samantha Frith-Jones" userId="eed08056-5216-417b-baf8-1a406d4415e7" providerId="ADAL" clId="{04371220-EF73-4055-AF43-E34444C21792}" dt="2024-10-28T18:00:59.859" v="33"/>
          <ac:spMkLst>
            <pc:docMk/>
            <pc:sldMk cId="3885837271" sldId="256"/>
            <ac:spMk id="4" creationId="{00000000-0000-0000-0000-000000000000}"/>
          </ac:spMkLst>
        </pc:spChg>
      </pc:sldChg>
      <pc:sldChg chg="modSp mod">
        <pc:chgData name="Samantha Frith-Jones" userId="eed08056-5216-417b-baf8-1a406d4415e7" providerId="ADAL" clId="{04371220-EF73-4055-AF43-E34444C21792}" dt="2024-10-28T18:01:01.708" v="35" actId="27636"/>
        <pc:sldMkLst>
          <pc:docMk/>
          <pc:sldMk cId="2535472541" sldId="257"/>
        </pc:sldMkLst>
        <pc:spChg chg="mod">
          <ac:chgData name="Samantha Frith-Jones" userId="eed08056-5216-417b-baf8-1a406d4415e7" providerId="ADAL" clId="{04371220-EF73-4055-AF43-E34444C21792}" dt="2024-10-28T18:01:01.708" v="35" actId="27636"/>
          <ac:spMkLst>
            <pc:docMk/>
            <pc:sldMk cId="2535472541" sldId="257"/>
            <ac:spMk id="2" creationId="{00000000-0000-0000-0000-000000000000}"/>
          </ac:spMkLst>
        </pc:spChg>
        <pc:spChg chg="mod">
          <ac:chgData name="Samantha Frith-Jones" userId="eed08056-5216-417b-baf8-1a406d4415e7" providerId="ADAL" clId="{04371220-EF73-4055-AF43-E34444C21792}" dt="2024-10-28T18:01:01.707" v="34" actId="27636"/>
          <ac:spMkLst>
            <pc:docMk/>
            <pc:sldMk cId="2535472541" sldId="257"/>
            <ac:spMk id="3" creationId="{00000000-0000-0000-0000-000000000000}"/>
          </ac:spMkLst>
        </pc:spChg>
        <pc:spChg chg="mod">
          <ac:chgData name="Samantha Frith-Jones" userId="eed08056-5216-417b-baf8-1a406d4415e7" providerId="ADAL" clId="{04371220-EF73-4055-AF43-E34444C21792}" dt="2024-10-28T18:00:59.859" v="33"/>
          <ac:spMkLst>
            <pc:docMk/>
            <pc:sldMk cId="2535472541" sldId="257"/>
            <ac:spMk id="4" creationId="{00000000-0000-0000-0000-000000000000}"/>
          </ac:spMkLst>
        </pc:spChg>
      </pc:sldChg>
      <pc:sldChg chg="modSp mod">
        <pc:chgData name="Samantha Frith-Jones" userId="eed08056-5216-417b-baf8-1a406d4415e7" providerId="ADAL" clId="{04371220-EF73-4055-AF43-E34444C21792}" dt="2024-10-28T18:01:26.468" v="52" actId="1076"/>
        <pc:sldMkLst>
          <pc:docMk/>
          <pc:sldMk cId="863098152" sldId="258"/>
        </pc:sldMkLst>
        <pc:spChg chg="mod">
          <ac:chgData name="Samantha Frith-Jones" userId="eed08056-5216-417b-baf8-1a406d4415e7" providerId="ADAL" clId="{04371220-EF73-4055-AF43-E34444C21792}" dt="2024-10-28T18:00:59.859" v="33"/>
          <ac:spMkLst>
            <pc:docMk/>
            <pc:sldMk cId="863098152" sldId="258"/>
            <ac:spMk id="3" creationId="{00000000-0000-0000-0000-000000000000}"/>
          </ac:spMkLst>
        </pc:spChg>
        <pc:spChg chg="mod">
          <ac:chgData name="Samantha Frith-Jones" userId="eed08056-5216-417b-baf8-1a406d4415e7" providerId="ADAL" clId="{04371220-EF73-4055-AF43-E34444C21792}" dt="2024-10-28T18:00:59.859" v="33"/>
          <ac:spMkLst>
            <pc:docMk/>
            <pc:sldMk cId="863098152" sldId="258"/>
            <ac:spMk id="4" creationId="{00000000-0000-0000-0000-000000000000}"/>
          </ac:spMkLst>
        </pc:spChg>
        <pc:picChg chg="mod">
          <ac:chgData name="Samantha Frith-Jones" userId="eed08056-5216-417b-baf8-1a406d4415e7" providerId="ADAL" clId="{04371220-EF73-4055-AF43-E34444C21792}" dt="2024-10-28T18:01:26.468" v="52" actId="1076"/>
          <ac:picMkLst>
            <pc:docMk/>
            <pc:sldMk cId="863098152" sldId="258"/>
            <ac:picMk id="6" creationId="{00000000-0000-0000-0000-000000000000}"/>
          </ac:picMkLst>
        </pc:picChg>
      </pc:sldChg>
      <pc:sldChg chg="modSp mod">
        <pc:chgData name="Samantha Frith-Jones" userId="eed08056-5216-417b-baf8-1a406d4415e7" providerId="ADAL" clId="{04371220-EF73-4055-AF43-E34444C21792}" dt="2024-10-28T18:00:59.859" v="33"/>
        <pc:sldMkLst>
          <pc:docMk/>
          <pc:sldMk cId="516643157" sldId="259"/>
        </pc:sldMkLst>
        <pc:spChg chg="mod">
          <ac:chgData name="Samantha Frith-Jones" userId="eed08056-5216-417b-baf8-1a406d4415e7" providerId="ADAL" clId="{04371220-EF73-4055-AF43-E34444C21792}" dt="2024-10-28T18:00:59.859" v="33"/>
          <ac:spMkLst>
            <pc:docMk/>
            <pc:sldMk cId="516643157" sldId="259"/>
            <ac:spMk id="3" creationId="{00000000-0000-0000-0000-000000000000}"/>
          </ac:spMkLst>
        </pc:spChg>
        <pc:spChg chg="mod">
          <ac:chgData name="Samantha Frith-Jones" userId="eed08056-5216-417b-baf8-1a406d4415e7" providerId="ADAL" clId="{04371220-EF73-4055-AF43-E34444C21792}" dt="2024-10-28T18:00:59.859" v="33"/>
          <ac:spMkLst>
            <pc:docMk/>
            <pc:sldMk cId="516643157" sldId="259"/>
            <ac:spMk id="4" creationId="{00000000-0000-0000-0000-000000000000}"/>
          </ac:spMkLst>
        </pc:spChg>
      </pc:sldChg>
      <pc:sldChg chg="modSp mod">
        <pc:chgData name="Samantha Frith-Jones" userId="eed08056-5216-417b-baf8-1a406d4415e7" providerId="ADAL" clId="{04371220-EF73-4055-AF43-E34444C21792}" dt="2024-10-28T18:01:39.328" v="55" actId="1076"/>
        <pc:sldMkLst>
          <pc:docMk/>
          <pc:sldMk cId="3187035575" sldId="260"/>
        </pc:sldMkLst>
        <pc:spChg chg="mod">
          <ac:chgData name="Samantha Frith-Jones" userId="eed08056-5216-417b-baf8-1a406d4415e7" providerId="ADAL" clId="{04371220-EF73-4055-AF43-E34444C21792}" dt="2024-10-28T18:00:59.859" v="33"/>
          <ac:spMkLst>
            <pc:docMk/>
            <pc:sldMk cId="3187035575" sldId="260"/>
            <ac:spMk id="3" creationId="{00000000-0000-0000-0000-000000000000}"/>
          </ac:spMkLst>
        </pc:spChg>
        <pc:spChg chg="mod">
          <ac:chgData name="Samantha Frith-Jones" userId="eed08056-5216-417b-baf8-1a406d4415e7" providerId="ADAL" clId="{04371220-EF73-4055-AF43-E34444C21792}" dt="2024-10-28T18:00:59.859" v="33"/>
          <ac:spMkLst>
            <pc:docMk/>
            <pc:sldMk cId="3187035575" sldId="260"/>
            <ac:spMk id="4" creationId="{00000000-0000-0000-0000-000000000000}"/>
          </ac:spMkLst>
        </pc:spChg>
        <pc:spChg chg="mod">
          <ac:chgData name="Samantha Frith-Jones" userId="eed08056-5216-417b-baf8-1a406d4415e7" providerId="ADAL" clId="{04371220-EF73-4055-AF43-E34444C21792}" dt="2024-10-28T18:00:59.859" v="33"/>
          <ac:spMkLst>
            <pc:docMk/>
            <pc:sldMk cId="3187035575" sldId="260"/>
            <ac:spMk id="5" creationId="{00000000-0000-0000-0000-000000000000}"/>
          </ac:spMkLst>
        </pc:spChg>
        <pc:picChg chg="mod">
          <ac:chgData name="Samantha Frith-Jones" userId="eed08056-5216-417b-baf8-1a406d4415e7" providerId="ADAL" clId="{04371220-EF73-4055-AF43-E34444C21792}" dt="2024-10-28T18:01:39.328" v="55" actId="1076"/>
          <ac:picMkLst>
            <pc:docMk/>
            <pc:sldMk cId="3187035575" sldId="260"/>
            <ac:picMk id="7" creationId="{00000000-0000-0000-0000-000000000000}"/>
          </ac:picMkLst>
        </pc:picChg>
      </pc:sldChg>
      <pc:sldChg chg="modSp mod">
        <pc:chgData name="Samantha Frith-Jones" userId="eed08056-5216-417b-baf8-1a406d4415e7" providerId="ADAL" clId="{04371220-EF73-4055-AF43-E34444C21792}" dt="2024-10-28T18:01:01.721" v="36" actId="27636"/>
        <pc:sldMkLst>
          <pc:docMk/>
          <pc:sldMk cId="3834700560" sldId="261"/>
        </pc:sldMkLst>
        <pc:spChg chg="mod">
          <ac:chgData name="Samantha Frith-Jones" userId="eed08056-5216-417b-baf8-1a406d4415e7" providerId="ADAL" clId="{04371220-EF73-4055-AF43-E34444C21792}" dt="2024-10-28T18:01:01.721" v="36" actId="27636"/>
          <ac:spMkLst>
            <pc:docMk/>
            <pc:sldMk cId="3834700560" sldId="261"/>
            <ac:spMk id="2" creationId="{00000000-0000-0000-0000-000000000000}"/>
          </ac:spMkLst>
        </pc:spChg>
        <pc:spChg chg="mod">
          <ac:chgData name="Samantha Frith-Jones" userId="eed08056-5216-417b-baf8-1a406d4415e7" providerId="ADAL" clId="{04371220-EF73-4055-AF43-E34444C21792}" dt="2024-10-28T18:00:59.859" v="33"/>
          <ac:spMkLst>
            <pc:docMk/>
            <pc:sldMk cId="3834700560" sldId="261"/>
            <ac:spMk id="3" creationId="{00000000-0000-0000-0000-000000000000}"/>
          </ac:spMkLst>
        </pc:spChg>
        <pc:spChg chg="mod">
          <ac:chgData name="Samantha Frith-Jones" userId="eed08056-5216-417b-baf8-1a406d4415e7" providerId="ADAL" clId="{04371220-EF73-4055-AF43-E34444C21792}" dt="2024-10-28T18:00:59.859" v="33"/>
          <ac:spMkLst>
            <pc:docMk/>
            <pc:sldMk cId="3834700560" sldId="261"/>
            <ac:spMk id="4" creationId="{00000000-0000-0000-0000-000000000000}"/>
          </ac:spMkLst>
        </pc:spChg>
      </pc:sldChg>
      <pc:sldChg chg="modSp mod">
        <pc:chgData name="Samantha Frith-Jones" userId="eed08056-5216-417b-baf8-1a406d4415e7" providerId="ADAL" clId="{04371220-EF73-4055-AF43-E34444C21792}" dt="2024-10-28T18:01:48.695" v="56" actId="1076"/>
        <pc:sldMkLst>
          <pc:docMk/>
          <pc:sldMk cId="3973233498" sldId="263"/>
        </pc:sldMkLst>
        <pc:spChg chg="mod">
          <ac:chgData name="Samantha Frith-Jones" userId="eed08056-5216-417b-baf8-1a406d4415e7" providerId="ADAL" clId="{04371220-EF73-4055-AF43-E34444C21792}" dt="2024-10-28T18:00:59.859" v="33"/>
          <ac:spMkLst>
            <pc:docMk/>
            <pc:sldMk cId="3973233498" sldId="263"/>
            <ac:spMk id="3" creationId="{00000000-0000-0000-0000-000000000000}"/>
          </ac:spMkLst>
        </pc:spChg>
        <pc:spChg chg="mod">
          <ac:chgData name="Samantha Frith-Jones" userId="eed08056-5216-417b-baf8-1a406d4415e7" providerId="ADAL" clId="{04371220-EF73-4055-AF43-E34444C21792}" dt="2024-10-28T18:00:59.859" v="33"/>
          <ac:spMkLst>
            <pc:docMk/>
            <pc:sldMk cId="3973233498" sldId="263"/>
            <ac:spMk id="4" creationId="{00000000-0000-0000-0000-000000000000}"/>
          </ac:spMkLst>
        </pc:spChg>
        <pc:picChg chg="mod">
          <ac:chgData name="Samantha Frith-Jones" userId="eed08056-5216-417b-baf8-1a406d4415e7" providerId="ADAL" clId="{04371220-EF73-4055-AF43-E34444C21792}" dt="2024-10-28T18:01:48.695" v="56" actId="1076"/>
          <ac:picMkLst>
            <pc:docMk/>
            <pc:sldMk cId="3973233498" sldId="263"/>
            <ac:picMk id="5" creationId="{00000000-0000-0000-0000-000000000000}"/>
          </ac:picMkLst>
        </pc:picChg>
      </pc:sldChg>
      <pc:sldChg chg="modSp mod">
        <pc:chgData name="Samantha Frith-Jones" userId="eed08056-5216-417b-baf8-1a406d4415e7" providerId="ADAL" clId="{04371220-EF73-4055-AF43-E34444C21792}" dt="2024-10-28T18:01:01.731" v="37" actId="27636"/>
        <pc:sldMkLst>
          <pc:docMk/>
          <pc:sldMk cId="899905208" sldId="264"/>
        </pc:sldMkLst>
        <pc:spChg chg="mod">
          <ac:chgData name="Samantha Frith-Jones" userId="eed08056-5216-417b-baf8-1a406d4415e7" providerId="ADAL" clId="{04371220-EF73-4055-AF43-E34444C21792}" dt="2024-10-28T18:01:01.731" v="37" actId="27636"/>
          <ac:spMkLst>
            <pc:docMk/>
            <pc:sldMk cId="899905208" sldId="264"/>
            <ac:spMk id="3" creationId="{00000000-0000-0000-0000-000000000000}"/>
          </ac:spMkLst>
        </pc:spChg>
        <pc:spChg chg="mod">
          <ac:chgData name="Samantha Frith-Jones" userId="eed08056-5216-417b-baf8-1a406d4415e7" providerId="ADAL" clId="{04371220-EF73-4055-AF43-E34444C21792}" dt="2024-10-28T18:00:59.859" v="33"/>
          <ac:spMkLst>
            <pc:docMk/>
            <pc:sldMk cId="899905208" sldId="264"/>
            <ac:spMk id="4" creationId="{00000000-0000-0000-0000-000000000000}"/>
          </ac:spMkLst>
        </pc:spChg>
      </pc:sldChg>
      <pc:sldChg chg="modSp mod">
        <pc:chgData name="Samantha Frith-Jones" userId="eed08056-5216-417b-baf8-1a406d4415e7" providerId="ADAL" clId="{04371220-EF73-4055-AF43-E34444C21792}" dt="2024-10-28T18:02:19.259" v="60" actId="255"/>
        <pc:sldMkLst>
          <pc:docMk/>
          <pc:sldMk cId="4073979578" sldId="265"/>
        </pc:sldMkLst>
        <pc:spChg chg="mod">
          <ac:chgData name="Samantha Frith-Jones" userId="eed08056-5216-417b-baf8-1a406d4415e7" providerId="ADAL" clId="{04371220-EF73-4055-AF43-E34444C21792}" dt="2024-10-28T18:02:19.259" v="60" actId="255"/>
          <ac:spMkLst>
            <pc:docMk/>
            <pc:sldMk cId="4073979578" sldId="265"/>
            <ac:spMk id="3" creationId="{00000000-0000-0000-0000-000000000000}"/>
          </ac:spMkLst>
        </pc:spChg>
        <pc:spChg chg="mod">
          <ac:chgData name="Samantha Frith-Jones" userId="eed08056-5216-417b-baf8-1a406d4415e7" providerId="ADAL" clId="{04371220-EF73-4055-AF43-E34444C21792}" dt="2024-10-28T18:00:59.859" v="33"/>
          <ac:spMkLst>
            <pc:docMk/>
            <pc:sldMk cId="4073979578" sldId="265"/>
            <ac:spMk id="4" creationId="{00000000-0000-0000-0000-000000000000}"/>
          </ac:spMkLst>
        </pc:spChg>
      </pc:sldChg>
      <pc:sldChg chg="modSp mod">
        <pc:chgData name="Samantha Frith-Jones" userId="eed08056-5216-417b-baf8-1a406d4415e7" providerId="ADAL" clId="{04371220-EF73-4055-AF43-E34444C21792}" dt="2024-10-28T18:01:01.757" v="38" actId="27636"/>
        <pc:sldMkLst>
          <pc:docMk/>
          <pc:sldMk cId="445499387" sldId="266"/>
        </pc:sldMkLst>
        <pc:spChg chg="mod">
          <ac:chgData name="Samantha Frith-Jones" userId="eed08056-5216-417b-baf8-1a406d4415e7" providerId="ADAL" clId="{04371220-EF73-4055-AF43-E34444C21792}" dt="2024-10-28T18:01:01.757" v="38" actId="27636"/>
          <ac:spMkLst>
            <pc:docMk/>
            <pc:sldMk cId="445499387" sldId="266"/>
            <ac:spMk id="3" creationId="{00000000-0000-0000-0000-000000000000}"/>
          </ac:spMkLst>
        </pc:spChg>
        <pc:spChg chg="mod">
          <ac:chgData name="Samantha Frith-Jones" userId="eed08056-5216-417b-baf8-1a406d4415e7" providerId="ADAL" clId="{04371220-EF73-4055-AF43-E34444C21792}" dt="2024-10-28T18:00:59.859" v="33"/>
          <ac:spMkLst>
            <pc:docMk/>
            <pc:sldMk cId="445499387" sldId="266"/>
            <ac:spMk id="4" creationId="{00000000-0000-0000-0000-000000000000}"/>
          </ac:spMkLst>
        </pc:spChg>
      </pc:sldChg>
      <pc:sldChg chg="modSp mod">
        <pc:chgData name="Samantha Frith-Jones" userId="eed08056-5216-417b-baf8-1a406d4415e7" providerId="ADAL" clId="{04371220-EF73-4055-AF43-E34444C21792}" dt="2024-10-28T18:02:34.755" v="61" actId="1076"/>
        <pc:sldMkLst>
          <pc:docMk/>
          <pc:sldMk cId="1091861506" sldId="267"/>
        </pc:sldMkLst>
        <pc:spChg chg="mod">
          <ac:chgData name="Samantha Frith-Jones" userId="eed08056-5216-417b-baf8-1a406d4415e7" providerId="ADAL" clId="{04371220-EF73-4055-AF43-E34444C21792}" dt="2024-10-28T18:02:34.755" v="61" actId="1076"/>
          <ac:spMkLst>
            <pc:docMk/>
            <pc:sldMk cId="1091861506" sldId="267"/>
            <ac:spMk id="2" creationId="{00000000-0000-0000-0000-000000000000}"/>
          </ac:spMkLst>
        </pc:spChg>
        <pc:spChg chg="mod">
          <ac:chgData name="Samantha Frith-Jones" userId="eed08056-5216-417b-baf8-1a406d4415e7" providerId="ADAL" clId="{04371220-EF73-4055-AF43-E34444C21792}" dt="2024-10-28T18:01:01.788" v="39" actId="27636"/>
          <ac:spMkLst>
            <pc:docMk/>
            <pc:sldMk cId="1091861506" sldId="267"/>
            <ac:spMk id="3" creationId="{00000000-0000-0000-0000-000000000000}"/>
          </ac:spMkLst>
        </pc:spChg>
        <pc:spChg chg="mod">
          <ac:chgData name="Samantha Frith-Jones" userId="eed08056-5216-417b-baf8-1a406d4415e7" providerId="ADAL" clId="{04371220-EF73-4055-AF43-E34444C21792}" dt="2024-10-28T18:00:59.859" v="33"/>
          <ac:spMkLst>
            <pc:docMk/>
            <pc:sldMk cId="1091861506" sldId="267"/>
            <ac:spMk id="4" creationId="{00000000-0000-0000-0000-000000000000}"/>
          </ac:spMkLst>
        </pc:spChg>
      </pc:sldChg>
      <pc:sldChg chg="modSp mod">
        <pc:chgData name="Samantha Frith-Jones" userId="eed08056-5216-417b-baf8-1a406d4415e7" providerId="ADAL" clId="{04371220-EF73-4055-AF43-E34444C21792}" dt="2024-10-28T18:01:01.803" v="40" actId="27636"/>
        <pc:sldMkLst>
          <pc:docMk/>
          <pc:sldMk cId="2907801244" sldId="268"/>
        </pc:sldMkLst>
        <pc:spChg chg="mod">
          <ac:chgData name="Samantha Frith-Jones" userId="eed08056-5216-417b-baf8-1a406d4415e7" providerId="ADAL" clId="{04371220-EF73-4055-AF43-E34444C21792}" dt="2024-10-28T18:01:01.803" v="40" actId="27636"/>
          <ac:spMkLst>
            <pc:docMk/>
            <pc:sldMk cId="2907801244" sldId="268"/>
            <ac:spMk id="3" creationId="{00000000-0000-0000-0000-000000000000}"/>
          </ac:spMkLst>
        </pc:spChg>
        <pc:spChg chg="mod">
          <ac:chgData name="Samantha Frith-Jones" userId="eed08056-5216-417b-baf8-1a406d4415e7" providerId="ADAL" clId="{04371220-EF73-4055-AF43-E34444C21792}" dt="2024-10-28T18:00:59.859" v="33"/>
          <ac:spMkLst>
            <pc:docMk/>
            <pc:sldMk cId="2907801244" sldId="268"/>
            <ac:spMk id="4" creationId="{00000000-0000-0000-0000-000000000000}"/>
          </ac:spMkLst>
        </pc:spChg>
      </pc:sldChg>
      <pc:sldChg chg="modSp mod">
        <pc:chgData name="Samantha Frith-Jones" userId="eed08056-5216-417b-baf8-1a406d4415e7" providerId="ADAL" clId="{04371220-EF73-4055-AF43-E34444C21792}" dt="2024-10-28T18:02:42.867" v="62" actId="1076"/>
        <pc:sldMkLst>
          <pc:docMk/>
          <pc:sldMk cId="1299715506" sldId="269"/>
        </pc:sldMkLst>
        <pc:spChg chg="mod">
          <ac:chgData name="Samantha Frith-Jones" userId="eed08056-5216-417b-baf8-1a406d4415e7" providerId="ADAL" clId="{04371220-EF73-4055-AF43-E34444C21792}" dt="2024-10-28T18:02:42.867" v="62" actId="1076"/>
          <ac:spMkLst>
            <pc:docMk/>
            <pc:sldMk cId="1299715506" sldId="269"/>
            <ac:spMk id="3" creationId="{00000000-0000-0000-0000-000000000000}"/>
          </ac:spMkLst>
        </pc:spChg>
        <pc:spChg chg="mod">
          <ac:chgData name="Samantha Frith-Jones" userId="eed08056-5216-417b-baf8-1a406d4415e7" providerId="ADAL" clId="{04371220-EF73-4055-AF43-E34444C21792}" dt="2024-10-28T18:00:59.859" v="33"/>
          <ac:spMkLst>
            <pc:docMk/>
            <pc:sldMk cId="1299715506" sldId="269"/>
            <ac:spMk id="4" creationId="{00000000-0000-0000-0000-000000000000}"/>
          </ac:spMkLst>
        </pc:spChg>
      </pc:sldChg>
      <pc:sldChg chg="modSp mod">
        <pc:chgData name="Samantha Frith-Jones" userId="eed08056-5216-417b-baf8-1a406d4415e7" providerId="ADAL" clId="{04371220-EF73-4055-AF43-E34444C21792}" dt="2024-10-28T18:01:01.816" v="41" actId="27636"/>
        <pc:sldMkLst>
          <pc:docMk/>
          <pc:sldMk cId="3967706019" sldId="270"/>
        </pc:sldMkLst>
        <pc:spChg chg="mod">
          <ac:chgData name="Samantha Frith-Jones" userId="eed08056-5216-417b-baf8-1a406d4415e7" providerId="ADAL" clId="{04371220-EF73-4055-AF43-E34444C21792}" dt="2024-10-28T18:01:01.816" v="41" actId="27636"/>
          <ac:spMkLst>
            <pc:docMk/>
            <pc:sldMk cId="3967706019" sldId="270"/>
            <ac:spMk id="3" creationId="{00000000-0000-0000-0000-000000000000}"/>
          </ac:spMkLst>
        </pc:spChg>
        <pc:spChg chg="mod">
          <ac:chgData name="Samantha Frith-Jones" userId="eed08056-5216-417b-baf8-1a406d4415e7" providerId="ADAL" clId="{04371220-EF73-4055-AF43-E34444C21792}" dt="2024-10-28T18:00:59.859" v="33"/>
          <ac:spMkLst>
            <pc:docMk/>
            <pc:sldMk cId="3967706019" sldId="270"/>
            <ac:spMk id="4" creationId="{00000000-0000-0000-0000-000000000000}"/>
          </ac:spMkLst>
        </pc:spChg>
      </pc:sldChg>
      <pc:sldChg chg="modSp mod">
        <pc:chgData name="Samantha Frith-Jones" userId="eed08056-5216-417b-baf8-1a406d4415e7" providerId="ADAL" clId="{04371220-EF73-4055-AF43-E34444C21792}" dt="2024-10-28T18:01:01.830" v="42" actId="27636"/>
        <pc:sldMkLst>
          <pc:docMk/>
          <pc:sldMk cId="2555763195" sldId="271"/>
        </pc:sldMkLst>
        <pc:spChg chg="mod">
          <ac:chgData name="Samantha Frith-Jones" userId="eed08056-5216-417b-baf8-1a406d4415e7" providerId="ADAL" clId="{04371220-EF73-4055-AF43-E34444C21792}" dt="2024-10-28T18:01:01.830" v="42" actId="27636"/>
          <ac:spMkLst>
            <pc:docMk/>
            <pc:sldMk cId="2555763195" sldId="271"/>
            <ac:spMk id="3" creationId="{00000000-0000-0000-0000-000000000000}"/>
          </ac:spMkLst>
        </pc:spChg>
        <pc:spChg chg="mod">
          <ac:chgData name="Samantha Frith-Jones" userId="eed08056-5216-417b-baf8-1a406d4415e7" providerId="ADAL" clId="{04371220-EF73-4055-AF43-E34444C21792}" dt="2024-10-28T18:00:59.859" v="33"/>
          <ac:spMkLst>
            <pc:docMk/>
            <pc:sldMk cId="2555763195" sldId="271"/>
            <ac:spMk id="4" creationId="{00000000-0000-0000-0000-000000000000}"/>
          </ac:spMkLst>
        </pc:spChg>
      </pc:sldChg>
      <pc:sldChg chg="modSp">
        <pc:chgData name="Samantha Frith-Jones" userId="eed08056-5216-417b-baf8-1a406d4415e7" providerId="ADAL" clId="{04371220-EF73-4055-AF43-E34444C21792}" dt="2024-10-28T18:00:59.859" v="33"/>
        <pc:sldMkLst>
          <pc:docMk/>
          <pc:sldMk cId="3720199242" sldId="272"/>
        </pc:sldMkLst>
        <pc:spChg chg="mod">
          <ac:chgData name="Samantha Frith-Jones" userId="eed08056-5216-417b-baf8-1a406d4415e7" providerId="ADAL" clId="{04371220-EF73-4055-AF43-E34444C21792}" dt="2024-10-28T18:00:59.859" v="33"/>
          <ac:spMkLst>
            <pc:docMk/>
            <pc:sldMk cId="3720199242" sldId="272"/>
            <ac:spMk id="3" creationId="{00000000-0000-0000-0000-000000000000}"/>
          </ac:spMkLst>
        </pc:spChg>
        <pc:spChg chg="mod">
          <ac:chgData name="Samantha Frith-Jones" userId="eed08056-5216-417b-baf8-1a406d4415e7" providerId="ADAL" clId="{04371220-EF73-4055-AF43-E34444C21792}" dt="2024-10-28T18:00:59.859" v="33"/>
          <ac:spMkLst>
            <pc:docMk/>
            <pc:sldMk cId="3720199242" sldId="272"/>
            <ac:spMk id="4" creationId="{00000000-0000-0000-0000-000000000000}"/>
          </ac:spMkLst>
        </pc:spChg>
      </pc:sldChg>
      <pc:sldChg chg="modSp mod">
        <pc:chgData name="Samantha Frith-Jones" userId="eed08056-5216-417b-baf8-1a406d4415e7" providerId="ADAL" clId="{04371220-EF73-4055-AF43-E34444C21792}" dt="2024-10-28T18:02:58.908" v="64" actId="1076"/>
        <pc:sldMkLst>
          <pc:docMk/>
          <pc:sldMk cId="215329848" sldId="273"/>
        </pc:sldMkLst>
        <pc:spChg chg="mod">
          <ac:chgData name="Samantha Frith-Jones" userId="eed08056-5216-417b-baf8-1a406d4415e7" providerId="ADAL" clId="{04371220-EF73-4055-AF43-E34444C21792}" dt="2024-10-28T18:01:01.833" v="43" actId="27636"/>
          <ac:spMkLst>
            <pc:docMk/>
            <pc:sldMk cId="215329848" sldId="273"/>
            <ac:spMk id="2" creationId="{00000000-0000-0000-0000-000000000000}"/>
          </ac:spMkLst>
        </pc:spChg>
        <pc:spChg chg="mod">
          <ac:chgData name="Samantha Frith-Jones" userId="eed08056-5216-417b-baf8-1a406d4415e7" providerId="ADAL" clId="{04371220-EF73-4055-AF43-E34444C21792}" dt="2024-10-28T18:00:59.859" v="33"/>
          <ac:spMkLst>
            <pc:docMk/>
            <pc:sldMk cId="215329848" sldId="273"/>
            <ac:spMk id="3" creationId="{00000000-0000-0000-0000-000000000000}"/>
          </ac:spMkLst>
        </pc:spChg>
        <pc:spChg chg="mod">
          <ac:chgData name="Samantha Frith-Jones" userId="eed08056-5216-417b-baf8-1a406d4415e7" providerId="ADAL" clId="{04371220-EF73-4055-AF43-E34444C21792}" dt="2024-10-28T18:00:59.859" v="33"/>
          <ac:spMkLst>
            <pc:docMk/>
            <pc:sldMk cId="215329848" sldId="273"/>
            <ac:spMk id="4" creationId="{00000000-0000-0000-0000-000000000000}"/>
          </ac:spMkLst>
        </pc:spChg>
        <pc:spChg chg="mod">
          <ac:chgData name="Samantha Frith-Jones" userId="eed08056-5216-417b-baf8-1a406d4415e7" providerId="ADAL" clId="{04371220-EF73-4055-AF43-E34444C21792}" dt="2024-10-28T18:00:59.859" v="33"/>
          <ac:spMkLst>
            <pc:docMk/>
            <pc:sldMk cId="215329848" sldId="273"/>
            <ac:spMk id="5" creationId="{00000000-0000-0000-0000-000000000000}"/>
          </ac:spMkLst>
        </pc:spChg>
        <pc:picChg chg="mod">
          <ac:chgData name="Samantha Frith-Jones" userId="eed08056-5216-417b-baf8-1a406d4415e7" providerId="ADAL" clId="{04371220-EF73-4055-AF43-E34444C21792}" dt="2024-10-28T18:02:58.908" v="64" actId="1076"/>
          <ac:picMkLst>
            <pc:docMk/>
            <pc:sldMk cId="215329848" sldId="273"/>
            <ac:picMk id="7" creationId="{F18424D0-61DF-4D88-A0EA-55D0D8377101}"/>
          </ac:picMkLst>
        </pc:picChg>
      </pc:sldChg>
      <pc:sldChg chg="modSp mod">
        <pc:chgData name="Samantha Frith-Jones" userId="eed08056-5216-417b-baf8-1a406d4415e7" providerId="ADAL" clId="{04371220-EF73-4055-AF43-E34444C21792}" dt="2024-10-28T18:03:03.776" v="65" actId="1076"/>
        <pc:sldMkLst>
          <pc:docMk/>
          <pc:sldMk cId="3324684151" sldId="274"/>
        </pc:sldMkLst>
        <pc:spChg chg="mod">
          <ac:chgData name="Samantha Frith-Jones" userId="eed08056-5216-417b-baf8-1a406d4415e7" providerId="ADAL" clId="{04371220-EF73-4055-AF43-E34444C21792}" dt="2024-10-28T18:01:01.861" v="45" actId="27636"/>
          <ac:spMkLst>
            <pc:docMk/>
            <pc:sldMk cId="3324684151" sldId="274"/>
            <ac:spMk id="3" creationId="{00000000-0000-0000-0000-000000000000}"/>
          </ac:spMkLst>
        </pc:spChg>
        <pc:spChg chg="mod">
          <ac:chgData name="Samantha Frith-Jones" userId="eed08056-5216-417b-baf8-1a406d4415e7" providerId="ADAL" clId="{04371220-EF73-4055-AF43-E34444C21792}" dt="2024-10-28T18:01:01.862" v="46" actId="27636"/>
          <ac:spMkLst>
            <pc:docMk/>
            <pc:sldMk cId="3324684151" sldId="274"/>
            <ac:spMk id="4" creationId="{00000000-0000-0000-0000-000000000000}"/>
          </ac:spMkLst>
        </pc:spChg>
        <pc:spChg chg="mod">
          <ac:chgData name="Samantha Frith-Jones" userId="eed08056-5216-417b-baf8-1a406d4415e7" providerId="ADAL" clId="{04371220-EF73-4055-AF43-E34444C21792}" dt="2024-10-28T18:00:59.859" v="33"/>
          <ac:spMkLst>
            <pc:docMk/>
            <pc:sldMk cId="3324684151" sldId="274"/>
            <ac:spMk id="5" creationId="{00000000-0000-0000-0000-000000000000}"/>
          </ac:spMkLst>
        </pc:spChg>
        <pc:picChg chg="mod">
          <ac:chgData name="Samantha Frith-Jones" userId="eed08056-5216-417b-baf8-1a406d4415e7" providerId="ADAL" clId="{04371220-EF73-4055-AF43-E34444C21792}" dt="2024-10-28T18:03:03.776" v="65" actId="1076"/>
          <ac:picMkLst>
            <pc:docMk/>
            <pc:sldMk cId="3324684151" sldId="274"/>
            <ac:picMk id="7" creationId="{00000000-0000-0000-0000-000000000000}"/>
          </ac:picMkLst>
        </pc:picChg>
      </pc:sldChg>
      <pc:sldChg chg="modSp mod">
        <pc:chgData name="Samantha Frith-Jones" userId="eed08056-5216-417b-baf8-1a406d4415e7" providerId="ADAL" clId="{04371220-EF73-4055-AF43-E34444C21792}" dt="2024-10-28T18:03:09.518" v="66" actId="1076"/>
        <pc:sldMkLst>
          <pc:docMk/>
          <pc:sldMk cId="2962521383" sldId="275"/>
        </pc:sldMkLst>
        <pc:spChg chg="mod">
          <ac:chgData name="Samantha Frith-Jones" userId="eed08056-5216-417b-baf8-1a406d4415e7" providerId="ADAL" clId="{04371220-EF73-4055-AF43-E34444C21792}" dt="2024-10-28T18:03:09.518" v="66" actId="1076"/>
          <ac:spMkLst>
            <pc:docMk/>
            <pc:sldMk cId="2962521383" sldId="275"/>
            <ac:spMk id="3" creationId="{00000000-0000-0000-0000-000000000000}"/>
          </ac:spMkLst>
        </pc:spChg>
        <pc:spChg chg="mod">
          <ac:chgData name="Samantha Frith-Jones" userId="eed08056-5216-417b-baf8-1a406d4415e7" providerId="ADAL" clId="{04371220-EF73-4055-AF43-E34444C21792}" dt="2024-10-28T18:00:59.859" v="33"/>
          <ac:spMkLst>
            <pc:docMk/>
            <pc:sldMk cId="2962521383" sldId="275"/>
            <ac:spMk id="4" creationId="{00000000-0000-0000-0000-000000000000}"/>
          </ac:spMkLst>
        </pc:spChg>
      </pc:sldChg>
      <pc:sldChg chg="modSp mod">
        <pc:chgData name="Samantha Frith-Jones" userId="eed08056-5216-417b-baf8-1a406d4415e7" providerId="ADAL" clId="{04371220-EF73-4055-AF43-E34444C21792}" dt="2024-10-28T18:01:01.873" v="47" actId="27636"/>
        <pc:sldMkLst>
          <pc:docMk/>
          <pc:sldMk cId="2382212924" sldId="276"/>
        </pc:sldMkLst>
        <pc:spChg chg="mod">
          <ac:chgData name="Samantha Frith-Jones" userId="eed08056-5216-417b-baf8-1a406d4415e7" providerId="ADAL" clId="{04371220-EF73-4055-AF43-E34444C21792}" dt="2024-10-28T18:01:01.873" v="47" actId="27636"/>
          <ac:spMkLst>
            <pc:docMk/>
            <pc:sldMk cId="2382212924" sldId="276"/>
            <ac:spMk id="3" creationId="{00000000-0000-0000-0000-000000000000}"/>
          </ac:spMkLst>
        </pc:spChg>
        <pc:spChg chg="mod">
          <ac:chgData name="Samantha Frith-Jones" userId="eed08056-5216-417b-baf8-1a406d4415e7" providerId="ADAL" clId="{04371220-EF73-4055-AF43-E34444C21792}" dt="2024-10-28T18:00:59.859" v="33"/>
          <ac:spMkLst>
            <pc:docMk/>
            <pc:sldMk cId="2382212924" sldId="276"/>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5571D-34FE-4FAE-A12A-547D1BE71C44}" type="datetimeFigureOut">
              <a:rPr lang="en-GB" smtClean="0"/>
              <a:t>28/10/2024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7DC22-F622-44EA-8F1E-4178DF55D77F}" type="slidenum">
              <a:rPr lang="en-GB" smtClean="0"/>
              <a:t>‹#›</a:t>
            </a:fld>
            <a:endParaRPr lang="en-GB"/>
          </a:p>
        </p:txBody>
      </p:sp>
    </p:spTree>
    <p:extLst>
      <p:ext uri="{BB962C8B-B14F-4D97-AF65-F5344CB8AC3E}">
        <p14:creationId xmlns:p14="http://schemas.microsoft.com/office/powerpoint/2010/main" val="269665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y cyrsiau hyn fod yn ddefnyddiol i weithwyr proffesiynol ond eu prif gynulleidfa yw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a'u teuluoedd.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Rydym wedi ceisio cynnwys gwybodaeth ddigonol ar gyfer yr hunan-ddysgwyr hynny sy'n edrych arno ar eu pen eu hunain.  Fodd bynnag, os nad yw'n ymddangos bod y deunydd yn cynnwys digon o wybodaeth, gofynnwch i'ch tîm cymorth mabwysiadu am rywfaint o help i fynd i'r afael â'r problemau.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Oherwydd ei natur, ni fydd cwrs byr byth yn ymdrin â'r cyfan rydyn ni’n ei wybod ar bwnc.  Mae'r cyrsiau wedi'u datblygu gan weithwyr cymdeithasol profiadol a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sydd wedi cyfuno eu syniadau am yr hyn a allai fod yn ddefnyddiol.  Mae mwy i'w wybod bob amser, a rhai awduron a fydd yn ymddangos yn ddefnyddiol i chi, eraill yn llai felly.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Rhowch gynnig ar ffyrdd newydd o feddwl ond os nad yw'n ddefnyddiol, gofynnwch i bobl eraill am syniadau a chyrsiau hyfforddi eraill, llyfrau ac ati – ffrindiau, cydweithwyr,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eraill, llinellau cymorth, eich gwasanaeth cymorth mabwysiadu.  Drwy ddarllen o gwmpas byddwch yn dod ar draws rhywun sy'n siarad â'ch profiad.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y-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ydych chi’n cyflwyno hwn fel cwrs, ystyriwch y canlynol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ddefnyddio GEMAU TORRI’R IÂ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 sut y byddwch yn delio â CHYFLWYNIADAU (cyflwyno chi eich huna a chyfranogwyr) - ee. o amgylch yr ystafell, cyflwyno eich gilydd, dangos dwylo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 oes angen cwblhau COFRESTR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 fyddwch yn defnyddio BATHODYNNAU</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CADW TŶ/RHEOLAU SYLFAENOL (ee. dril tân, allanfa dân, lluniaeth, parcio, ffonau symudol, cyfrinachedd, diogelu, gadael i bawb siarad, mae gan bawb yr hawl i'w barn, cadw amser, cyfleoedd i ofyn cwestiynau/trafod)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Trefniadau fydd yn eu lle os bydd cyfranogwr yn dechrau ymddwyn yn OFIDUS neu os oes angen iddo adael yr ystafell hyfforddi os yw'n teimlo bod y pwnc yn un emosiynol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ydych chi'n cyflawni ar sail un i un, ystyriwch y canlynol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RHEOLAU SYLFAENOL (ee. cyfrinachedd, diogelu, mae gan bawb hawl i'w barn, cadw amser)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Esboniwch y cwrs yng nghyd-destun y cyrsiau 2 awr eraill yn ystafell hyfforddi ar-lein y Gwasanaeth Mabwysiadu Cenedlaethol a hyfforddiant/cymorth ehangach sydd ar gael yng Nghymru ar gyfer teuluoedd sy'n mabwysiadu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a:t>
            </a:fld>
            <a:endParaRPr lang="en-GB"/>
          </a:p>
        </p:txBody>
      </p:sp>
    </p:spTree>
    <p:extLst>
      <p:ext uri="{BB962C8B-B14F-4D97-AF65-F5344CB8AC3E}">
        <p14:creationId xmlns:p14="http://schemas.microsoft.com/office/powerpoint/2010/main" val="639951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DARLLEN DEFNYDDIOL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yr hoffech chi gyfeirio at yr adran ar DRAIS yn “The </a:t>
            </a:r>
            <a:r>
              <a:rPr kumimoji="0" lang="cy-GB" sz="1200" b="0" i="0" u="none" strike="noStrike" kern="1200" cap="none" spc="0" normalizeH="0" baseline="0" noProof="0" dirty="0" err="1">
                <a:ln>
                  <a:noFill/>
                </a:ln>
                <a:solidFill>
                  <a:prstClr val="black"/>
                </a:solidFill>
                <a:effectLst/>
                <a:uLnTx/>
                <a:uFillTx/>
                <a:latin typeface="+mn-lt"/>
                <a:ea typeface="+mn-ea"/>
                <a:cs typeface="+mn-cs"/>
              </a:rPr>
              <a:t>Great</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Behaviour</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Breakdown</a:t>
            </a:r>
            <a:r>
              <a:rPr kumimoji="0" lang="cy-GB" sz="1200" b="0" i="0" u="none" strike="noStrike" kern="1200" cap="none" spc="0" normalizeH="0" baseline="0" noProof="0" dirty="0">
                <a:ln>
                  <a:noFill/>
                </a:ln>
                <a:solidFill>
                  <a:prstClr val="black"/>
                </a:solidFill>
                <a:effectLst/>
                <a:uLnTx/>
                <a:uFillTx/>
                <a:latin typeface="+mn-lt"/>
                <a:ea typeface="+mn-ea"/>
                <a:cs typeface="+mn-cs"/>
              </a:rPr>
              <a:t>” 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Bryan</a:t>
            </a:r>
            <a:r>
              <a:rPr kumimoji="0" lang="cy-GB" sz="1200" b="0" i="0" u="none" strike="noStrike" kern="1200" cap="none" spc="0" normalizeH="0" baseline="0" noProof="0" dirty="0">
                <a:ln>
                  <a:noFill/>
                </a:ln>
                <a:solidFill>
                  <a:prstClr val="black"/>
                </a:solidFill>
                <a:effectLst/>
                <a:uLnTx/>
                <a:uFillTx/>
                <a:latin typeface="+mn-lt"/>
                <a:ea typeface="+mn-ea"/>
                <a:cs typeface="+mn-cs"/>
              </a:rPr>
              <a:t> Post, Tudalennau 75-82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plentyn fod yn ysu am reoleiddiad. Oherwydd eu straen dwys maen nhw'n chwilio am ffyrdd i ddod allan o'r straen maen nhw'n ei deimlo. I bob pwrpas, ni allant fynegi eu gwir deimladau ac mae angen help arnyn nhw i'w rheoleiddio. Mewn cyferbyniad â'r farn gonfensiynol i anwybyddu'r plentyn, dylai'r rhiant gynnig ei sylw i gyd i'r plentyn.   Dychmygwch fod plentyn wedi taflu ei esgidiau pêl-droed i lawr y grisiau ac wedi torri eich hoff </a:t>
            </a:r>
            <a:r>
              <a:rPr kumimoji="0" lang="cy-GB" sz="1200" b="0" i="0" u="none" strike="noStrike" kern="1200" cap="none" spc="0" normalizeH="0" baseline="0" noProof="0" dirty="0" err="1">
                <a:ln>
                  <a:noFill/>
                </a:ln>
                <a:solidFill>
                  <a:prstClr val="black"/>
                </a:solidFill>
                <a:effectLst/>
                <a:uLnTx/>
                <a:uFillTx/>
                <a:latin typeface="+mn-lt"/>
                <a:ea typeface="+mn-ea"/>
                <a:cs typeface="+mn-cs"/>
              </a:rPr>
              <a:t>fâs</a:t>
            </a:r>
            <a:r>
              <a:rPr kumimoji="0" lang="cy-GB" sz="1200" b="0" i="0" u="none" strike="noStrike" kern="1200" cap="none" spc="0" normalizeH="0" baseline="0" noProof="0" dirty="0">
                <a:ln>
                  <a:noFill/>
                </a:ln>
                <a:solidFill>
                  <a:prstClr val="black"/>
                </a:solidFill>
                <a:effectLst/>
                <a:uLnTx/>
                <a:uFillTx/>
                <a:latin typeface="+mn-lt"/>
                <a:ea typeface="+mn-ea"/>
                <a:cs typeface="+mn-cs"/>
              </a:rPr>
              <a:t>.  Efallai mai'r ymateb therapiwtig (yn hytrach nag eich ymateb chi) yw “Dwi’n gweld dy fod </a:t>
            </a:r>
            <a:r>
              <a:rPr kumimoji="0" lang="cy-GB" sz="1200" b="0" i="0" u="none" strike="noStrike" kern="1200" cap="none" spc="0" normalizeH="0" baseline="0" noProof="0" dirty="0" err="1">
                <a:ln>
                  <a:noFill/>
                </a:ln>
                <a:solidFill>
                  <a:prstClr val="black"/>
                </a:solidFill>
                <a:effectLst/>
                <a:uLnTx/>
                <a:uFillTx/>
                <a:latin typeface="+mn-lt"/>
                <a:ea typeface="+mn-ea"/>
                <a:cs typeface="+mn-cs"/>
              </a:rPr>
              <a:t>di’n</a:t>
            </a:r>
            <a:r>
              <a:rPr kumimoji="0" lang="cy-GB" sz="1200" b="0" i="0" u="none" strike="noStrike" kern="1200" cap="none" spc="0" normalizeH="0" baseline="0" noProof="0" dirty="0">
                <a:ln>
                  <a:noFill/>
                </a:ln>
                <a:solidFill>
                  <a:prstClr val="black"/>
                </a:solidFill>
                <a:effectLst/>
                <a:uLnTx/>
                <a:uFillTx/>
                <a:latin typeface="+mn-lt"/>
                <a:ea typeface="+mn-ea"/>
                <a:cs typeface="+mn-cs"/>
              </a:rPr>
              <a:t> teimlo'n ofnus.  Tybed ydy hynny oherwydd dy fod yn poeni y byddwn ni’n dod wyneb yn wyneb â dy Dad biolegol yn y gêm bêl-droed?  Doeddwn i ddim yn sylweddoli ei fod yn arfer mynd â thi i gemau pêl-droed pan oeddet ti'n byw gydag ef.  Gad i ni fynd i’r ardd a gweld pwy all fownsio uchaf ar y trampolîn”.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 yr enghraifft uchod, mae'r plentyn yn ysu am gael ei reoleiddio ond mae wedi cynhyrfu oherwydd ei deimladau o dristwch ac ofn o gwmpas dod wyneb yn wyneb â’i dad biolegol mewn gêm bêl-droed.  Efallai nad oedd y fam fabwysiadol yn sylweddoli bod hyn yn sbardun tan AR ÔL y digwyddiad.  Yn yr enghraifft hon mae hi'n anwybyddu'r ymddygiad (a allai gynnwys dinistr, bygythiadau i anafu, mynd i drafferth yn yr ysgol) ond mynd i'r afael â'r teimladau (ofn a thristwch) a'r angen sylfaenol (am reoleiddio - gall Mam fy nghadw'n ddiogel, mae hi wedi yn y gorffennol a bydd hi yn y dyfodol).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Gellir gwahodd y plentyn i fynegi ei ddicter a'r hyn y mae'n teimlo ei fod ANGEN.  Mae’n cael ei wahodd i ymarfer dweud beth sydd mae ei angen a beth mae’n ei deimlo.   Efallai y bydd y rhiant hefyd eisiau dweud wrth y plentyn am adegau pan mae ef/hi wedi teimlo'n drist ac yn ofnus am rywbeth.  Disgrifiwch beth oedd yn digwydd yn eich pen bryd hynny ond hefyd sut roedd yn teimlo yn eich corff - e.e. “dechreuodd fy nghroen deimlo’n bigog; dechreuodd fy ngwddf fynd yn goch; roeddwn i’n ffidlan gyda fy nghlustlysau”.  Rydyn ni'n rhoi’r offer sydd eu hangen ar y plentyn i nodi arwyddion ffisiolegol sy’n awgrymu eu bod nhw dan straen, cyn iddo ffrwydro i ymatebion amhriodol.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Mewn rhai sefyllfaoedd mae'r </a:t>
            </a:r>
            <a:r>
              <a:rPr kumimoji="0" lang="cy-GB" sz="1200" b="0" i="0" u="none" strike="noStrike" kern="1200" cap="none" spc="0" normalizeH="0" baseline="0" noProof="0" dirty="0" err="1">
                <a:ln>
                  <a:noFill/>
                </a:ln>
                <a:solidFill>
                  <a:prstClr val="black"/>
                </a:solidFill>
                <a:effectLst/>
                <a:uLnTx/>
                <a:uFillTx/>
                <a:latin typeface="+mn-lt"/>
                <a:ea typeface="+mn-ea"/>
                <a:cs typeface="+mn-cs"/>
              </a:rPr>
              <a:t>Amygdala</a:t>
            </a:r>
            <a:r>
              <a:rPr kumimoji="0" lang="cy-GB" sz="1200" b="0" i="0" u="none" strike="noStrike" kern="1200" cap="none" spc="0" normalizeH="0" baseline="0" noProof="0" dirty="0">
                <a:ln>
                  <a:noFill/>
                </a:ln>
                <a:solidFill>
                  <a:prstClr val="black"/>
                </a:solidFill>
                <a:effectLst/>
                <a:uLnTx/>
                <a:uFillTx/>
                <a:latin typeface="+mn-lt"/>
                <a:ea typeface="+mn-ea"/>
                <a:cs typeface="+mn-cs"/>
              </a:rPr>
              <a:t> yn yr ymennydd yn cael ei sbarduno i rewi (yn hytrach nag “ymladd” fel yn yr enghraifft uchod, a byddem yn disgrifio hyn fel </a:t>
            </a:r>
            <a:r>
              <a:rPr kumimoji="0" lang="cy-GB" sz="1200" b="0" i="0" u="none" strike="noStrike" kern="1200" cap="none" spc="0" normalizeH="0" baseline="0" noProof="0" dirty="0" err="1">
                <a:ln>
                  <a:noFill/>
                </a:ln>
                <a:solidFill>
                  <a:prstClr val="black"/>
                </a:solidFill>
                <a:effectLst/>
                <a:uLnTx/>
                <a:uFillTx/>
                <a:latin typeface="+mn-lt"/>
                <a:ea typeface="+mn-ea"/>
                <a:cs typeface="+mn-cs"/>
              </a:rPr>
              <a:t>gor</a:t>
            </a:r>
            <a:r>
              <a:rPr kumimoji="0" lang="cy-GB" sz="1200" b="0" i="0" u="none" strike="noStrike" kern="1200" cap="none" spc="0" normalizeH="0" baseline="0" noProof="0" dirty="0">
                <a:ln>
                  <a:noFill/>
                </a:ln>
                <a:solidFill>
                  <a:prstClr val="black"/>
                </a:solidFill>
                <a:effectLst/>
                <a:uLnTx/>
                <a:uFillTx/>
                <a:latin typeface="+mn-lt"/>
                <a:ea typeface="+mn-ea"/>
                <a:cs typeface="+mn-cs"/>
              </a:rPr>
              <a:t>-gynnwrf).  Bydd y plentyn yn rhewi cyn symud i’w gyflwr ‘dewisol’ - </a:t>
            </a:r>
            <a:r>
              <a:rPr kumimoji="0" lang="cy-GB" sz="1200" b="0" i="1" u="none" strike="noStrike" kern="1200" cap="none" spc="0" normalizeH="0" baseline="0" noProof="0" dirty="0" err="1">
                <a:ln>
                  <a:noFill/>
                </a:ln>
                <a:solidFill>
                  <a:prstClr val="black"/>
                </a:solidFill>
                <a:effectLst/>
                <a:uLnTx/>
                <a:uFillTx/>
                <a:latin typeface="+mn-lt"/>
                <a:ea typeface="+mn-ea"/>
                <a:cs typeface="+mn-cs"/>
              </a:rPr>
              <a:t>hypo</a:t>
            </a:r>
            <a:r>
              <a:rPr kumimoji="0" lang="cy-GB" sz="1200" b="0" i="0" u="none" strike="noStrike" kern="1200" cap="none" spc="0" normalizeH="0" baseline="0" noProof="0" dirty="0">
                <a:ln>
                  <a:noFill/>
                </a:ln>
                <a:solidFill>
                  <a:prstClr val="black"/>
                </a:solidFill>
                <a:effectLst/>
                <a:uLnTx/>
                <a:uFillTx/>
                <a:latin typeface="+mn-lt"/>
                <a:ea typeface="+mn-ea"/>
                <a:cs typeface="+mn-cs"/>
              </a:rPr>
              <a:t> neu </a:t>
            </a:r>
            <a:r>
              <a:rPr kumimoji="0" lang="cy-GB" sz="1200" b="0" i="1" u="none" strike="noStrike" kern="1200" cap="none" spc="0" normalizeH="0" baseline="0" noProof="0" dirty="0" err="1">
                <a:ln>
                  <a:noFill/>
                </a:ln>
                <a:solidFill>
                  <a:prstClr val="black"/>
                </a:solidFill>
                <a:effectLst/>
                <a:uLnTx/>
                <a:uFillTx/>
                <a:latin typeface="+mn-lt"/>
                <a:ea typeface="+mn-ea"/>
                <a:cs typeface="+mn-cs"/>
              </a:rPr>
              <a:t>hyper</a:t>
            </a:r>
            <a:r>
              <a:rPr kumimoji="0" lang="cy-GB" sz="1200" b="0" i="0" u="none" strike="noStrike" kern="1200" cap="none" spc="0" normalizeH="0" baseline="0" noProof="0" dirty="0">
                <a:ln>
                  <a:noFill/>
                </a:ln>
                <a:solidFill>
                  <a:prstClr val="black"/>
                </a:solidFill>
                <a:effectLst/>
                <a:uLnTx/>
                <a:uFillTx/>
                <a:latin typeface="+mn-lt"/>
                <a:ea typeface="+mn-ea"/>
                <a:cs typeface="+mn-cs"/>
              </a:rPr>
              <a:t>.  Gall plant symud yn ôl ac ymlaen rhwng cyflyrau </a:t>
            </a:r>
            <a:r>
              <a:rPr kumimoji="0" lang="cy-GB" sz="1200" b="0" i="1" u="none" strike="noStrike" kern="1200" cap="none" spc="0" normalizeH="0" baseline="0" noProof="0" dirty="0" err="1">
                <a:ln>
                  <a:noFill/>
                </a:ln>
                <a:solidFill>
                  <a:prstClr val="black"/>
                </a:solidFill>
                <a:effectLst/>
                <a:uLnTx/>
                <a:uFillTx/>
                <a:latin typeface="+mn-lt"/>
                <a:ea typeface="+mn-ea"/>
                <a:cs typeface="+mn-cs"/>
              </a:rPr>
              <a:t>hypo</a:t>
            </a:r>
            <a:r>
              <a:rPr kumimoji="0" lang="cy-GB" sz="1200" b="0" i="0" u="none" strike="noStrike" kern="1200" cap="none" spc="0" normalizeH="0" baseline="0" noProof="0" dirty="0">
                <a:ln>
                  <a:noFill/>
                </a:ln>
                <a:solidFill>
                  <a:prstClr val="black"/>
                </a:solidFill>
                <a:effectLst/>
                <a:uLnTx/>
                <a:uFillTx/>
                <a:latin typeface="+mn-lt"/>
                <a:ea typeface="+mn-ea"/>
                <a:cs typeface="+mn-cs"/>
              </a:rPr>
              <a:t> a </a:t>
            </a:r>
            <a:r>
              <a:rPr kumimoji="0" lang="cy-GB" sz="1200" b="0" i="1" u="none" strike="noStrike" kern="1200" cap="none" spc="0" normalizeH="0" baseline="0" noProof="0" dirty="0" err="1">
                <a:ln>
                  <a:noFill/>
                </a:ln>
                <a:solidFill>
                  <a:prstClr val="black"/>
                </a:solidFill>
                <a:effectLst/>
                <a:uLnTx/>
                <a:uFillTx/>
                <a:latin typeface="+mn-lt"/>
                <a:ea typeface="+mn-ea"/>
                <a:cs typeface="+mn-cs"/>
              </a:rPr>
              <a:t>hyper</a:t>
            </a:r>
            <a:r>
              <a:rPr kumimoji="0" lang="cy-GB" sz="1200" b="0" i="0" u="none" strike="noStrike" kern="1200" cap="none" spc="0" normalizeH="0" baseline="0" noProof="0" dirty="0">
                <a:ln>
                  <a:noFill/>
                </a:ln>
                <a:solidFill>
                  <a:prstClr val="black"/>
                </a:solidFill>
                <a:effectLst/>
                <a:uLnTx/>
                <a:uFillTx/>
                <a:latin typeface="+mn-lt"/>
                <a:ea typeface="+mn-ea"/>
                <a:cs typeface="+mn-cs"/>
              </a:rPr>
              <a:t> wyliadwrus.  Mae Meryl Lee yn egluro cyflwr “rhewi” a </a:t>
            </a:r>
            <a:r>
              <a:rPr kumimoji="0" lang="cy-GB" sz="1200" b="0" i="0" u="none" strike="noStrike" kern="1200" cap="none" spc="0" normalizeH="0" baseline="0" noProof="0" dirty="0" err="1">
                <a:ln>
                  <a:noFill/>
                </a:ln>
                <a:solidFill>
                  <a:prstClr val="black"/>
                </a:solidFill>
                <a:effectLst/>
                <a:uLnTx/>
                <a:uFillTx/>
                <a:latin typeface="+mn-lt"/>
                <a:ea typeface="+mn-ea"/>
                <a:cs typeface="+mn-cs"/>
              </a:rPr>
              <a:t>gor</a:t>
            </a:r>
            <a:r>
              <a:rPr kumimoji="0" lang="cy-GB" sz="1200" b="0" i="0" u="none" strike="noStrike" kern="1200" cap="none" spc="0" normalizeH="0" baseline="0" noProof="0" dirty="0">
                <a:ln>
                  <a:noFill/>
                </a:ln>
                <a:solidFill>
                  <a:prstClr val="black"/>
                </a:solidFill>
                <a:effectLst/>
                <a:uLnTx/>
                <a:uFillTx/>
                <a:latin typeface="+mn-lt"/>
                <a:ea typeface="+mn-ea"/>
                <a:cs typeface="+mn-cs"/>
              </a:rPr>
              <a:t>-gynnwrf yn glir yn y ddolen hon http://www.shellsnbells.com/pdf/WorkingWithHypoArousal.pdf.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diffyg-cynnwrf edrych yn debyg iawn i iselder. Efallai y bydd y plentyn yn ei chael hi'n anodd mynegi unrhyw emosiwn, yn debygol o fod ag egni isel iawn, gall eistedd gyda'i ysgwyddau wedi syrthio a heb fawr o frwdfrydedd na chymhelliant, os o gwbl. Gall fod yn gyflwr gwastadol bron i'r rhai sydd wedi datblygu ymlyniad osgoi fel babanod. </a:t>
            </a:r>
            <a:r>
              <a:rPr kumimoji="0" lang="cy-GB" sz="1200" b="1" i="0" u="none" strike="noStrike" kern="1200" cap="none" spc="0" normalizeH="0" baseline="0" noProof="0" dirty="0">
                <a:ln>
                  <a:noFill/>
                </a:ln>
                <a:solidFill>
                  <a:prstClr val="black"/>
                </a:solidFill>
                <a:effectLst/>
                <a:uLnTx/>
                <a:uFillTx/>
                <a:latin typeface="+mn-lt"/>
                <a:ea typeface="+mn-ea"/>
                <a:cs typeface="+mn-cs"/>
              </a:rPr>
              <a:t>Efallai y bydd yn helpu i annog y plentyn i arbrofi gyda gwahanol ystumiau, gan ddefnyddio eu teimladau yn lle siarad amdanyn nhw, cerdded o gwmpas wrth wneud gweithgaredd y byddent fel arfer yn ei wneud yn eistedd i lawr (ee. Darllen llyfr).  Efallai y bydd defnyddio “propiau” fel “Cardiau Arth” i helpu plant i fynegi eu teimladau o gymorth hefyd. https://www.amazon.co.uk/Bear-Cards-Feelings-John-Veeken/dp/0980517524/ref=sr_1_1?ie=UTF8&amp;qid=1528805782&amp;sr=8-1&amp;keywords=bear+feelings+cards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Bydd plentyn sydd â gormod o gyffro yn wyliadwrus yn barhaus ac yn cadw llygad am berygl.  Hyd yn oed pan fyddant yn ymddangos yn hamddenol yn gwylio'r teledu, </a:t>
            </a:r>
            <a:r>
              <a:rPr kumimoji="0" lang="cy-GB" sz="1200" b="0" i="0" u="none" strike="noStrike" kern="1200" cap="none" spc="0" normalizeH="0" baseline="0" noProof="0" dirty="0" err="1">
                <a:ln>
                  <a:noFill/>
                </a:ln>
                <a:solidFill>
                  <a:prstClr val="black"/>
                </a:solidFill>
                <a:effectLst/>
                <a:uLnTx/>
                <a:uFillTx/>
                <a:latin typeface="+mn-lt"/>
                <a:ea typeface="+mn-ea"/>
                <a:cs typeface="+mn-cs"/>
              </a:rPr>
              <a:t>gallant</a:t>
            </a:r>
            <a:r>
              <a:rPr kumimoji="0" lang="cy-GB" sz="1200" b="0" i="0" u="none" strike="noStrike" kern="1200" cap="none" spc="0" normalizeH="0" baseline="0" noProof="0" dirty="0">
                <a:ln>
                  <a:noFill/>
                </a:ln>
                <a:solidFill>
                  <a:prstClr val="black"/>
                </a:solidFill>
                <a:effectLst/>
                <a:uLnTx/>
                <a:uFillTx/>
                <a:latin typeface="+mn-lt"/>
                <a:ea typeface="+mn-ea"/>
                <a:cs typeface="+mn-cs"/>
              </a:rPr>
              <a:t> neidio i fyny yn sydyn, bydd eu llygaid yn llydan agored a byddant yn wyliadwrus iawn.  Efallai bod hyn wedi cael ei achosi gan sŵn bach, rhuthr o wynt trwy ddrws agored, neu arogl bwyd penodol yn cael ei goginio, er enghraifft.  Mae'r plentyn yn cynhyrfu a gall ddechrau chwysu ac anadlu'n gyflym ac yn fas.  Mae eu pwls yn debygol o fod ar ras.   Bydd eu gallu i feddwl yn rhesymegol, defnyddio sgiliau datrys problemau neu eu gallu i ymateb yn briodol yn gyfyngedig iawn ar adegau fel hyn.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Fel rheol, bydd plant sy'n orfywiog yn dod o hyd i reswm i ddianc rhag y bygythiad </a:t>
            </a:r>
            <a:r>
              <a:rPr kumimoji="0" lang="cy-GB" sz="1200" b="0" i="0" u="none" strike="noStrike" kern="1200" cap="none" spc="0" normalizeH="0" baseline="0" noProof="0" dirty="0" err="1">
                <a:ln>
                  <a:noFill/>
                </a:ln>
                <a:solidFill>
                  <a:prstClr val="black"/>
                </a:solidFill>
                <a:effectLst/>
                <a:uLnTx/>
                <a:uFillTx/>
                <a:latin typeface="+mn-lt"/>
                <a:ea typeface="+mn-ea"/>
                <a:cs typeface="+mn-cs"/>
              </a:rPr>
              <a:t>canfyddedig</a:t>
            </a:r>
            <a:r>
              <a:rPr kumimoji="0" lang="cy-GB" sz="1200" b="0" i="0" u="none" strike="noStrike" kern="1200" cap="none" spc="0" normalizeH="0" baseline="0" noProof="0" dirty="0">
                <a:ln>
                  <a:noFill/>
                </a:ln>
                <a:solidFill>
                  <a:prstClr val="black"/>
                </a:solidFill>
                <a:effectLst/>
                <a:uLnTx/>
                <a:uFillTx/>
                <a:latin typeface="+mn-lt"/>
                <a:ea typeface="+mn-ea"/>
                <a:cs typeface="+mn-cs"/>
              </a:rPr>
              <a:t> trwy, er enghraifft, redeg i ffwrdd neu allan o ystafell. Os nad yw hyn yn bosibl </a:t>
            </a:r>
            <a:r>
              <a:rPr kumimoji="0" lang="cy-GB" sz="1200" b="0" i="0" u="none" strike="noStrike" kern="1200" cap="none" spc="0" normalizeH="0" baseline="0" noProof="0" dirty="0" err="1">
                <a:ln>
                  <a:noFill/>
                </a:ln>
                <a:solidFill>
                  <a:prstClr val="black"/>
                </a:solidFill>
                <a:effectLst/>
                <a:uLnTx/>
                <a:uFillTx/>
                <a:latin typeface="+mn-lt"/>
                <a:ea typeface="+mn-ea"/>
                <a:cs typeface="+mn-cs"/>
              </a:rPr>
              <a:t>gallant</a:t>
            </a:r>
            <a:r>
              <a:rPr kumimoji="0" lang="cy-GB" sz="1200" b="0" i="0" u="none" strike="noStrike" kern="1200" cap="none" spc="0" normalizeH="0" baseline="0" noProof="0" dirty="0">
                <a:ln>
                  <a:noFill/>
                </a:ln>
                <a:solidFill>
                  <a:prstClr val="black"/>
                </a:solidFill>
                <a:effectLst/>
                <a:uLnTx/>
                <a:uFillTx/>
                <a:latin typeface="+mn-lt"/>
                <a:ea typeface="+mn-ea"/>
                <a:cs typeface="+mn-cs"/>
              </a:rPr>
              <a:t> aros mewn cyflwr gwyliadwrus a gallent ddefnyddio mecanwaith ymdopi fel dal llaw rhywun neu roi ei ben o dan glustog. Mewn rhai achosion gall fod yn ddigon eithafol i'r unigolyn ymgolli bron yn llwyr wrth sganio ei amgylchedd am fygythiadau. </a:t>
            </a:r>
            <a:r>
              <a:rPr kumimoji="0" lang="cy-GB" sz="1200" b="0" i="0" u="none" strike="noStrike" kern="1200" cap="none" spc="0" normalizeH="0" baseline="0" noProof="0" dirty="0" err="1">
                <a:ln>
                  <a:noFill/>
                </a:ln>
                <a:solidFill>
                  <a:prstClr val="black"/>
                </a:solidFill>
                <a:effectLst/>
                <a:uLnTx/>
                <a:uFillTx/>
                <a:latin typeface="+mn-lt"/>
                <a:ea typeface="+mn-ea"/>
                <a:cs typeface="+mn-cs"/>
              </a:rPr>
              <a:t>Gallant</a:t>
            </a:r>
            <a:r>
              <a:rPr kumimoji="0" lang="cy-GB" sz="1200" b="0" i="0" u="none" strike="noStrike" kern="1200" cap="none" spc="0" normalizeH="0" baseline="0" noProof="0" dirty="0">
                <a:ln>
                  <a:noFill/>
                </a:ln>
                <a:solidFill>
                  <a:prstClr val="black"/>
                </a:solidFill>
                <a:effectLst/>
                <a:uLnTx/>
                <a:uFillTx/>
                <a:latin typeface="+mn-lt"/>
                <a:ea typeface="+mn-ea"/>
                <a:cs typeface="+mn-cs"/>
              </a:rPr>
              <a:t> gynhyrfu mewn lleoedd gorlawn neu swnllyd a </a:t>
            </a:r>
            <a:r>
              <a:rPr kumimoji="0" lang="cy-GB" sz="1200" b="0" i="0" u="none" strike="noStrike" kern="1200" cap="none" spc="0" normalizeH="0" baseline="0" noProof="0" dirty="0" err="1">
                <a:ln>
                  <a:noFill/>
                </a:ln>
                <a:solidFill>
                  <a:prstClr val="black"/>
                </a:solidFill>
                <a:effectLst/>
                <a:uLnTx/>
                <a:uFillTx/>
                <a:latin typeface="+mn-lt"/>
                <a:ea typeface="+mn-ea"/>
                <a:cs typeface="+mn-cs"/>
              </a:rPr>
              <a:t>gallant</a:t>
            </a:r>
            <a:r>
              <a:rPr kumimoji="0" lang="cy-GB" sz="1200" b="0" i="0" u="none" strike="noStrike" kern="1200" cap="none" spc="0" normalizeH="0" baseline="0" noProof="0" dirty="0">
                <a:ln>
                  <a:noFill/>
                </a:ln>
                <a:solidFill>
                  <a:prstClr val="black"/>
                </a:solidFill>
                <a:effectLst/>
                <a:uLnTx/>
                <a:uFillTx/>
                <a:latin typeface="+mn-lt"/>
                <a:ea typeface="+mn-ea"/>
                <a:cs typeface="+mn-cs"/>
              </a:rPr>
              <a:t> fabwysiadu amrywiaeth o batrymau ymddygiad obsesiynol fel ffyrdd o ymdopi.</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Ond mae yna bethau y gallwch chi eu gwneud i helpu. </a:t>
            </a:r>
            <a:r>
              <a:rPr kumimoji="0" lang="cy-GB" sz="1200" b="1" i="0" u="none" strike="noStrike" kern="1200" cap="none" spc="0" normalizeH="0" baseline="0" noProof="0" dirty="0">
                <a:ln>
                  <a:noFill/>
                </a:ln>
                <a:solidFill>
                  <a:prstClr val="black"/>
                </a:solidFill>
                <a:effectLst/>
                <a:uLnTx/>
                <a:uFillTx/>
                <a:latin typeface="+mn-lt"/>
                <a:ea typeface="+mn-ea"/>
                <a:cs typeface="+mn-cs"/>
              </a:rPr>
              <a:t>Mae ymarfer corff yn ddefnyddiol gan ei fod yn llosgi adrenalin ac yn rhyddhau hormonau teimlo'n dda.</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a:ln>
                  <a:noFill/>
                </a:ln>
                <a:solidFill>
                  <a:prstClr val="black"/>
                </a:solidFill>
                <a:effectLst/>
                <a:uLnTx/>
                <a:uFillTx/>
                <a:latin typeface="+mn-lt"/>
                <a:ea typeface="+mn-ea"/>
                <a:cs typeface="+mn-cs"/>
              </a:rPr>
              <a:t>Gall dangos i'r plentyn sut i ymlacio ac anadlu’n ddwfn helpu, ac yn amlwg eu sicrhau eu bod yn ddiogel.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Mewn plant bach - cyn-ysgol neu yn yr ysgol fabanod - mae'n debygol y bydd angen goruchwyliaeth ofalus ar y plentyn gydag oedolyn gofalgar er mwyn caniatáu i'r plentyn reoleiddio.  Ac i gynnal hyn.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 y plentyn ysgol - ac </a:t>
            </a:r>
            <a:r>
              <a:rPr kumimoji="0" lang="cy-GB" sz="1200" b="0" i="0" u="none" strike="noStrike" kern="1200" cap="none" spc="0" normalizeH="0" baseline="0" noProof="0" dirty="0" err="1">
                <a:ln>
                  <a:noFill/>
                </a:ln>
                <a:solidFill>
                  <a:prstClr val="black"/>
                </a:solidFill>
                <a:effectLst/>
                <a:uLnTx/>
                <a:uFillTx/>
                <a:latin typeface="+mn-lt"/>
                <a:ea typeface="+mn-ea"/>
                <a:cs typeface="+mn-cs"/>
              </a:rPr>
              <a:t>efallai'n</a:t>
            </a:r>
            <a:r>
              <a:rPr kumimoji="0" lang="cy-GB" sz="1200" b="0" i="0" u="none" strike="noStrike" kern="1200" cap="none" spc="0" normalizeH="0" baseline="0" noProof="0" dirty="0">
                <a:ln>
                  <a:noFill/>
                </a:ln>
                <a:solidFill>
                  <a:prstClr val="black"/>
                </a:solidFill>
                <a:effectLst/>
                <a:uLnTx/>
                <a:uFillTx/>
                <a:latin typeface="+mn-lt"/>
                <a:ea typeface="+mn-ea"/>
                <a:cs typeface="+mn-cs"/>
              </a:rPr>
              <a:t> fwy felly yn y plentyn ysgol uwchradd pan fydd graddfa a nifer y nodweddion sy’n peri straen yn uwch heb yr amgylchedd </a:t>
            </a:r>
            <a:r>
              <a:rPr kumimoji="0" lang="cy-GB" sz="1200" b="0" i="0" u="none" strike="noStrike" kern="1200" cap="none" spc="0" normalizeH="0" baseline="0" noProof="0" dirty="0" err="1">
                <a:ln>
                  <a:noFill/>
                </a:ln>
                <a:solidFill>
                  <a:prstClr val="black"/>
                </a:solidFill>
                <a:effectLst/>
                <a:uLnTx/>
                <a:uFillTx/>
                <a:latin typeface="+mn-lt"/>
                <a:ea typeface="+mn-ea"/>
                <a:cs typeface="+mn-cs"/>
              </a:rPr>
              <a:t>anogol</a:t>
            </a:r>
            <a:r>
              <a:rPr kumimoji="0" lang="cy-GB" sz="1200" b="0" i="0" u="none" strike="noStrike" kern="1200" cap="none" spc="0" normalizeH="0" baseline="0" noProof="0" dirty="0">
                <a:ln>
                  <a:noFill/>
                </a:ln>
                <a:solidFill>
                  <a:prstClr val="black"/>
                </a:solidFill>
                <a:effectLst/>
                <a:uLnTx/>
                <a:uFillTx/>
                <a:latin typeface="+mn-lt"/>
                <a:ea typeface="+mn-ea"/>
                <a:cs typeface="+mn-cs"/>
              </a:rPr>
              <a:t> sydd yn yr ysgol gynradd - mae'r plentyn dan straen yn ystod y dydd ac mae’n cael ei ail-sbarduno gan mam neu dad pan fyddan nhw’n cyrraedd adref. Gartref efallai y byddent yn teimlo y </a:t>
            </a:r>
            <a:r>
              <a:rPr kumimoji="0" lang="cy-GB" sz="1200" b="0" i="0" u="none" strike="noStrike" kern="1200" cap="none" spc="0" normalizeH="0" baseline="0" noProof="0" dirty="0" err="1">
                <a:ln>
                  <a:noFill/>
                </a:ln>
                <a:solidFill>
                  <a:prstClr val="black"/>
                </a:solidFill>
                <a:effectLst/>
                <a:uLnTx/>
                <a:uFillTx/>
                <a:latin typeface="+mn-lt"/>
                <a:ea typeface="+mn-ea"/>
                <a:cs typeface="+mn-cs"/>
              </a:rPr>
              <a:t>gallant</a:t>
            </a:r>
            <a:r>
              <a:rPr kumimoji="0" lang="cy-GB" sz="1200" b="0" i="0" u="none" strike="noStrike" kern="1200" cap="none" spc="0" normalizeH="0" baseline="0" noProof="0" dirty="0">
                <a:ln>
                  <a:noFill/>
                </a:ln>
                <a:solidFill>
                  <a:prstClr val="black"/>
                </a:solidFill>
                <a:effectLst/>
                <a:uLnTx/>
                <a:uFillTx/>
                <a:latin typeface="+mn-lt"/>
                <a:ea typeface="+mn-ea"/>
                <a:cs typeface="+mn-cs"/>
              </a:rPr>
              <a:t> adael fynd, mewn cyferbyniad ag amgylchedd yr ysgol.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I grynhoi: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Adwaith </a:t>
            </a:r>
            <a:r>
              <a:rPr kumimoji="0" lang="cy-GB" sz="1200" b="0" i="1" u="none" strike="noStrike" kern="1200" cap="none" spc="0" normalizeH="0" baseline="0" noProof="0" dirty="0" err="1">
                <a:ln>
                  <a:noFill/>
                </a:ln>
                <a:solidFill>
                  <a:prstClr val="black"/>
                </a:solidFill>
                <a:effectLst/>
                <a:uLnTx/>
                <a:uFillTx/>
                <a:latin typeface="+mn-lt"/>
                <a:ea typeface="+mn-ea"/>
                <a:cs typeface="+mn-cs"/>
              </a:rPr>
              <a:t>hypo</a:t>
            </a:r>
            <a:r>
              <a:rPr kumimoji="0" lang="cy-GB" sz="1200" b="0" i="0" u="none" strike="noStrike" kern="1200" cap="none" spc="0" normalizeH="0" baseline="0" noProof="0" dirty="0">
                <a:ln>
                  <a:noFill/>
                </a:ln>
                <a:solidFill>
                  <a:prstClr val="black"/>
                </a:solidFill>
                <a:effectLst/>
                <a:uLnTx/>
                <a:uFillTx/>
                <a:latin typeface="+mn-lt"/>
                <a:ea typeface="+mn-ea"/>
                <a:cs typeface="+mn-cs"/>
              </a:rPr>
              <a:t> yw mynd i’w cragen/iselder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Adwaith </a:t>
            </a:r>
            <a:r>
              <a:rPr kumimoji="0" lang="cy-GB" sz="1200" b="0" i="1" u="none" strike="noStrike" kern="1200" cap="none" spc="0" normalizeH="0" baseline="0" noProof="0" dirty="0" err="1">
                <a:ln>
                  <a:noFill/>
                </a:ln>
                <a:solidFill>
                  <a:prstClr val="black"/>
                </a:solidFill>
                <a:effectLst/>
                <a:uLnTx/>
                <a:uFillTx/>
                <a:latin typeface="+mn-lt"/>
                <a:ea typeface="+mn-ea"/>
                <a:cs typeface="+mn-cs"/>
              </a:rPr>
              <a:t>hyper</a:t>
            </a:r>
            <a:r>
              <a:rPr kumimoji="0" lang="cy-GB" sz="1200" b="0" i="0" u="none" strike="noStrike" kern="1200" cap="none" spc="0" normalizeH="0" baseline="0" noProof="0" dirty="0">
                <a:ln>
                  <a:noFill/>
                </a:ln>
                <a:solidFill>
                  <a:prstClr val="black"/>
                </a:solidFill>
                <a:effectLst/>
                <a:uLnTx/>
                <a:uFillTx/>
                <a:latin typeface="+mn-lt"/>
                <a:ea typeface="+mn-ea"/>
                <a:cs typeface="+mn-cs"/>
              </a:rPr>
              <a:t> yw cyffroi i ymladd.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 yr un modd â'r plentyn, gall y rhiant syrthio i'r modd straen/goroesi.  Mae hyn yn cael ei esbonio yn dda yn llyfr Hughes a </a:t>
            </a:r>
            <a:r>
              <a:rPr kumimoji="0" lang="cy-GB" sz="1200" b="0" i="0" u="none" strike="noStrike" kern="1200" cap="none" spc="0" normalizeH="0" baseline="0" noProof="0" dirty="0" err="1">
                <a:ln>
                  <a:noFill/>
                </a:ln>
                <a:solidFill>
                  <a:prstClr val="black"/>
                </a:solidFill>
                <a:effectLst/>
                <a:uLnTx/>
                <a:uFillTx/>
                <a:latin typeface="+mn-lt"/>
                <a:ea typeface="+mn-ea"/>
                <a:cs typeface="+mn-cs"/>
              </a:rPr>
              <a:t>Baylin</a:t>
            </a:r>
            <a:r>
              <a:rPr kumimoji="0" lang="cy-GB" sz="1200" b="0" i="0" u="none" strike="noStrike" kern="1200" cap="none" spc="0" normalizeH="0" baseline="0" noProof="0" dirty="0">
                <a:ln>
                  <a:noFill/>
                </a:ln>
                <a:solidFill>
                  <a:prstClr val="black"/>
                </a:solidFill>
                <a:effectLst/>
                <a:uLnTx/>
                <a:uFillTx/>
                <a:latin typeface="+mn-lt"/>
                <a:ea typeface="+mn-ea"/>
                <a:cs typeface="+mn-cs"/>
              </a:rPr>
              <a:t> “Brain </a:t>
            </a:r>
            <a:r>
              <a:rPr kumimoji="0" lang="cy-GB" sz="1200" b="0" i="0" u="none" strike="noStrike" kern="1200" cap="none" spc="0" normalizeH="0" baseline="0" noProof="0" dirty="0" err="1">
                <a:ln>
                  <a:noFill/>
                </a:ln>
                <a:solidFill>
                  <a:prstClr val="black"/>
                </a:solidFill>
                <a:effectLst/>
                <a:uLnTx/>
                <a:uFillTx/>
                <a:latin typeface="+mn-lt"/>
                <a:ea typeface="+mn-ea"/>
                <a:cs typeface="+mn-cs"/>
              </a:rPr>
              <a:t>Based</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Parenting</a:t>
            </a:r>
            <a:r>
              <a:rPr kumimoji="0" lang="cy-GB"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Er mwyn deall ffrwydradau ymosodol yn yr ysgol, mae angen i ni gydnabod y gall plant gamddarllen sefyllfaoedd cymdeithasol, rhyngweithio’n wael â'u cyfoedion a hynny’n arwain at rwystredigaeth ac yna dicter - </a:t>
            </a:r>
            <a:r>
              <a:rPr kumimoji="0" lang="cy-GB" sz="1200" b="1" i="0" u="none" strike="noStrike" kern="1200" cap="none" spc="0" normalizeH="0" baseline="0" noProof="0" dirty="0">
                <a:ln>
                  <a:noFill/>
                </a:ln>
                <a:solidFill>
                  <a:prstClr val="black"/>
                </a:solidFill>
                <a:effectLst/>
                <a:uLnTx/>
                <a:uFillTx/>
                <a:latin typeface="+mn-lt"/>
                <a:ea typeface="+mn-ea"/>
                <a:cs typeface="+mn-cs"/>
              </a:rPr>
              <a:t>DARLLEN DEFNYDDIOL “</a:t>
            </a:r>
            <a:r>
              <a:rPr kumimoji="0" lang="cy-GB" sz="1200" b="1" i="0" u="none" strike="noStrike" kern="1200" cap="none" spc="0" normalizeH="0" baseline="0" noProof="0" dirty="0" err="1">
                <a:ln>
                  <a:noFill/>
                </a:ln>
                <a:solidFill>
                  <a:prstClr val="black"/>
                </a:solidFill>
                <a:effectLst/>
                <a:uLnTx/>
                <a:uFillTx/>
                <a:latin typeface="+mn-lt"/>
                <a:ea typeface="+mn-ea"/>
                <a:cs typeface="+mn-cs"/>
              </a:rPr>
              <a:t>Inside</a:t>
            </a:r>
            <a:r>
              <a:rPr kumimoji="0" lang="cy-GB" sz="1200" b="1" i="0" u="none" strike="noStrike" kern="1200" cap="none" spc="0" normalizeH="0" baseline="0" noProof="0" dirty="0">
                <a:ln>
                  <a:noFill/>
                </a:ln>
                <a:solidFill>
                  <a:prstClr val="black"/>
                </a:solidFill>
                <a:effectLst/>
                <a:uLnTx/>
                <a:uFillTx/>
                <a:latin typeface="+mn-lt"/>
                <a:ea typeface="+mn-ea"/>
                <a:cs typeface="+mn-cs"/>
              </a:rPr>
              <a:t> I’m </a:t>
            </a:r>
            <a:r>
              <a:rPr kumimoji="0" lang="cy-GB" sz="1200" b="1" i="0" u="none" strike="noStrike" kern="1200" cap="none" spc="0" normalizeH="0" baseline="0" noProof="0" dirty="0" err="1">
                <a:ln>
                  <a:noFill/>
                </a:ln>
                <a:solidFill>
                  <a:prstClr val="black"/>
                </a:solidFill>
                <a:effectLst/>
                <a:uLnTx/>
                <a:uFillTx/>
                <a:latin typeface="+mn-lt"/>
                <a:ea typeface="+mn-ea"/>
                <a:cs typeface="+mn-cs"/>
              </a:rPr>
              <a:t>Hurting</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a:ln>
                  <a:noFill/>
                </a:ln>
                <a:solidFill>
                  <a:prstClr val="black"/>
                </a:solidFill>
                <a:effectLst/>
                <a:uLnTx/>
                <a:uFillTx/>
                <a:latin typeface="+mn-lt"/>
                <a:ea typeface="+mn-ea"/>
                <a:cs typeface="+mn-cs"/>
              </a:rPr>
              <a:t>gan Louise </a:t>
            </a:r>
            <a:r>
              <a:rPr kumimoji="0" lang="cy-GB" sz="1200" b="0" i="0" u="none" strike="noStrike" kern="1200" cap="none" spc="0" normalizeH="0" baseline="0" noProof="0" dirty="0" err="1">
                <a:ln>
                  <a:noFill/>
                </a:ln>
                <a:solidFill>
                  <a:prstClr val="black"/>
                </a:solidFill>
                <a:effectLst/>
                <a:uLnTx/>
                <a:uFillTx/>
                <a:latin typeface="+mn-lt"/>
                <a:ea typeface="+mn-ea"/>
                <a:cs typeface="+mn-cs"/>
              </a:rPr>
              <a:t>Bomber</a:t>
            </a:r>
            <a:r>
              <a:rPr kumimoji="0" lang="cy-GB" sz="1200" b="0" i="0" u="none" strike="noStrike" kern="1200" cap="none" spc="0" normalizeH="0" baseline="0" noProof="0" dirty="0">
                <a:ln>
                  <a:noFill/>
                </a:ln>
                <a:solidFill>
                  <a:prstClr val="black"/>
                </a:solidFill>
                <a:effectLst/>
                <a:uLnTx/>
                <a:uFillTx/>
                <a:latin typeface="+mn-lt"/>
                <a:ea typeface="+mn-ea"/>
                <a:cs typeface="+mn-cs"/>
              </a:rPr>
              <a:t> Tudalen 135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camddeall athro sy'n dweud bod ateb yn “anghywir” yn golygu “Rwyt ti’n ddrwg” i rai plant sy'n arwain at rwystredigaeth ac yna dicter (gweler </a:t>
            </a:r>
            <a:r>
              <a:rPr kumimoji="0" lang="cy-GB" sz="1200" b="1" i="0" u="none" strike="noStrike" kern="1200" cap="none" spc="0" normalizeH="0" baseline="0" noProof="0" dirty="0" err="1">
                <a:ln>
                  <a:noFill/>
                </a:ln>
                <a:solidFill>
                  <a:prstClr val="black"/>
                </a:solidFill>
                <a:effectLst/>
                <a:uLnTx/>
                <a:uFillTx/>
                <a:latin typeface="+mn-lt"/>
                <a:ea typeface="+mn-ea"/>
                <a:cs typeface="+mn-cs"/>
              </a:rPr>
              <a:t>Bomber</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Inside</a:t>
            </a:r>
            <a:r>
              <a:rPr kumimoji="0" lang="cy-GB" sz="1200" b="1" i="0" u="none" strike="noStrike" kern="1200" cap="none" spc="0" normalizeH="0" baseline="0" noProof="0" dirty="0">
                <a:ln>
                  <a:noFill/>
                </a:ln>
                <a:solidFill>
                  <a:prstClr val="black"/>
                </a:solidFill>
                <a:effectLst/>
                <a:uLnTx/>
                <a:uFillTx/>
                <a:latin typeface="+mn-lt"/>
                <a:ea typeface="+mn-ea"/>
                <a:cs typeface="+mn-cs"/>
              </a:rPr>
              <a:t> I’m </a:t>
            </a:r>
            <a:r>
              <a:rPr kumimoji="0" lang="cy-GB" sz="1200" b="1" i="0" u="none" strike="noStrike" kern="1200" cap="none" spc="0" normalizeH="0" baseline="0" noProof="0" dirty="0" err="1">
                <a:ln>
                  <a:noFill/>
                </a:ln>
                <a:solidFill>
                  <a:prstClr val="black"/>
                </a:solidFill>
                <a:effectLst/>
                <a:uLnTx/>
                <a:uFillTx/>
                <a:latin typeface="+mn-lt"/>
                <a:ea typeface="+mn-ea"/>
                <a:cs typeface="+mn-cs"/>
              </a:rPr>
              <a:t>Hurting</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a:ln>
                  <a:noFill/>
                </a:ln>
                <a:solidFill>
                  <a:prstClr val="black"/>
                </a:solidFill>
                <a:effectLst/>
                <a:uLnTx/>
                <a:uFillTx/>
                <a:latin typeface="+mn-lt"/>
                <a:ea typeface="+mn-ea"/>
                <a:cs typeface="+mn-cs"/>
              </a:rPr>
              <a:t>Tudalen 227)</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Dywed BRUCE PERRY “Un o’r problemau mawr gyda’r plant hyn yw ymddygiad ymosodol a chreulondeb. Mae hyn yn gysylltiedig â dwy broblem sylfaenol mewn plant sydd wedi'u hesgeuluso: (1) diffyg empathi a (2) rheolaeth mympwy wael. Mae'r gallu i "ddeall" yn emosiynol beth yw effaith eich ymddygiad ar eraill yn diffygiol yn y plant hyn. Nid ydyn nhw wir yn deall nac yn teimlo sut brofiad yw i eraill pan maen nhw'n gwneud neu'n dweud rhywbeth niweidiol. Yn wir, mae'r plant hyn yn aml yn teimlo gorfodaeth i ddiystyru a brifo eraill - fel arfer, rhywbeth neu rywun llai pwerus na nhw eu hunain. Byddant yn brifo anifeiliaid, plant llai, cyfoedion a brodyr a chwiorydd. Un o elfennau mwyaf ysgytwol yr ymddygiad ymosodol hwn yw ei fod yn aml yn dod gyda diffyg empathi diduedd, oer. Efallai eu bod yn dangos gofid (ymateb deallusol) ond dim edifeirwch (ymateb emosiynol) wrth wynebu eu hymddygiad ymosodol neu greulon”.  Ond </a:t>
            </a:r>
            <a:r>
              <a:rPr kumimoji="0" lang="cy-GB" sz="1200" b="0" i="0" u="none" strike="noStrike" kern="1200" cap="none" spc="0" normalizeH="0" baseline="0" noProof="0" dirty="0" err="1">
                <a:ln>
                  <a:noFill/>
                </a:ln>
                <a:solidFill>
                  <a:prstClr val="black"/>
                </a:solidFill>
                <a:effectLst/>
                <a:uLnTx/>
                <a:uFillTx/>
                <a:latin typeface="+mn-lt"/>
                <a:ea typeface="+mn-ea"/>
                <a:cs typeface="+mn-cs"/>
              </a:rPr>
              <a:t>MAE’n</a:t>
            </a:r>
            <a:r>
              <a:rPr kumimoji="0" lang="cy-GB" sz="1200" b="0" i="0" u="none" strike="noStrike" kern="1200" cap="none" spc="0" normalizeH="0" baseline="0" noProof="0" dirty="0">
                <a:ln>
                  <a:noFill/>
                </a:ln>
                <a:solidFill>
                  <a:prstClr val="black"/>
                </a:solidFill>
                <a:effectLst/>
                <a:uLnTx/>
                <a:uFillTx/>
                <a:latin typeface="+mn-lt"/>
                <a:ea typeface="+mn-ea"/>
                <a:cs typeface="+mn-cs"/>
              </a:rPr>
              <a:t> bosibl newid y cyflyrau hyn trwy </a:t>
            </a:r>
            <a:r>
              <a:rPr kumimoji="0" lang="cy-GB" sz="1200" b="0" i="0" u="none" strike="noStrike" kern="1200" cap="none" spc="0" normalizeH="0" baseline="0" noProof="0" dirty="0" err="1">
                <a:ln>
                  <a:noFill/>
                </a:ln>
                <a:solidFill>
                  <a:prstClr val="black"/>
                </a:solidFill>
                <a:effectLst/>
                <a:uLnTx/>
                <a:uFillTx/>
                <a:latin typeface="+mn-lt"/>
                <a:ea typeface="+mn-ea"/>
                <a:cs typeface="+mn-cs"/>
              </a:rPr>
              <a:t>rianta</a:t>
            </a:r>
            <a:r>
              <a:rPr kumimoji="0" lang="cy-GB" sz="1200" b="0" i="0" u="none" strike="noStrike" kern="1200" cap="none" spc="0" normalizeH="0" baseline="0" noProof="0" dirty="0">
                <a:ln>
                  <a:noFill/>
                </a:ln>
                <a:solidFill>
                  <a:prstClr val="black"/>
                </a:solidFill>
                <a:effectLst/>
                <a:uLnTx/>
                <a:uFillTx/>
                <a:latin typeface="+mn-lt"/>
                <a:ea typeface="+mn-ea"/>
                <a:cs typeface="+mn-cs"/>
              </a:rPr>
              <a:t> therapiwtig ac arferion/ffiniau.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yr hoffech chi gyfeirio at gwrs 2 awr i helpu'r rhai sy'n delio ag ymddygiad ymosodol “Trais Plentyn i Riant/Gwrthsefyll Di-drais”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ADNODDAU DEFNYDDIOL ar gyfer ymdopi ag ymddygiad heriol sy'n cael ei arddangos yn yr ysgol - llyfrynnau “</a:t>
            </a:r>
            <a:r>
              <a:rPr kumimoji="0" lang="cy-GB" sz="1200" b="1" i="0" u="none" strike="noStrike" kern="1200" cap="none" spc="0" normalizeH="0" baseline="0" noProof="0" dirty="0" err="1">
                <a:ln>
                  <a:noFill/>
                </a:ln>
                <a:solidFill>
                  <a:prstClr val="black"/>
                </a:solidFill>
                <a:effectLst/>
                <a:uLnTx/>
                <a:uFillTx/>
                <a:latin typeface="+mn-lt"/>
                <a:ea typeface="+mn-ea"/>
                <a:cs typeface="+mn-cs"/>
              </a:rPr>
              <a:t>Getting</a:t>
            </a:r>
            <a:r>
              <a:rPr kumimoji="0" lang="cy-GB" sz="1200" b="1" i="0" u="none" strike="noStrike" kern="1200" cap="none" spc="0" normalizeH="0" baseline="0" noProof="0" dirty="0">
                <a:ln>
                  <a:noFill/>
                </a:ln>
                <a:solidFill>
                  <a:prstClr val="black"/>
                </a:solidFill>
                <a:effectLst/>
                <a:uLnTx/>
                <a:uFillTx/>
                <a:latin typeface="+mn-lt"/>
                <a:ea typeface="+mn-ea"/>
                <a:cs typeface="+mn-cs"/>
              </a:rPr>
              <a:t> It </a:t>
            </a:r>
            <a:r>
              <a:rPr kumimoji="0" lang="cy-GB" sz="1200" b="1" i="0" u="none" strike="noStrike" kern="1200" cap="none" spc="0" normalizeH="0" baseline="0" noProof="0" dirty="0" err="1">
                <a:ln>
                  <a:noFill/>
                </a:ln>
                <a:solidFill>
                  <a:prstClr val="black"/>
                </a:solidFill>
                <a:effectLst/>
                <a:uLnTx/>
                <a:uFillTx/>
                <a:latin typeface="+mn-lt"/>
                <a:ea typeface="+mn-ea"/>
                <a:cs typeface="+mn-cs"/>
              </a:rPr>
              <a:t>Right</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for</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Every</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Child</a:t>
            </a:r>
            <a:r>
              <a:rPr kumimoji="0" lang="cy-GB" sz="1200" b="1" i="0" u="none" strike="noStrike" kern="1200" cap="none" spc="0" normalizeH="0" baseline="0" noProof="0" dirty="0">
                <a:ln>
                  <a:noFill/>
                </a:ln>
                <a:solidFill>
                  <a:prstClr val="black"/>
                </a:solidFill>
                <a:effectLst/>
                <a:uLnTx/>
                <a:uFillTx/>
                <a:latin typeface="+mn-lt"/>
                <a:ea typeface="+mn-ea"/>
                <a:cs typeface="+mn-cs"/>
              </a:rPr>
              <a:t>” ar gyfer rhieni a phlant - </a:t>
            </a:r>
            <a:r>
              <a:rPr kumimoji="0" lang="cy-GB" sz="1200" b="0" i="0" u="none" strike="noStrike" kern="1200" cap="none" spc="0" normalizeH="0" baseline="0" noProof="0" dirty="0">
                <a:ln>
                  <a:noFill/>
                </a:ln>
                <a:solidFill>
                  <a:prstClr val="black"/>
                </a:solidFill>
                <a:effectLst/>
                <a:uLnTx/>
                <a:uFillTx/>
                <a:latin typeface="+mn-lt"/>
                <a:ea typeface="+mn-ea"/>
                <a:cs typeface="+mn-cs"/>
              </a:rPr>
              <a:t>rhad ac am ddim i'w lawrlwytho o wefan </a:t>
            </a:r>
            <a:r>
              <a:rPr kumimoji="0" lang="cy-GB" sz="1200" b="0" i="0" u="none" strike="noStrike" kern="1200" cap="none" spc="0" normalizeH="0" baseline="0" noProof="0" dirty="0" err="1">
                <a:ln>
                  <a:noFill/>
                </a:ln>
                <a:solidFill>
                  <a:prstClr val="black"/>
                </a:solidFill>
                <a:effectLst/>
                <a:uLnTx/>
                <a:uFillTx/>
                <a:latin typeface="+mn-lt"/>
                <a:ea typeface="+mn-ea"/>
                <a:cs typeface="+mn-cs"/>
              </a:rPr>
              <a:t>Adoption</a:t>
            </a:r>
            <a:r>
              <a:rPr kumimoji="0" lang="cy-GB" sz="1200" b="0" i="0" u="none" strike="noStrike" kern="1200" cap="none" spc="0" normalizeH="0" baseline="0" noProof="0" dirty="0">
                <a:ln>
                  <a:noFill/>
                </a:ln>
                <a:solidFill>
                  <a:prstClr val="black"/>
                </a:solidFill>
                <a:effectLst/>
                <a:uLnTx/>
                <a:uFillTx/>
                <a:latin typeface="+mn-lt"/>
                <a:ea typeface="+mn-ea"/>
                <a:cs typeface="+mn-cs"/>
              </a:rPr>
              <a:t> UK Wales https://www.adoptionuk.org/getting-it-right-for-every-child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12</a:t>
            </a:fld>
            <a:endParaRPr lang="en-GB"/>
          </a:p>
        </p:txBody>
      </p:sp>
    </p:spTree>
    <p:extLst>
      <p:ext uri="{BB962C8B-B14F-4D97-AF65-F5344CB8AC3E}">
        <p14:creationId xmlns:p14="http://schemas.microsoft.com/office/powerpoint/2010/main" val="2144933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y strategaethau ar y sleid hon fod o gymorth wrth ail-</a:t>
            </a:r>
            <a:r>
              <a:rPr kumimoji="0" lang="cy-GB" sz="1200" b="0" i="0" u="none" strike="noStrike" kern="1200" cap="none" spc="0" normalizeH="0" baseline="0" noProof="0" dirty="0" err="1">
                <a:ln>
                  <a:noFill/>
                </a:ln>
                <a:solidFill>
                  <a:prstClr val="black"/>
                </a:solidFill>
                <a:effectLst/>
                <a:uLnTx/>
                <a:uFillTx/>
                <a:latin typeface="+mn-lt"/>
                <a:ea typeface="+mn-ea"/>
                <a:cs typeface="+mn-cs"/>
              </a:rPr>
              <a:t>rianta</a:t>
            </a:r>
            <a:r>
              <a:rPr kumimoji="0" lang="cy-GB" sz="1200" b="0" i="0" u="none" strike="noStrike" kern="1200" cap="none" spc="0" normalizeH="0" baseline="0" noProof="0" dirty="0">
                <a:ln>
                  <a:noFill/>
                </a:ln>
                <a:solidFill>
                  <a:prstClr val="black"/>
                </a:solidFill>
                <a:effectLst/>
                <a:uLnTx/>
                <a:uFillTx/>
                <a:latin typeface="+mn-lt"/>
                <a:ea typeface="+mn-ea"/>
                <a:cs typeface="+mn-cs"/>
              </a:rPr>
              <a:t> plant wedi’u mabwysiad sydd wedi'u </a:t>
            </a:r>
            <a:r>
              <a:rPr kumimoji="0" lang="cy-GB" sz="1200" b="0" i="0" u="none" strike="noStrike" kern="1200" cap="none" spc="0" normalizeH="0" baseline="0" noProof="0" dirty="0" err="1">
                <a:ln>
                  <a:noFill/>
                </a:ln>
                <a:solidFill>
                  <a:prstClr val="black"/>
                </a:solidFill>
                <a:effectLst/>
                <a:uLnTx/>
                <a:uFillTx/>
                <a:latin typeface="+mn-lt"/>
                <a:ea typeface="+mn-ea"/>
                <a:cs typeface="+mn-cs"/>
              </a:rPr>
              <a:t>trawmateiddio</a:t>
            </a:r>
            <a:r>
              <a:rPr kumimoji="0" lang="cy-GB" sz="1200" b="0" i="0" u="none" strike="noStrike" kern="1200" cap="none" spc="0" normalizeH="0" baseline="0" noProof="0" dirty="0">
                <a:ln>
                  <a:noFill/>
                </a:ln>
                <a:solidFill>
                  <a:prstClr val="black"/>
                </a:solidFill>
                <a:effectLst/>
                <a:uLnTx/>
                <a:uFillTx/>
                <a:latin typeface="+mn-lt"/>
                <a:ea typeface="+mn-ea"/>
                <a:cs typeface="+mn-cs"/>
              </a:rPr>
              <a:t>, oherwydd eu bod yn canolbwyntio ar fynd i'r afael â'r anghenion nad ydynt wedi cael eu diwallu o dan yr ymddygiad.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cwrs 6 diwrnod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ein Plant” </a:t>
            </a:r>
            <a:r>
              <a:rPr kumimoji="0" lang="cy-GB" sz="1200" b="0" i="0" u="none" strike="noStrike" kern="1200" cap="none" spc="0" normalizeH="0" baseline="0" noProof="0" dirty="0" err="1">
                <a:ln>
                  <a:noFill/>
                </a:ln>
                <a:solidFill>
                  <a:prstClr val="black"/>
                </a:solidFill>
                <a:effectLst/>
                <a:uLnTx/>
                <a:uFillTx/>
                <a:latin typeface="+mn-lt"/>
                <a:ea typeface="+mn-ea"/>
                <a:cs typeface="+mn-cs"/>
              </a:rPr>
              <a:t>Adoption</a:t>
            </a:r>
            <a:r>
              <a:rPr kumimoji="0" lang="cy-GB" sz="1200" b="0" i="0" u="none" strike="noStrike" kern="1200" cap="none" spc="0" normalizeH="0" baseline="0" noProof="0" dirty="0">
                <a:ln>
                  <a:noFill/>
                </a:ln>
                <a:solidFill>
                  <a:prstClr val="black"/>
                </a:solidFill>
                <a:effectLst/>
                <a:uLnTx/>
                <a:uFillTx/>
                <a:latin typeface="+mn-lt"/>
                <a:ea typeface="+mn-ea"/>
                <a:cs typeface="+mn-cs"/>
              </a:rPr>
              <a:t> UK yn edrych yn llawer mwy manwl ar deimladau ac ymatebion rhieni, teimlad ac ymatebion plant, rhesymau sylfaenol dros ymddygiad a llawer o strategaethau ac ymyriadau i fynd i’r afael â’r materion hyn.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t>
            </a:r>
            <a:r>
              <a:rPr kumimoji="0" lang="cy-GB" sz="1200" b="0" i="0" u="none" strike="noStrike" kern="1200" cap="none" spc="0" normalizeH="0" baseline="0" noProof="0" dirty="0" err="1">
                <a:ln>
                  <a:noFill/>
                </a:ln>
                <a:solidFill>
                  <a:prstClr val="black"/>
                </a:solidFill>
                <a:effectLst/>
                <a:uLnTx/>
                <a:uFillTx/>
                <a:latin typeface="+mn-lt"/>
                <a:ea typeface="+mn-ea"/>
                <a:cs typeface="+mn-cs"/>
              </a:rPr>
              <a:t>Bryan</a:t>
            </a:r>
            <a:r>
              <a:rPr kumimoji="0" lang="cy-GB" sz="1200" b="0" i="0" u="none" strike="noStrike" kern="1200" cap="none" spc="0" normalizeH="0" baseline="0" noProof="0" dirty="0">
                <a:ln>
                  <a:noFill/>
                </a:ln>
                <a:solidFill>
                  <a:prstClr val="black"/>
                </a:solidFill>
                <a:effectLst/>
                <a:uLnTx/>
                <a:uFillTx/>
                <a:latin typeface="+mn-lt"/>
                <a:ea typeface="+mn-ea"/>
                <a:cs typeface="+mn-cs"/>
              </a:rPr>
              <a:t> POST yn cyfeirio at YMYRRAETH TRI CHAM - MYFYRIO - UNIAETHU - RHEOLI.  Gallwch ddarllen mwy am hyn yn ei lyfr “The </a:t>
            </a:r>
            <a:r>
              <a:rPr kumimoji="0" lang="cy-GB" sz="1200" b="0" i="0" u="none" strike="noStrike" kern="1200" cap="none" spc="0" normalizeH="0" baseline="0" noProof="0" dirty="0" err="1">
                <a:ln>
                  <a:noFill/>
                </a:ln>
                <a:solidFill>
                  <a:prstClr val="black"/>
                </a:solidFill>
                <a:effectLst/>
                <a:uLnTx/>
                <a:uFillTx/>
                <a:latin typeface="+mn-lt"/>
                <a:ea typeface="+mn-ea"/>
                <a:cs typeface="+mn-cs"/>
              </a:rPr>
              <a:t>Great</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Behaviour</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Breakdown</a:t>
            </a:r>
            <a:r>
              <a:rPr kumimoji="0" lang="cy-GB" sz="1200" b="0" i="0" u="none" strike="noStrike" kern="1200" cap="none" spc="0" normalizeH="0" baseline="0" noProof="0" dirty="0">
                <a:ln>
                  <a:noFill/>
                </a:ln>
                <a:solidFill>
                  <a:prstClr val="black"/>
                </a:solidFill>
                <a:effectLst/>
                <a:uLnTx/>
                <a:uFillTx/>
                <a:latin typeface="+mn-lt"/>
                <a:ea typeface="+mn-ea"/>
                <a:cs typeface="+mn-cs"/>
              </a:rPr>
              <a:t>” TUDALEN 48-51.</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MYFYRIO = “Rwy'n teimlo'n ofnus nawr ac mae angen i mi wybod sut rwyt ti'n teimlo” {gofynnwch i'ch plentyn ddweud mwy wrthych chi/mynegi mwy gyda chaniatâd i wneud hynny E.e. os yw'n dweud “Rwy'n wallgof ar hyn o bryd/rwy'n ddig iawn!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UNIAETHU = CYN BELLED Â NAD YDYCH CHI WEDI CYNHYRFU gallwch ddweud “Dyweda fwy wrthyf fi/Rho fwy i mi.”</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Wrth beidio cynhyrchu, rydych chi'n helpu'ch plentyn i fynegi ei emosiynau.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RHEOLI = cyd-reoleiddio gyda'ch gilydd, gan fynegi teimladau tebyg, tawelu trwy fynegi teimladau cyffredin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rheoleiddio a chyd-reoleiddio yn agweddau ar gyweiriad lle mae'r plentyn yn profi'r gallu i ymdopi â straen, i reoleiddio emosiynau ac i reoli mympwyon (gweler tudalennau 116, 118 a 119 </a:t>
            </a:r>
            <a:r>
              <a:rPr kumimoji="0" lang="cy-GB" sz="1200" b="0" i="0" u="none" strike="noStrike" kern="1200" cap="none" spc="0" normalizeH="0" baseline="0" noProof="0" dirty="0" err="1">
                <a:ln>
                  <a:noFill/>
                </a:ln>
                <a:solidFill>
                  <a:prstClr val="black"/>
                </a:solidFill>
                <a:effectLst/>
                <a:uLnTx/>
                <a:uFillTx/>
                <a:latin typeface="+mn-lt"/>
                <a:ea typeface="+mn-ea"/>
                <a:cs typeface="+mn-cs"/>
              </a:rPr>
              <a:t>Kim</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Golding</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Nurturing</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Attachments</a:t>
            </a:r>
            <a:r>
              <a:rPr kumimoji="0" lang="cy-GB"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13</a:t>
            </a:fld>
            <a:endParaRPr lang="en-GB"/>
          </a:p>
        </p:txBody>
      </p:sp>
    </p:spTree>
    <p:extLst>
      <p:ext uri="{BB962C8B-B14F-4D97-AF65-F5344CB8AC3E}">
        <p14:creationId xmlns:p14="http://schemas.microsoft.com/office/powerpoint/2010/main" val="4182574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Isod mae darn o lyfr </a:t>
            </a:r>
            <a:r>
              <a:rPr kumimoji="0" lang="cy-GB" sz="1200" b="1" i="0" u="none" strike="noStrike" kern="1200" cap="none" spc="0" normalizeH="0" baseline="0" noProof="0" dirty="0" err="1">
                <a:ln>
                  <a:noFill/>
                </a:ln>
                <a:solidFill>
                  <a:prstClr val="black"/>
                </a:solidFill>
                <a:effectLst/>
                <a:uLnTx/>
                <a:uFillTx/>
                <a:latin typeface="+mn-lt"/>
                <a:ea typeface="+mn-ea"/>
                <a:cs typeface="+mn-cs"/>
              </a:rPr>
              <a:t>Kim</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Golding</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Nurturing</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Attachments</a:t>
            </a:r>
            <a:r>
              <a:rPr kumimoji="0" lang="cy-GB" sz="1200" b="1" i="0" u="none" strike="noStrike" kern="1200" cap="none" spc="0" normalizeH="0" baseline="0" noProof="0" dirty="0">
                <a:ln>
                  <a:noFill/>
                </a:ln>
                <a:solidFill>
                  <a:prstClr val="black"/>
                </a:solidFill>
                <a:effectLst/>
                <a:uLnTx/>
                <a:uFillTx/>
                <a:latin typeface="+mn-lt"/>
                <a:ea typeface="+mn-ea"/>
                <a:cs typeface="+mn-cs"/>
              </a:rPr>
              <a:t>” tudalen 188 sy'n esbonio pam mae angen i ni gamu i ffwrdd o wrthdaro a ffyrdd y gallwn wneud hyn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a:t>
            </a:r>
            <a:r>
              <a:rPr kumimoji="0" lang="cy-GB" sz="1200" b="1" i="0" u="none" strike="noStrike" kern="1200" cap="none" spc="0" normalizeH="0" baseline="0" noProof="0" dirty="0" err="1">
                <a:ln>
                  <a:noFill/>
                </a:ln>
                <a:solidFill>
                  <a:prstClr val="black"/>
                </a:solidFill>
                <a:effectLst/>
                <a:uLnTx/>
                <a:uFillTx/>
                <a:latin typeface="+mn-lt"/>
                <a:ea typeface="+mn-ea"/>
                <a:cs typeface="+mn-cs"/>
              </a:rPr>
              <a:t>How</a:t>
            </a:r>
            <a:r>
              <a:rPr kumimoji="0" lang="cy-GB" sz="1200" b="1" i="0" u="none" strike="noStrike" kern="1200" cap="none" spc="0" normalizeH="0" baseline="0" noProof="0" dirty="0">
                <a:ln>
                  <a:noFill/>
                </a:ln>
                <a:solidFill>
                  <a:prstClr val="black"/>
                </a:solidFill>
                <a:effectLst/>
                <a:uLnTx/>
                <a:uFillTx/>
                <a:latin typeface="+mn-lt"/>
                <a:ea typeface="+mn-ea"/>
                <a:cs typeface="+mn-cs"/>
              </a:rPr>
              <a:t> to step </a:t>
            </a:r>
            <a:r>
              <a:rPr kumimoji="0" lang="cy-GB" sz="1200" b="1" i="0" u="none" strike="noStrike" kern="1200" cap="none" spc="0" normalizeH="0" baseline="0" noProof="0" dirty="0" err="1">
                <a:ln>
                  <a:noFill/>
                </a:ln>
                <a:solidFill>
                  <a:prstClr val="black"/>
                </a:solidFill>
                <a:effectLst/>
                <a:uLnTx/>
                <a:uFillTx/>
                <a:latin typeface="+mn-lt"/>
                <a:ea typeface="+mn-ea"/>
                <a:cs typeface="+mn-cs"/>
              </a:rPr>
              <a:t>aside</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from</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confrontation</a:t>
            </a:r>
            <a:r>
              <a:rPr kumimoji="0" lang="cy-GB" sz="1200" b="1"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Bydd plentyn yn gwrthdrawiadol am nifer o resymau.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helpu'r plentyn ofnus i deimlo rheolaeth, a thrwy hynny gynyddu teimladau’r plentyn o ddiogelwch.</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gwrthdaro yn ffordd effeithiol o reoli graddfa'r sylw mae’n ei gael gan y rhiant. Efallai y bydd y plentyn eisiau sicrhau bod y rhiant yn parhau i gymryd rhan a rhoi sylw i'r plentyn. Fel arall, efallai y byddai’n hoffi gael rhywfaint o bellter yn y berthynas.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helpu'r plentyn i ddisodli bai ac felly maen nhw'n osgoi teimlo eu bod wedi eu llethu â </a:t>
            </a:r>
            <a:r>
              <a:rPr kumimoji="0" lang="cy-GB" sz="1200" b="0" i="1" u="none" strike="noStrike" kern="1200" cap="none" spc="0" normalizeH="0" baseline="0" noProof="0" dirty="0">
                <a:ln>
                  <a:noFill/>
                </a:ln>
                <a:solidFill>
                  <a:prstClr val="black"/>
                </a:solidFill>
                <a:effectLst/>
                <a:uLnTx/>
                <a:uFillTx/>
                <a:latin typeface="+mn-lt"/>
                <a:ea typeface="+mn-ea"/>
                <a:cs typeface="+mn-cs"/>
              </a:rPr>
              <a:t>chywilydd</a:t>
            </a:r>
            <a:r>
              <a:rPr kumimoji="0" lang="cy-GB" sz="1200" b="0" i="0" u="none" strike="noStrike" kern="1200" cap="none" spc="0" normalizeH="0" baseline="0" noProof="0" dirty="0">
                <a:ln>
                  <a:noFill/>
                </a:ln>
                <a:solidFill>
                  <a:prstClr val="black"/>
                </a:solidFill>
                <a:effectLst/>
                <a:uLnTx/>
                <a:uFillTx/>
                <a:latin typeface="+mn-lt"/>
                <a:ea typeface="+mn-ea"/>
                <a:cs typeface="+mn-cs"/>
              </a:rPr>
              <a:t> am beidio â bod yn ddigon da.</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gwrthdaro yn cynrychioli patrwm </a:t>
            </a:r>
            <a:r>
              <a:rPr kumimoji="0" lang="cy-GB" sz="1200" b="0" i="1" u="none" strike="noStrike" kern="1200" cap="none" spc="0" normalizeH="0" baseline="0" noProof="0" dirty="0">
                <a:ln>
                  <a:noFill/>
                </a:ln>
                <a:solidFill>
                  <a:prstClr val="black"/>
                </a:solidFill>
                <a:effectLst/>
                <a:uLnTx/>
                <a:uFillTx/>
                <a:latin typeface="+mn-lt"/>
                <a:ea typeface="+mn-ea"/>
                <a:cs typeface="+mn-cs"/>
              </a:rPr>
              <a:t>gorfodol</a:t>
            </a:r>
            <a:r>
              <a:rPr kumimoji="0" lang="cy-GB" sz="1200" b="0" i="0" u="none" strike="noStrike" kern="1200" cap="none" spc="0" normalizeH="0" baseline="0" noProof="0" dirty="0">
                <a:ln>
                  <a:noFill/>
                </a:ln>
                <a:solidFill>
                  <a:prstClr val="black"/>
                </a:solidFill>
                <a:effectLst/>
                <a:uLnTx/>
                <a:uFillTx/>
                <a:latin typeface="+mn-lt"/>
                <a:ea typeface="+mn-ea"/>
                <a:cs typeface="+mn-cs"/>
              </a:rPr>
              <a:t> o uniaethu â'r plentyn. Mae'r plentyn yn gorfodi'r oedolyn i barhau i roi sylw ar y plentyn neu ymbellhau oddi wrth y plentyn.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Pan fydd plant yn wrthdrawiadol, byddant yn teimlo cyffro emosiynol. Mae eu hymddygiad yn debygol o fod yn gwaethygu i ffordd gynyddol ddig, heriol o uniaethu â'r oedolion.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Er efallai na fydd yn teimlo fel hyn, mae gennych ddewis yn wyneb yr ymddygiad hwn. Gallwch naill ai gyd-fynd â'r patrwm ymddygiad, gan hefyd gyffroi a mynd yn gynyddol ddig. Mae hyn yn debygol o gynyddu'r ymddygiad gwrthdrawiadol mae eich plentyn yn ei arddangos. Fel arall gallwch chi aros yn ddigynnwrf, osgoi cael eich tynnu i mewn i'r gwrthdaro, a chaniatáu i'r plentyn dawelu'n raddol yn ei dro.   (DS Rhoddir sylw manwl i batrymau gwaethygu ar gyrsiau Gwrthsefyll Di-drais)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Pan fydd dau berson yn uniaethu, bydd eu patrymau emosiynol yn cyfateb yn raddol i'w gilydd. Os bydd y rhiant yn gwylltio yna mae patrwm ymddygiad blin, cynyddol yn digwydd o’r ddwy ochr. Fodd bynnag, os yw'r rhiant yn cadw naws emosiynol ddigynnwrf bydd y plentyn yn ymdawelu hefyd; mae’r ymddygiad blin yn dad-waethygu yn hytrach na gwaethygu.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Bydd yn ddefnyddiol trafod y strategaethau ail-</a:t>
            </a:r>
            <a:r>
              <a:rPr kumimoji="0" lang="cy-GB" sz="1200" b="0" i="0" u="none" strike="noStrike" kern="1200" cap="none" spc="0" normalizeH="0" baseline="0" noProof="0" dirty="0" err="1">
                <a:ln>
                  <a:noFill/>
                </a:ln>
                <a:solidFill>
                  <a:prstClr val="black"/>
                </a:solidFill>
                <a:effectLst/>
                <a:uLnTx/>
                <a:uFillTx/>
                <a:latin typeface="+mn-lt"/>
                <a:ea typeface="+mn-ea"/>
                <a:cs typeface="+mn-cs"/>
              </a:rPr>
              <a:t>rianta</a:t>
            </a:r>
            <a:r>
              <a:rPr kumimoji="0" lang="cy-GB" sz="1200" b="0" i="0" u="none" strike="noStrike" kern="1200" cap="none" spc="0" normalizeH="0" baseline="0" noProof="0" dirty="0">
                <a:ln>
                  <a:noFill/>
                </a:ln>
                <a:solidFill>
                  <a:prstClr val="black"/>
                </a:solidFill>
                <a:effectLst/>
                <a:uLnTx/>
                <a:uFillTx/>
                <a:latin typeface="+mn-lt"/>
                <a:ea typeface="+mn-ea"/>
                <a:cs typeface="+mn-cs"/>
              </a:rPr>
              <a:t> ar y sleid hon gyda'ch partner, gweithiwr cymdeithasol neu ffrind/aelod o'r teulu.  Meddyliwch sut y gallwch eu cymhwyso i'ch plentyn a'ch sefyllfa eich hun.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Cofiwch y dylai gwobrau fod yn ystumiau bach o gariad diamod, yn hytrach nag anrhegion mawreddog, drud - efallai mai gwobr yw “gad i ni eistedd i lawr a gwylio dy hoff DVD gyda'n gilydd” neu “Rydw i'n mynd i goginio dy hoff basta </a:t>
            </a:r>
            <a:r>
              <a:rPr kumimoji="0" lang="cy-GB" sz="1200" b="0" i="0" u="none" strike="noStrike" kern="1200" cap="none" spc="0" normalizeH="0" baseline="0" noProof="0" dirty="0" err="1">
                <a:ln>
                  <a:noFill/>
                </a:ln>
                <a:solidFill>
                  <a:prstClr val="black"/>
                </a:solidFill>
                <a:effectLst/>
                <a:uLnTx/>
                <a:uFillTx/>
                <a:latin typeface="+mn-lt"/>
                <a:ea typeface="+mn-ea"/>
                <a:cs typeface="+mn-cs"/>
              </a:rPr>
              <a:t>Bolognese</a:t>
            </a:r>
            <a:r>
              <a:rPr kumimoji="0" lang="cy-GB" sz="1200" b="0" i="0" u="none" strike="noStrike" kern="1200" cap="none" spc="0" normalizeH="0" baseline="0" noProof="0" dirty="0">
                <a:ln>
                  <a:noFill/>
                </a:ln>
                <a:solidFill>
                  <a:prstClr val="black"/>
                </a:solidFill>
                <a:effectLst/>
                <a:uLnTx/>
                <a:uFillTx/>
                <a:latin typeface="+mn-lt"/>
                <a:ea typeface="+mn-ea"/>
                <a:cs typeface="+mn-cs"/>
              </a:rPr>
              <a:t> i ti nawr, fyddet ti'n hoffi fy helpu?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14</a:t>
            </a:fld>
            <a:endParaRPr lang="en-GB"/>
          </a:p>
        </p:txBody>
      </p:sp>
    </p:spTree>
    <p:extLst>
      <p:ext uri="{BB962C8B-B14F-4D97-AF65-F5344CB8AC3E}">
        <p14:creationId xmlns:p14="http://schemas.microsoft.com/office/powerpoint/2010/main" val="3391915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Cyfeiriwch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Great</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Behaviour</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Breakdown</a:t>
            </a:r>
            <a:r>
              <a:rPr kumimoji="0" lang="cy-GB" sz="1200" b="0" i="0" u="none" strike="noStrike" kern="1200" cap="none" spc="0" normalizeH="0" baseline="0" noProof="0" dirty="0">
                <a:ln>
                  <a:noFill/>
                </a:ln>
                <a:solidFill>
                  <a:prstClr val="black"/>
                </a:solidFill>
                <a:effectLst/>
                <a:uLnTx/>
                <a:uFillTx/>
                <a:latin typeface="+mn-lt"/>
                <a:ea typeface="+mn-ea"/>
                <a:cs typeface="+mn-cs"/>
              </a:rPr>
              <a:t>” tudalen 33.  Mae disgyblaeth wedi dod i olygu cosb ond daw’r gair disgyblaeth o’r gair ‘disgybl’ - mae’n ymwneud ag addysgu. Neu yn hytrach mae'n ymwneud â’r hyn mae plentyn yn ei DDYSGU.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yw ymddygiad eich plentyn yn ganlyniad straen, sut y gall cosb helpu?  Bydd yn cynyddu straen y plentyn ac yn cynyddu'r ymddygiad rydych chi'n ceisio ei liniaru.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Ni fydd unrhyw addysgu yn helpu pan fydd y plentyn yn y cyflwr hwn o </a:t>
            </a:r>
            <a:r>
              <a:rPr kumimoji="0" lang="cy-GB" sz="1200" b="0" i="0" u="none" strike="noStrike" kern="1200" cap="none" spc="0" normalizeH="0" baseline="0" noProof="0" dirty="0" err="1">
                <a:ln>
                  <a:noFill/>
                </a:ln>
                <a:solidFill>
                  <a:prstClr val="black"/>
                </a:solidFill>
                <a:effectLst/>
                <a:uLnTx/>
                <a:uFillTx/>
                <a:latin typeface="+mn-lt"/>
                <a:ea typeface="+mn-ea"/>
                <a:cs typeface="+mn-cs"/>
              </a:rPr>
              <a:t>gamreoleiddio</a:t>
            </a:r>
            <a:r>
              <a:rPr kumimoji="0" lang="cy-GB" sz="1200" b="0" i="0" u="none" strike="noStrike" kern="1200" cap="none" spc="0" normalizeH="0" baseline="0" noProof="0" dirty="0">
                <a:ln>
                  <a:noFill/>
                </a:ln>
                <a:solidFill>
                  <a:prstClr val="black"/>
                </a:solidFill>
                <a:effectLst/>
                <a:uLnTx/>
                <a:uFillTx/>
                <a:latin typeface="+mn-lt"/>
                <a:ea typeface="+mn-ea"/>
                <a:cs typeface="+mn-cs"/>
              </a:rPr>
              <a:t>. NI allant ddysgu yn y cyflwr hwn.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Nid ydynt yn </a:t>
            </a:r>
            <a:r>
              <a:rPr kumimoji="0" lang="cy-GB" sz="1200" b="0" i="0" u="none" strike="noStrike" kern="1200" cap="none" spc="0" normalizeH="0" baseline="0" noProof="0" dirty="0" err="1">
                <a:ln>
                  <a:noFill/>
                </a:ln>
                <a:solidFill>
                  <a:prstClr val="black"/>
                </a:solidFill>
                <a:effectLst/>
                <a:uLnTx/>
                <a:uFillTx/>
                <a:latin typeface="+mn-lt"/>
                <a:ea typeface="+mn-ea"/>
                <a:cs typeface="+mn-cs"/>
              </a:rPr>
              <a:t>cofio'r</a:t>
            </a:r>
            <a:r>
              <a:rPr kumimoji="0" lang="cy-GB" sz="1200" b="0" i="0" u="none" strike="noStrike" kern="1200" cap="none" spc="0" normalizeH="0" baseline="0" noProof="0" dirty="0">
                <a:ln>
                  <a:noFill/>
                </a:ln>
                <a:solidFill>
                  <a:prstClr val="black"/>
                </a:solidFill>
                <a:effectLst/>
                <a:uLnTx/>
                <a:uFillTx/>
                <a:latin typeface="+mn-lt"/>
                <a:ea typeface="+mn-ea"/>
                <a:cs typeface="+mn-cs"/>
              </a:rPr>
              <a:t> hyn sy’n cael ei ddweud, byddant yn ddryslyd ac yn ffwndrus.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canlyniadau ar gyfer AR ÔL y CAMREOLEIDDIO nid YN YSTOD y </a:t>
            </a:r>
            <a:r>
              <a:rPr kumimoji="0" lang="cy-GB" sz="1200" b="0" i="0" u="none" strike="noStrike" kern="1200" cap="none" spc="0" normalizeH="0" baseline="0" noProof="0" dirty="0" err="1">
                <a:ln>
                  <a:noFill/>
                </a:ln>
                <a:solidFill>
                  <a:prstClr val="black"/>
                </a:solidFill>
                <a:effectLst/>
                <a:uLnTx/>
                <a:uFillTx/>
                <a:latin typeface="+mn-lt"/>
                <a:ea typeface="+mn-ea"/>
                <a:cs typeface="+mn-cs"/>
              </a:rPr>
              <a:t>camreoleiddio</a:t>
            </a:r>
            <a:r>
              <a:rPr kumimoji="0" lang="cy-GB"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POST yn “</a:t>
            </a:r>
            <a:r>
              <a:rPr kumimoji="0" lang="cy-GB" sz="1200" b="0" i="0" u="none" strike="noStrike" kern="1200" cap="none" spc="0" normalizeH="0" baseline="0" noProof="0" dirty="0" err="1">
                <a:ln>
                  <a:noFill/>
                </a:ln>
                <a:solidFill>
                  <a:prstClr val="black"/>
                </a:solidFill>
                <a:effectLst/>
                <a:uLnTx/>
                <a:uFillTx/>
                <a:latin typeface="+mn-lt"/>
                <a:ea typeface="+mn-ea"/>
                <a:cs typeface="+mn-cs"/>
              </a:rPr>
              <a:t>Great</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Behaviour</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Breakdown</a:t>
            </a:r>
            <a:r>
              <a:rPr kumimoji="0" lang="cy-GB" sz="1200" b="0" i="0" u="none" strike="noStrike" kern="1200" cap="none" spc="0" normalizeH="0" baseline="0" noProof="0" dirty="0">
                <a:ln>
                  <a:noFill/>
                </a:ln>
                <a:solidFill>
                  <a:prstClr val="black"/>
                </a:solidFill>
                <a:effectLst/>
                <a:uLnTx/>
                <a:uFillTx/>
                <a:latin typeface="+mn-lt"/>
                <a:ea typeface="+mn-ea"/>
                <a:cs typeface="+mn-cs"/>
              </a:rPr>
              <a:t>” tudalen 52-53 yn dweud bod gwahaniaeth mawr rhwng canlyniad sy’n cael ei ffurfio gan riant a chanlyniad naturiol.  Mae canlyniad naturiol yn digwydd yn naturiol: ni allwch eu rheoli, eu hatal neu eu hosgoi, maen nhw’n digwydd yn naturiol. Nid ydyn nhw’n cael eu dysgu.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Cred Post fod y mwyafrif o ganlyniadau yn seiliedig ar fai ac ofn. Felly nid ydyn nhw'n dysgu cyfrifoldeb.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Dyma'r un athroniaeth i raddau helaeth ag y mae Hughes yn dechrau ei mynegi, pan mae'n awgrymu y gall y plentyn sydd ag ymlyniad da dderbyn canlyniad oherwydd nad yw'n ei ystyried yn gosbol [oherwydd ei fod yn deall y cyd-destun a'r cariad o fewn y teulu] y mae'n dod ohono. Nid yw'r plentyn heb ymlyniad yn DEALL hyn!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15</a:t>
            </a:fld>
            <a:endParaRPr lang="en-GB"/>
          </a:p>
        </p:txBody>
      </p:sp>
    </p:spTree>
    <p:extLst>
      <p:ext uri="{BB962C8B-B14F-4D97-AF65-F5344CB8AC3E}">
        <p14:creationId xmlns:p14="http://schemas.microsoft.com/office/powerpoint/2010/main" val="1002244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YMARFER:</a:t>
            </a:r>
          </a:p>
          <a:p>
            <a:r>
              <a:rPr lang="en-GB" dirty="0" err="1"/>
              <a:t>Ystyriwch</a:t>
            </a:r>
            <a:r>
              <a:rPr lang="en-GB" dirty="0"/>
              <a:t> y </a:t>
            </a:r>
            <a:r>
              <a:rPr lang="en-GB" dirty="0" err="1"/>
              <a:t>senario</a:t>
            </a:r>
            <a:r>
              <a:rPr lang="en-GB" dirty="0"/>
              <a:t> </a:t>
            </a:r>
            <a:r>
              <a:rPr lang="en-GB" dirty="0" err="1"/>
              <a:t>hwn</a:t>
            </a:r>
            <a:r>
              <a:rPr lang="en-GB" dirty="0"/>
              <a:t> - </a:t>
            </a:r>
            <a:r>
              <a:rPr lang="en-GB" dirty="0" err="1"/>
              <a:t>mae'n</a:t>
            </a:r>
            <a:r>
              <a:rPr lang="en-GB" dirty="0"/>
              <a:t> </a:t>
            </a:r>
            <a:r>
              <a:rPr lang="en-GB" dirty="0" err="1"/>
              <a:t>oer</a:t>
            </a:r>
            <a:r>
              <a:rPr lang="en-GB" dirty="0"/>
              <a:t> y </a:t>
            </a:r>
            <a:r>
              <a:rPr lang="en-GB" dirty="0" err="1"/>
              <a:t>tu</a:t>
            </a:r>
            <a:r>
              <a:rPr lang="en-GB" dirty="0"/>
              <a:t> </a:t>
            </a:r>
            <a:r>
              <a:rPr lang="en-GB" dirty="0" err="1"/>
              <a:t>allan</a:t>
            </a:r>
            <a:r>
              <a:rPr lang="en-GB" dirty="0"/>
              <a:t> </a:t>
            </a:r>
            <a:r>
              <a:rPr lang="en-GB" dirty="0" err="1"/>
              <a:t>ond</a:t>
            </a:r>
            <a:r>
              <a:rPr lang="en-GB" dirty="0"/>
              <a:t> </a:t>
            </a:r>
            <a:r>
              <a:rPr lang="en-GB" dirty="0" err="1"/>
              <a:t>mae</a:t>
            </a:r>
            <a:r>
              <a:rPr lang="en-GB" dirty="0"/>
              <a:t> </a:t>
            </a:r>
            <a:r>
              <a:rPr lang="en-GB" dirty="0" err="1"/>
              <a:t>eich</a:t>
            </a:r>
            <a:r>
              <a:rPr lang="en-GB" dirty="0"/>
              <a:t> </a:t>
            </a:r>
            <a:r>
              <a:rPr lang="en-GB" dirty="0" err="1"/>
              <a:t>plentyn</a:t>
            </a:r>
            <a:r>
              <a:rPr lang="en-GB" dirty="0"/>
              <a:t> 8 </a:t>
            </a:r>
            <a:r>
              <a:rPr lang="en-GB" dirty="0" err="1"/>
              <a:t>mlwydd</a:t>
            </a:r>
            <a:r>
              <a:rPr lang="en-GB" dirty="0"/>
              <a:t> </a:t>
            </a:r>
            <a:r>
              <a:rPr lang="en-GB" dirty="0" err="1"/>
              <a:t>oed</a:t>
            </a:r>
            <a:r>
              <a:rPr lang="en-GB" dirty="0"/>
              <a:t> </a:t>
            </a:r>
            <a:r>
              <a:rPr lang="en-GB" dirty="0" err="1"/>
              <a:t>yn</a:t>
            </a:r>
            <a:r>
              <a:rPr lang="en-GB" dirty="0"/>
              <a:t> </a:t>
            </a:r>
            <a:r>
              <a:rPr lang="en-GB" dirty="0" err="1"/>
              <a:t>gwrthod</a:t>
            </a:r>
            <a:r>
              <a:rPr lang="en-GB" dirty="0"/>
              <a:t> </a:t>
            </a:r>
            <a:r>
              <a:rPr lang="en-GB" dirty="0" err="1"/>
              <a:t>gwisgo</a:t>
            </a:r>
            <a:r>
              <a:rPr lang="en-GB" dirty="0"/>
              <a:t> </a:t>
            </a:r>
            <a:r>
              <a:rPr lang="en-GB" dirty="0" err="1"/>
              <a:t>ei</a:t>
            </a:r>
            <a:r>
              <a:rPr lang="en-GB" dirty="0"/>
              <a:t> </a:t>
            </a:r>
            <a:r>
              <a:rPr lang="en-GB" dirty="0" err="1"/>
              <a:t>gôt</a:t>
            </a:r>
            <a:r>
              <a:rPr lang="en-GB" dirty="0"/>
              <a:t> </a:t>
            </a:r>
            <a:r>
              <a:rPr lang="en-GB" dirty="0" err="1"/>
              <a:t>ar</a:t>
            </a:r>
            <a:r>
              <a:rPr lang="en-GB" dirty="0"/>
              <a:t> </a:t>
            </a:r>
            <a:r>
              <a:rPr lang="en-GB" dirty="0" err="1"/>
              <a:t>gyfer</a:t>
            </a:r>
            <a:r>
              <a:rPr lang="en-GB" dirty="0"/>
              <a:t> </a:t>
            </a:r>
            <a:r>
              <a:rPr lang="en-GB" dirty="0" err="1"/>
              <a:t>yr</a:t>
            </a:r>
            <a:r>
              <a:rPr lang="en-GB" dirty="0"/>
              <a:t> </a:t>
            </a:r>
            <a:r>
              <a:rPr lang="en-GB" dirty="0" err="1"/>
              <a:t>ysgol</a:t>
            </a:r>
            <a:endParaRPr lang="en-GB" dirty="0"/>
          </a:p>
          <a:p>
            <a:endParaRPr lang="en-GB" dirty="0"/>
          </a:p>
          <a:p>
            <a:r>
              <a:rPr lang="en-GB" dirty="0"/>
              <a:t>GOFYNNWCH I CHI EICH HUN:</a:t>
            </a:r>
          </a:p>
          <a:p>
            <a:r>
              <a:rPr lang="en-GB" dirty="0"/>
              <a:t>Beth </a:t>
            </a:r>
            <a:r>
              <a:rPr lang="en-GB" dirty="0" err="1"/>
              <a:t>fyddech</a:t>
            </a:r>
            <a:r>
              <a:rPr lang="en-GB" dirty="0"/>
              <a:t> </a:t>
            </a:r>
            <a:r>
              <a:rPr lang="en-GB" dirty="0" err="1"/>
              <a:t>chi'n</a:t>
            </a:r>
            <a:r>
              <a:rPr lang="en-GB" dirty="0"/>
              <a:t> </a:t>
            </a:r>
            <a:r>
              <a:rPr lang="en-GB" dirty="0" err="1"/>
              <a:t>ei</a:t>
            </a:r>
            <a:r>
              <a:rPr lang="en-GB" dirty="0"/>
              <a:t> </a:t>
            </a:r>
            <a:r>
              <a:rPr lang="en-GB" dirty="0" err="1"/>
              <a:t>wneud</a:t>
            </a:r>
            <a:r>
              <a:rPr lang="en-GB" dirty="0"/>
              <a:t>? (</a:t>
            </a:r>
            <a:r>
              <a:rPr lang="en-GB" dirty="0" err="1"/>
              <a:t>mae'n</a:t>
            </a:r>
            <a:r>
              <a:rPr lang="en-GB" dirty="0"/>
              <a:t> </a:t>
            </a:r>
            <a:r>
              <a:rPr lang="en-GB" dirty="0" err="1"/>
              <a:t>debyg</a:t>
            </a:r>
            <a:r>
              <a:rPr lang="en-GB" dirty="0"/>
              <a:t> y </a:t>
            </a:r>
            <a:r>
              <a:rPr lang="en-GB" dirty="0" err="1"/>
              <a:t>byddech</a:t>
            </a:r>
            <a:r>
              <a:rPr lang="en-GB" dirty="0"/>
              <a:t> </a:t>
            </a:r>
            <a:r>
              <a:rPr lang="en-GB" dirty="0" err="1"/>
              <a:t>chi'n</a:t>
            </a:r>
            <a:r>
              <a:rPr lang="en-GB" dirty="0"/>
              <a:t> </a:t>
            </a:r>
            <a:r>
              <a:rPr lang="en-GB" dirty="0" err="1"/>
              <a:t>ceisio</a:t>
            </a:r>
            <a:r>
              <a:rPr lang="en-GB" dirty="0"/>
              <a:t> </a:t>
            </a:r>
            <a:r>
              <a:rPr lang="en-GB" dirty="0" err="1"/>
              <a:t>perswadio'r</a:t>
            </a:r>
            <a:r>
              <a:rPr lang="en-GB" dirty="0"/>
              <a:t> </a:t>
            </a:r>
            <a:r>
              <a:rPr lang="en-GB" dirty="0" err="1"/>
              <a:t>plentyn</a:t>
            </a:r>
            <a:r>
              <a:rPr lang="en-GB" dirty="0"/>
              <a:t> </a:t>
            </a:r>
            <a:r>
              <a:rPr lang="en-GB" dirty="0" err="1"/>
              <a:t>i</a:t>
            </a:r>
            <a:r>
              <a:rPr lang="en-GB" dirty="0"/>
              <a:t> </a:t>
            </a:r>
            <a:r>
              <a:rPr lang="en-GB" dirty="0" err="1"/>
              <a:t>wisgo</a:t>
            </a:r>
            <a:r>
              <a:rPr lang="en-GB" dirty="0"/>
              <a:t> </a:t>
            </a:r>
            <a:r>
              <a:rPr lang="en-GB" dirty="0" err="1"/>
              <a:t>ei</a:t>
            </a:r>
            <a:r>
              <a:rPr lang="en-GB" dirty="0"/>
              <a:t> </a:t>
            </a:r>
            <a:r>
              <a:rPr lang="en-GB" dirty="0" err="1"/>
              <a:t>gôt</a:t>
            </a:r>
            <a:r>
              <a:rPr lang="en-GB" dirty="0"/>
              <a:t>!)</a:t>
            </a:r>
          </a:p>
          <a:p>
            <a:r>
              <a:rPr lang="en-GB" dirty="0" err="1"/>
              <a:t>Ond</a:t>
            </a:r>
            <a:r>
              <a:rPr lang="en-GB" dirty="0"/>
              <a:t> </a:t>
            </a:r>
            <a:r>
              <a:rPr lang="en-GB" dirty="0" err="1"/>
              <a:t>beth</a:t>
            </a:r>
            <a:r>
              <a:rPr lang="en-GB" dirty="0"/>
              <a:t> </a:t>
            </a:r>
            <a:r>
              <a:rPr lang="en-GB" dirty="0" err="1"/>
              <a:t>petaech</a:t>
            </a:r>
            <a:r>
              <a:rPr lang="en-GB" dirty="0"/>
              <a:t> </a:t>
            </a:r>
            <a:r>
              <a:rPr lang="en-GB" dirty="0" err="1"/>
              <a:t>chi'n</a:t>
            </a:r>
            <a:r>
              <a:rPr lang="en-GB" dirty="0"/>
              <a:t> </a:t>
            </a:r>
            <a:r>
              <a:rPr lang="en-GB" dirty="0" err="1"/>
              <a:t>dweud</a:t>
            </a:r>
            <a:r>
              <a:rPr lang="en-GB" dirty="0"/>
              <a:t> “</a:t>
            </a:r>
            <a:r>
              <a:rPr lang="en-GB" dirty="0" err="1"/>
              <a:t>iawn</a:t>
            </a:r>
            <a:r>
              <a:rPr lang="en-GB" dirty="0"/>
              <a:t>, gad </a:t>
            </a:r>
            <a:r>
              <a:rPr lang="en-GB" dirty="0" err="1"/>
              <a:t>i</a:t>
            </a:r>
            <a:r>
              <a:rPr lang="en-GB" dirty="0"/>
              <a:t> </a:t>
            </a:r>
            <a:r>
              <a:rPr lang="en-GB" dirty="0" err="1"/>
              <a:t>ni</a:t>
            </a:r>
            <a:r>
              <a:rPr lang="en-GB" dirty="0"/>
              <a:t> </a:t>
            </a:r>
            <a:r>
              <a:rPr lang="en-GB" dirty="0" err="1"/>
              <a:t>gerdded</a:t>
            </a:r>
            <a:r>
              <a:rPr lang="en-GB" dirty="0"/>
              <a:t> </a:t>
            </a:r>
            <a:r>
              <a:rPr lang="en-GB" dirty="0" err="1"/>
              <a:t>i'r</a:t>
            </a:r>
            <a:r>
              <a:rPr lang="en-GB" dirty="0"/>
              <a:t> </a:t>
            </a:r>
            <a:r>
              <a:rPr lang="en-GB" dirty="0" err="1"/>
              <a:t>ysgol</a:t>
            </a:r>
            <a:r>
              <a:rPr lang="en-GB" dirty="0"/>
              <a:t> </a:t>
            </a:r>
            <a:r>
              <a:rPr lang="en-GB" dirty="0" err="1"/>
              <a:t>heb</a:t>
            </a:r>
            <a:r>
              <a:rPr lang="en-GB" dirty="0"/>
              <a:t> </a:t>
            </a:r>
            <a:r>
              <a:rPr lang="en-GB" dirty="0" err="1"/>
              <a:t>dy</a:t>
            </a:r>
            <a:r>
              <a:rPr lang="en-GB" dirty="0"/>
              <a:t> </a:t>
            </a:r>
            <a:r>
              <a:rPr lang="en-GB" dirty="0" err="1"/>
              <a:t>gôt</a:t>
            </a:r>
            <a:r>
              <a:rPr lang="en-GB" dirty="0"/>
              <a:t>” </a:t>
            </a:r>
          </a:p>
          <a:p>
            <a:endParaRPr lang="en-GB" dirty="0"/>
          </a:p>
          <a:p>
            <a:r>
              <a:rPr lang="en-GB" dirty="0"/>
              <a:t>GOFYNNWCH I CHI EICH HUN:</a:t>
            </a:r>
          </a:p>
          <a:p>
            <a:r>
              <a:rPr lang="en-GB" dirty="0"/>
              <a:t>Beth </a:t>
            </a:r>
            <a:r>
              <a:rPr lang="en-GB" dirty="0" err="1"/>
              <a:t>fyddai'r</a:t>
            </a:r>
            <a:r>
              <a:rPr lang="en-GB" dirty="0"/>
              <a:t> </a:t>
            </a:r>
            <a:r>
              <a:rPr lang="en-GB" dirty="0" err="1"/>
              <a:t>canlyniad</a:t>
            </a:r>
            <a:r>
              <a:rPr lang="en-GB" dirty="0"/>
              <a:t> </a:t>
            </a:r>
            <a:r>
              <a:rPr lang="en-GB" dirty="0" err="1"/>
              <a:t>naturiol</a:t>
            </a:r>
            <a:r>
              <a:rPr lang="en-GB" dirty="0"/>
              <a:t> </a:t>
            </a:r>
            <a:r>
              <a:rPr lang="en-GB" dirty="0" err="1"/>
              <a:t>yn</a:t>
            </a:r>
            <a:r>
              <a:rPr lang="en-GB" dirty="0"/>
              <a:t> </a:t>
            </a:r>
            <a:r>
              <a:rPr lang="en-GB" dirty="0" err="1"/>
              <a:t>eich</a:t>
            </a:r>
            <a:r>
              <a:rPr lang="en-GB" dirty="0"/>
              <a:t> barn chi? (</a:t>
            </a:r>
            <a:r>
              <a:rPr lang="en-GB" dirty="0" err="1"/>
              <a:t>mae'r</a:t>
            </a:r>
            <a:r>
              <a:rPr lang="en-GB" dirty="0"/>
              <a:t> </a:t>
            </a:r>
            <a:r>
              <a:rPr lang="en-GB" dirty="0" err="1"/>
              <a:t>plentyn</a:t>
            </a:r>
            <a:r>
              <a:rPr lang="en-GB" dirty="0"/>
              <a:t> </a:t>
            </a:r>
            <a:r>
              <a:rPr lang="en-GB" dirty="0" err="1"/>
              <a:t>yn</a:t>
            </a:r>
            <a:r>
              <a:rPr lang="en-GB" dirty="0"/>
              <a:t> </a:t>
            </a:r>
            <a:r>
              <a:rPr lang="en-GB" dirty="0" err="1"/>
              <a:t>debygol</a:t>
            </a:r>
            <a:r>
              <a:rPr lang="en-GB" dirty="0"/>
              <a:t> o </a:t>
            </a:r>
            <a:r>
              <a:rPr lang="en-GB" dirty="0" err="1"/>
              <a:t>fod</a:t>
            </a:r>
            <a:r>
              <a:rPr lang="en-GB" dirty="0"/>
              <a:t> </a:t>
            </a:r>
            <a:r>
              <a:rPr lang="en-GB" dirty="0" err="1"/>
              <a:t>yn</a:t>
            </a:r>
            <a:r>
              <a:rPr lang="en-GB" dirty="0"/>
              <a:t> </a:t>
            </a:r>
            <a:r>
              <a:rPr lang="en-GB" dirty="0" err="1"/>
              <a:t>oer</a:t>
            </a:r>
            <a:r>
              <a:rPr lang="en-GB" dirty="0"/>
              <a:t>, </a:t>
            </a:r>
            <a:r>
              <a:rPr lang="en-GB" dirty="0" err="1"/>
              <a:t>fe</a:t>
            </a:r>
            <a:r>
              <a:rPr lang="en-GB" dirty="0"/>
              <a:t> </a:t>
            </a:r>
            <a:r>
              <a:rPr lang="en-GB" dirty="0" err="1"/>
              <a:t>allai</a:t>
            </a:r>
            <a:r>
              <a:rPr lang="en-GB" dirty="0"/>
              <a:t> </a:t>
            </a:r>
            <a:r>
              <a:rPr lang="en-GB" dirty="0" err="1"/>
              <a:t>ddechrau</a:t>
            </a:r>
            <a:r>
              <a:rPr lang="en-GB" dirty="0"/>
              <a:t> </a:t>
            </a:r>
            <a:r>
              <a:rPr lang="en-GB" dirty="0" err="1"/>
              <a:t>bwrw</a:t>
            </a:r>
            <a:r>
              <a:rPr lang="en-GB" dirty="0"/>
              <a:t> </a:t>
            </a:r>
            <a:r>
              <a:rPr lang="en-GB" dirty="0" err="1"/>
              <a:t>glaw</a:t>
            </a:r>
            <a:r>
              <a:rPr lang="en-GB" dirty="0"/>
              <a:t> felly </a:t>
            </a:r>
            <a:r>
              <a:rPr lang="en-GB" dirty="0" err="1"/>
              <a:t>bydd</a:t>
            </a:r>
            <a:r>
              <a:rPr lang="en-GB" dirty="0"/>
              <a:t> y </a:t>
            </a:r>
            <a:r>
              <a:rPr lang="en-GB" dirty="0" err="1"/>
              <a:t>plentyn</a:t>
            </a:r>
            <a:r>
              <a:rPr lang="en-GB" dirty="0"/>
              <a:t> </a:t>
            </a:r>
            <a:r>
              <a:rPr lang="en-GB" dirty="0" err="1"/>
              <a:t>yn</a:t>
            </a:r>
            <a:r>
              <a:rPr lang="en-GB" dirty="0"/>
              <a:t> </a:t>
            </a:r>
            <a:r>
              <a:rPr lang="en-GB" dirty="0" err="1"/>
              <a:t>gwlychu</a:t>
            </a:r>
            <a:r>
              <a:rPr lang="en-GB" dirty="0"/>
              <a:t>)</a:t>
            </a:r>
          </a:p>
          <a:p>
            <a:r>
              <a:rPr lang="en-GB" dirty="0" err="1"/>
              <a:t>Mae'n</a:t>
            </a:r>
            <a:r>
              <a:rPr lang="en-GB" dirty="0"/>
              <a:t> </a:t>
            </a:r>
            <a:r>
              <a:rPr lang="en-GB" dirty="0" err="1"/>
              <a:t>ddigon</a:t>
            </a:r>
            <a:r>
              <a:rPr lang="en-GB" dirty="0"/>
              <a:t> </a:t>
            </a:r>
            <a:r>
              <a:rPr lang="en-GB" dirty="0" err="1"/>
              <a:t>posib</a:t>
            </a:r>
            <a:r>
              <a:rPr lang="en-GB" dirty="0"/>
              <a:t> y </a:t>
            </a:r>
            <a:r>
              <a:rPr lang="en-GB" dirty="0" err="1"/>
              <a:t>bydd</a:t>
            </a:r>
            <a:r>
              <a:rPr lang="en-GB" dirty="0"/>
              <a:t> y </a:t>
            </a:r>
            <a:r>
              <a:rPr lang="en-GB" dirty="0" err="1"/>
              <a:t>plentyn</a:t>
            </a:r>
            <a:r>
              <a:rPr lang="en-GB" dirty="0"/>
              <a:t> </a:t>
            </a:r>
            <a:r>
              <a:rPr lang="en-GB" dirty="0" err="1"/>
              <a:t>yn</a:t>
            </a:r>
            <a:r>
              <a:rPr lang="en-GB" dirty="0"/>
              <a:t> </a:t>
            </a:r>
            <a:r>
              <a:rPr lang="en-GB" dirty="0" err="1"/>
              <a:t>penderfynu</a:t>
            </a:r>
            <a:r>
              <a:rPr lang="en-GB" dirty="0"/>
              <a:t> </a:t>
            </a:r>
            <a:r>
              <a:rPr lang="en-GB" dirty="0" err="1"/>
              <a:t>gwisgo</a:t>
            </a:r>
            <a:r>
              <a:rPr lang="en-GB" dirty="0"/>
              <a:t> </a:t>
            </a:r>
            <a:r>
              <a:rPr lang="en-GB" dirty="0" err="1"/>
              <a:t>ei</a:t>
            </a:r>
            <a:r>
              <a:rPr lang="en-GB" dirty="0"/>
              <a:t> </a:t>
            </a:r>
            <a:r>
              <a:rPr lang="en-GB" dirty="0" err="1"/>
              <a:t>gôt</a:t>
            </a:r>
            <a:r>
              <a:rPr lang="en-GB" dirty="0"/>
              <a:t> </a:t>
            </a:r>
            <a:r>
              <a:rPr lang="en-GB" dirty="0" err="1"/>
              <a:t>drannoeth</a:t>
            </a:r>
            <a:r>
              <a:rPr lang="en-GB" dirty="0"/>
              <a:t> </a:t>
            </a:r>
            <a:r>
              <a:rPr lang="en-GB" dirty="0" err="1"/>
              <a:t>ei</a:t>
            </a:r>
            <a:r>
              <a:rPr lang="en-GB" dirty="0"/>
              <a:t> </a:t>
            </a:r>
            <a:r>
              <a:rPr lang="en-GB" dirty="0" err="1"/>
              <a:t>hun</a:t>
            </a:r>
            <a:r>
              <a:rPr lang="en-GB" dirty="0"/>
              <a:t> </a:t>
            </a:r>
            <a:r>
              <a:rPr lang="en-GB" dirty="0" err="1"/>
              <a:t>er</a:t>
            </a:r>
            <a:r>
              <a:rPr lang="en-GB" dirty="0"/>
              <a:t> </a:t>
            </a:r>
            <a:r>
              <a:rPr lang="en-GB" dirty="0" err="1"/>
              <a:t>mwyn</a:t>
            </a:r>
            <a:r>
              <a:rPr lang="en-GB" dirty="0"/>
              <a:t> </a:t>
            </a:r>
            <a:r>
              <a:rPr lang="en-GB" dirty="0" err="1"/>
              <a:t>osgoi</a:t>
            </a:r>
            <a:r>
              <a:rPr lang="en-GB" dirty="0"/>
              <a:t> </a:t>
            </a:r>
            <a:r>
              <a:rPr lang="en-GB" dirty="0" err="1"/>
              <a:t>gwlychu</a:t>
            </a:r>
            <a:r>
              <a:rPr lang="en-GB" dirty="0"/>
              <a:t> a bod </a:t>
            </a:r>
            <a:r>
              <a:rPr lang="en-GB" dirty="0" err="1"/>
              <a:t>yn</a:t>
            </a:r>
            <a:r>
              <a:rPr lang="en-GB" dirty="0"/>
              <a:t> </a:t>
            </a:r>
            <a:r>
              <a:rPr lang="en-GB" dirty="0" err="1"/>
              <a:t>oer</a:t>
            </a:r>
            <a:r>
              <a:rPr lang="en-GB" dirty="0"/>
              <a:t>.</a:t>
            </a:r>
          </a:p>
          <a:p>
            <a:endParaRPr lang="en-GB" dirty="0"/>
          </a:p>
          <a:p>
            <a:r>
              <a:rPr lang="en-GB" dirty="0"/>
              <a:t>GOFYNNWCH I CHI EICH HUN:</a:t>
            </a:r>
          </a:p>
          <a:p>
            <a:r>
              <a:rPr lang="en-GB" dirty="0"/>
              <a:t>Beth </a:t>
            </a:r>
            <a:r>
              <a:rPr lang="en-GB" dirty="0" err="1"/>
              <a:t>fyddai</a:t>
            </a:r>
            <a:r>
              <a:rPr lang="en-GB" dirty="0"/>
              <a:t> </a:t>
            </a:r>
            <a:r>
              <a:rPr lang="en-GB" dirty="0" err="1"/>
              <a:t>canlyniad</a:t>
            </a:r>
            <a:r>
              <a:rPr lang="en-GB" dirty="0"/>
              <a:t> </a:t>
            </a:r>
            <a:r>
              <a:rPr lang="en-GB" dirty="0" err="1"/>
              <a:t>rhesymegol</a:t>
            </a:r>
            <a:r>
              <a:rPr lang="en-GB" dirty="0"/>
              <a:t>? (</a:t>
            </a:r>
            <a:r>
              <a:rPr lang="en-GB" dirty="0" err="1"/>
              <a:t>mae</a:t>
            </a:r>
            <a:r>
              <a:rPr lang="en-GB" dirty="0"/>
              <a:t> </a:t>
            </a:r>
            <a:r>
              <a:rPr lang="en-GB" dirty="0" err="1"/>
              <a:t>enghreifftiau'n</a:t>
            </a:r>
            <a:r>
              <a:rPr lang="en-GB" dirty="0"/>
              <a:t> </a:t>
            </a:r>
            <a:r>
              <a:rPr lang="en-GB" dirty="0" err="1"/>
              <a:t>cynnwys</a:t>
            </a:r>
            <a:r>
              <a:rPr lang="en-GB" dirty="0"/>
              <a:t> - y </a:t>
            </a:r>
            <a:r>
              <a:rPr lang="en-GB" dirty="0" err="1"/>
              <a:t>plentyn</a:t>
            </a:r>
            <a:r>
              <a:rPr lang="en-GB" dirty="0"/>
              <a:t> </a:t>
            </a:r>
            <a:r>
              <a:rPr lang="en-GB" dirty="0" err="1"/>
              <a:t>ddim</a:t>
            </a:r>
            <a:r>
              <a:rPr lang="en-GB" dirty="0"/>
              <a:t> </a:t>
            </a:r>
            <a:r>
              <a:rPr lang="en-GB" dirty="0" err="1"/>
              <a:t>yn</a:t>
            </a:r>
            <a:r>
              <a:rPr lang="en-GB" dirty="0"/>
              <a:t> </a:t>
            </a:r>
            <a:r>
              <a:rPr lang="en-GB" dirty="0" err="1"/>
              <a:t>cael</a:t>
            </a:r>
            <a:r>
              <a:rPr lang="en-GB" dirty="0"/>
              <a:t> </a:t>
            </a:r>
            <a:r>
              <a:rPr lang="en-GB" dirty="0" err="1"/>
              <a:t>mynd</a:t>
            </a:r>
            <a:r>
              <a:rPr lang="en-GB" dirty="0"/>
              <a:t> </a:t>
            </a:r>
            <a:r>
              <a:rPr lang="en-GB" dirty="0" err="1"/>
              <a:t>allan</a:t>
            </a:r>
            <a:r>
              <a:rPr lang="en-GB" dirty="0"/>
              <a:t> </a:t>
            </a:r>
            <a:r>
              <a:rPr lang="en-GB" dirty="0" err="1"/>
              <a:t>amser</a:t>
            </a:r>
            <a:r>
              <a:rPr lang="en-GB" dirty="0"/>
              <a:t> </a:t>
            </a:r>
            <a:r>
              <a:rPr lang="en-GB" dirty="0" err="1"/>
              <a:t>egwyl</a:t>
            </a:r>
            <a:r>
              <a:rPr lang="en-GB" dirty="0"/>
              <a:t>, y </a:t>
            </a:r>
            <a:r>
              <a:rPr lang="en-GB" dirty="0" err="1"/>
              <a:t>plentyn</a:t>
            </a:r>
            <a:r>
              <a:rPr lang="en-GB" dirty="0"/>
              <a:t> </a:t>
            </a:r>
            <a:r>
              <a:rPr lang="en-GB" dirty="0" err="1"/>
              <a:t>ddim</a:t>
            </a:r>
            <a:r>
              <a:rPr lang="en-GB" dirty="0"/>
              <a:t> </a:t>
            </a:r>
            <a:r>
              <a:rPr lang="en-GB" dirty="0" err="1"/>
              <a:t>yn</a:t>
            </a:r>
            <a:r>
              <a:rPr lang="en-GB" dirty="0"/>
              <a:t> </a:t>
            </a:r>
            <a:r>
              <a:rPr lang="en-GB" dirty="0" err="1"/>
              <a:t>cael</a:t>
            </a:r>
            <a:r>
              <a:rPr lang="en-GB" dirty="0"/>
              <a:t> </a:t>
            </a:r>
            <a:r>
              <a:rPr lang="en-GB" dirty="0" err="1"/>
              <a:t>mynd</a:t>
            </a:r>
            <a:r>
              <a:rPr lang="en-GB" dirty="0"/>
              <a:t> </a:t>
            </a:r>
            <a:r>
              <a:rPr lang="en-GB" dirty="0" err="1"/>
              <a:t>ar</a:t>
            </a:r>
            <a:r>
              <a:rPr lang="en-GB" dirty="0"/>
              <a:t> drip </a:t>
            </a:r>
            <a:r>
              <a:rPr lang="en-GB" dirty="0" err="1"/>
              <a:t>ysgol</a:t>
            </a:r>
            <a:r>
              <a:rPr lang="en-GB" dirty="0"/>
              <a:t> </a:t>
            </a:r>
            <a:r>
              <a:rPr lang="en-GB" dirty="0" err="1"/>
              <a:t>i'r</a:t>
            </a:r>
            <a:r>
              <a:rPr lang="en-GB" dirty="0"/>
              <a:t> </a:t>
            </a:r>
            <a:r>
              <a:rPr lang="en-GB" dirty="0" err="1"/>
              <a:t>llyfrgell</a:t>
            </a:r>
            <a:r>
              <a:rPr lang="en-GB" dirty="0"/>
              <a:t>)</a:t>
            </a:r>
          </a:p>
          <a:p>
            <a:r>
              <a:rPr lang="en-GB" dirty="0" err="1"/>
              <a:t>Nid</a:t>
            </a:r>
            <a:r>
              <a:rPr lang="en-GB" dirty="0"/>
              <a:t> </a:t>
            </a:r>
            <a:r>
              <a:rPr lang="en-GB" dirty="0" err="1"/>
              <a:t>oes</a:t>
            </a:r>
            <a:r>
              <a:rPr lang="en-GB" dirty="0"/>
              <a:t> </a:t>
            </a:r>
            <a:r>
              <a:rPr lang="en-GB" dirty="0" err="1"/>
              <a:t>gan</a:t>
            </a:r>
            <a:r>
              <a:rPr lang="en-GB" dirty="0"/>
              <a:t> y </a:t>
            </a:r>
            <a:r>
              <a:rPr lang="en-GB" dirty="0" err="1"/>
              <a:t>rhiant</a:t>
            </a:r>
            <a:r>
              <a:rPr lang="en-GB" dirty="0"/>
              <a:t> </a:t>
            </a:r>
            <a:r>
              <a:rPr lang="en-GB" dirty="0" err="1"/>
              <a:t>unrhyw</a:t>
            </a:r>
            <a:r>
              <a:rPr lang="en-GB" dirty="0"/>
              <a:t> </a:t>
            </a:r>
            <a:r>
              <a:rPr lang="en-GB" dirty="0" err="1"/>
              <a:t>reolaeth</a:t>
            </a:r>
            <a:r>
              <a:rPr lang="en-GB" dirty="0"/>
              <a:t> </a:t>
            </a:r>
            <a:r>
              <a:rPr lang="en-GB" dirty="0" err="1"/>
              <a:t>dros</a:t>
            </a:r>
            <a:r>
              <a:rPr lang="en-GB" dirty="0"/>
              <a:t> y </a:t>
            </a:r>
            <a:r>
              <a:rPr lang="en-GB" dirty="0" err="1"/>
              <a:t>canlyniadau</a:t>
            </a:r>
            <a:r>
              <a:rPr lang="en-GB" dirty="0"/>
              <a:t> </a:t>
            </a:r>
            <a:r>
              <a:rPr lang="en-GB" dirty="0" err="1"/>
              <a:t>rhesymegol</a:t>
            </a:r>
            <a:r>
              <a:rPr lang="en-GB" dirty="0"/>
              <a:t> </a:t>
            </a:r>
            <a:r>
              <a:rPr lang="en-GB" dirty="0" err="1"/>
              <a:t>hyn</a:t>
            </a:r>
            <a:r>
              <a:rPr lang="en-GB" dirty="0"/>
              <a:t>, </a:t>
            </a:r>
            <a:r>
              <a:rPr lang="en-GB" dirty="0" err="1"/>
              <a:t>ond</a:t>
            </a:r>
            <a:r>
              <a:rPr lang="en-GB" dirty="0"/>
              <a:t> </a:t>
            </a:r>
            <a:r>
              <a:rPr lang="en-GB" dirty="0" err="1"/>
              <a:t>mae</a:t>
            </a:r>
            <a:r>
              <a:rPr lang="en-GB" dirty="0"/>
              <a:t> </a:t>
            </a:r>
            <a:r>
              <a:rPr lang="en-GB" dirty="0" err="1"/>
              <a:t>gan</a:t>
            </a:r>
            <a:r>
              <a:rPr lang="en-GB" dirty="0"/>
              <a:t> </a:t>
            </a:r>
            <a:r>
              <a:rPr lang="en-GB" dirty="0" err="1"/>
              <a:t>yr</a:t>
            </a:r>
            <a:r>
              <a:rPr lang="en-GB" dirty="0"/>
              <a:t> </a:t>
            </a:r>
            <a:r>
              <a:rPr lang="en-GB" dirty="0" err="1"/>
              <a:t>ysgol</a:t>
            </a:r>
            <a:r>
              <a:rPr lang="en-GB" dirty="0"/>
              <a:t>, felly </a:t>
            </a:r>
            <a:r>
              <a:rPr lang="en-GB" dirty="0" err="1"/>
              <a:t>nid</a:t>
            </a:r>
            <a:r>
              <a:rPr lang="en-GB" dirty="0"/>
              <a:t> </a:t>
            </a:r>
            <a:r>
              <a:rPr lang="en-GB" dirty="0" err="1"/>
              <a:t>yw'r</a:t>
            </a:r>
            <a:r>
              <a:rPr lang="en-GB" dirty="0"/>
              <a:t> </a:t>
            </a:r>
            <a:r>
              <a:rPr lang="en-GB" dirty="0" err="1"/>
              <a:t>plentyn</a:t>
            </a:r>
            <a:r>
              <a:rPr lang="en-GB" dirty="0"/>
              <a:t> </a:t>
            </a:r>
            <a:r>
              <a:rPr lang="en-GB" dirty="0" err="1"/>
              <a:t>yn</a:t>
            </a:r>
            <a:r>
              <a:rPr lang="en-GB" dirty="0"/>
              <a:t> </a:t>
            </a:r>
            <a:r>
              <a:rPr lang="en-GB" dirty="0" err="1"/>
              <a:t>debygol</a:t>
            </a:r>
            <a:r>
              <a:rPr lang="en-GB" dirty="0"/>
              <a:t> o </a:t>
            </a:r>
            <a:r>
              <a:rPr lang="en-GB" dirty="0" err="1"/>
              <a:t>deimlo'r</a:t>
            </a:r>
            <a:r>
              <a:rPr lang="en-GB" dirty="0"/>
              <a:t> </a:t>
            </a:r>
            <a:r>
              <a:rPr lang="en-GB" dirty="0" err="1"/>
              <a:t>angen</a:t>
            </a:r>
            <a:r>
              <a:rPr lang="en-GB" dirty="0"/>
              <a:t> </a:t>
            </a:r>
            <a:r>
              <a:rPr lang="en-GB" dirty="0" err="1"/>
              <a:t>i</a:t>
            </a:r>
            <a:r>
              <a:rPr lang="en-GB" dirty="0"/>
              <a:t> “</a:t>
            </a:r>
            <a:r>
              <a:rPr lang="en-GB" dirty="0" err="1"/>
              <a:t>gosbi</a:t>
            </a:r>
            <a:r>
              <a:rPr lang="en-GB" dirty="0"/>
              <a:t>” y </a:t>
            </a:r>
            <a:r>
              <a:rPr lang="en-GB" dirty="0" err="1"/>
              <a:t>rhiant</a:t>
            </a:r>
            <a:r>
              <a:rPr lang="en-GB" dirty="0"/>
              <a:t>)</a:t>
            </a:r>
          </a:p>
          <a:p>
            <a:endParaRPr lang="en-GB" dirty="0"/>
          </a:p>
          <a:p>
            <a:r>
              <a:rPr lang="en-GB" dirty="0" err="1"/>
              <a:t>Efallai</a:t>
            </a:r>
            <a:r>
              <a:rPr lang="en-GB" dirty="0"/>
              <a:t> </a:t>
            </a:r>
            <a:r>
              <a:rPr lang="en-GB" dirty="0" err="1"/>
              <a:t>yr</a:t>
            </a:r>
            <a:r>
              <a:rPr lang="en-GB" dirty="0"/>
              <a:t> </a:t>
            </a:r>
            <a:r>
              <a:rPr lang="en-GB" dirty="0" err="1"/>
              <a:t>hoffech</a:t>
            </a:r>
            <a:r>
              <a:rPr lang="en-GB" dirty="0"/>
              <a:t> chi </a:t>
            </a:r>
            <a:r>
              <a:rPr lang="en-GB" dirty="0" err="1"/>
              <a:t>ystyried</a:t>
            </a:r>
            <a:r>
              <a:rPr lang="en-GB" dirty="0"/>
              <a:t> </a:t>
            </a:r>
            <a:r>
              <a:rPr lang="en-GB" dirty="0" err="1"/>
              <a:t>rhai</a:t>
            </a:r>
            <a:r>
              <a:rPr lang="en-GB" dirty="0"/>
              <a:t> </a:t>
            </a:r>
            <a:r>
              <a:rPr lang="en-GB" dirty="0" err="1"/>
              <a:t>o'r</a:t>
            </a:r>
            <a:r>
              <a:rPr lang="en-GB" dirty="0"/>
              <a:t> “</a:t>
            </a:r>
            <a:r>
              <a:rPr lang="en-GB" dirty="0" err="1"/>
              <a:t>brwydrau</a:t>
            </a:r>
            <a:r>
              <a:rPr lang="en-GB" dirty="0"/>
              <a:t>” </a:t>
            </a:r>
            <a:r>
              <a:rPr lang="en-GB" dirty="0" err="1"/>
              <a:t>rydych</a:t>
            </a:r>
            <a:r>
              <a:rPr lang="en-GB" dirty="0"/>
              <a:t> </a:t>
            </a:r>
            <a:r>
              <a:rPr lang="en-GB" dirty="0" err="1"/>
              <a:t>chi’n</a:t>
            </a:r>
            <a:r>
              <a:rPr lang="en-GB" dirty="0"/>
              <a:t> </a:t>
            </a:r>
            <a:r>
              <a:rPr lang="en-GB" dirty="0" err="1"/>
              <a:t>eu</a:t>
            </a:r>
            <a:r>
              <a:rPr lang="en-GB" dirty="0"/>
              <a:t> </a:t>
            </a:r>
            <a:r>
              <a:rPr lang="en-GB" dirty="0" err="1"/>
              <a:t>cael</a:t>
            </a:r>
            <a:r>
              <a:rPr lang="en-GB" dirty="0"/>
              <a:t> </a:t>
            </a:r>
            <a:r>
              <a:rPr lang="en-GB" dirty="0" err="1"/>
              <a:t>gyda’ch</a:t>
            </a:r>
            <a:r>
              <a:rPr lang="en-GB" dirty="0"/>
              <a:t> plant a </a:t>
            </a:r>
            <a:r>
              <a:rPr lang="en-GB" dirty="0" err="1"/>
              <a:t>meddwl</a:t>
            </a:r>
            <a:r>
              <a:rPr lang="en-GB" dirty="0"/>
              <a:t> am y </a:t>
            </a:r>
            <a:r>
              <a:rPr lang="en-GB" dirty="0" err="1"/>
              <a:t>canlyniadau</a:t>
            </a:r>
            <a:r>
              <a:rPr lang="en-GB" dirty="0"/>
              <a:t> </a:t>
            </a:r>
            <a:r>
              <a:rPr lang="en-GB" dirty="0" err="1"/>
              <a:t>naturiol</a:t>
            </a:r>
            <a:r>
              <a:rPr lang="en-GB" dirty="0"/>
              <a:t> a </a:t>
            </a:r>
            <a:r>
              <a:rPr lang="en-GB" dirty="0" err="1"/>
              <a:t>rhesymegol</a:t>
            </a:r>
            <a:r>
              <a:rPr lang="en-GB" dirty="0"/>
              <a:t> a </a:t>
            </a:r>
            <a:r>
              <a:rPr lang="en-GB" dirty="0" err="1"/>
              <a:t>ddaw</a:t>
            </a:r>
            <a:r>
              <a:rPr lang="en-GB" dirty="0"/>
              <a:t> </a:t>
            </a:r>
            <a:r>
              <a:rPr lang="en-GB" dirty="0" err="1"/>
              <a:t>yn</a:t>
            </a:r>
            <a:r>
              <a:rPr lang="en-GB" dirty="0"/>
              <a:t> </a:t>
            </a:r>
            <a:r>
              <a:rPr lang="en-GB" dirty="0" err="1"/>
              <a:t>sgil</a:t>
            </a:r>
            <a:r>
              <a:rPr lang="en-GB" dirty="0"/>
              <a:t> </a:t>
            </a:r>
            <a:r>
              <a:rPr lang="en-GB" dirty="0" err="1"/>
              <a:t>hynny</a:t>
            </a:r>
            <a:r>
              <a:rPr lang="en-GB" dirty="0"/>
              <a:t>.</a:t>
            </a:r>
          </a:p>
          <a:p>
            <a:endParaRPr lang="en-GB" dirty="0"/>
          </a:p>
          <a:p>
            <a:r>
              <a:rPr lang="en-GB" dirty="0"/>
              <a:t>DARLLEN DEFNYDDIOL </a:t>
            </a:r>
            <a:r>
              <a:rPr lang="en-GB" dirty="0" err="1"/>
              <a:t>Llyfr</a:t>
            </a:r>
            <a:r>
              <a:rPr lang="en-GB" dirty="0"/>
              <a:t> Sarah </a:t>
            </a:r>
            <a:r>
              <a:rPr lang="en-GB" dirty="0" err="1"/>
              <a:t>Naish</a:t>
            </a:r>
            <a:r>
              <a:rPr lang="en-GB" dirty="0"/>
              <a:t> “Therapeutic Parenting in a Nutshell” ac “A-Z of Therapeutic Parenting”</a:t>
            </a:r>
          </a:p>
          <a:p>
            <a:endParaRPr lang="en-GB" dirty="0"/>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16</a:t>
            </a:fld>
            <a:endParaRPr lang="en-GB"/>
          </a:p>
        </p:txBody>
      </p:sp>
    </p:spTree>
    <p:extLst>
      <p:ext uri="{BB962C8B-B14F-4D97-AF65-F5344CB8AC3E}">
        <p14:creationId xmlns:p14="http://schemas.microsoft.com/office/powerpoint/2010/main" val="4130719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Defnyddiwch y technegau hyn yn ofalus; mae rhieni'n adnabod eu plant eu hunain ac fel arfer mae ganddyn nhw syniad da am ba rai o'r technegau hyn a allai weithio a pha rai allai beri i'r plentyn </a:t>
            </a:r>
            <a:r>
              <a:rPr kumimoji="0" lang="cy-GB" sz="1200" b="0" i="0" u="none" strike="noStrike" kern="1200" cap="none" spc="0" normalizeH="0" baseline="0" noProof="0" dirty="0" err="1">
                <a:ln>
                  <a:noFill/>
                </a:ln>
                <a:solidFill>
                  <a:prstClr val="black"/>
                </a:solidFill>
                <a:effectLst/>
                <a:uLnTx/>
                <a:uFillTx/>
                <a:latin typeface="+mn-lt"/>
                <a:ea typeface="+mn-ea"/>
                <a:cs typeface="+mn-cs"/>
              </a:rPr>
              <a:t>gamreoleiddio</a:t>
            </a:r>
            <a:r>
              <a:rPr kumimoji="0" lang="cy-GB" sz="1200" b="0" i="0" u="none" strike="noStrike" kern="1200" cap="none" spc="0" normalizeH="0" baseline="0" noProof="0" dirty="0">
                <a:ln>
                  <a:noFill/>
                </a:ln>
                <a:solidFill>
                  <a:prstClr val="black"/>
                </a:solidFill>
                <a:effectLst/>
                <a:uLnTx/>
                <a:uFillTx/>
                <a:latin typeface="+mn-lt"/>
                <a:ea typeface="+mn-ea"/>
                <a:cs typeface="+mn-cs"/>
              </a:rPr>
              <a:t> ymhellach.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EGS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plentyn sy'n </a:t>
            </a:r>
            <a:r>
              <a:rPr kumimoji="0" lang="cy-GB" sz="1200" b="1" i="0" u="none" strike="noStrike" kern="1200" cap="none" spc="0" normalizeH="0" baseline="0" noProof="0" dirty="0" err="1">
                <a:ln>
                  <a:noFill/>
                </a:ln>
                <a:solidFill>
                  <a:prstClr val="black"/>
                </a:solidFill>
                <a:effectLst/>
                <a:uLnTx/>
                <a:uFillTx/>
                <a:latin typeface="+mn-lt"/>
                <a:ea typeface="+mn-ea"/>
                <a:cs typeface="+mn-cs"/>
              </a:rPr>
              <a:t>gor</a:t>
            </a:r>
            <a:r>
              <a:rPr kumimoji="0" lang="cy-GB" sz="1200" b="1" i="0" u="none" strike="noStrike" kern="1200" cap="none" spc="0" normalizeH="0" baseline="0" noProof="0" dirty="0">
                <a:ln>
                  <a:noFill/>
                </a:ln>
                <a:solidFill>
                  <a:prstClr val="black"/>
                </a:solidFill>
                <a:effectLst/>
                <a:uLnTx/>
                <a:uFillTx/>
                <a:latin typeface="+mn-lt"/>
                <a:ea typeface="+mn-ea"/>
                <a:cs typeface="+mn-cs"/>
              </a:rPr>
              <a:t>-ymateb </a:t>
            </a:r>
            <a:r>
              <a:rPr kumimoji="0" lang="cy-GB" sz="1200" b="0" i="0" u="none" strike="noStrike" kern="1200" cap="none" spc="0" normalizeH="0" baseline="0" noProof="0" dirty="0">
                <a:ln>
                  <a:noFill/>
                </a:ln>
                <a:solidFill>
                  <a:prstClr val="black"/>
                </a:solidFill>
                <a:effectLst/>
                <a:uLnTx/>
                <a:uFillTx/>
                <a:latin typeface="+mn-lt"/>
                <a:ea typeface="+mn-ea"/>
                <a:cs typeface="+mn-cs"/>
              </a:rPr>
              <a:t>wedi eistedd yn lliwio'n dawel am 5 munud tra bod y rhiant ar y ffôn.  Rhowch </a:t>
            </a:r>
            <a:r>
              <a:rPr kumimoji="0" lang="cy-GB" sz="1200" b="0" i="0" u="none" strike="noStrike" kern="1200" cap="none" spc="0" normalizeH="0" baseline="0" noProof="0" dirty="0" err="1">
                <a:ln>
                  <a:noFill/>
                </a:ln>
                <a:solidFill>
                  <a:prstClr val="black"/>
                </a:solidFill>
                <a:effectLst/>
                <a:uLnTx/>
                <a:uFillTx/>
                <a:latin typeface="+mn-lt"/>
                <a:ea typeface="+mn-ea"/>
                <a:cs typeface="+mn-cs"/>
              </a:rPr>
              <a:t>syrpreis</a:t>
            </a:r>
            <a:r>
              <a:rPr kumimoji="0" lang="cy-GB" sz="1200" b="0" i="0" u="none" strike="noStrike" kern="1200" cap="none" spc="0" normalizeH="0" baseline="0" noProof="0" dirty="0">
                <a:ln>
                  <a:noFill/>
                </a:ln>
                <a:solidFill>
                  <a:prstClr val="black"/>
                </a:solidFill>
                <a:effectLst/>
                <a:uLnTx/>
                <a:uFillTx/>
                <a:latin typeface="+mn-lt"/>
                <a:ea typeface="+mn-ea"/>
                <a:cs typeface="+mn-cs"/>
              </a:rPr>
              <a:t> i’r plentyn trwy roi llwyth o ganmoliaeth iddyn nhw “Rydw i mor falch dy fod di wedi eistedd mor dawel tra roeddwn i ar y ffôn gydag </a:t>
            </a:r>
            <a:r>
              <a:rPr kumimoji="0" lang="cy-GB" sz="1200" b="0" i="0" u="none" strike="noStrike" kern="1200" cap="none" spc="0" normalizeH="0" baseline="0" noProof="0" dirty="0" err="1">
                <a:ln>
                  <a:noFill/>
                </a:ln>
                <a:solidFill>
                  <a:prstClr val="black"/>
                </a:solidFill>
                <a:effectLst/>
                <a:uLnTx/>
                <a:uFillTx/>
                <a:latin typeface="+mn-lt"/>
                <a:ea typeface="+mn-ea"/>
                <a:cs typeface="+mn-cs"/>
              </a:rPr>
              <a:t>Anti</a:t>
            </a:r>
            <a:r>
              <a:rPr kumimoji="0" lang="cy-GB" sz="1200" b="0" i="0" u="none" strike="noStrike" kern="1200" cap="none" spc="0" normalizeH="0" baseline="0" noProof="0" dirty="0">
                <a:ln>
                  <a:noFill/>
                </a:ln>
                <a:solidFill>
                  <a:prstClr val="black"/>
                </a:solidFill>
                <a:effectLst/>
                <a:uLnTx/>
                <a:uFillTx/>
                <a:latin typeface="+mn-lt"/>
                <a:ea typeface="+mn-ea"/>
                <a:cs typeface="+mn-cs"/>
              </a:rPr>
              <a:t> Ann, da iawn, roedd hynny’n anhygoel!” (yn hytrach na dweud “pam na fedri di fod fel hyn drwy’r amser, rwyt ti fel arfer yn torri ar fy nhraws drwy’r amser tra dwi ar y ffôn”) - meddyliwch am oed emosiynol nid oed cronolegol y plentyn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plentyn</a:t>
            </a:r>
            <a:r>
              <a:rPr kumimoji="0" lang="cy-GB" sz="1200" b="1" i="0" u="none" strike="noStrike" kern="1200" cap="none" spc="0" normalizeH="0" baseline="0" noProof="0" dirty="0">
                <a:ln>
                  <a:noFill/>
                </a:ln>
                <a:solidFill>
                  <a:prstClr val="black"/>
                </a:solidFill>
                <a:effectLst/>
                <a:uLnTx/>
                <a:uFillTx/>
                <a:latin typeface="+mn-lt"/>
                <a:ea typeface="+mn-ea"/>
                <a:cs typeface="+mn-cs"/>
              </a:rPr>
              <a:t> annisgwyl</a:t>
            </a:r>
            <a:r>
              <a:rPr kumimoji="0" lang="cy-GB" sz="1200" b="0" i="0" u="none" strike="noStrike" kern="1200" cap="none" spc="0" normalizeH="0" baseline="0" noProof="0" dirty="0">
                <a:ln>
                  <a:noFill/>
                </a:ln>
                <a:solidFill>
                  <a:prstClr val="black"/>
                </a:solidFill>
                <a:effectLst/>
                <a:uLnTx/>
                <a:uFillTx/>
                <a:latin typeface="+mn-lt"/>
                <a:ea typeface="+mn-ea"/>
                <a:cs typeface="+mn-cs"/>
              </a:rPr>
              <a:t> wedi taflu plât ar y llawr ac mae wedi malu.  Yn hytrach na beirniadu'r plentyn am dorri'r plât, dywedwch “wyt ti’n gwybod beth, pan oeddwn i wedi cael llond bol yr wythnos diwethaf am i'r deintydd ganslo fy apwyntiad ar fyr rybudd, roeddwn i'n teimlo fel malu rhywbeth.  Tybed pam dy fod di wedi cael llond bol?  Rwy'n gwybod bod gen ti Wasanaeth yn yr ysgol yfory a bod hynny’n anodd i ti.  Wyt ti eisiau siarad amdano?  Beth bynnag, doeddwn i ddim yn hoff iawn o'r plât yna erioed.   Beth am i ni fynd i ddewis rhai newydd yn </a:t>
            </a:r>
            <a:r>
              <a:rPr kumimoji="0" lang="cy-GB" sz="1200" b="0" i="0" u="none" strike="noStrike" kern="1200" cap="none" spc="0" normalizeH="0" baseline="0" noProof="0" dirty="0" err="1">
                <a:ln>
                  <a:noFill/>
                </a:ln>
                <a:solidFill>
                  <a:prstClr val="black"/>
                </a:solidFill>
                <a:effectLst/>
                <a:uLnTx/>
                <a:uFillTx/>
                <a:latin typeface="+mn-lt"/>
                <a:ea typeface="+mn-ea"/>
                <a:cs typeface="+mn-cs"/>
              </a:rPr>
              <a:t>Ikea</a:t>
            </a:r>
            <a:r>
              <a:rPr kumimoji="0" lang="cy-GB" sz="1200" b="0" i="0" u="none" strike="noStrike" kern="1200" cap="none" spc="0" normalizeH="0" baseline="0" noProof="0" dirty="0">
                <a:ln>
                  <a:noFill/>
                </a:ln>
                <a:solidFill>
                  <a:prstClr val="black"/>
                </a:solidFill>
                <a:effectLst/>
                <a:uLnTx/>
                <a:uFillTx/>
                <a:latin typeface="+mn-lt"/>
                <a:ea typeface="+mn-ea"/>
                <a:cs typeface="+mn-cs"/>
              </a:rPr>
              <a:t> dros y penwythnos?”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plentyn </a:t>
            </a:r>
            <a:r>
              <a:rPr kumimoji="0" lang="cy-GB" sz="1200" b="1" i="0" u="none" strike="noStrike" kern="1200" cap="none" spc="0" normalizeH="0" baseline="0" noProof="0" dirty="0">
                <a:ln>
                  <a:noFill/>
                </a:ln>
                <a:solidFill>
                  <a:prstClr val="black"/>
                </a:solidFill>
                <a:effectLst/>
                <a:uLnTx/>
                <a:uFillTx/>
                <a:latin typeface="+mn-lt"/>
                <a:ea typeface="+mn-ea"/>
                <a:cs typeface="+mn-cs"/>
              </a:rPr>
              <a:t>Hiwmor a Hwyl Diamod</a:t>
            </a:r>
            <a:r>
              <a:rPr kumimoji="0" lang="cy-GB" sz="1200" b="0" i="0" u="none" strike="noStrike" kern="1200" cap="none" spc="0" normalizeH="0" baseline="0" noProof="0" dirty="0">
                <a:ln>
                  <a:noFill/>
                </a:ln>
                <a:solidFill>
                  <a:prstClr val="black"/>
                </a:solidFill>
                <a:effectLst/>
                <a:uLnTx/>
                <a:uFillTx/>
                <a:latin typeface="+mn-lt"/>
                <a:ea typeface="+mn-ea"/>
                <a:cs typeface="+mn-cs"/>
              </a:rPr>
              <a:t> yn gwrthod rhoi côt ymlaen i fynd i'r ysgol ar ddiwrnod oer iawn.  Nid yw'r rhiant yn rhoi sylwadau ar y gwrthodiad ond yn hytrach mae'n lapio'u hunain yn y </a:t>
            </a:r>
            <a:r>
              <a:rPr kumimoji="0" lang="cy-GB" sz="1200" b="0" i="0" u="none" strike="noStrike" kern="1200" cap="none" spc="0" normalizeH="0" baseline="0" noProof="0" dirty="0" err="1">
                <a:ln>
                  <a:noFill/>
                </a:ln>
                <a:solidFill>
                  <a:prstClr val="black"/>
                </a:solidFill>
                <a:effectLst/>
                <a:uLnTx/>
                <a:uFillTx/>
                <a:latin typeface="+mn-lt"/>
                <a:ea typeface="+mn-ea"/>
                <a:cs typeface="+mn-cs"/>
              </a:rPr>
              <a:t>gôt</a:t>
            </a:r>
            <a:r>
              <a:rPr kumimoji="0" lang="cy-GB" sz="1200" b="0" i="0" u="none" strike="noStrike" kern="1200" cap="none" spc="0" normalizeH="0" baseline="0" noProof="0" dirty="0">
                <a:ln>
                  <a:noFill/>
                </a:ln>
                <a:solidFill>
                  <a:prstClr val="black"/>
                </a:solidFill>
                <a:effectLst/>
                <a:uLnTx/>
                <a:uFillTx/>
                <a:latin typeface="+mn-lt"/>
                <a:ea typeface="+mn-ea"/>
                <a:cs typeface="+mn-cs"/>
              </a:rPr>
              <a:t> fwyaf trwchus y </a:t>
            </a:r>
            <a:r>
              <a:rPr kumimoji="0" lang="cy-GB" sz="1200" b="0" i="0" u="none" strike="noStrike" kern="1200" cap="none" spc="0" normalizeH="0" baseline="0" noProof="0" dirty="0" err="1">
                <a:ln>
                  <a:noFill/>
                </a:ln>
                <a:solidFill>
                  <a:prstClr val="black"/>
                </a:solidFill>
                <a:effectLst/>
                <a:uLnTx/>
                <a:uFillTx/>
                <a:latin typeface="+mn-lt"/>
                <a:ea typeface="+mn-ea"/>
                <a:cs typeface="+mn-cs"/>
              </a:rPr>
              <a:t>gallant</a:t>
            </a:r>
            <a:r>
              <a:rPr kumimoji="0" lang="cy-GB" sz="1200" b="0" i="0" u="none" strike="noStrike" kern="1200" cap="none" spc="0" normalizeH="0" baseline="0" noProof="0" dirty="0">
                <a:ln>
                  <a:noFill/>
                </a:ln>
                <a:solidFill>
                  <a:prstClr val="black"/>
                </a:solidFill>
                <a:effectLst/>
                <a:uLnTx/>
                <a:uFillTx/>
                <a:latin typeface="+mn-lt"/>
                <a:ea typeface="+mn-ea"/>
                <a:cs typeface="+mn-cs"/>
              </a:rPr>
              <a:t> ddod o hyd iddi, ynghyd â sgarff, het a menig, yna mae'n dweud “Dwi'n mynd i </a:t>
            </a:r>
            <a:r>
              <a:rPr kumimoji="0" lang="cy-GB" sz="1200" b="0" i="0" u="none" strike="noStrike" kern="1200" cap="none" spc="0" normalizeH="0" baseline="0" noProof="0" dirty="0" err="1">
                <a:ln>
                  <a:noFill/>
                </a:ln>
                <a:solidFill>
                  <a:prstClr val="black"/>
                </a:solidFill>
                <a:effectLst/>
                <a:uLnTx/>
                <a:uFillTx/>
                <a:latin typeface="+mn-lt"/>
                <a:ea typeface="+mn-ea"/>
                <a:cs typeface="+mn-cs"/>
              </a:rPr>
              <a:t>fyny'r</a:t>
            </a:r>
            <a:r>
              <a:rPr kumimoji="0" lang="cy-GB" sz="1200" b="0" i="0" u="none" strike="noStrike" kern="1200" cap="none" spc="0" normalizeH="0" baseline="0" noProof="0" dirty="0">
                <a:ln>
                  <a:noFill/>
                </a:ln>
                <a:solidFill>
                  <a:prstClr val="black"/>
                </a:solidFill>
                <a:effectLst/>
                <a:uLnTx/>
                <a:uFillTx/>
                <a:latin typeface="+mn-lt"/>
                <a:ea typeface="+mn-ea"/>
                <a:cs typeface="+mn-cs"/>
              </a:rPr>
              <a:t> grisiau i gael pâr arall o </a:t>
            </a:r>
            <a:r>
              <a:rPr kumimoji="0" lang="cy-GB" sz="1200" b="0" i="0" u="none" strike="noStrike" kern="1200" cap="none" spc="0" normalizeH="0" baseline="0" noProof="0" dirty="0" err="1">
                <a:ln>
                  <a:noFill/>
                </a:ln>
                <a:solidFill>
                  <a:prstClr val="black"/>
                </a:solidFill>
                <a:effectLst/>
                <a:uLnTx/>
                <a:uFillTx/>
                <a:latin typeface="+mn-lt"/>
                <a:ea typeface="+mn-ea"/>
                <a:cs typeface="+mn-cs"/>
              </a:rPr>
              <a:t>sanau</a:t>
            </a:r>
            <a:r>
              <a:rPr kumimoji="0" lang="cy-GB" sz="1200" b="0" i="0" u="none" strike="noStrike" kern="1200" cap="none" spc="0" normalizeH="0" baseline="0" noProof="0" dirty="0">
                <a:ln>
                  <a:noFill/>
                </a:ln>
                <a:solidFill>
                  <a:prstClr val="black"/>
                </a:solidFill>
                <a:effectLst/>
                <a:uLnTx/>
                <a:uFillTx/>
                <a:latin typeface="+mn-lt"/>
                <a:ea typeface="+mn-ea"/>
                <a:cs typeface="+mn-cs"/>
              </a:rPr>
              <a:t> rhag ofn i fy nhraed fynd yn oer, tybed fedri di roi dy </a:t>
            </a:r>
            <a:r>
              <a:rPr kumimoji="0" lang="cy-GB" sz="1200" b="0" i="0" u="none" strike="noStrike" kern="1200" cap="none" spc="0" normalizeH="0" baseline="0" noProof="0" dirty="0" err="1">
                <a:ln>
                  <a:noFill/>
                </a:ln>
                <a:solidFill>
                  <a:prstClr val="black"/>
                </a:solidFill>
                <a:effectLst/>
                <a:uLnTx/>
                <a:uFillTx/>
                <a:latin typeface="+mn-lt"/>
                <a:ea typeface="+mn-ea"/>
                <a:cs typeface="+mn-cs"/>
              </a:rPr>
              <a:t>gôt</a:t>
            </a:r>
            <a:r>
              <a:rPr kumimoji="0" lang="cy-GB" sz="1200" b="0" i="0" u="none" strike="noStrike" kern="1200" cap="none" spc="0" normalizeH="0" baseline="0" noProof="0" dirty="0">
                <a:ln>
                  <a:noFill/>
                </a:ln>
                <a:solidFill>
                  <a:prstClr val="black"/>
                </a:solidFill>
                <a:effectLst/>
                <a:uLnTx/>
                <a:uFillTx/>
                <a:latin typeface="+mn-lt"/>
                <a:ea typeface="+mn-ea"/>
                <a:cs typeface="+mn-cs"/>
              </a:rPr>
              <a:t> ymlaen cyn i mi ddod i lawr y grisiau?”  Os yw'r plentyn yn dal i wrthod rhoi côt ymlaen, gwnewch y daith gerdded i'r ysgol yn hwyl trwy ddweud “tyrd, rydyn ni'n mynd i loncian i'r ysgol i'n cadw ni'n gynnes” a dechrau loncian i'r ysgol yn eich ffasiwn fwyaf </a:t>
            </a:r>
            <a:r>
              <a:rPr kumimoji="0" lang="cy-GB" sz="1200" b="0" i="0" u="none" strike="noStrike" kern="1200" cap="none" spc="0" normalizeH="0" baseline="0" noProof="0" dirty="0" err="1">
                <a:ln>
                  <a:noFill/>
                </a:ln>
                <a:solidFill>
                  <a:prstClr val="black"/>
                </a:solidFill>
                <a:effectLst/>
                <a:uLnTx/>
                <a:uFillTx/>
                <a:latin typeface="+mn-lt"/>
                <a:ea typeface="+mn-ea"/>
                <a:cs typeface="+mn-cs"/>
              </a:rPr>
              <a:t>gorliwiedig</a:t>
            </a:r>
            <a:r>
              <a:rPr kumimoji="0" lang="cy-GB" sz="1200" b="0" i="0" u="none" strike="noStrike" kern="1200" cap="none" spc="0" normalizeH="0" baseline="0" noProof="0" dirty="0">
                <a:ln>
                  <a:noFill/>
                </a:ln>
                <a:solidFill>
                  <a:prstClr val="black"/>
                </a:solidFill>
                <a:effectLst/>
                <a:uLnTx/>
                <a:uFillTx/>
                <a:latin typeface="+mn-lt"/>
                <a:ea typeface="+mn-ea"/>
                <a:cs typeface="+mn-cs"/>
              </a:rPr>
              <a:t>! (mae canlyniad naturiol a rhesymegol yn debygol o ddilyn hefyd),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y-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bwysig cydnabod fel rhieni y gallai fod angen i ni newid/addasu ein dulliau.  Gallwn wneud hyn trwy wylio'n ofalus sut mae ein plentyn yn ymateb ac yn adweithio.  Trwy newid ac addasu, rydym yn modelu i'n plant ei bod yn bosibl ac yn angenrheidiol addasu/newid.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Meddyliwch am ddathlu “un eiliad falch y diwrnod” bob dydd, pa mor anodd bynnag fo’r diwrnod wedi bod!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nad ydych chi’n credu y gall eich plentyn ymdopi â chanmoliaeth uniongyrchol, meddyliwch am “ffonio ffrind” tra bod eich plentyn o fewn clyw a dweud wrthyn nhw pa mor falch ydych chi o'r hyn mae eich plentyn wedi'i wneud heddiw.</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17</a:t>
            </a:fld>
            <a:endParaRPr lang="en-GB"/>
          </a:p>
        </p:txBody>
      </p:sp>
    </p:spTree>
    <p:extLst>
      <p:ext uri="{BB962C8B-B14F-4D97-AF65-F5344CB8AC3E}">
        <p14:creationId xmlns:p14="http://schemas.microsoft.com/office/powerpoint/2010/main" val="256436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Defnyddiwch y technegau hyn yn ofalus; mae rhieni'n adnabod eu plant eu hunain ac fel arfer mae ganddyn nhw syniad da am ba rai o'r technegau hyn a allai weithio a pha rai allai beri i'r plentyn </a:t>
            </a:r>
            <a:r>
              <a:rPr kumimoji="0" lang="cy-GB" sz="1200" b="0" i="0" u="none" strike="noStrike" kern="1200" cap="none" spc="0" normalizeH="0" baseline="0" noProof="0" dirty="0" err="1">
                <a:ln>
                  <a:noFill/>
                </a:ln>
                <a:solidFill>
                  <a:prstClr val="black"/>
                </a:solidFill>
                <a:effectLst/>
                <a:uLnTx/>
                <a:uFillTx/>
                <a:latin typeface="+mn-lt"/>
                <a:ea typeface="+mn-ea"/>
                <a:cs typeface="+mn-cs"/>
              </a:rPr>
              <a:t>gamreoleiddio</a:t>
            </a:r>
            <a:r>
              <a:rPr kumimoji="0" lang="cy-GB" sz="1200" b="0" i="0" u="none" strike="noStrike" kern="1200" cap="none" spc="0" normalizeH="0" baseline="0" noProof="0" dirty="0">
                <a:ln>
                  <a:noFill/>
                </a:ln>
                <a:solidFill>
                  <a:prstClr val="black"/>
                </a:solidFill>
                <a:effectLst/>
                <a:uLnTx/>
                <a:uFillTx/>
                <a:latin typeface="+mn-lt"/>
                <a:ea typeface="+mn-ea"/>
                <a:cs typeface="+mn-cs"/>
              </a:rPr>
              <a:t> ymhellach.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EGS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plentyn sy'n </a:t>
            </a:r>
            <a:r>
              <a:rPr kumimoji="0" lang="cy-GB" sz="1200" b="1" i="0" u="none" strike="noStrike" kern="1200" cap="none" spc="0" normalizeH="0" baseline="0" noProof="0" dirty="0" err="1">
                <a:ln>
                  <a:noFill/>
                </a:ln>
                <a:solidFill>
                  <a:prstClr val="black"/>
                </a:solidFill>
                <a:effectLst/>
                <a:uLnTx/>
                <a:uFillTx/>
                <a:latin typeface="+mn-lt"/>
                <a:ea typeface="+mn-ea"/>
                <a:cs typeface="+mn-cs"/>
              </a:rPr>
              <a:t>gor</a:t>
            </a:r>
            <a:r>
              <a:rPr kumimoji="0" lang="cy-GB" sz="1200" b="1" i="0" u="none" strike="noStrike" kern="1200" cap="none" spc="0" normalizeH="0" baseline="0" noProof="0" dirty="0">
                <a:ln>
                  <a:noFill/>
                </a:ln>
                <a:solidFill>
                  <a:prstClr val="black"/>
                </a:solidFill>
                <a:effectLst/>
                <a:uLnTx/>
                <a:uFillTx/>
                <a:latin typeface="+mn-lt"/>
                <a:ea typeface="+mn-ea"/>
                <a:cs typeface="+mn-cs"/>
              </a:rPr>
              <a:t>-ymateb </a:t>
            </a:r>
            <a:r>
              <a:rPr kumimoji="0" lang="cy-GB" sz="1200" b="0" i="0" u="none" strike="noStrike" kern="1200" cap="none" spc="0" normalizeH="0" baseline="0" noProof="0" dirty="0">
                <a:ln>
                  <a:noFill/>
                </a:ln>
                <a:solidFill>
                  <a:prstClr val="black"/>
                </a:solidFill>
                <a:effectLst/>
                <a:uLnTx/>
                <a:uFillTx/>
                <a:latin typeface="+mn-lt"/>
                <a:ea typeface="+mn-ea"/>
                <a:cs typeface="+mn-cs"/>
              </a:rPr>
              <a:t>wedi eistedd yn lliwio'n dawel am 5 munud tra bod y rhiant ar y ffôn.  Rhowch </a:t>
            </a:r>
            <a:r>
              <a:rPr kumimoji="0" lang="cy-GB" sz="1200" b="0" i="0" u="none" strike="noStrike" kern="1200" cap="none" spc="0" normalizeH="0" baseline="0" noProof="0" dirty="0" err="1">
                <a:ln>
                  <a:noFill/>
                </a:ln>
                <a:solidFill>
                  <a:prstClr val="black"/>
                </a:solidFill>
                <a:effectLst/>
                <a:uLnTx/>
                <a:uFillTx/>
                <a:latin typeface="+mn-lt"/>
                <a:ea typeface="+mn-ea"/>
                <a:cs typeface="+mn-cs"/>
              </a:rPr>
              <a:t>syrpreis</a:t>
            </a:r>
            <a:r>
              <a:rPr kumimoji="0" lang="cy-GB" sz="1200" b="0" i="0" u="none" strike="noStrike" kern="1200" cap="none" spc="0" normalizeH="0" baseline="0" noProof="0" dirty="0">
                <a:ln>
                  <a:noFill/>
                </a:ln>
                <a:solidFill>
                  <a:prstClr val="black"/>
                </a:solidFill>
                <a:effectLst/>
                <a:uLnTx/>
                <a:uFillTx/>
                <a:latin typeface="+mn-lt"/>
                <a:ea typeface="+mn-ea"/>
                <a:cs typeface="+mn-cs"/>
              </a:rPr>
              <a:t> i’r plentyn trwy roi llwyth o ganmoliaeth iddyn nhw “Rydw i mor falch dy fod di wedi eistedd mor dawel tra roeddwn i ar y ffôn gydag </a:t>
            </a:r>
            <a:r>
              <a:rPr kumimoji="0" lang="cy-GB" sz="1200" b="0" i="0" u="none" strike="noStrike" kern="1200" cap="none" spc="0" normalizeH="0" baseline="0" noProof="0" dirty="0" err="1">
                <a:ln>
                  <a:noFill/>
                </a:ln>
                <a:solidFill>
                  <a:prstClr val="black"/>
                </a:solidFill>
                <a:effectLst/>
                <a:uLnTx/>
                <a:uFillTx/>
                <a:latin typeface="+mn-lt"/>
                <a:ea typeface="+mn-ea"/>
                <a:cs typeface="+mn-cs"/>
              </a:rPr>
              <a:t>Anti</a:t>
            </a:r>
            <a:r>
              <a:rPr kumimoji="0" lang="cy-GB" sz="1200" b="0" i="0" u="none" strike="noStrike" kern="1200" cap="none" spc="0" normalizeH="0" baseline="0" noProof="0" dirty="0">
                <a:ln>
                  <a:noFill/>
                </a:ln>
                <a:solidFill>
                  <a:prstClr val="black"/>
                </a:solidFill>
                <a:effectLst/>
                <a:uLnTx/>
                <a:uFillTx/>
                <a:latin typeface="+mn-lt"/>
                <a:ea typeface="+mn-ea"/>
                <a:cs typeface="+mn-cs"/>
              </a:rPr>
              <a:t> Ann, da iawn, roedd hynny’n anhygoel!” (yn hytrach na dweud “pam na fedri di fod fel hyn drwy’r amser, rwyt ti fel arfer yn torri ar fy nhraws drwy’r amser tra dwi ar y ffôn”) - meddyliwch am oed emosiynol nid oed cronolegol y plentyn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plentyn</a:t>
            </a:r>
            <a:r>
              <a:rPr kumimoji="0" lang="cy-GB" sz="1200" b="1" i="0" u="none" strike="noStrike" kern="1200" cap="none" spc="0" normalizeH="0" baseline="0" noProof="0" dirty="0">
                <a:ln>
                  <a:noFill/>
                </a:ln>
                <a:solidFill>
                  <a:prstClr val="black"/>
                </a:solidFill>
                <a:effectLst/>
                <a:uLnTx/>
                <a:uFillTx/>
                <a:latin typeface="+mn-lt"/>
                <a:ea typeface="+mn-ea"/>
                <a:cs typeface="+mn-cs"/>
              </a:rPr>
              <a:t> annisgwyl</a:t>
            </a:r>
            <a:r>
              <a:rPr kumimoji="0" lang="cy-GB" sz="1200" b="0" i="0" u="none" strike="noStrike" kern="1200" cap="none" spc="0" normalizeH="0" baseline="0" noProof="0" dirty="0">
                <a:ln>
                  <a:noFill/>
                </a:ln>
                <a:solidFill>
                  <a:prstClr val="black"/>
                </a:solidFill>
                <a:effectLst/>
                <a:uLnTx/>
                <a:uFillTx/>
                <a:latin typeface="+mn-lt"/>
                <a:ea typeface="+mn-ea"/>
                <a:cs typeface="+mn-cs"/>
              </a:rPr>
              <a:t> wedi taflu plât ar y llawr ac mae wedi malu.  Yn hytrach na beirniadu'r plentyn am dorri'r plât, dywedwch “wyt ti’n gwybod beth, pan oeddwn i wedi cael llond bol yr wythnos diwethaf am i'r deintydd ganslo fy apwyntiad ar fyr rybudd, roeddwn i'n teimlo fel malu rhywbeth.  Tybed pam dy fod di wedi cael llond bol?  Rwy'n gwybod bod gen ti Wasanaeth yn yr ysgol yfory a bod hynny’n anodd i ti.  Wyt ti eisiau siarad amdano?  Beth bynnag, doeddwn i ddim yn hoff iawn o'r plât yna erioed.   Beth am i ni fynd i ddewis rhai newydd yn </a:t>
            </a:r>
            <a:r>
              <a:rPr kumimoji="0" lang="cy-GB" sz="1200" b="0" i="0" u="none" strike="noStrike" kern="1200" cap="none" spc="0" normalizeH="0" baseline="0" noProof="0" dirty="0" err="1">
                <a:ln>
                  <a:noFill/>
                </a:ln>
                <a:solidFill>
                  <a:prstClr val="black"/>
                </a:solidFill>
                <a:effectLst/>
                <a:uLnTx/>
                <a:uFillTx/>
                <a:latin typeface="+mn-lt"/>
                <a:ea typeface="+mn-ea"/>
                <a:cs typeface="+mn-cs"/>
              </a:rPr>
              <a:t>Ikea</a:t>
            </a:r>
            <a:r>
              <a:rPr kumimoji="0" lang="cy-GB" sz="1200" b="0" i="0" u="none" strike="noStrike" kern="1200" cap="none" spc="0" normalizeH="0" baseline="0" noProof="0" dirty="0">
                <a:ln>
                  <a:noFill/>
                </a:ln>
                <a:solidFill>
                  <a:prstClr val="black"/>
                </a:solidFill>
                <a:effectLst/>
                <a:uLnTx/>
                <a:uFillTx/>
                <a:latin typeface="+mn-lt"/>
                <a:ea typeface="+mn-ea"/>
                <a:cs typeface="+mn-cs"/>
              </a:rPr>
              <a:t> dros y penwythnos?”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plentyn </a:t>
            </a:r>
            <a:r>
              <a:rPr kumimoji="0" lang="cy-GB" sz="1200" b="1" i="0" u="none" strike="noStrike" kern="1200" cap="none" spc="0" normalizeH="0" baseline="0" noProof="0" dirty="0">
                <a:ln>
                  <a:noFill/>
                </a:ln>
                <a:solidFill>
                  <a:prstClr val="black"/>
                </a:solidFill>
                <a:effectLst/>
                <a:uLnTx/>
                <a:uFillTx/>
                <a:latin typeface="+mn-lt"/>
                <a:ea typeface="+mn-ea"/>
                <a:cs typeface="+mn-cs"/>
              </a:rPr>
              <a:t>Hiwmor a Hwyl Diamod</a:t>
            </a:r>
            <a:r>
              <a:rPr kumimoji="0" lang="cy-GB" sz="1200" b="0" i="0" u="none" strike="noStrike" kern="1200" cap="none" spc="0" normalizeH="0" baseline="0" noProof="0" dirty="0">
                <a:ln>
                  <a:noFill/>
                </a:ln>
                <a:solidFill>
                  <a:prstClr val="black"/>
                </a:solidFill>
                <a:effectLst/>
                <a:uLnTx/>
                <a:uFillTx/>
                <a:latin typeface="+mn-lt"/>
                <a:ea typeface="+mn-ea"/>
                <a:cs typeface="+mn-cs"/>
              </a:rPr>
              <a:t> yn gwrthod rhoi côt ymlaen i fynd i'r ysgol ar ddiwrnod oer iawn.  Nid yw'r rhiant yn rhoi sylwadau ar y gwrthodiad ond yn hytrach mae'n lapio'u hunain yn y </a:t>
            </a:r>
            <a:r>
              <a:rPr kumimoji="0" lang="cy-GB" sz="1200" b="0" i="0" u="none" strike="noStrike" kern="1200" cap="none" spc="0" normalizeH="0" baseline="0" noProof="0" dirty="0" err="1">
                <a:ln>
                  <a:noFill/>
                </a:ln>
                <a:solidFill>
                  <a:prstClr val="black"/>
                </a:solidFill>
                <a:effectLst/>
                <a:uLnTx/>
                <a:uFillTx/>
                <a:latin typeface="+mn-lt"/>
                <a:ea typeface="+mn-ea"/>
                <a:cs typeface="+mn-cs"/>
              </a:rPr>
              <a:t>gôt</a:t>
            </a:r>
            <a:r>
              <a:rPr kumimoji="0" lang="cy-GB" sz="1200" b="0" i="0" u="none" strike="noStrike" kern="1200" cap="none" spc="0" normalizeH="0" baseline="0" noProof="0" dirty="0">
                <a:ln>
                  <a:noFill/>
                </a:ln>
                <a:solidFill>
                  <a:prstClr val="black"/>
                </a:solidFill>
                <a:effectLst/>
                <a:uLnTx/>
                <a:uFillTx/>
                <a:latin typeface="+mn-lt"/>
                <a:ea typeface="+mn-ea"/>
                <a:cs typeface="+mn-cs"/>
              </a:rPr>
              <a:t> fwyaf trwchus y </a:t>
            </a:r>
            <a:r>
              <a:rPr kumimoji="0" lang="cy-GB" sz="1200" b="0" i="0" u="none" strike="noStrike" kern="1200" cap="none" spc="0" normalizeH="0" baseline="0" noProof="0" dirty="0" err="1">
                <a:ln>
                  <a:noFill/>
                </a:ln>
                <a:solidFill>
                  <a:prstClr val="black"/>
                </a:solidFill>
                <a:effectLst/>
                <a:uLnTx/>
                <a:uFillTx/>
                <a:latin typeface="+mn-lt"/>
                <a:ea typeface="+mn-ea"/>
                <a:cs typeface="+mn-cs"/>
              </a:rPr>
              <a:t>gallant</a:t>
            </a:r>
            <a:r>
              <a:rPr kumimoji="0" lang="cy-GB" sz="1200" b="0" i="0" u="none" strike="noStrike" kern="1200" cap="none" spc="0" normalizeH="0" baseline="0" noProof="0" dirty="0">
                <a:ln>
                  <a:noFill/>
                </a:ln>
                <a:solidFill>
                  <a:prstClr val="black"/>
                </a:solidFill>
                <a:effectLst/>
                <a:uLnTx/>
                <a:uFillTx/>
                <a:latin typeface="+mn-lt"/>
                <a:ea typeface="+mn-ea"/>
                <a:cs typeface="+mn-cs"/>
              </a:rPr>
              <a:t> ddod o hyd iddi, ynghyd â sgarff, het a menig, yna mae'n dweud “Dwi'n mynd i </a:t>
            </a:r>
            <a:r>
              <a:rPr kumimoji="0" lang="cy-GB" sz="1200" b="0" i="0" u="none" strike="noStrike" kern="1200" cap="none" spc="0" normalizeH="0" baseline="0" noProof="0" dirty="0" err="1">
                <a:ln>
                  <a:noFill/>
                </a:ln>
                <a:solidFill>
                  <a:prstClr val="black"/>
                </a:solidFill>
                <a:effectLst/>
                <a:uLnTx/>
                <a:uFillTx/>
                <a:latin typeface="+mn-lt"/>
                <a:ea typeface="+mn-ea"/>
                <a:cs typeface="+mn-cs"/>
              </a:rPr>
              <a:t>fyny'r</a:t>
            </a:r>
            <a:r>
              <a:rPr kumimoji="0" lang="cy-GB" sz="1200" b="0" i="0" u="none" strike="noStrike" kern="1200" cap="none" spc="0" normalizeH="0" baseline="0" noProof="0" dirty="0">
                <a:ln>
                  <a:noFill/>
                </a:ln>
                <a:solidFill>
                  <a:prstClr val="black"/>
                </a:solidFill>
                <a:effectLst/>
                <a:uLnTx/>
                <a:uFillTx/>
                <a:latin typeface="+mn-lt"/>
                <a:ea typeface="+mn-ea"/>
                <a:cs typeface="+mn-cs"/>
              </a:rPr>
              <a:t> grisiau i gael pâr arall o </a:t>
            </a:r>
            <a:r>
              <a:rPr kumimoji="0" lang="cy-GB" sz="1200" b="0" i="0" u="none" strike="noStrike" kern="1200" cap="none" spc="0" normalizeH="0" baseline="0" noProof="0" dirty="0" err="1">
                <a:ln>
                  <a:noFill/>
                </a:ln>
                <a:solidFill>
                  <a:prstClr val="black"/>
                </a:solidFill>
                <a:effectLst/>
                <a:uLnTx/>
                <a:uFillTx/>
                <a:latin typeface="+mn-lt"/>
                <a:ea typeface="+mn-ea"/>
                <a:cs typeface="+mn-cs"/>
              </a:rPr>
              <a:t>sanau</a:t>
            </a:r>
            <a:r>
              <a:rPr kumimoji="0" lang="cy-GB" sz="1200" b="0" i="0" u="none" strike="noStrike" kern="1200" cap="none" spc="0" normalizeH="0" baseline="0" noProof="0" dirty="0">
                <a:ln>
                  <a:noFill/>
                </a:ln>
                <a:solidFill>
                  <a:prstClr val="black"/>
                </a:solidFill>
                <a:effectLst/>
                <a:uLnTx/>
                <a:uFillTx/>
                <a:latin typeface="+mn-lt"/>
                <a:ea typeface="+mn-ea"/>
                <a:cs typeface="+mn-cs"/>
              </a:rPr>
              <a:t> rhag ofn i fy nhraed fynd yn oer, tybed fedri di roi dy </a:t>
            </a:r>
            <a:r>
              <a:rPr kumimoji="0" lang="cy-GB" sz="1200" b="0" i="0" u="none" strike="noStrike" kern="1200" cap="none" spc="0" normalizeH="0" baseline="0" noProof="0" dirty="0" err="1">
                <a:ln>
                  <a:noFill/>
                </a:ln>
                <a:solidFill>
                  <a:prstClr val="black"/>
                </a:solidFill>
                <a:effectLst/>
                <a:uLnTx/>
                <a:uFillTx/>
                <a:latin typeface="+mn-lt"/>
                <a:ea typeface="+mn-ea"/>
                <a:cs typeface="+mn-cs"/>
              </a:rPr>
              <a:t>gôt</a:t>
            </a:r>
            <a:r>
              <a:rPr kumimoji="0" lang="cy-GB" sz="1200" b="0" i="0" u="none" strike="noStrike" kern="1200" cap="none" spc="0" normalizeH="0" baseline="0" noProof="0" dirty="0">
                <a:ln>
                  <a:noFill/>
                </a:ln>
                <a:solidFill>
                  <a:prstClr val="black"/>
                </a:solidFill>
                <a:effectLst/>
                <a:uLnTx/>
                <a:uFillTx/>
                <a:latin typeface="+mn-lt"/>
                <a:ea typeface="+mn-ea"/>
                <a:cs typeface="+mn-cs"/>
              </a:rPr>
              <a:t> ymlaen cyn i mi ddod i lawr y grisiau?”  Os yw'r plentyn yn dal i wrthod rhoi côt ymlaen, gwnewch y daith gerdded i'r ysgol yn hwyl trwy ddweud “tyrd, rydyn ni'n mynd i loncian i'r ysgol i'n cadw ni'n gynnes” a dechrau loncian i'r ysgol yn eich ffasiwn fwyaf </a:t>
            </a:r>
            <a:r>
              <a:rPr kumimoji="0" lang="cy-GB" sz="1200" b="0" i="0" u="none" strike="noStrike" kern="1200" cap="none" spc="0" normalizeH="0" baseline="0" noProof="0" dirty="0" err="1">
                <a:ln>
                  <a:noFill/>
                </a:ln>
                <a:solidFill>
                  <a:prstClr val="black"/>
                </a:solidFill>
                <a:effectLst/>
                <a:uLnTx/>
                <a:uFillTx/>
                <a:latin typeface="+mn-lt"/>
                <a:ea typeface="+mn-ea"/>
                <a:cs typeface="+mn-cs"/>
              </a:rPr>
              <a:t>gorliwiedig</a:t>
            </a:r>
            <a:r>
              <a:rPr kumimoji="0" lang="cy-GB" sz="1200" b="0" i="0" u="none" strike="noStrike" kern="1200" cap="none" spc="0" normalizeH="0" baseline="0" noProof="0" dirty="0">
                <a:ln>
                  <a:noFill/>
                </a:ln>
                <a:solidFill>
                  <a:prstClr val="black"/>
                </a:solidFill>
                <a:effectLst/>
                <a:uLnTx/>
                <a:uFillTx/>
                <a:latin typeface="+mn-lt"/>
                <a:ea typeface="+mn-ea"/>
                <a:cs typeface="+mn-cs"/>
              </a:rPr>
              <a:t>! (mae canlyniad naturiol a rhesymegol yn debygol o ddilyn hefyd),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y-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bwysig cydnabod fel rhieni y gallai fod angen i ni newid/addasu ein dulliau.  Gallwn wneud hyn trwy wylio'n ofalus sut mae ein plentyn yn ymateb ac yn adweithio.  Trwy newid ac addasu, rydym yn modelu i'n plant ei bod yn bosibl ac yn angenrheidiol addasu/newid.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Meddyliwch am ddathlu “un eiliad falch y diwrnod” bob dydd, pa mor anodd bynnag fo’r diwrnod wedi bod!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nad ydych chi’n credu y gall eich plentyn ymdopi â chanmoliaeth uniongyrchol, meddyliwch am “ffonio ffrind” tra bod eich plentyn o fewn clyw a dweud wrthyn nhw pa mor falch ydych chi o'r hyn mae eich plentyn wedi'i wneud heddiw.</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18</a:t>
            </a:fld>
            <a:endParaRPr lang="en-GB"/>
          </a:p>
        </p:txBody>
      </p:sp>
    </p:spTree>
    <p:extLst>
      <p:ext uri="{BB962C8B-B14F-4D97-AF65-F5344CB8AC3E}">
        <p14:creationId xmlns:p14="http://schemas.microsoft.com/office/powerpoint/2010/main" val="2769558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sleid hon yn crynhoi'r hyn mae'r cwrs hwn wedi'i gwmpasu.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testun sleidiau yn bwyntiau bwled o ddyfyniad o bapur yr Academi Trawma Plant </a:t>
            </a:r>
            <a:r>
              <a:rPr kumimoji="0" lang="cy-GB" sz="1200" b="1" i="0" u="none" strike="noStrike" kern="1200" cap="none" spc="0" normalizeH="0" baseline="0" noProof="0" dirty="0">
                <a:ln>
                  <a:noFill/>
                </a:ln>
                <a:solidFill>
                  <a:prstClr val="black"/>
                </a:solidFill>
                <a:effectLst/>
                <a:uLnTx/>
                <a:uFillTx/>
                <a:latin typeface="+mn-lt"/>
                <a:ea typeface="+mn-ea"/>
                <a:cs typeface="+mn-cs"/>
              </a:rPr>
              <a:t>“</a:t>
            </a:r>
            <a:r>
              <a:rPr kumimoji="0" lang="cy-GB" sz="1200" b="1" i="0" u="none" strike="noStrike" kern="1200" cap="none" spc="0" normalizeH="0" baseline="0" noProof="0" dirty="0" err="1">
                <a:ln>
                  <a:noFill/>
                </a:ln>
                <a:solidFill>
                  <a:prstClr val="black"/>
                </a:solidFill>
                <a:effectLst/>
                <a:uLnTx/>
                <a:uFillTx/>
                <a:latin typeface="+mn-lt"/>
                <a:ea typeface="+mn-ea"/>
                <a:cs typeface="+mn-cs"/>
              </a:rPr>
              <a:t>Bonding</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and</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Attachment</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in</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Maltreated</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Children</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Consequences</a:t>
            </a:r>
            <a:r>
              <a:rPr kumimoji="0" lang="cy-GB" sz="1200" b="1" i="0" u="none" strike="noStrike" kern="1200" cap="none" spc="0" normalizeH="0" baseline="0" noProof="0" dirty="0">
                <a:ln>
                  <a:noFill/>
                </a:ln>
                <a:solidFill>
                  <a:prstClr val="black"/>
                </a:solidFill>
                <a:effectLst/>
                <a:uLnTx/>
                <a:uFillTx/>
                <a:latin typeface="+mn-lt"/>
                <a:ea typeface="+mn-ea"/>
                <a:cs typeface="+mn-cs"/>
              </a:rPr>
              <a:t> of </a:t>
            </a:r>
            <a:r>
              <a:rPr kumimoji="0" lang="cy-GB" sz="1200" b="1" i="0" u="none" strike="noStrike" kern="1200" cap="none" spc="0" normalizeH="0" baseline="0" noProof="0" dirty="0" err="1">
                <a:ln>
                  <a:noFill/>
                </a:ln>
                <a:solidFill>
                  <a:prstClr val="black"/>
                </a:solidFill>
                <a:effectLst/>
                <a:uLnTx/>
                <a:uFillTx/>
                <a:latin typeface="+mn-lt"/>
                <a:ea typeface="+mn-ea"/>
                <a:cs typeface="+mn-cs"/>
              </a:rPr>
              <a:t>Emotional</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neglect</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in</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childhood</a:t>
            </a:r>
            <a:r>
              <a:rPr kumimoji="0" lang="cy-GB" sz="1200" b="1" i="0" u="none" strike="noStrike" kern="1200" cap="none" spc="0" normalizeH="0" baseline="0" noProof="0" dirty="0">
                <a:ln>
                  <a:noFill/>
                </a:ln>
                <a:solidFill>
                  <a:prstClr val="black"/>
                </a:solidFill>
                <a:effectLst/>
                <a:uLnTx/>
                <a:uFillTx/>
                <a:latin typeface="+mn-lt"/>
                <a:ea typeface="+mn-ea"/>
                <a:cs typeface="+mn-cs"/>
              </a:rPr>
              <a:t>” by Bruce D. Perry, M.D., </a:t>
            </a:r>
            <a:r>
              <a:rPr kumimoji="0" lang="cy-GB" sz="1200" b="1" i="0" u="none" strike="noStrike" kern="1200" cap="none" spc="0" normalizeH="0" baseline="0" noProof="0" dirty="0" err="1">
                <a:ln>
                  <a:noFill/>
                </a:ln>
                <a:solidFill>
                  <a:prstClr val="black"/>
                </a:solidFill>
                <a:effectLst/>
                <a:uLnTx/>
                <a:uFillTx/>
                <a:latin typeface="+mn-lt"/>
                <a:ea typeface="+mn-ea"/>
                <a:cs typeface="+mn-cs"/>
              </a:rPr>
              <a:t>Ph.D</a:t>
            </a:r>
            <a:r>
              <a:rPr kumimoji="0" lang="cy-GB" sz="1200" b="1"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19</a:t>
            </a:fld>
            <a:endParaRPr lang="en-GB"/>
          </a:p>
        </p:txBody>
      </p:sp>
    </p:spTree>
    <p:extLst>
      <p:ext uri="{BB962C8B-B14F-4D97-AF65-F5344CB8AC3E}">
        <p14:creationId xmlns:p14="http://schemas.microsoft.com/office/powerpoint/2010/main" val="1489210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20</a:t>
            </a:fld>
            <a:endParaRPr lang="en-GB"/>
          </a:p>
        </p:txBody>
      </p:sp>
    </p:spTree>
    <p:extLst>
      <p:ext uri="{BB962C8B-B14F-4D97-AF65-F5344CB8AC3E}">
        <p14:creationId xmlns:p14="http://schemas.microsoft.com/office/powerpoint/2010/main" val="213122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cwrs ar-lein hwn yn rhoi cyflwyniad i'r rhesymau y tu ôl i ymddygiad heriol ac yn cyflwyno rhai strategaethau i fynd i'r afael â rhai ymddygiadau.  Nid yw wedi'i anelu at ddisodli dull mwy strategol o fynd i'r afael â materion ymddygiad heriol (ee. Mynychu cwrs hirach, mewnbwn therapiwtig, cefnogaeth gan CAMHS, ac ati)</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Mae'n bwysig cydnabod oherwydd trawma cynnar a materion eraill (e.e. materion ymlyniad, ADHD, awtistiaeth, anhwylderau sbectrwm alcohol y </a:t>
            </a:r>
            <a:r>
              <a:rPr kumimoji="0" lang="cy-GB" sz="1200" b="0" i="0" u="none" strike="noStrike" kern="1200" cap="none" spc="0" normalizeH="0" baseline="0" noProof="0" dirty="0" err="1">
                <a:ln>
                  <a:noFill/>
                </a:ln>
                <a:solidFill>
                  <a:prstClr val="black"/>
                </a:solidFill>
                <a:effectLst/>
                <a:uLnTx/>
                <a:uFillTx/>
                <a:latin typeface="+mn-lt"/>
                <a:ea typeface="+mn-ea"/>
                <a:cs typeface="+mn-cs"/>
              </a:rPr>
              <a:t>ffetws</a:t>
            </a:r>
            <a:r>
              <a:rPr kumimoji="0" lang="cy-GB" sz="1200" b="0" i="0" u="none" strike="noStrike" kern="1200" cap="none" spc="0" normalizeH="0" baseline="0" noProof="0" dirty="0">
                <a:ln>
                  <a:noFill/>
                </a:ln>
                <a:solidFill>
                  <a:prstClr val="black"/>
                </a:solidFill>
                <a:effectLst/>
                <a:uLnTx/>
                <a:uFillTx/>
                <a:latin typeface="+mn-lt"/>
                <a:ea typeface="+mn-ea"/>
                <a:cs typeface="+mn-cs"/>
              </a:rPr>
              <a:t>) mae'r ymddygiad mae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yn delio â hi yn aml y tu hwnt i’r hyn mae rhieni eraill yn ei wynebu - o ran pa mor aml mae’n digwydd, dwyster a faint o amser mae'n ei gymryd i blentyn dawelu.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deimlo nad oes unrhyw un yn gwybod beth i'w wneud pan fydd hyn yn digwydd i chi - weithiau dydy'r dulliau sy’n cael eu hawgrymu ddim yn gweithio i'ch plentyn wedi’i fabwysiadu.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 byddwch chi'n teimlo eich bod chi'n destun craffu, ac fel pe bai angen i chi beidio â chynhyrfu a bwrw ati.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 dibynnu ar oedran a cham datblygu eich plentyn, gall rhai technegau magu plant traddodiadol weithio'n dda o ran rheoli rhai ymddygiadau.  Fodd bynnag, fel </a:t>
            </a:r>
            <a:r>
              <a:rPr kumimoji="0" lang="cy-GB" sz="1200" b="0" i="0" u="none" strike="noStrike" kern="1200" cap="none" spc="0" normalizeH="0" baseline="0" noProof="0" dirty="0" err="1">
                <a:ln>
                  <a:noFill/>
                </a:ln>
                <a:solidFill>
                  <a:prstClr val="black"/>
                </a:solidFill>
                <a:effectLst/>
                <a:uLnTx/>
                <a:uFillTx/>
                <a:latin typeface="+mn-lt"/>
                <a:ea typeface="+mn-ea"/>
                <a:cs typeface="+mn-cs"/>
              </a:rPr>
              <a:t>mabwysiadwyr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rydym yn cydnabod ei bod yn bwysig cael ystod o ddulliau yn eich “cist offer”.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cwrs hwn yn cynnwys rhai o ddulliau </a:t>
            </a:r>
            <a:r>
              <a:rPr kumimoji="0" lang="cy-GB" sz="1200" b="0" i="0" u="none" strike="noStrike" kern="1200" cap="none" spc="0" normalizeH="0" baseline="0" noProof="0" dirty="0" err="1">
                <a:ln>
                  <a:noFill/>
                </a:ln>
                <a:solidFill>
                  <a:prstClr val="black"/>
                </a:solidFill>
                <a:effectLst/>
                <a:uLnTx/>
                <a:uFillTx/>
                <a:latin typeface="+mn-lt"/>
                <a:ea typeface="+mn-ea"/>
                <a:cs typeface="+mn-cs"/>
              </a:rPr>
              <a:t>Bryan</a:t>
            </a:r>
            <a:r>
              <a:rPr kumimoji="0" lang="cy-GB" sz="1200" b="0" i="0" u="none" strike="noStrike" kern="1200" cap="none" spc="0" normalizeH="0" baseline="0" noProof="0" dirty="0">
                <a:ln>
                  <a:noFill/>
                </a:ln>
                <a:solidFill>
                  <a:prstClr val="black"/>
                </a:solidFill>
                <a:effectLst/>
                <a:uLnTx/>
                <a:uFillTx/>
                <a:latin typeface="+mn-lt"/>
                <a:ea typeface="+mn-ea"/>
                <a:cs typeface="+mn-cs"/>
              </a:rPr>
              <a:t> Post ond mae eich “cist offer” hefyd yn debygol o gynnwys elfennau o PACE (Seicotherapi Datblygiadol </a:t>
            </a:r>
            <a:r>
              <a:rPr kumimoji="0" lang="cy-GB" sz="1200" b="0" i="0" u="none" strike="noStrike" kern="1200" cap="none" spc="0" normalizeH="0" baseline="0" noProof="0" dirty="0" err="1">
                <a:ln>
                  <a:noFill/>
                </a:ln>
                <a:solidFill>
                  <a:prstClr val="black"/>
                </a:solidFill>
                <a:effectLst/>
                <a:uLnTx/>
                <a:uFillTx/>
                <a:latin typeface="+mn-lt"/>
                <a:ea typeface="+mn-ea"/>
                <a:cs typeface="+mn-cs"/>
              </a:rPr>
              <a:t>Dyadig</a:t>
            </a:r>
            <a:r>
              <a:rPr kumimoji="0" lang="cy-GB" sz="1200" b="0" i="0" u="none" strike="noStrike" kern="1200" cap="none" spc="0" normalizeH="0" baseline="0" noProof="0" dirty="0">
                <a:ln>
                  <a:noFill/>
                </a:ln>
                <a:solidFill>
                  <a:prstClr val="black"/>
                </a:solidFill>
                <a:effectLst/>
                <a:uLnTx/>
                <a:uFillTx/>
                <a:latin typeface="+mn-lt"/>
                <a:ea typeface="+mn-ea"/>
                <a:cs typeface="+mn-cs"/>
              </a:rPr>
              <a:t> Dan Hughes), Gwrthsefyll Di-drais a dulliau eraill o reoli ymddygiad.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byddwch chi’n cael cynnig lleoedd ar gwrs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“cyffredinol” (e.e.  “</a:t>
            </a:r>
            <a:r>
              <a:rPr kumimoji="0" lang="cy-GB" sz="1200" b="0" i="0" u="none" strike="noStrike" kern="1200" cap="none" spc="0" normalizeH="0" baseline="0" noProof="0" dirty="0" err="1">
                <a:ln>
                  <a:noFill/>
                </a:ln>
                <a:solidFill>
                  <a:prstClr val="black"/>
                </a:solidFill>
                <a:effectLst/>
                <a:uLnTx/>
                <a:uFillTx/>
                <a:latin typeface="+mn-lt"/>
                <a:ea typeface="+mn-ea"/>
                <a:cs typeface="+mn-cs"/>
              </a:rPr>
              <a:t>Incredible</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Years</a:t>
            </a:r>
            <a:r>
              <a:rPr kumimoji="0" lang="cy-GB" sz="1200" b="0" i="0" u="none" strike="noStrike" kern="1200" cap="none" spc="0" normalizeH="0" baseline="0" noProof="0" dirty="0">
                <a:ln>
                  <a:noFill/>
                </a:ln>
                <a:solidFill>
                  <a:prstClr val="black"/>
                </a:solidFill>
                <a:effectLst/>
                <a:uLnTx/>
                <a:uFillTx/>
                <a:latin typeface="+mn-lt"/>
                <a:ea typeface="+mn-ea"/>
                <a:cs typeface="+mn-cs"/>
              </a:rPr>
              <a:t>” Webster </a:t>
            </a:r>
            <a:r>
              <a:rPr kumimoji="0" lang="cy-GB" sz="1200" b="0" i="0" u="none" strike="noStrike" kern="1200" cap="none" spc="0" normalizeH="0" baseline="0" noProof="0" dirty="0" err="1">
                <a:ln>
                  <a:noFill/>
                </a:ln>
                <a:solidFill>
                  <a:prstClr val="black"/>
                </a:solidFill>
                <a:effectLst/>
                <a:uLnTx/>
                <a:uFillTx/>
                <a:latin typeface="+mn-lt"/>
                <a:ea typeface="+mn-ea"/>
                <a:cs typeface="+mn-cs"/>
              </a:rPr>
              <a:t>Stratton</a:t>
            </a:r>
            <a:r>
              <a:rPr kumimoji="0" lang="cy-GB" sz="1200" b="0" i="0" u="none" strike="noStrike" kern="1200" cap="none" spc="0" normalizeH="0" baseline="0" noProof="0" dirty="0">
                <a:ln>
                  <a:noFill/>
                </a:ln>
                <a:solidFill>
                  <a:prstClr val="black"/>
                </a:solidFill>
                <a:effectLst/>
                <a:uLnTx/>
                <a:uFillTx/>
                <a:latin typeface="+mn-lt"/>
                <a:ea typeface="+mn-ea"/>
                <a:cs typeface="+mn-cs"/>
              </a:rPr>
              <a:t>) mae'n werth mynychu i ddeall y strategaethau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niferus sydd ar gael i ni a hefyd i gwrdd â rhieni eraill.  Fodd bynnag, mae gwaith </a:t>
            </a:r>
            <a:r>
              <a:rPr kumimoji="0" lang="cy-GB" sz="1200" b="0" i="0" u="none" strike="noStrike" kern="1200" cap="none" spc="0" normalizeH="0" baseline="0" noProof="0" dirty="0" err="1">
                <a:ln>
                  <a:noFill/>
                </a:ln>
                <a:solidFill>
                  <a:prstClr val="black"/>
                </a:solidFill>
                <a:effectLst/>
                <a:uLnTx/>
                <a:uFillTx/>
                <a:latin typeface="+mn-lt"/>
                <a:ea typeface="+mn-ea"/>
                <a:cs typeface="+mn-cs"/>
              </a:rPr>
              <a:t>Bryan</a:t>
            </a:r>
            <a:r>
              <a:rPr kumimoji="0" lang="cy-GB" sz="1200" b="0" i="0" u="none" strike="noStrike" kern="1200" cap="none" spc="0" normalizeH="0" baseline="0" noProof="0" dirty="0">
                <a:ln>
                  <a:noFill/>
                </a:ln>
                <a:solidFill>
                  <a:prstClr val="black"/>
                </a:solidFill>
                <a:effectLst/>
                <a:uLnTx/>
                <a:uFillTx/>
                <a:latin typeface="+mn-lt"/>
                <a:ea typeface="+mn-ea"/>
                <a:cs typeface="+mn-cs"/>
              </a:rPr>
              <a:t> Post, Dan Hughes ac eraill yn fwy penodol i gefnogi plant sydd wedi profi trawma sylweddol, yn enwedig gwahanu oddi wrth deulu biolegol.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fod yn anodd - efallai na fydd yr hyn sy'n gweithio i un plentyn yn gweithio i blentyn arall, hyd yn oed o fewn yr un teulu.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Weithiau er gwaethaf ein hymdrechion gorau oll, bydd ein plant </a:t>
            </a:r>
            <a:r>
              <a:rPr kumimoji="0" lang="cy-GB" sz="1200" b="0" i="0" u="none" strike="noStrike" kern="1200" cap="none" spc="0" normalizeH="0" baseline="0" noProof="0" dirty="0" err="1">
                <a:ln>
                  <a:noFill/>
                </a:ln>
                <a:solidFill>
                  <a:prstClr val="black"/>
                </a:solidFill>
                <a:effectLst/>
                <a:uLnTx/>
                <a:uFillTx/>
                <a:latin typeface="+mn-lt"/>
                <a:ea typeface="+mn-ea"/>
                <a:cs typeface="+mn-cs"/>
              </a:rPr>
              <a:t>weithiau'n</a:t>
            </a:r>
            <a:r>
              <a:rPr kumimoji="0" lang="cy-GB" sz="1200" b="0" i="0" u="none" strike="noStrike" kern="1200" cap="none" spc="0" normalizeH="0" baseline="0" noProof="0" dirty="0">
                <a:ln>
                  <a:noFill/>
                </a:ln>
                <a:solidFill>
                  <a:prstClr val="black"/>
                </a:solidFill>
                <a:effectLst/>
                <a:uLnTx/>
                <a:uFillTx/>
                <a:latin typeface="+mn-lt"/>
                <a:ea typeface="+mn-ea"/>
                <a:cs typeface="+mn-cs"/>
              </a:rPr>
              <a:t> dychwelyd i'w hymddygiad heriol pan fyddant dan straen arbennig.  Os nad oes atebion bob amser, sut ydyn ni'n dysgu byw gyda hyn? Efallai y byddai'n ddefnyddiol darllen yr erthygl “</a:t>
            </a:r>
            <a:r>
              <a:rPr kumimoji="0" lang="cy-GB" sz="1200" b="0" i="0" u="none" strike="noStrike" kern="1200" cap="none" spc="0" normalizeH="0" baseline="0" noProof="0" dirty="0" err="1">
                <a:ln>
                  <a:noFill/>
                </a:ln>
                <a:solidFill>
                  <a:prstClr val="black"/>
                </a:solidFill>
                <a:effectLst/>
                <a:uLnTx/>
                <a:uFillTx/>
                <a:latin typeface="+mn-lt"/>
                <a:ea typeface="+mn-ea"/>
                <a:cs typeface="+mn-cs"/>
              </a:rPr>
              <a:t>Welcome</a:t>
            </a:r>
            <a:r>
              <a:rPr kumimoji="0" lang="cy-GB" sz="1200" b="0" i="0" u="none" strike="noStrike" kern="1200" cap="none" spc="0" normalizeH="0" baseline="0" noProof="0" dirty="0">
                <a:ln>
                  <a:noFill/>
                </a:ln>
                <a:solidFill>
                  <a:prstClr val="black"/>
                </a:solidFill>
                <a:effectLst/>
                <a:uLnTx/>
                <a:uFillTx/>
                <a:latin typeface="+mn-lt"/>
                <a:ea typeface="+mn-ea"/>
                <a:cs typeface="+mn-cs"/>
              </a:rPr>
              <a:t> to Holland” gan Emily Perl </a:t>
            </a:r>
            <a:r>
              <a:rPr kumimoji="0" lang="cy-GB" sz="1200" b="0" i="0" u="none" strike="noStrike" kern="1200" cap="none" spc="0" normalizeH="0" baseline="0" noProof="0" dirty="0" err="1">
                <a:ln>
                  <a:noFill/>
                </a:ln>
                <a:solidFill>
                  <a:prstClr val="black"/>
                </a:solidFill>
                <a:effectLst/>
                <a:uLnTx/>
                <a:uFillTx/>
                <a:latin typeface="+mn-lt"/>
                <a:ea typeface="+mn-ea"/>
                <a:cs typeface="+mn-cs"/>
              </a:rPr>
              <a:t>Kingsley</a:t>
            </a:r>
            <a:r>
              <a:rPr kumimoji="0" lang="cy-GB" sz="1200" b="0" i="0" u="none" strike="noStrike" kern="1200" cap="none" spc="0" normalizeH="0" baseline="0" noProof="0" dirty="0">
                <a:ln>
                  <a:noFill/>
                </a:ln>
                <a:solidFill>
                  <a:prstClr val="black"/>
                </a:solidFill>
                <a:effectLst/>
                <a:uLnTx/>
                <a:uFillTx/>
                <a:latin typeface="+mn-lt"/>
                <a:ea typeface="+mn-ea"/>
                <a:cs typeface="+mn-cs"/>
              </a:rPr>
              <a:t> dan hawlfraint 1987 (gellir dod o hyd iddo trwy </a:t>
            </a:r>
            <a:r>
              <a:rPr kumimoji="0" lang="cy-GB" sz="1200" b="0" i="0" u="none" strike="noStrike" kern="1200" cap="none" spc="0" normalizeH="0" baseline="0" noProof="0" dirty="0" err="1">
                <a:ln>
                  <a:noFill/>
                </a:ln>
                <a:solidFill>
                  <a:prstClr val="black"/>
                </a:solidFill>
                <a:effectLst/>
                <a:uLnTx/>
                <a:uFillTx/>
                <a:latin typeface="+mn-lt"/>
                <a:ea typeface="+mn-ea"/>
                <a:cs typeface="+mn-cs"/>
              </a:rPr>
              <a:t>google</a:t>
            </a:r>
            <a:r>
              <a:rPr kumimoji="0" lang="cy-GB" sz="1200" b="0" i="0" u="none" strike="noStrike" kern="1200" cap="none" spc="0" normalizeH="0" baseline="0" noProof="0" dirty="0">
                <a:ln>
                  <a:noFill/>
                </a:ln>
                <a:solidFill>
                  <a:prstClr val="black"/>
                </a:solidFill>
                <a:effectLst/>
                <a:uLnTx/>
                <a:uFillTx/>
                <a:latin typeface="+mn-lt"/>
                <a:ea typeface="+mn-ea"/>
                <a:cs typeface="+mn-cs"/>
              </a:rPr>
              <a:t>).  Mae'n erthygl ragorol i'w darllen i helpu rhieni i ddod i delerau â phethau y maen nhw'n teimlo sy'n organig ac na ellir eu newid.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 byddai’n ddefnyddiol darllen llyfr Holly Van </a:t>
            </a:r>
            <a:r>
              <a:rPr kumimoji="0" lang="cy-GB" sz="1200" b="0" i="0" u="none" strike="noStrike" kern="1200" cap="none" spc="0" normalizeH="0" baseline="0" noProof="0" dirty="0" err="1">
                <a:ln>
                  <a:noFill/>
                </a:ln>
                <a:solidFill>
                  <a:prstClr val="black"/>
                </a:solidFill>
                <a:effectLst/>
                <a:uLnTx/>
                <a:uFillTx/>
                <a:latin typeface="+mn-lt"/>
                <a:ea typeface="+mn-ea"/>
                <a:cs typeface="+mn-cs"/>
              </a:rPr>
              <a:t>Gulden</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Learning</a:t>
            </a:r>
            <a:r>
              <a:rPr kumimoji="0" lang="cy-GB" sz="1200" b="0" i="0" u="none" strike="noStrike" kern="1200" cap="none" spc="0" normalizeH="0" baseline="0" noProof="0" dirty="0">
                <a:ln>
                  <a:noFill/>
                </a:ln>
                <a:solidFill>
                  <a:prstClr val="black"/>
                </a:solidFill>
                <a:effectLst/>
                <a:uLnTx/>
                <a:uFillTx/>
                <a:latin typeface="+mn-lt"/>
                <a:ea typeface="+mn-ea"/>
                <a:cs typeface="+mn-cs"/>
              </a:rPr>
              <a:t> the </a:t>
            </a:r>
            <a:r>
              <a:rPr kumimoji="0" lang="cy-GB" sz="1200" b="0" i="0" u="none" strike="noStrike" kern="1200" cap="none" spc="0" normalizeH="0" baseline="0" noProof="0" dirty="0" err="1">
                <a:ln>
                  <a:noFill/>
                </a:ln>
                <a:solidFill>
                  <a:prstClr val="black"/>
                </a:solidFill>
                <a:effectLst/>
                <a:uLnTx/>
                <a:uFillTx/>
                <a:latin typeface="+mn-lt"/>
                <a:ea typeface="+mn-ea"/>
                <a:cs typeface="+mn-cs"/>
              </a:rPr>
              <a:t>Dance</a:t>
            </a:r>
            <a:r>
              <a:rPr kumimoji="0" lang="cy-GB" sz="1200" b="0" i="0" u="none" strike="noStrike" kern="1200" cap="none" spc="0" normalizeH="0" baseline="0" noProof="0" dirty="0">
                <a:ln>
                  <a:noFill/>
                </a:ln>
                <a:solidFill>
                  <a:prstClr val="black"/>
                </a:solidFill>
                <a:effectLst/>
                <a:uLnTx/>
                <a:uFillTx/>
                <a:latin typeface="+mn-lt"/>
                <a:ea typeface="+mn-ea"/>
                <a:cs typeface="+mn-cs"/>
              </a:rPr>
              <a:t> of </a:t>
            </a:r>
            <a:r>
              <a:rPr kumimoji="0" lang="cy-GB" sz="1200" b="0" i="0" u="none" strike="noStrike" kern="1200" cap="none" spc="0" normalizeH="0" baseline="0" noProof="0" dirty="0" err="1">
                <a:ln>
                  <a:noFill/>
                </a:ln>
                <a:solidFill>
                  <a:prstClr val="black"/>
                </a:solidFill>
                <a:effectLst/>
                <a:uLnTx/>
                <a:uFillTx/>
                <a:latin typeface="+mn-lt"/>
                <a:ea typeface="+mn-ea"/>
                <a:cs typeface="+mn-cs"/>
              </a:rPr>
              <a:t>Attachment</a:t>
            </a:r>
            <a:r>
              <a:rPr kumimoji="0" lang="cy-GB" sz="1200" b="0" i="0" u="none" strike="noStrike" kern="1200" cap="none" spc="0" normalizeH="0" baseline="0" noProof="0" dirty="0">
                <a:ln>
                  <a:noFill/>
                </a:ln>
                <a:solidFill>
                  <a:prstClr val="black"/>
                </a:solidFill>
                <a:effectLst/>
                <a:uLnTx/>
                <a:uFillTx/>
                <a:latin typeface="+mn-lt"/>
                <a:ea typeface="+mn-ea"/>
                <a:cs typeface="+mn-cs"/>
              </a:rPr>
              <a:t>” i helpu i ddeall yr angen nad yw wedi cael ei ddiwallu o dan yr ymddygiad heriol.  Mae'r llyfr hwn yn ganllaw i </a:t>
            </a:r>
            <a:r>
              <a:rPr kumimoji="0" lang="cy-GB" sz="1200" b="0" i="0" u="none" strike="noStrike" kern="1200" cap="none" spc="0" normalizeH="0" baseline="0" noProof="0" dirty="0" err="1">
                <a:ln>
                  <a:noFill/>
                </a:ln>
                <a:solidFill>
                  <a:prstClr val="black"/>
                </a:solidFill>
                <a:effectLst/>
                <a:uLnTx/>
                <a:uFillTx/>
                <a:latin typeface="+mn-lt"/>
                <a:ea typeface="+mn-ea"/>
                <a:cs typeface="+mn-cs"/>
              </a:rPr>
              <a:t>fabwysiadwyr</a:t>
            </a:r>
            <a:r>
              <a:rPr kumimoji="0" lang="cy-GB" sz="1200" b="0" i="0" u="none" strike="noStrike" kern="1200" cap="none" spc="0" normalizeH="0" baseline="0" noProof="0" dirty="0">
                <a:ln>
                  <a:noFill/>
                </a:ln>
                <a:solidFill>
                  <a:prstClr val="black"/>
                </a:solidFill>
                <a:effectLst/>
                <a:uLnTx/>
                <a:uFillTx/>
                <a:latin typeface="+mn-lt"/>
                <a:ea typeface="+mn-ea"/>
                <a:cs typeface="+mn-cs"/>
              </a:rPr>
              <a:t> a gofalwyr maeth i feithrin datblygiad iach.  Mae'n egluro camau arferol datblygiad emosiynol plentyndod ac yn cyferbynnu'r camau hyn ag ymddygiadau camweithredol sy’n cael eu hachosi gan drawma a cham-drin cynnar.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cwrs byr hwn yn ein helpu i ystyried y gwahanol ffyrdd y mae pobl yn meddwl ac yn darparu cyfleoedd i roi cynnig ar rai strategaethau.  Nid yw'n gynhwysfawr!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4</a:t>
            </a:fld>
            <a:endParaRPr lang="en-GB"/>
          </a:p>
        </p:txBody>
      </p:sp>
    </p:spTree>
    <p:extLst>
      <p:ext uri="{BB962C8B-B14F-4D97-AF65-F5344CB8AC3E}">
        <p14:creationId xmlns:p14="http://schemas.microsoft.com/office/powerpoint/2010/main" val="186545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Cyn gweithio trwy'r cwrs, efallai y bydd yn ddefnyddiol i chi wneud y cwrs Iechyd a Datblygiad Plant 2 awr ar-lein, sy'n rhan o'r gyfres hon o gyrsiau hyfforddi.</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Nod y sleid/gweithgaredd hwn yw dechrau edrych ar yr hyn sydd o dan yr ymddygiadau sy’n cael eu cyflwyno.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Cymerwch eiliad i ystyried yr ymddygiad sy'n heriol i chi?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Ysgrifennwch eich atebion i lawr.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eich atebion gynnwys ymddygiad ymosodol, trais, diffyg canolbwyntio, dweud celwydd, dwyn, hunan-niweidio, gwrthod mynd i’r ysgol, rheoli, </a:t>
            </a:r>
            <a:r>
              <a:rPr kumimoji="0" lang="cy-GB" sz="1200" b="0" i="0" u="none" strike="noStrike" kern="1200" cap="none" spc="0" normalizeH="0" baseline="0" noProof="0" dirty="0" err="1">
                <a:ln>
                  <a:noFill/>
                </a:ln>
                <a:solidFill>
                  <a:prstClr val="black"/>
                </a:solidFill>
                <a:effectLst/>
                <a:uLnTx/>
                <a:uFillTx/>
                <a:latin typeface="+mn-lt"/>
                <a:ea typeface="+mn-ea"/>
                <a:cs typeface="+mn-cs"/>
              </a:rPr>
              <a:t>triwantio</a:t>
            </a:r>
            <a:r>
              <a:rPr kumimoji="0" lang="cy-GB" sz="1200" b="0" i="0" u="none" strike="noStrike" kern="1200" cap="none" spc="0" normalizeH="0" baseline="0" noProof="0" dirty="0">
                <a:ln>
                  <a:noFill/>
                </a:ln>
                <a:solidFill>
                  <a:prstClr val="black"/>
                </a:solidFill>
                <a:effectLst/>
                <a:uLnTx/>
                <a:uFillTx/>
                <a:latin typeface="+mn-lt"/>
                <a:ea typeface="+mn-ea"/>
                <a:cs typeface="+mn-cs"/>
              </a:rPr>
              <a:t>, materion bwyd.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Nawr cymerwch eiliad i ystyried beth yw'r teimladau y tu ôl i'r ymddygiadau rydych chi wedi'u rhestru yn eich barn chi?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Gallai eich atebion gynnwys anghyfforddus, ansicr, ofnus, pryderus, allan o reolaeth, diymadferth, ddim yn cael sylw, heb gariad, yn anniogel.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teimladau hyn i gyd yn briodol ac yn naturiol.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A nawr meddyliwch beth yw anghenion sylfaenol plentyn?</a:t>
            </a: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Dylai eich atebion gynnwys cysur, diogelwch, rheolaeth, sylw, hoffter.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Gallwn grynhoi anghenion sylfaenol plentyn gan ddefnyddio “hierarchaeth angen </a:t>
            </a:r>
            <a:r>
              <a:rPr kumimoji="0" lang="cy-GB" sz="1200" b="0" i="0" u="none" strike="noStrike" kern="1200" cap="none" spc="0" normalizeH="0" baseline="0" noProof="0" dirty="0" err="1">
                <a:ln>
                  <a:noFill/>
                </a:ln>
                <a:solidFill>
                  <a:prstClr val="black"/>
                </a:solidFill>
                <a:effectLst/>
                <a:uLnTx/>
                <a:uFillTx/>
                <a:latin typeface="+mn-lt"/>
                <a:ea typeface="+mn-ea"/>
                <a:cs typeface="+mn-cs"/>
              </a:rPr>
              <a:t>Maslow</a:t>
            </a:r>
            <a:r>
              <a:rPr kumimoji="0" lang="cy-GB" sz="1200" b="0" i="0" u="none" strike="noStrike" kern="1200" cap="none" spc="0" normalizeH="0" baseline="0" noProof="0" dirty="0">
                <a:ln>
                  <a:noFill/>
                </a:ln>
                <a:solidFill>
                  <a:prstClr val="black"/>
                </a:solidFill>
                <a:effectLst/>
                <a:uLnTx/>
                <a:uFillTx/>
                <a:latin typeface="+mn-lt"/>
                <a:ea typeface="+mn-ea"/>
                <a:cs typeface="+mn-cs"/>
              </a:rPr>
              <a:t>” sy’n cael ei gynhyrchu’n aml fel diagram pyramid gyda “ffisiolegol” ar y gwaelod a “hunan-wireddu” ar y brig.</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5</a:t>
            </a:fld>
            <a:endParaRPr lang="en-GB"/>
          </a:p>
        </p:txBody>
      </p:sp>
    </p:spTree>
    <p:extLst>
      <p:ext uri="{BB962C8B-B14F-4D97-AF65-F5344CB8AC3E}">
        <p14:creationId xmlns:p14="http://schemas.microsoft.com/office/powerpoint/2010/main" val="2690446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err="1">
                <a:ln>
                  <a:noFill/>
                </a:ln>
                <a:solidFill>
                  <a:prstClr val="black"/>
                </a:solidFill>
                <a:effectLst/>
                <a:uLnTx/>
                <a:uFillTx/>
                <a:latin typeface="+mn-lt"/>
                <a:ea typeface="+mn-ea"/>
                <a:cs typeface="+mn-cs"/>
              </a:rPr>
              <a:t>Maslow</a:t>
            </a:r>
            <a:r>
              <a:rPr kumimoji="0" lang="cy-GB" sz="1200" b="0" i="0" u="none" strike="noStrike" kern="1200" cap="none" spc="0" normalizeH="0" baseline="0" noProof="0" dirty="0">
                <a:ln>
                  <a:noFill/>
                </a:ln>
                <a:solidFill>
                  <a:prstClr val="black"/>
                </a:solidFill>
                <a:effectLst/>
                <a:uLnTx/>
                <a:uFillTx/>
                <a:latin typeface="+mn-lt"/>
                <a:ea typeface="+mn-ea"/>
                <a:cs typeface="+mn-cs"/>
              </a:rPr>
              <a:t> 1954</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hwn yn ddiagram arwyddocaol gan ei fod yn dangos hierarchaeth yr anghenion gan gychwyn ar y gwaelod. Mae plentyn angen i'w anghenion ffisiolegol gael eu diwallu gyntaf h.y. cael ei fwydo, ei gysgodi, ei gadw'n gynnes, ei ddal ac ati.  Yna mae angen iddyn nhw deimlo'n ddiogel. Y teimladau emosiynol o gariad a pherthyn i deulu neu grŵp cymdeithasol sydd nesaf cyn y gall y plentyn ddechrau teimlo hunan-barch ac yna adeiladu ei ymdeimlad o hunan-effeithiolrwydd. Gall yr hierarchaeth hon hefyd adlewyrchu'r hyn rydyn ni'n ei wybod am sut mae'r ymennydd yn datblygu. Mae'r anghenion corfforol a ffisiolegol yn datblygu gyntaf. Gall hyn gyfateb datblygiad coesyn ymennydd plentyn a'i ysgogiadau corff. Y cam nesaf yw'r teimlad o ddiogelwch. Heb hyn yn ei le bydd y plentyn yn ei chael hi'n anodd datblygu ymhellach. Pan fydd hyn yn ei le mae fel arfer yng nghyd-destun perthynas gariadus ac mae gan y plentyn ymdeimlad o berthyn. Dyma'r sylfaen ddiogel lle maen nhw teimlo y </a:t>
            </a:r>
            <a:r>
              <a:rPr kumimoji="0" lang="cy-GB" sz="1200" b="0" i="0" u="none" strike="noStrike" kern="1200" cap="none" spc="0" normalizeH="0" baseline="0" noProof="0" dirty="0" err="1">
                <a:ln>
                  <a:noFill/>
                </a:ln>
                <a:solidFill>
                  <a:prstClr val="black"/>
                </a:solidFill>
                <a:effectLst/>
                <a:uLnTx/>
                <a:uFillTx/>
                <a:latin typeface="+mn-lt"/>
                <a:ea typeface="+mn-ea"/>
                <a:cs typeface="+mn-cs"/>
              </a:rPr>
              <a:t>gallant</a:t>
            </a:r>
            <a:r>
              <a:rPr kumimoji="0" lang="cy-GB" sz="1200" b="0" i="0" u="none" strike="noStrike" kern="1200" cap="none" spc="0" normalizeH="0" baseline="0" noProof="0" dirty="0">
                <a:ln>
                  <a:noFill/>
                </a:ln>
                <a:solidFill>
                  <a:prstClr val="black"/>
                </a:solidFill>
                <a:effectLst/>
                <a:uLnTx/>
                <a:uFillTx/>
                <a:latin typeface="+mn-lt"/>
                <a:ea typeface="+mn-ea"/>
                <a:cs typeface="+mn-cs"/>
              </a:rPr>
              <a:t> archwilio a dysgu ohoni. Gellir gweld bod hyn yn cyfateb â datblygiad ymennydd </a:t>
            </a:r>
            <a:r>
              <a:rPr kumimoji="0" lang="cy-GB" sz="1200" b="0" i="0" u="none" strike="noStrike" kern="1200" cap="none" spc="0" normalizeH="0" baseline="0" noProof="0" dirty="0" err="1">
                <a:ln>
                  <a:noFill/>
                </a:ln>
                <a:solidFill>
                  <a:prstClr val="black"/>
                </a:solidFill>
                <a:effectLst/>
                <a:uLnTx/>
                <a:uFillTx/>
                <a:latin typeface="+mn-lt"/>
                <a:ea typeface="+mn-ea"/>
                <a:cs typeface="+mn-cs"/>
              </a:rPr>
              <a:t>Limbig</a:t>
            </a:r>
            <a:r>
              <a:rPr kumimoji="0" lang="cy-GB" sz="1200" b="0" i="0" u="none" strike="noStrike" kern="1200" cap="none" spc="0" normalizeH="0" baseline="0" noProof="0" dirty="0">
                <a:ln>
                  <a:noFill/>
                </a:ln>
                <a:solidFill>
                  <a:prstClr val="black"/>
                </a:solidFill>
                <a:effectLst/>
                <a:uLnTx/>
                <a:uFillTx/>
                <a:latin typeface="+mn-lt"/>
                <a:ea typeface="+mn-ea"/>
                <a:cs typeface="+mn-cs"/>
              </a:rPr>
              <a:t> wrth i'r plentyn brofi emosiynau. Mae'r ddwy lefel uchaf yn ymwneud â'r plentyn yn datblygu hunan-barch a chymhwysedd nes ei fod yn gallu cyflawni hunan-wireddu, cynllunio ymlaen llaw a chyflawni ei uchelgeisiau. Mae hyn yn gofyn am lefel dda o weithrediad gwybyddol sy'n datblygu tan ganol yr 20au.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Hunan-wireddu - yn cynnwys moesoldeb, creadigrwydd, datrys problemau, ac ati.</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Parch - yn cynnwys hyder, hunan-barch, cyflawniad, parch, ac ati.</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Perthyn - yn cynnwys cariad, cyfeillgarwch, agosatrwydd, teulu, ac ati.</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Diogelwch - yn cynnwys diogelwch yr amgylchedd, cyflogaeth, adnoddau, iechyd, eiddo, ac ati.</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Ffisiolegol - yn cynnwys aer, bwyd, dŵr, rhyw, cwsg, ffactorau eraill tuag at homeostasis, ac ati.</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(homeostasis = y gallu neu'r tueddiad i gynnal sefydlogrwydd mewnol mewn organeb i wneud iawn am newidiadau amgylcheddol)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ymddygiadau y gwnaethoch chi eu rhestru ar y dechrau yn ymatebion </a:t>
            </a:r>
            <a:r>
              <a:rPr kumimoji="0" lang="cy-GB" sz="1200" b="1" i="0" u="none" strike="noStrike" kern="1200" cap="none" spc="0" normalizeH="0" baseline="0" noProof="0" dirty="0">
                <a:ln>
                  <a:noFill/>
                </a:ln>
                <a:solidFill>
                  <a:prstClr val="black"/>
                </a:solidFill>
                <a:effectLst/>
                <a:uLnTx/>
                <a:uFillTx/>
                <a:latin typeface="+mn-lt"/>
                <a:ea typeface="+mn-ea"/>
                <a:cs typeface="+mn-cs"/>
              </a:rPr>
              <a:t>amhriodol</a:t>
            </a:r>
            <a:r>
              <a:rPr kumimoji="0" lang="cy-GB" sz="1200" b="0" i="0" u="none" strike="noStrike" kern="1200" cap="none" spc="0" normalizeH="0" baseline="0" noProof="0" dirty="0">
                <a:ln>
                  <a:noFill/>
                </a:ln>
                <a:solidFill>
                  <a:prstClr val="black"/>
                </a:solidFill>
                <a:effectLst/>
                <a:uLnTx/>
                <a:uFillTx/>
                <a:latin typeface="+mn-lt"/>
                <a:ea typeface="+mn-ea"/>
                <a:cs typeface="+mn-cs"/>
              </a:rPr>
              <a:t> i deimladau </a:t>
            </a:r>
            <a:r>
              <a:rPr kumimoji="0" lang="cy-GB" sz="1200" b="1" i="0" u="none" strike="noStrike" kern="1200" cap="none" spc="0" normalizeH="0" baseline="0" noProof="0" dirty="0">
                <a:ln>
                  <a:noFill/>
                </a:ln>
                <a:solidFill>
                  <a:prstClr val="black"/>
                </a:solidFill>
                <a:effectLst/>
                <a:uLnTx/>
                <a:uFillTx/>
                <a:latin typeface="+mn-lt"/>
                <a:ea typeface="+mn-ea"/>
                <a:cs typeface="+mn-cs"/>
              </a:rPr>
              <a:t>priodol</a:t>
            </a:r>
            <a:r>
              <a:rPr kumimoji="0" lang="cy-GB"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angen i ni “feddwl am ddiogelwch yn gyntaf” - gofynnwch i chi eich hun “ydy'r plentyn yn teimlo'n ddiogel?" “ydy'r plentyn yn teimlo ofn?”.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datblygiad yn digwydd fesul cam, mae rhieni'n hanfodol wrth helpu plentyn i ddatblygu.  Mae'r ymennydd bob amser yn gwirio am “ddiogelwch yn gyntaf” (gallai fod yn ddefnyddiol cyfeirio at y cwrs Datblygiad Plant 2 awr ar y pwynt hwn)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DARLLEN DEFNYDDIOL - </a:t>
            </a:r>
            <a:r>
              <a:rPr kumimoji="0" lang="cy-GB" sz="1200" b="0" i="0" u="none" strike="noStrike" kern="1200" cap="none" spc="0" normalizeH="0" baseline="0" noProof="0" dirty="0">
                <a:ln>
                  <a:noFill/>
                </a:ln>
                <a:solidFill>
                  <a:prstClr val="black"/>
                </a:solidFill>
                <a:effectLst/>
                <a:uLnTx/>
                <a:uFillTx/>
                <a:latin typeface="+mn-lt"/>
                <a:ea typeface="+mn-ea"/>
                <a:cs typeface="+mn-cs"/>
              </a:rPr>
              <a:t>Llyfr </a:t>
            </a:r>
            <a:r>
              <a:rPr kumimoji="0" lang="cy-GB" sz="1200" b="0" i="0" u="none" strike="noStrike" kern="1200" cap="none" spc="0" normalizeH="0" baseline="0" noProof="0" dirty="0" err="1">
                <a:ln>
                  <a:noFill/>
                </a:ln>
                <a:solidFill>
                  <a:prstClr val="black"/>
                </a:solidFill>
                <a:effectLst/>
                <a:uLnTx/>
                <a:uFillTx/>
                <a:latin typeface="+mn-lt"/>
                <a:ea typeface="+mn-ea"/>
                <a:cs typeface="+mn-cs"/>
              </a:rPr>
              <a:t>Viv</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Norris</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Parenting</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with</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Theraplay</a:t>
            </a:r>
            <a:r>
              <a:rPr kumimoji="0" lang="cy-GB" sz="1200" b="1"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Meddwl yn gyflym - Beth sy'n achosi'r ymddygiadau amhriodol?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Rydyn ni wedi meddwl am y teimladau a'r anghenion, felly pam mae ein plant yn defnyddio'r ffyrdd amhriodol hyn o ddangos yr anghenion a'r teimladau hynny i ni?</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Gallai eich ymatebion gynnwys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Ffactorau meddygol (ee. Cynamseroldeb)</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Amgylchedd teuluol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Dylanwadau cymunedol/ffactorau </a:t>
            </a:r>
            <a:r>
              <a:rPr kumimoji="0" lang="cy-GB" sz="1200" b="0" i="0" u="none" strike="noStrike" kern="1200" cap="none" spc="0" normalizeH="0" baseline="0" noProof="0" dirty="0" err="1">
                <a:ln>
                  <a:noFill/>
                </a:ln>
                <a:solidFill>
                  <a:prstClr val="black"/>
                </a:solidFill>
                <a:effectLst/>
                <a:uLnTx/>
                <a:uFillTx/>
                <a:latin typeface="+mn-lt"/>
                <a:ea typeface="+mn-ea"/>
                <a:cs typeface="+mn-cs"/>
              </a:rPr>
              <a:t>sefyllfaol</a:t>
            </a:r>
            <a:r>
              <a:rPr kumimoji="0" lang="cy-GB" sz="1200" b="0" i="0" u="none" strike="noStrike" kern="1200" cap="none" spc="0" normalizeH="0" baseline="0" noProof="0" dirty="0">
                <a:ln>
                  <a:noFill/>
                </a:ln>
                <a:solidFill>
                  <a:prstClr val="black"/>
                </a:solidFill>
                <a:effectLst/>
                <a:uLnTx/>
                <a:uFillTx/>
                <a:latin typeface="+mn-lt"/>
                <a:ea typeface="+mn-ea"/>
                <a:cs typeface="+mn-cs"/>
              </a:rPr>
              <a:t> (ee Nifer o Roddwyr Gofal)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Nodweddion genetig/nodweddion personoliaeth/anian (ee ADHD)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Datblygiad yr ymennydd/datblygiad corfforol, emosiynol, cymdeithasol, gwybyddol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6</a:t>
            </a:fld>
            <a:endParaRPr lang="en-GB"/>
          </a:p>
        </p:txBody>
      </p:sp>
    </p:spTree>
    <p:extLst>
      <p:ext uri="{BB962C8B-B14F-4D97-AF65-F5344CB8AC3E}">
        <p14:creationId xmlns:p14="http://schemas.microsoft.com/office/powerpoint/2010/main" val="123596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 rheswm y mae rhai plant wedi'u mabwysiadu yn dangos eu teimladau mewn ffyrdd amhriodol neu annisgwyl yw oherwydd eu bod wedi profi trawma ac esgeulustod cynnar sydd wedi “niweidio” eu hymennydd a'u llwybrau niwral.</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br>
              <a:rPr kumimoji="0" lang="cy-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cy-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Mae'r trawma hwn wedi effeithio ar eu hymennydd sy'n achosi iddynt deimlo braw, cywilydd ac ofn llethol wrth wynebu rhai sbardunau - er enghraifft arogleuon, teimladau corfforol, sbardunau gweledol, blasau, synau, ac ati.  Gall y sbardunau hyn achosi i’r trawma hwn gael ei ail-sbarduno.</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Felly yn hytrach na gallu defnyddio eu “hymennydd meddwl” (cortecs cyn-</a:t>
            </a:r>
            <a:r>
              <a:rPr kumimoji="0" lang="cy-GB"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dalcennol</a:t>
            </a:r>
            <a:r>
              <a:rPr kumimoji="0" lang="cy-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 ystyried ymateb priodol, neu eu system </a:t>
            </a:r>
            <a:r>
              <a:rPr kumimoji="0" lang="cy-GB"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limbig</a:t>
            </a:r>
            <a:r>
              <a:rPr kumimoji="0" lang="cy-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y-GB"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amygdala</a:t>
            </a:r>
            <a:r>
              <a:rPr kumimoji="0" lang="cy-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 </a:t>
            </a:r>
            <a:r>
              <a:rPr kumimoji="0" lang="cy-GB"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hipocampws</a:t>
            </a:r>
            <a:r>
              <a:rPr kumimoji="0" lang="cy-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 ganiatáu ar gyfer rheoleiddio emosiynol priodol, byddant yn troi at y modd goroesi ac yn mynd am ymateb ymladd, ffoi, rhewi.</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DARLLEN DEFNYDDIOL “</a:t>
            </a:r>
            <a:r>
              <a:rPr kumimoji="0" lang="cy-GB" sz="1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What</a:t>
            </a:r>
            <a:r>
              <a:rPr kumimoji="0" lang="cy-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y-GB" sz="1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a:t>
            </a:r>
            <a:r>
              <a:rPr kumimoji="0" lang="cy-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Parent </a:t>
            </a:r>
            <a:r>
              <a:rPr kumimoji="0" lang="cy-GB" sz="1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Needs</a:t>
            </a:r>
            <a:r>
              <a:rPr kumimoji="0" lang="cy-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to </a:t>
            </a:r>
            <a:r>
              <a:rPr kumimoji="0" lang="cy-GB" sz="1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Know</a:t>
            </a:r>
            <a:r>
              <a:rPr kumimoji="0" lang="cy-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cy-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gan “</a:t>
            </a:r>
            <a:r>
              <a:rPr kumimoji="0" lang="cy-GB"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Margot</a:t>
            </a:r>
            <a:r>
              <a:rPr kumimoji="0" lang="cy-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cy-GB"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Sunderland</a:t>
            </a:r>
            <a:r>
              <a:rPr kumimoji="0" lang="cy-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yn cyfeirio at yr “ymennydd meddwl”</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CLIP YOU TUBE DEFNYDDIOL https://www.youtube.com/watch?time_continue=193&amp;v=xPjhfUVgvOQ</a:t>
            </a:r>
            <a:r>
              <a:rPr kumimoji="0" lang="cy-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sy'n cynnwys Dan </a:t>
            </a:r>
            <a:r>
              <a:rPr kumimoji="0" lang="cy-GB"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Siegel</a:t>
            </a:r>
            <a:r>
              <a:rPr kumimoji="0" lang="cy-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yn egluro swyddogaeth ochrau chwith a dde'r ymennydd a sut y gall ymwybyddiaeth ofalgar helpu.</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Swyddogaethau ochr chwith yr ymennydd:</a:t>
            </a:r>
            <a:r>
              <a:rPr kumimoji="0" lang="cy-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Yn gyfrifol am reoli ochr chwith y corff, a dyma ochr fwy artistig a chreadigol yr ymennydd.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Swyddogaethau ochr dde yr ymennydd:</a:t>
            </a:r>
            <a:r>
              <a:rPr kumimoji="0" lang="cy-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Yn gyfrifol am reoli ochr dde'r corff, a dyma ochr fwy academaidd a rhesymegol yr ymennydd.</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Dylem geisio ymateb i'r ymddygiadau amhriodol sy'n fynegiadau o deimladau priodol mewn dwy ffordd - Dynesu neu Osgoi</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7</a:t>
            </a:fld>
            <a:endParaRPr lang="en-GB"/>
          </a:p>
        </p:txBody>
      </p:sp>
    </p:spTree>
    <p:extLst>
      <p:ext uri="{BB962C8B-B14F-4D97-AF65-F5344CB8AC3E}">
        <p14:creationId xmlns:p14="http://schemas.microsoft.com/office/powerpoint/2010/main" val="155917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angen i ni hyfforddi ein hymennydd ac ymennydd ein plentyn i </a:t>
            </a:r>
            <a:r>
              <a:rPr kumimoji="0" lang="cy-GB" sz="1200" b="1" i="0" u="none" strike="noStrike" kern="1200" cap="none" spc="0" normalizeH="0" baseline="0" noProof="0" dirty="0">
                <a:ln>
                  <a:noFill/>
                </a:ln>
                <a:solidFill>
                  <a:prstClr val="black"/>
                </a:solidFill>
                <a:effectLst/>
                <a:uLnTx/>
                <a:uFillTx/>
                <a:latin typeface="+mn-lt"/>
                <a:ea typeface="+mn-ea"/>
                <a:cs typeface="+mn-cs"/>
              </a:rPr>
              <a:t>osgoi'r ymddygiad</a:t>
            </a:r>
            <a:r>
              <a:rPr kumimoji="0" lang="cy-GB" sz="1200" b="0" i="0" u="none" strike="noStrike" kern="1200" cap="none" spc="0" normalizeH="0" baseline="0" noProof="0" dirty="0">
                <a:ln>
                  <a:noFill/>
                </a:ln>
                <a:solidFill>
                  <a:prstClr val="black"/>
                </a:solidFill>
                <a:effectLst/>
                <a:uLnTx/>
                <a:uFillTx/>
                <a:latin typeface="+mn-lt"/>
                <a:ea typeface="+mn-ea"/>
                <a:cs typeface="+mn-cs"/>
              </a:rPr>
              <a:t> a </a:t>
            </a:r>
            <a:r>
              <a:rPr kumimoji="0" lang="cy-GB" sz="1200" b="1" i="0" u="none" strike="noStrike" kern="1200" cap="none" spc="0" normalizeH="0" baseline="0" noProof="0" dirty="0">
                <a:ln>
                  <a:noFill/>
                </a:ln>
                <a:solidFill>
                  <a:prstClr val="black"/>
                </a:solidFill>
                <a:effectLst/>
                <a:uLnTx/>
                <a:uFillTx/>
                <a:latin typeface="+mn-lt"/>
                <a:ea typeface="+mn-ea"/>
                <a:cs typeface="+mn-cs"/>
              </a:rPr>
              <a:t>dynesu at yr angen/teimladau.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 teimladau a'r angen nad ydynt wedi cael eu diwallu ydy’r rhai rydyn ni’n ymateb iddyn nhw ac yn dynesu atyn nhw, NID yr ymddygiad ei hun.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Gallwn ddewis edrych heibio neu beidio ag ymateb i (hy “osgoi” cael ein tynnu i mewn gan) “edrychiad” wyneb amddiffynnol plentyn a’r hyn sy’n dod allan o’u cegau (gweiddi, sgrechian, rhegi) trwy fynd i’r afael â’r ymddygiad sylfaenol gan ddefnyddio strategaeth Dan Hughes o “myfyrio” yn uchel.  Er enghraifft “Gallaf weld dy fod yn cynhyrfu ac yn codi dy lais, tybed wyt ti’n teimlo'n drist oherwydd nad oedd unrhyw un wedi chwarae gyda thi yn ystod amser egwyl yn yr ysgol heddiw?”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Trwy ddynesu fel hyn, rydym yn atal ymddygiad amddiffynnol emosiynol yn y rhiant ac yn annog ymgysylltiad yn y plentyn - nid ydym yn ymateb i'r gweiddi a'r rhegi ond i'r tristwch.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dull hwn yn helpu i gerflunio’r ymennydd sy’n datblygu - a chofiwch fod yr ymennydd yn datblygu ac yn newid trwy gydol ein hoes, ac yn enwedig i ganol yr 20au.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DARLLEN DEFNYDDIOL “Brain </a:t>
            </a:r>
            <a:r>
              <a:rPr kumimoji="0" lang="cy-GB" sz="1200" b="1" i="0" u="none" strike="noStrike" kern="1200" cap="none" spc="0" normalizeH="0" baseline="0" noProof="0" dirty="0" err="1">
                <a:ln>
                  <a:noFill/>
                </a:ln>
                <a:solidFill>
                  <a:prstClr val="black"/>
                </a:solidFill>
                <a:effectLst/>
                <a:uLnTx/>
                <a:uFillTx/>
                <a:latin typeface="+mn-lt"/>
                <a:ea typeface="+mn-ea"/>
                <a:cs typeface="+mn-cs"/>
              </a:rPr>
              <a:t>Based</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Parenting</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a:ln>
                  <a:noFill/>
                </a:ln>
                <a:solidFill>
                  <a:prstClr val="black"/>
                </a:solidFill>
                <a:effectLst/>
                <a:uLnTx/>
                <a:uFillTx/>
                <a:latin typeface="+mn-lt"/>
                <a:ea typeface="+mn-ea"/>
                <a:cs typeface="+mn-cs"/>
              </a:rPr>
              <a:t>gan Dan Hughes a Jonathan </a:t>
            </a:r>
            <a:r>
              <a:rPr kumimoji="0" lang="cy-GB" sz="1200" b="0" i="0" u="none" strike="noStrike" kern="1200" cap="none" spc="0" normalizeH="0" baseline="0" noProof="0" dirty="0" err="1">
                <a:ln>
                  <a:noFill/>
                </a:ln>
                <a:solidFill>
                  <a:prstClr val="black"/>
                </a:solidFill>
                <a:effectLst/>
                <a:uLnTx/>
                <a:uFillTx/>
                <a:latin typeface="+mn-lt"/>
                <a:ea typeface="+mn-ea"/>
                <a:cs typeface="+mn-cs"/>
              </a:rPr>
              <a:t>Baylin</a:t>
            </a:r>
            <a:r>
              <a:rPr kumimoji="0" lang="cy-GB" sz="1200" b="0" i="0" u="none" strike="noStrike" kern="1200" cap="none" spc="0" normalizeH="0" baseline="0" noProof="0" dirty="0">
                <a:ln>
                  <a:noFill/>
                </a:ln>
                <a:solidFill>
                  <a:prstClr val="black"/>
                </a:solidFill>
                <a:effectLst/>
                <a:uLnTx/>
                <a:uFillTx/>
                <a:latin typeface="+mn-lt"/>
                <a:ea typeface="+mn-ea"/>
                <a:cs typeface="+mn-cs"/>
              </a:rPr>
              <a:t> ac</a:t>
            </a:r>
            <a:r>
              <a:rPr kumimoji="0" lang="cy-GB" sz="1200" b="1" i="0" u="none" strike="noStrike" kern="1200" cap="none" spc="0" normalizeH="0" baseline="0" noProof="0" dirty="0">
                <a:ln>
                  <a:noFill/>
                </a:ln>
                <a:solidFill>
                  <a:prstClr val="black"/>
                </a:solidFill>
                <a:effectLst/>
                <a:uLnTx/>
                <a:uFillTx/>
                <a:latin typeface="+mn-lt"/>
                <a:ea typeface="+mn-ea"/>
                <a:cs typeface="+mn-cs"/>
              </a:rPr>
              <a:t> “Building the </a:t>
            </a:r>
            <a:r>
              <a:rPr kumimoji="0" lang="cy-GB" sz="1200" b="1" i="0" u="none" strike="noStrike" kern="1200" cap="none" spc="0" normalizeH="0" baseline="0" noProof="0" dirty="0" err="1">
                <a:ln>
                  <a:noFill/>
                </a:ln>
                <a:solidFill>
                  <a:prstClr val="black"/>
                </a:solidFill>
                <a:effectLst/>
                <a:uLnTx/>
                <a:uFillTx/>
                <a:latin typeface="+mn-lt"/>
                <a:ea typeface="+mn-ea"/>
                <a:cs typeface="+mn-cs"/>
              </a:rPr>
              <a:t>Bonds</a:t>
            </a:r>
            <a:r>
              <a:rPr kumimoji="0" lang="cy-GB" sz="1200" b="1" i="0" u="none" strike="noStrike" kern="1200" cap="none" spc="0" normalizeH="0" baseline="0" noProof="0" dirty="0">
                <a:ln>
                  <a:noFill/>
                </a:ln>
                <a:solidFill>
                  <a:prstClr val="black"/>
                </a:solidFill>
                <a:effectLst/>
                <a:uLnTx/>
                <a:uFillTx/>
                <a:latin typeface="+mn-lt"/>
                <a:ea typeface="+mn-ea"/>
                <a:cs typeface="+mn-cs"/>
              </a:rPr>
              <a:t> of </a:t>
            </a:r>
            <a:r>
              <a:rPr kumimoji="0" lang="cy-GB" sz="1200" b="1" i="0" u="none" strike="noStrike" kern="1200" cap="none" spc="0" normalizeH="0" baseline="0" noProof="0" dirty="0" err="1">
                <a:ln>
                  <a:noFill/>
                </a:ln>
                <a:solidFill>
                  <a:prstClr val="black"/>
                </a:solidFill>
                <a:effectLst/>
                <a:uLnTx/>
                <a:uFillTx/>
                <a:latin typeface="+mn-lt"/>
                <a:ea typeface="+mn-ea"/>
                <a:cs typeface="+mn-cs"/>
              </a:rPr>
              <a:t>Attachment</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a:ln>
                  <a:noFill/>
                </a:ln>
                <a:solidFill>
                  <a:prstClr val="black"/>
                </a:solidFill>
                <a:effectLst/>
                <a:uLnTx/>
                <a:uFillTx/>
                <a:latin typeface="+mn-lt"/>
                <a:ea typeface="+mn-ea"/>
                <a:cs typeface="+mn-cs"/>
              </a:rPr>
              <a:t>gan Dan Hughes.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Rydym yn gwybod bod straen yn rhan o'r effeithiau negyddol ar ddatblygiad y plentyn - mae </a:t>
            </a:r>
            <a:r>
              <a:rPr kumimoji="0" lang="cy-GB" sz="1200" b="0" i="0" u="none" strike="noStrike" kern="1200" cap="none" spc="0" normalizeH="0" baseline="0" noProof="0" dirty="0" err="1">
                <a:ln>
                  <a:noFill/>
                </a:ln>
                <a:solidFill>
                  <a:prstClr val="black"/>
                </a:solidFill>
                <a:effectLst/>
                <a:uLnTx/>
                <a:uFillTx/>
                <a:latin typeface="+mn-lt"/>
                <a:ea typeface="+mn-ea"/>
                <a:cs typeface="+mn-cs"/>
              </a:rPr>
              <a:t>niwro</a:t>
            </a:r>
            <a:r>
              <a:rPr kumimoji="0" lang="cy-GB" sz="1200" b="0" i="0" u="none" strike="noStrike" kern="1200" cap="none" spc="0" normalizeH="0" baseline="0" noProof="0" dirty="0">
                <a:ln>
                  <a:noFill/>
                </a:ln>
                <a:solidFill>
                  <a:prstClr val="black"/>
                </a:solidFill>
                <a:effectLst/>
                <a:uLnTx/>
                <a:uFillTx/>
                <a:latin typeface="+mn-lt"/>
                <a:ea typeface="+mn-ea"/>
                <a:cs typeface="+mn-cs"/>
              </a:rPr>
              <a:t>-fioleg yn dangos hyn (Hughes a </a:t>
            </a:r>
            <a:r>
              <a:rPr kumimoji="0" lang="cy-GB" sz="1200" b="0" i="0" u="none" strike="noStrike" kern="1200" cap="none" spc="0" normalizeH="0" baseline="0" noProof="0" dirty="0" err="1">
                <a:ln>
                  <a:noFill/>
                </a:ln>
                <a:solidFill>
                  <a:prstClr val="black"/>
                </a:solidFill>
                <a:effectLst/>
                <a:uLnTx/>
                <a:uFillTx/>
                <a:latin typeface="+mn-lt"/>
                <a:ea typeface="+mn-ea"/>
                <a:cs typeface="+mn-cs"/>
              </a:rPr>
              <a:t>Baylin</a:t>
            </a:r>
            <a:r>
              <a:rPr kumimoji="0" lang="cy-GB"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AC rydym yn gwybod y bydd rhieni ystyrlon ond sydd dan straen yn mygu eu gallu i gynnal teimladau cariadus ac empathi tuag at eu plentyn.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Gall magu plant fod yn anodd ac yn straen ar brydiau.  Efallai y byddai'n ddefnyddiol i chi edrych ar y sesiwn 2 awr ar-lein ar “Trawma Eilaidd a Gofal </a:t>
            </a:r>
            <a:r>
              <a:rPr kumimoji="0" lang="cy-GB" sz="1200" b="0" i="0" u="none" strike="noStrike" kern="1200" cap="none" spc="0" normalizeH="0" baseline="0" noProof="0" dirty="0" err="1">
                <a:ln>
                  <a:noFill/>
                </a:ln>
                <a:solidFill>
                  <a:prstClr val="black"/>
                </a:solidFill>
                <a:effectLst/>
                <a:uLnTx/>
                <a:uFillTx/>
                <a:latin typeface="+mn-lt"/>
                <a:ea typeface="+mn-ea"/>
                <a:cs typeface="+mn-cs"/>
              </a:rPr>
              <a:t>Caeëdig</a:t>
            </a:r>
            <a:r>
              <a:rPr kumimoji="0" lang="cy-GB"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Ar adegau rydyn ni i gyd yn cael ein herio i gadw ein </a:t>
            </a:r>
            <a:r>
              <a:rPr kumimoji="0" lang="cy-GB" sz="1200" b="0" i="0" u="none" strike="noStrike" kern="1200" cap="none" spc="0" normalizeH="0" baseline="0" noProof="0" dirty="0" err="1">
                <a:ln>
                  <a:noFill/>
                </a:ln>
                <a:solidFill>
                  <a:prstClr val="black"/>
                </a:solidFill>
                <a:effectLst/>
                <a:uLnTx/>
                <a:uFillTx/>
                <a:latin typeface="+mn-lt"/>
                <a:ea typeface="+mn-ea"/>
                <a:cs typeface="+mn-cs"/>
              </a:rPr>
              <a:t>limpin</a:t>
            </a:r>
            <a:r>
              <a:rPr kumimoji="0" lang="cy-GB" sz="1200" b="0" i="0" u="none" strike="noStrike" kern="1200" cap="none" spc="0" normalizeH="0" baseline="0" noProof="0" dirty="0">
                <a:ln>
                  <a:noFill/>
                </a:ln>
                <a:solidFill>
                  <a:prstClr val="black"/>
                </a:solidFill>
                <a:effectLst/>
                <a:uLnTx/>
                <a:uFillTx/>
                <a:latin typeface="+mn-lt"/>
                <a:ea typeface="+mn-ea"/>
                <a:cs typeface="+mn-cs"/>
              </a:rPr>
              <a:t>!  Byddai’n ddefnyddiol iawn edrych ar y clip hwn gan Dan </a:t>
            </a:r>
            <a:r>
              <a:rPr kumimoji="0" lang="cy-GB" sz="1200" b="0" i="0" u="none" strike="noStrike" kern="1200" cap="none" spc="0" normalizeH="0" baseline="0" noProof="0" dirty="0" err="1">
                <a:ln>
                  <a:noFill/>
                </a:ln>
                <a:solidFill>
                  <a:prstClr val="black"/>
                </a:solidFill>
                <a:effectLst/>
                <a:uLnTx/>
                <a:uFillTx/>
                <a:latin typeface="+mn-lt"/>
                <a:ea typeface="+mn-ea"/>
                <a:cs typeface="+mn-cs"/>
              </a:rPr>
              <a:t>Siegel</a:t>
            </a:r>
            <a:r>
              <a:rPr kumimoji="0" lang="cy-GB" sz="1200" b="0" i="0" u="none" strike="noStrike" kern="1200" cap="none" spc="0" normalizeH="0" baseline="0" noProof="0" dirty="0">
                <a:ln>
                  <a:noFill/>
                </a:ln>
                <a:solidFill>
                  <a:prstClr val="black"/>
                </a:solidFill>
                <a:effectLst/>
                <a:uLnTx/>
                <a:uFillTx/>
                <a:latin typeface="+mn-lt"/>
                <a:ea typeface="+mn-ea"/>
                <a:cs typeface="+mn-cs"/>
              </a:rPr>
              <a:t> sy’n egluro’r wyddoniaeth y tu ôl i “golli ein </a:t>
            </a:r>
            <a:r>
              <a:rPr kumimoji="0" lang="cy-GB" sz="1200" b="0" i="0" u="none" strike="noStrike" kern="1200" cap="none" spc="0" normalizeH="0" baseline="0" noProof="0" dirty="0" err="1">
                <a:ln>
                  <a:noFill/>
                </a:ln>
                <a:solidFill>
                  <a:prstClr val="black"/>
                </a:solidFill>
                <a:effectLst/>
                <a:uLnTx/>
                <a:uFillTx/>
                <a:latin typeface="+mn-lt"/>
                <a:ea typeface="+mn-ea"/>
                <a:cs typeface="+mn-cs"/>
              </a:rPr>
              <a:t>limpin</a:t>
            </a:r>
            <a:r>
              <a:rPr kumimoji="0" lang="cy-GB"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https://uk.video.search.yahoo.com/search/video?fr=mcafee&amp;p=you+tube+flipping+lid+dan+siegel#id=2&amp;vid=bbf522d026a5630d5a75bd845f282037&amp;action=click</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Os gall rhiant chwarae’r rôl therapiwtig trwy dderbyn y plentyn am bwy ydyn nhw a'u hymddygiad fel iaith eu gorffennol, gall y rhiant ail-lunio eu meddyliau i dderbyn </a:t>
            </a:r>
            <a:r>
              <a:rPr kumimoji="0" lang="cy-GB" sz="1200" b="1" i="0" u="none" strike="noStrike" kern="1200" cap="none" spc="0" normalizeH="0" baseline="0" noProof="0" dirty="0">
                <a:ln>
                  <a:noFill/>
                </a:ln>
                <a:solidFill>
                  <a:prstClr val="black"/>
                </a:solidFill>
                <a:effectLst/>
                <a:uLnTx/>
                <a:uFillTx/>
                <a:latin typeface="+mn-lt"/>
                <a:ea typeface="+mn-ea"/>
                <a:cs typeface="+mn-cs"/>
              </a:rPr>
              <a:t>“Nid bai fy mhlentyn yw hyn ... ac nid fy mai i chwaith!”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Rydyn ni yn nhiriogaeth Hughes: o PACE - ymatebion Chwareus Derbyniol Chwilfrydig </a:t>
            </a:r>
            <a:r>
              <a:rPr kumimoji="0" lang="cy-GB" sz="1200" b="0" i="0" u="none" strike="noStrike" kern="1200" cap="none" spc="0" normalizeH="0" baseline="0" noProof="0" dirty="0" err="1">
                <a:ln>
                  <a:noFill/>
                </a:ln>
                <a:solidFill>
                  <a:prstClr val="black"/>
                </a:solidFill>
                <a:effectLst/>
                <a:uLnTx/>
                <a:uFillTx/>
                <a:latin typeface="+mn-lt"/>
                <a:ea typeface="+mn-ea"/>
                <a:cs typeface="+mn-cs"/>
              </a:rPr>
              <a:t>Empathig</a:t>
            </a:r>
            <a:r>
              <a:rPr kumimoji="0" lang="cy-GB"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PACE yn canolbwyntio ar y plentyn cyfan, nid yr ymddygiad yn unig. Mae'n helpu plant i ddod yn fwy sicr gydag oedolion a myfyrio arnyn nhw eu hunain, eu meddyliau, eu teimladau a'u hymddygiad, gan adeiladu'r sgiliau sydd mor angenrheidiol i gynnal bywyd llwyddiannus a boddhaol. Mae'r plentyn yn darganfod ei fod yn gwneud ei orau glas, ac nad yw'n </a:t>
            </a:r>
            <a:r>
              <a:rPr kumimoji="0" lang="cy-GB" sz="1200" b="0" i="1" u="none" strike="noStrike" kern="1200" cap="none" spc="0" normalizeH="0" baseline="0" noProof="0" dirty="0">
                <a:ln>
                  <a:noFill/>
                </a:ln>
                <a:solidFill>
                  <a:prstClr val="black"/>
                </a:solidFill>
                <a:effectLst/>
                <a:uLnTx/>
                <a:uFillTx/>
                <a:latin typeface="+mn-lt"/>
                <a:ea typeface="+mn-ea"/>
                <a:cs typeface="+mn-cs"/>
              </a:rPr>
              <a:t>ddrwg</a:t>
            </a:r>
            <a:r>
              <a:rPr kumimoji="0" lang="cy-GB" sz="1200" b="0" i="0" u="none" strike="noStrike" kern="1200" cap="none" spc="0" normalizeH="0" baseline="0" noProof="0" dirty="0">
                <a:ln>
                  <a:noFill/>
                </a:ln>
                <a:solidFill>
                  <a:prstClr val="black"/>
                </a:solidFill>
                <a:effectLst/>
                <a:uLnTx/>
                <a:uFillTx/>
                <a:latin typeface="+mn-lt"/>
                <a:ea typeface="+mn-ea"/>
                <a:cs typeface="+mn-cs"/>
              </a:rPr>
              <a:t> neu'n </a:t>
            </a:r>
            <a:r>
              <a:rPr kumimoji="0" lang="cy-GB" sz="1200" b="0" i="1" u="none" strike="noStrike" kern="1200" cap="none" spc="0" normalizeH="0" baseline="0" noProof="0" dirty="0">
                <a:ln>
                  <a:noFill/>
                </a:ln>
                <a:solidFill>
                  <a:prstClr val="black"/>
                </a:solidFill>
                <a:effectLst/>
                <a:uLnTx/>
                <a:uFillTx/>
                <a:latin typeface="+mn-lt"/>
                <a:ea typeface="+mn-ea"/>
                <a:cs typeface="+mn-cs"/>
              </a:rPr>
              <a:t>ddiog</a:t>
            </a:r>
            <a:r>
              <a:rPr kumimoji="0" lang="cy-GB" sz="1200" b="0" i="0" u="none" strike="noStrike" kern="1200" cap="none" spc="0" normalizeH="0" baseline="0" noProof="0" dirty="0">
                <a:ln>
                  <a:noFill/>
                </a:ln>
                <a:solidFill>
                  <a:prstClr val="black"/>
                </a:solidFill>
                <a:effectLst/>
                <a:uLnTx/>
                <a:uFillTx/>
                <a:latin typeface="+mn-lt"/>
                <a:ea typeface="+mn-ea"/>
                <a:cs typeface="+mn-cs"/>
              </a:rPr>
              <a:t> nac yn </a:t>
            </a:r>
            <a:r>
              <a:rPr kumimoji="0" lang="cy-GB" sz="1200" b="0" i="1" u="none" strike="noStrike" kern="1200" cap="none" spc="0" normalizeH="0" baseline="0" noProof="0" dirty="0">
                <a:ln>
                  <a:noFill/>
                </a:ln>
                <a:solidFill>
                  <a:prstClr val="black"/>
                </a:solidFill>
                <a:effectLst/>
                <a:uLnTx/>
                <a:uFillTx/>
                <a:latin typeface="+mn-lt"/>
                <a:ea typeface="+mn-ea"/>
                <a:cs typeface="+mn-cs"/>
              </a:rPr>
              <a:t>hunanol</a:t>
            </a:r>
            <a:r>
              <a:rPr kumimoji="0" lang="cy-GB" sz="1200" b="0" i="0" u="none" strike="noStrike" kern="1200" cap="none" spc="0" normalizeH="0" baseline="0" noProof="0" dirty="0">
                <a:ln>
                  <a:noFill/>
                </a:ln>
                <a:solidFill>
                  <a:prstClr val="black"/>
                </a:solidFill>
                <a:effectLst/>
                <a:uLnTx/>
                <a:uFillTx/>
                <a:latin typeface="+mn-lt"/>
                <a:ea typeface="+mn-ea"/>
                <a:cs typeface="+mn-cs"/>
              </a:rPr>
              <a:t>. Mae problemau'n lleihau wrth i'r angen amdanynt leihau.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Trwy PACE a theimlo'n fwy diogel, mae plant yn darganfod eu bod bellach yn gallu gwneud yn well. Maen nhw’n dysgu dibynnu ar oedolion, yn enwedig eu rhieni, ac yn ymddiried ynddyn nhw i'w hadnabod yn wirioneddol. Maen nhw’n dysgu y gall eu rhieni edrych ar eu holau mewn ffordd na allen nhw byth ei wneud ar eu pennau eu hunain.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Pan fydd plant yn profi'r oedolion yn gwneud eu gorau glas i’w deall ac gweithio gyda’i gilydd i gael ffyrdd mwy effeithiol i'r plentyn ddeall, gwneud synnwyr o'u hemosiynau, eu meddyliau a'u hymddygiad, maen nhw’n dechrau credu y bydd yr oedolion wir yn parhau i wneud ymdrech nes bod pethau'n gwella i bob un ohonyn nhw.</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I oedolion, gan ddefnyddio PACE y rhan fwyaf o'r amser, </a:t>
            </a:r>
            <a:r>
              <a:rPr kumimoji="0" lang="cy-GB" sz="1200" b="0" i="0" u="none" strike="noStrike" kern="1200" cap="none" spc="0" normalizeH="0" baseline="0" noProof="0" dirty="0" err="1">
                <a:ln>
                  <a:noFill/>
                </a:ln>
                <a:solidFill>
                  <a:prstClr val="black"/>
                </a:solidFill>
                <a:effectLst/>
                <a:uLnTx/>
                <a:uFillTx/>
                <a:latin typeface="+mn-lt"/>
                <a:ea typeface="+mn-ea"/>
                <a:cs typeface="+mn-cs"/>
              </a:rPr>
              <a:t>gallant</a:t>
            </a:r>
            <a:r>
              <a:rPr kumimoji="0" lang="cy-GB" sz="1200" b="0" i="0" u="none" strike="noStrike" kern="1200" cap="none" spc="0" normalizeH="0" baseline="0" noProof="0" dirty="0">
                <a:ln>
                  <a:noFill/>
                </a:ln>
                <a:solidFill>
                  <a:prstClr val="black"/>
                </a:solidFill>
                <a:effectLst/>
                <a:uLnTx/>
                <a:uFillTx/>
                <a:latin typeface="+mn-lt"/>
                <a:ea typeface="+mn-ea"/>
                <a:cs typeface="+mn-cs"/>
              </a:rPr>
              <a:t> leihau lefel y gwrthdaro, </a:t>
            </a:r>
            <a:r>
              <a:rPr kumimoji="0" lang="cy-GB" sz="1200" b="0" i="0" u="none" strike="noStrike" kern="1200" cap="none" spc="0" normalizeH="0" baseline="0" noProof="0" dirty="0" err="1">
                <a:ln>
                  <a:noFill/>
                </a:ln>
                <a:solidFill>
                  <a:prstClr val="black"/>
                </a:solidFill>
                <a:effectLst/>
                <a:uLnTx/>
                <a:uFillTx/>
                <a:latin typeface="+mn-lt"/>
                <a:ea typeface="+mn-ea"/>
                <a:cs typeface="+mn-cs"/>
              </a:rPr>
              <a:t>amddiffynoldeb</a:t>
            </a:r>
            <a:r>
              <a:rPr kumimoji="0" lang="cy-GB" sz="1200" b="0" i="0" u="none" strike="noStrike" kern="1200" cap="none" spc="0" normalizeH="0" baseline="0" noProof="0" dirty="0">
                <a:ln>
                  <a:noFill/>
                </a:ln>
                <a:solidFill>
                  <a:prstClr val="black"/>
                </a:solidFill>
                <a:effectLst/>
                <a:uLnTx/>
                <a:uFillTx/>
                <a:latin typeface="+mn-lt"/>
                <a:ea typeface="+mn-ea"/>
                <a:cs typeface="+mn-cs"/>
              </a:rPr>
              <a:t> a'r nodweddion o fynd i’w cragen sy'n tueddu i fod yn bresennol ym mywydau plant gofidus.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defnyddio PACE yn galluogi'r oedolyn i weld y cryfderau a'r nodweddion cadarnhaol sydd o dan ymddygiad mwy negyddol a heriol.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(Mae'r wybodaeth uchod ar PACE wedi'i haddasu o wefan Rhwydwaith DDP https://ddpnetwork.org/about-ddp/meant-pace/.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CLIP YOUTUBE DEFNYDDIOL </a:t>
            </a:r>
            <a:r>
              <a:rPr kumimoji="0" lang="cy-GB" sz="1200" b="0" i="0" u="none" strike="noStrike" kern="1200" cap="none" spc="0" normalizeH="0" baseline="0" noProof="0" dirty="0">
                <a:ln>
                  <a:noFill/>
                </a:ln>
                <a:solidFill>
                  <a:prstClr val="black"/>
                </a:solidFill>
                <a:effectLst/>
                <a:uLnTx/>
                <a:uFillTx/>
                <a:latin typeface="+mn-lt"/>
                <a:ea typeface="+mn-ea"/>
                <a:cs typeface="+mn-cs"/>
              </a:rPr>
              <a:t>gan Sarah </a:t>
            </a:r>
            <a:r>
              <a:rPr kumimoji="0" lang="cy-GB" sz="1200" b="0" i="0" u="none" strike="noStrike" kern="1200" cap="none" spc="0" normalizeH="0" baseline="0" noProof="0" dirty="0" err="1">
                <a:ln>
                  <a:noFill/>
                </a:ln>
                <a:solidFill>
                  <a:prstClr val="black"/>
                </a:solidFill>
                <a:effectLst/>
                <a:uLnTx/>
                <a:uFillTx/>
                <a:latin typeface="+mn-lt"/>
                <a:ea typeface="+mn-ea"/>
                <a:cs typeface="+mn-cs"/>
              </a:rPr>
              <a:t>Naish</a:t>
            </a:r>
            <a:r>
              <a:rPr kumimoji="0" lang="cy-GB" sz="1200" b="0" i="0" u="none" strike="noStrike" kern="1200" cap="none" spc="0" normalizeH="0" baseline="0" noProof="0" dirty="0">
                <a:ln>
                  <a:noFill/>
                </a:ln>
                <a:solidFill>
                  <a:prstClr val="black"/>
                </a:solidFill>
                <a:effectLst/>
                <a:uLnTx/>
                <a:uFillTx/>
                <a:latin typeface="+mn-lt"/>
                <a:ea typeface="+mn-ea"/>
                <a:cs typeface="+mn-cs"/>
              </a:rPr>
              <a:t> yn egluro “enwi'r angen”, PACE a </a:t>
            </a:r>
            <a:r>
              <a:rPr kumimoji="0" lang="cy-GB" sz="1200" b="0" i="0" u="none" strike="noStrike" kern="1200" cap="none" spc="0" normalizeH="0" baseline="0" noProof="0" dirty="0" err="1">
                <a:ln>
                  <a:noFill/>
                </a:ln>
                <a:solidFill>
                  <a:prstClr val="black"/>
                </a:solidFill>
                <a:effectLst/>
                <a:uLnTx/>
                <a:uFillTx/>
                <a:latin typeface="+mn-lt"/>
                <a:ea typeface="+mn-ea"/>
                <a:cs typeface="+mn-cs"/>
              </a:rPr>
              <a:t>rhianta</a:t>
            </a:r>
            <a:r>
              <a:rPr kumimoji="0" lang="cy-GB" sz="1200" b="0" i="0" u="none" strike="noStrike" kern="1200" cap="none" spc="0" normalizeH="0" baseline="0" noProof="0" dirty="0">
                <a:ln>
                  <a:noFill/>
                </a:ln>
                <a:solidFill>
                  <a:prstClr val="black"/>
                </a:solidFill>
                <a:effectLst/>
                <a:uLnTx/>
                <a:uFillTx/>
                <a:latin typeface="+mn-lt"/>
                <a:ea typeface="+mn-ea"/>
                <a:cs typeface="+mn-cs"/>
              </a:rPr>
              <a:t> therapiwtig Dan Hughes </a:t>
            </a:r>
            <a:r>
              <a:rPr kumimoji="0" lang="cy-GB" sz="1200" b="1" i="0" u="none" strike="noStrike" kern="1200" cap="none" spc="0" normalizeH="0" baseline="0" noProof="0" dirty="0">
                <a:ln>
                  <a:noFill/>
                </a:ln>
                <a:solidFill>
                  <a:prstClr val="black"/>
                </a:solidFill>
                <a:effectLst/>
                <a:uLnTx/>
                <a:uFillTx/>
                <a:latin typeface="+mn-lt"/>
                <a:ea typeface="+mn-ea"/>
                <a:cs typeface="+mn-cs"/>
              </a:rPr>
              <a:t>https://www.youtube.com/watch?v=Y-oWUZNhEXo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8</a:t>
            </a:fld>
            <a:endParaRPr lang="en-GB"/>
          </a:p>
        </p:txBody>
      </p:sp>
    </p:spTree>
    <p:extLst>
      <p:ext uri="{BB962C8B-B14F-4D97-AF65-F5344CB8AC3E}">
        <p14:creationId xmlns:p14="http://schemas.microsoft.com/office/powerpoint/2010/main" val="3954378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Gadewch i ni edrych yn fanylach ar yr ymatebion hyn sy’n seiliedig ar drawma ac ofn.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Rydym yn aml yn siarad am fynd i’r afael ag OEDRAN EMOSIYNOL plentyn yn hytrach na’i OEDRAN CRONOLEGOL oherwydd eu bod wedi colli allan ar dalpiau o’u datblygiad (efallai yr hoffech chi gyfeirio at y Cwrs Datblygiad Plant 2 awr).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 bydd y ffordd rydyn ni'n ymateb i blentyn bach sy'n crio oherwydd bod brech cewyn arno ac eisiau i'w gewyn gael ei newid fod yn wahanol iawn i'r ffordd rydyn ni'n ymateb i blentyn wyth oed sy'n dal i wlychu'r gwely; mae angen i ni ymateb i oedran EMOSIYNOL y plentyn 8 mlwydd oed hwnnw.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 bydd y ffordd rydyn ni'n ymateb i blentyn bach sydd wedi taflu ei fwyd ar y llawr o'i gadair uchel yn wahanol iawn i'r ffordd rydyn ni'n ymateb i blentyn 11 mlwydd oed sy'n codi ei fwyd a'i daflu at y waliau a'r nenfwd.  Mae angen i ni “feddwl am blentyn bach” ac ymateb, yn hytrach nag ymateb, i'r ymddygiad hwn.  Efallai bod y plentyn hwn yn prosesu rhywbeth anodd sydd wedi digwydd yn yr ysgol neu'n ymateb i rywbeth sydd wedi cael ei ddweud wrtho wrth iddo fwyta ei bryd e.e. “cyn gynted ag y byddi di wedi gorffen dy fwyd mae angen i ti wneud dy waith cartref”.  Ar ôl bwyta mae'n ddigon posib y bydd plentyn bach yn cael cwtsh gydag un o'i rieni neu'n eistedd i lawr a chael rhywfaint o amser tawel gyda nhw yn darllen stori; mae eich plentyn 11 mlwydd oed yn dangos ei fod eisiau sylw ac ymgysylltiad yn hytrach nag eistedd mewn ystafell arall yn gwneud gwaith cartref.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DARLLEN DEFNYDDIOL “</a:t>
            </a:r>
            <a:r>
              <a:rPr kumimoji="0" lang="cy-GB" sz="1200" b="1" i="0" u="none" strike="noStrike" kern="1200" cap="none" spc="0" normalizeH="0" baseline="0" noProof="0" dirty="0" err="1">
                <a:ln>
                  <a:noFill/>
                </a:ln>
                <a:solidFill>
                  <a:prstClr val="black"/>
                </a:solidFill>
                <a:effectLst/>
                <a:uLnTx/>
                <a:uFillTx/>
                <a:latin typeface="+mn-lt"/>
                <a:ea typeface="+mn-ea"/>
                <a:cs typeface="+mn-cs"/>
              </a:rPr>
              <a:t>Great</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Behaviour</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Breakdown</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a:ln>
                  <a:noFill/>
                </a:ln>
                <a:solidFill>
                  <a:prstClr val="black"/>
                </a:solidFill>
                <a:effectLst/>
                <a:uLnTx/>
                <a:uFillTx/>
                <a:latin typeface="+mn-lt"/>
                <a:ea typeface="+mn-ea"/>
                <a:cs typeface="+mn-cs"/>
              </a:rPr>
              <a:t>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Bryan</a:t>
            </a:r>
            <a:r>
              <a:rPr kumimoji="0" lang="cy-GB" sz="1200" b="0" i="0" u="none" strike="noStrike" kern="1200" cap="none" spc="0" normalizeH="0" baseline="0" noProof="0" dirty="0">
                <a:ln>
                  <a:noFill/>
                </a:ln>
                <a:solidFill>
                  <a:prstClr val="black"/>
                </a:solidFill>
                <a:effectLst/>
                <a:uLnTx/>
                <a:uFillTx/>
                <a:latin typeface="+mn-lt"/>
                <a:ea typeface="+mn-ea"/>
                <a:cs typeface="+mn-cs"/>
              </a:rPr>
              <a:t> Post - tudalennau 29-34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DARLLEN DEFNYDDIOL </a:t>
            </a:r>
            <a:r>
              <a:rPr kumimoji="0" lang="cy-GB" sz="1200" b="0" i="0" u="none" strike="noStrike" kern="1200" cap="none" spc="0" normalizeH="0" baseline="0" noProof="0" dirty="0">
                <a:ln>
                  <a:noFill/>
                </a:ln>
                <a:solidFill>
                  <a:prstClr val="black"/>
                </a:solidFill>
                <a:effectLst/>
                <a:uLnTx/>
                <a:uFillTx/>
                <a:latin typeface="+mn-lt"/>
                <a:ea typeface="+mn-ea"/>
                <a:cs typeface="+mn-cs"/>
              </a:rPr>
              <a:t>Ar Dudalen 21</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a:ln>
                  <a:noFill/>
                </a:ln>
                <a:solidFill>
                  <a:prstClr val="black"/>
                </a:solidFill>
                <a:effectLst/>
                <a:uLnTx/>
                <a:uFillTx/>
                <a:latin typeface="+mn-lt"/>
                <a:ea typeface="+mn-ea"/>
                <a:cs typeface="+mn-cs"/>
              </a:rPr>
              <a:t>yn</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Teenagers</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and</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Attachment</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a:ln>
                  <a:noFill/>
                </a:ln>
                <a:solidFill>
                  <a:prstClr val="black"/>
                </a:solidFill>
                <a:effectLst/>
                <a:uLnTx/>
                <a:uFillTx/>
                <a:latin typeface="+mn-lt"/>
                <a:ea typeface="+mn-ea"/>
                <a:cs typeface="+mn-cs"/>
              </a:rPr>
              <a:t>(wedi'i olygu 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Andrea</a:t>
            </a:r>
            <a:r>
              <a:rPr kumimoji="0" lang="cy-GB" sz="1200" b="0" i="0" u="none" strike="noStrike" kern="1200" cap="none" spc="0" normalizeH="0" baseline="0" noProof="0" dirty="0">
                <a:ln>
                  <a:noFill/>
                </a:ln>
                <a:solidFill>
                  <a:prstClr val="black"/>
                </a:solidFill>
                <a:effectLst/>
                <a:uLnTx/>
                <a:uFillTx/>
                <a:latin typeface="+mn-lt"/>
                <a:ea typeface="+mn-ea"/>
                <a:cs typeface="+mn-cs"/>
              </a:rPr>
              <a:t> Perry) gwelwn y gall “Plant ag ymlyniad ansefydlog-anhrefnus gyflwyno yn gwerylgar a threisgar hyd yn oed. Maen nhw’n disgwyl cefnogaeth ond ni fydd yn ddigon iddyn nhw ac maen nhw’n torri agosatrwydd, yn mynegi cynddaredd. </a:t>
            </a:r>
            <a:r>
              <a:rPr kumimoji="0" lang="cy-GB" sz="1200" b="0" i="0" u="none" strike="noStrike" kern="1200" cap="none" spc="0" normalizeH="0" baseline="0" noProof="0" dirty="0" err="1">
                <a:ln>
                  <a:noFill/>
                </a:ln>
                <a:solidFill>
                  <a:prstClr val="black"/>
                </a:solidFill>
                <a:effectLst/>
                <a:uLnTx/>
                <a:uFillTx/>
                <a:latin typeface="+mn-lt"/>
                <a:ea typeface="+mn-ea"/>
                <a:cs typeface="+mn-cs"/>
              </a:rPr>
              <a:t>Gallant</a:t>
            </a:r>
            <a:r>
              <a:rPr kumimoji="0" lang="cy-GB" sz="1200" b="0" i="0" u="none" strike="noStrike" kern="1200" cap="none" spc="0" normalizeH="0" baseline="0" noProof="0" dirty="0">
                <a:ln>
                  <a:noFill/>
                </a:ln>
                <a:solidFill>
                  <a:prstClr val="black"/>
                </a:solidFill>
                <a:effectLst/>
                <a:uLnTx/>
                <a:uFillTx/>
                <a:latin typeface="+mn-lt"/>
                <a:ea typeface="+mn-ea"/>
                <a:cs typeface="+mn-cs"/>
              </a:rPr>
              <a:t> fod yn anrhagweladwy, yn ysgogi gemau gweiddi gartref neu yn yr ysgol.  Yn yr ysgol mae eu dysgu yn dod yn ail i ofnau ynghylch pwy sy'n gofalu amdanaf, a phwy fydd yn fy ngwrthod, neu pwy sy'n rhaid i mi ei guro cyn iddyn nhw fy nghuro i?  Mae eu hymddygiad yn rhwystr wrth geisio am ffigwr ymlyniad.”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DARLLEN DEFNYDDIOL “</a:t>
            </a:r>
            <a:r>
              <a:rPr kumimoji="0" lang="cy-GB" sz="1200" b="1" i="0" u="none" strike="noStrike" kern="1200" cap="none" spc="0" normalizeH="0" baseline="0" noProof="0" dirty="0" err="1">
                <a:ln>
                  <a:noFill/>
                </a:ln>
                <a:solidFill>
                  <a:prstClr val="black"/>
                </a:solidFill>
                <a:effectLst/>
                <a:uLnTx/>
                <a:uFillTx/>
                <a:latin typeface="+mn-lt"/>
                <a:ea typeface="+mn-ea"/>
                <a:cs typeface="+mn-cs"/>
              </a:rPr>
              <a:t>From</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Fear</a:t>
            </a:r>
            <a:r>
              <a:rPr kumimoji="0" lang="cy-GB" sz="1200" b="1" i="0" u="none" strike="noStrike" kern="1200" cap="none" spc="0" normalizeH="0" baseline="0" noProof="0" dirty="0">
                <a:ln>
                  <a:noFill/>
                </a:ln>
                <a:solidFill>
                  <a:prstClr val="black"/>
                </a:solidFill>
                <a:effectLst/>
                <a:uLnTx/>
                <a:uFillTx/>
                <a:latin typeface="+mn-lt"/>
                <a:ea typeface="+mn-ea"/>
                <a:cs typeface="+mn-cs"/>
              </a:rPr>
              <a:t> to </a:t>
            </a:r>
            <a:r>
              <a:rPr kumimoji="0" lang="cy-GB" sz="1200" b="1" i="0" u="none" strike="noStrike" kern="1200" cap="none" spc="0" normalizeH="0" baseline="0" noProof="0" dirty="0" err="1">
                <a:ln>
                  <a:noFill/>
                </a:ln>
                <a:solidFill>
                  <a:prstClr val="black"/>
                </a:solidFill>
                <a:effectLst/>
                <a:uLnTx/>
                <a:uFillTx/>
                <a:latin typeface="+mn-lt"/>
                <a:ea typeface="+mn-ea"/>
                <a:cs typeface="+mn-cs"/>
              </a:rPr>
              <a:t>Love</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a:ln>
                  <a:noFill/>
                </a:ln>
                <a:solidFill>
                  <a:prstClr val="black"/>
                </a:solidFill>
                <a:effectLst/>
                <a:uLnTx/>
                <a:uFillTx/>
                <a:latin typeface="+mn-lt"/>
                <a:ea typeface="+mn-ea"/>
                <a:cs typeface="+mn-cs"/>
              </a:rPr>
              <a:t>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Bryan</a:t>
            </a:r>
            <a:r>
              <a:rPr kumimoji="0" lang="cy-GB" sz="1200" b="0" i="0" u="none" strike="noStrike" kern="1200" cap="none" spc="0" normalizeH="0" baseline="0" noProof="0" dirty="0">
                <a:ln>
                  <a:noFill/>
                </a:ln>
                <a:solidFill>
                  <a:prstClr val="black"/>
                </a:solidFill>
                <a:effectLst/>
                <a:uLnTx/>
                <a:uFillTx/>
                <a:latin typeface="+mn-lt"/>
                <a:ea typeface="+mn-ea"/>
                <a:cs typeface="+mn-cs"/>
              </a:rPr>
              <a:t> Post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9</a:t>
            </a:fld>
            <a:endParaRPr lang="en-GB"/>
          </a:p>
        </p:txBody>
      </p:sp>
    </p:spTree>
    <p:extLst>
      <p:ext uri="{BB962C8B-B14F-4D97-AF65-F5344CB8AC3E}">
        <p14:creationId xmlns:p14="http://schemas.microsoft.com/office/powerpoint/2010/main" val="239123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CLIPIAU YOUTUBE DEFNYDDIOL: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yr hoffech edrych ar glipiau ar-lein 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Bryan</a:t>
            </a:r>
            <a:r>
              <a:rPr kumimoji="0" lang="cy-GB" sz="1200" b="0" i="0" u="none" strike="noStrike" kern="1200" cap="none" spc="0" normalizeH="0" baseline="0" noProof="0" dirty="0">
                <a:ln>
                  <a:noFill/>
                </a:ln>
                <a:solidFill>
                  <a:prstClr val="black"/>
                </a:solidFill>
                <a:effectLst/>
                <a:uLnTx/>
                <a:uFillTx/>
                <a:latin typeface="+mn-lt"/>
                <a:ea typeface="+mn-ea"/>
                <a:cs typeface="+mn-cs"/>
              </a:rPr>
              <a:t> Post, Sarah </a:t>
            </a:r>
            <a:r>
              <a:rPr kumimoji="0" lang="cy-GB" sz="1200" b="0" i="0" u="none" strike="noStrike" kern="1200" cap="none" spc="0" normalizeH="0" baseline="0" noProof="0" dirty="0" err="1">
                <a:ln>
                  <a:noFill/>
                </a:ln>
                <a:solidFill>
                  <a:prstClr val="black"/>
                </a:solidFill>
                <a:effectLst/>
                <a:uLnTx/>
                <a:uFillTx/>
                <a:latin typeface="+mn-lt"/>
                <a:ea typeface="+mn-ea"/>
                <a:cs typeface="+mn-cs"/>
              </a:rPr>
              <a:t>Naish</a:t>
            </a:r>
            <a:r>
              <a:rPr kumimoji="0" lang="cy-GB" sz="1200" b="0" i="0" u="none" strike="noStrike" kern="1200" cap="none" spc="0" normalizeH="0" baseline="0" noProof="0" dirty="0">
                <a:ln>
                  <a:noFill/>
                </a:ln>
                <a:solidFill>
                  <a:prstClr val="black"/>
                </a:solidFill>
                <a:effectLst/>
                <a:uLnTx/>
                <a:uFillTx/>
                <a:latin typeface="+mn-lt"/>
                <a:ea typeface="+mn-ea"/>
                <a:cs typeface="+mn-cs"/>
              </a:rPr>
              <a:t> a </a:t>
            </a:r>
            <a:r>
              <a:rPr kumimoji="0" lang="cy-GB" sz="1200" b="0" i="0" u="none" strike="noStrike" kern="1200" cap="none" spc="0" normalizeH="0" baseline="0" noProof="0" dirty="0" err="1">
                <a:ln>
                  <a:noFill/>
                </a:ln>
                <a:solidFill>
                  <a:prstClr val="black"/>
                </a:solidFill>
                <a:effectLst/>
                <a:uLnTx/>
                <a:uFillTx/>
                <a:latin typeface="+mn-lt"/>
                <a:ea typeface="+mn-ea"/>
                <a:cs typeface="+mn-cs"/>
              </a:rPr>
              <a:t>Christien</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Moers</a:t>
            </a:r>
            <a:r>
              <a:rPr kumimoji="0" lang="cy-GB" sz="1200" b="0" i="0" u="none" strike="noStrike" kern="1200" cap="none" spc="0" normalizeH="0" baseline="0" noProof="0" dirty="0">
                <a:ln>
                  <a:noFill/>
                </a:ln>
                <a:solidFill>
                  <a:prstClr val="black"/>
                </a:solidFill>
                <a:effectLst/>
                <a:uLnTx/>
                <a:uFillTx/>
                <a:latin typeface="+mn-lt"/>
                <a:ea typeface="+mn-ea"/>
                <a:cs typeface="+mn-cs"/>
              </a:rPr>
              <a:t> o </a:t>
            </a:r>
            <a:r>
              <a:rPr kumimoji="0" lang="cy-GB" sz="1200" b="0" i="0" u="none" strike="noStrike" kern="1200" cap="none" spc="0" normalizeH="0" baseline="0" noProof="0" dirty="0" err="1">
                <a:ln>
                  <a:noFill/>
                </a:ln>
                <a:solidFill>
                  <a:prstClr val="black"/>
                </a:solidFill>
                <a:effectLst/>
                <a:uLnTx/>
                <a:uFillTx/>
                <a:latin typeface="+mn-lt"/>
                <a:ea typeface="+mn-ea"/>
                <a:cs typeface="+mn-cs"/>
              </a:rPr>
              <a:t>Youtube</a:t>
            </a:r>
            <a:r>
              <a:rPr kumimoji="0" lang="cy-GB" sz="1200" b="0" i="0" u="none" strike="noStrike" kern="1200" cap="none" spc="0" normalizeH="0" baseline="0" noProof="0" dirty="0">
                <a:ln>
                  <a:noFill/>
                </a:ln>
                <a:solidFill>
                  <a:prstClr val="black"/>
                </a:solidFill>
                <a:effectLst/>
                <a:uLnTx/>
                <a:uFillTx/>
                <a:latin typeface="+mn-lt"/>
                <a:ea typeface="+mn-ea"/>
                <a:cs typeface="+mn-cs"/>
              </a:rPr>
              <a:t> - er enghraifft: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err="1">
                <a:ln>
                  <a:noFill/>
                </a:ln>
                <a:solidFill>
                  <a:prstClr val="black"/>
                </a:solidFill>
                <a:effectLst/>
                <a:uLnTx/>
                <a:uFillTx/>
                <a:latin typeface="+mn-lt"/>
                <a:ea typeface="+mn-ea"/>
                <a:cs typeface="+mn-cs"/>
              </a:rPr>
              <a:t>Bryan</a:t>
            </a:r>
            <a:r>
              <a:rPr kumimoji="0" lang="cy-GB" sz="1200" b="0" i="0" u="none" strike="noStrike" kern="1200" cap="none" spc="0" normalizeH="0" baseline="0" noProof="0" dirty="0">
                <a:ln>
                  <a:noFill/>
                </a:ln>
                <a:solidFill>
                  <a:prstClr val="black"/>
                </a:solidFill>
                <a:effectLst/>
                <a:uLnTx/>
                <a:uFillTx/>
                <a:latin typeface="+mn-lt"/>
                <a:ea typeface="+mn-ea"/>
                <a:cs typeface="+mn-cs"/>
              </a:rPr>
              <a:t> Post </a:t>
            </a:r>
            <a:r>
              <a:rPr kumimoji="0" lang="cy-GB" sz="1200" b="0" i="0" u="none" strike="noStrike" kern="1200" cap="none" spc="0" normalizeH="0" baseline="0" noProof="0" dirty="0" err="1">
                <a:ln>
                  <a:noFill/>
                </a:ln>
                <a:solidFill>
                  <a:prstClr val="black"/>
                </a:solidFill>
                <a:effectLst/>
                <a:uLnTx/>
                <a:uFillTx/>
                <a:latin typeface="+mn-lt"/>
                <a:ea typeface="+mn-ea"/>
                <a:cs typeface="+mn-cs"/>
              </a:rPr>
              <a:t>Lying</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and</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Stealing</a:t>
            </a:r>
            <a:r>
              <a:rPr kumimoji="0" lang="cy-GB" sz="1200" b="0" i="0" u="none" strike="noStrike" kern="1200" cap="none" spc="0" normalizeH="0" baseline="0" noProof="0" dirty="0">
                <a:ln>
                  <a:noFill/>
                </a:ln>
                <a:solidFill>
                  <a:prstClr val="black"/>
                </a:solidFill>
                <a:effectLst/>
                <a:uLnTx/>
                <a:uFillTx/>
                <a:latin typeface="+mn-lt"/>
                <a:ea typeface="+mn-ea"/>
                <a:cs typeface="+mn-cs"/>
              </a:rPr>
              <a:t> - https://www.youtube.com/watch?time_continue=12&amp;v=rHlJEr4ebM0</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err="1">
                <a:ln>
                  <a:noFill/>
                </a:ln>
                <a:solidFill>
                  <a:prstClr val="black"/>
                </a:solidFill>
                <a:effectLst/>
                <a:uLnTx/>
                <a:uFillTx/>
                <a:latin typeface="+mn-lt"/>
                <a:ea typeface="+mn-ea"/>
                <a:cs typeface="+mn-cs"/>
              </a:rPr>
              <a:t>Christien</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Moers</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Lying</a:t>
            </a:r>
            <a:r>
              <a:rPr kumimoji="0" lang="cy-GB" sz="1200" b="0" i="0" u="none" strike="noStrike" kern="1200" cap="none" spc="0" normalizeH="0" baseline="0" noProof="0" dirty="0">
                <a:ln>
                  <a:noFill/>
                </a:ln>
                <a:solidFill>
                  <a:prstClr val="black"/>
                </a:solidFill>
                <a:effectLst/>
                <a:uLnTx/>
                <a:uFillTx/>
                <a:latin typeface="+mn-lt"/>
                <a:ea typeface="+mn-ea"/>
                <a:cs typeface="+mn-cs"/>
              </a:rPr>
              <a:t> - https://www.youtube.com/watch?v=iDnEy8Rn4fY</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Sarah </a:t>
            </a:r>
            <a:r>
              <a:rPr kumimoji="0" lang="cy-GB" sz="1200" b="0" i="0" u="none" strike="noStrike" kern="1200" cap="none" spc="0" normalizeH="0" baseline="0" noProof="0" dirty="0" err="1">
                <a:ln>
                  <a:noFill/>
                </a:ln>
                <a:solidFill>
                  <a:prstClr val="black"/>
                </a:solidFill>
                <a:effectLst/>
                <a:uLnTx/>
                <a:uFillTx/>
                <a:latin typeface="+mn-lt"/>
                <a:ea typeface="+mn-ea"/>
                <a:cs typeface="+mn-cs"/>
              </a:rPr>
              <a:t>Naish</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Stealing</a:t>
            </a:r>
            <a:r>
              <a:rPr kumimoji="0" lang="cy-GB" sz="1200" b="0" i="0" u="none" strike="noStrike" kern="1200" cap="none" spc="0" normalizeH="0" baseline="0" noProof="0" dirty="0">
                <a:ln>
                  <a:noFill/>
                </a:ln>
                <a:solidFill>
                  <a:prstClr val="black"/>
                </a:solidFill>
                <a:effectLst/>
                <a:uLnTx/>
                <a:uFillTx/>
                <a:latin typeface="+mn-lt"/>
                <a:ea typeface="+mn-ea"/>
                <a:cs typeface="+mn-cs"/>
              </a:rPr>
              <a:t> - https://www.youtube.com/watch?v=JMBtepk_MZE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DARLLEN DEFNYDDIOL: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Ysgrifennwyd y llyfrau canlynol gan Sarah </a:t>
            </a:r>
            <a:r>
              <a:rPr kumimoji="0" lang="cy-GB" sz="1200" b="0" i="0" u="none" strike="noStrike" kern="1200" cap="none" spc="0" normalizeH="0" baseline="0" noProof="0" dirty="0" err="1">
                <a:ln>
                  <a:noFill/>
                </a:ln>
                <a:solidFill>
                  <a:prstClr val="black"/>
                </a:solidFill>
                <a:effectLst/>
                <a:uLnTx/>
                <a:uFillTx/>
                <a:latin typeface="+mn-lt"/>
                <a:ea typeface="+mn-ea"/>
                <a:cs typeface="+mn-cs"/>
              </a:rPr>
              <a:t>Naish</a:t>
            </a:r>
            <a:r>
              <a:rPr kumimoji="0" lang="cy-GB" sz="1200" b="0" i="0" u="none" strike="noStrike" kern="1200" cap="none" spc="0" normalizeH="0" baseline="0" noProof="0" dirty="0">
                <a:ln>
                  <a:noFill/>
                </a:ln>
                <a:solidFill>
                  <a:prstClr val="black"/>
                </a:solidFill>
                <a:effectLst/>
                <a:uLnTx/>
                <a:uFillTx/>
                <a:latin typeface="+mn-lt"/>
                <a:ea typeface="+mn-ea"/>
                <a:cs typeface="+mn-cs"/>
              </a:rPr>
              <a:t> i helpu rhieni i siarad â phlant am faterion gan gynnwys dwyn, dweud celwydd a'u teimladau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t>
            </a:r>
            <a:r>
              <a:rPr kumimoji="0" lang="cy-GB" sz="1200" b="0" i="0" u="none" strike="noStrike" kern="1200" cap="none" spc="0" normalizeH="0" baseline="0" noProof="0" dirty="0" err="1">
                <a:ln>
                  <a:noFill/>
                </a:ln>
                <a:solidFill>
                  <a:prstClr val="black"/>
                </a:solidFill>
                <a:effectLst/>
                <a:uLnTx/>
                <a:uFillTx/>
                <a:latin typeface="+mn-lt"/>
                <a:ea typeface="+mn-ea"/>
                <a:cs typeface="+mn-cs"/>
              </a:rPr>
              <a:t>Charley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Chatty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and</a:t>
            </a:r>
            <a:r>
              <a:rPr kumimoji="0" lang="cy-GB" sz="1200" b="0" i="0" u="none" strike="noStrike" kern="1200" cap="none" spc="0" normalizeH="0" baseline="0" noProof="0" dirty="0">
                <a:ln>
                  <a:noFill/>
                </a:ln>
                <a:solidFill>
                  <a:prstClr val="black"/>
                </a:solidFill>
                <a:effectLst/>
                <a:uLnTx/>
                <a:uFillTx/>
                <a:latin typeface="+mn-lt"/>
                <a:ea typeface="+mn-ea"/>
                <a:cs typeface="+mn-cs"/>
              </a:rPr>
              <a:t> the </a:t>
            </a:r>
            <a:r>
              <a:rPr kumimoji="0" lang="cy-GB" sz="1200" b="0" i="0" u="none" strike="noStrike" kern="1200" cap="none" spc="0" normalizeH="0" baseline="0" noProof="0" dirty="0" err="1">
                <a:ln>
                  <a:noFill/>
                </a:ln>
                <a:solidFill>
                  <a:prstClr val="black"/>
                </a:solidFill>
                <a:effectLst/>
                <a:uLnTx/>
                <a:uFillTx/>
                <a:latin typeface="+mn-lt"/>
                <a:ea typeface="+mn-ea"/>
                <a:cs typeface="+mn-cs"/>
              </a:rPr>
              <a:t>Disappearing</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Pennies</a:t>
            </a: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“Ellie </a:t>
            </a:r>
            <a:r>
              <a:rPr kumimoji="0" lang="cy-GB" sz="1200" b="0" i="0" u="none" strike="noStrike" kern="1200" cap="none" spc="0" normalizeH="0" baseline="0" noProof="0" dirty="0" err="1">
                <a:ln>
                  <a:noFill/>
                </a:ln>
                <a:solidFill>
                  <a:prstClr val="black"/>
                </a:solidFill>
                <a:effectLst/>
                <a:uLnTx/>
                <a:uFillTx/>
                <a:latin typeface="+mn-lt"/>
                <a:ea typeface="+mn-ea"/>
                <a:cs typeface="+mn-cs"/>
              </a:rPr>
              <a:t>Jelly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and</a:t>
            </a:r>
            <a:r>
              <a:rPr kumimoji="0" lang="cy-GB" sz="1200" b="0" i="0" u="none" strike="noStrike" kern="1200" cap="none" spc="0" normalizeH="0" baseline="0" noProof="0" dirty="0">
                <a:ln>
                  <a:noFill/>
                </a:ln>
                <a:solidFill>
                  <a:prstClr val="black"/>
                </a:solidFill>
                <a:effectLst/>
                <a:uLnTx/>
                <a:uFillTx/>
                <a:latin typeface="+mn-lt"/>
                <a:ea typeface="+mn-ea"/>
                <a:cs typeface="+mn-cs"/>
              </a:rPr>
              <a:t> the </a:t>
            </a:r>
            <a:r>
              <a:rPr kumimoji="0" lang="cy-GB" sz="1200" b="0" i="0" u="none" strike="noStrike" kern="1200" cap="none" spc="0" normalizeH="0" baseline="0" noProof="0" dirty="0" err="1">
                <a:ln>
                  <a:noFill/>
                </a:ln>
                <a:solidFill>
                  <a:prstClr val="black"/>
                </a:solidFill>
                <a:effectLst/>
                <a:uLnTx/>
                <a:uFillTx/>
                <a:latin typeface="+mn-lt"/>
                <a:ea typeface="+mn-ea"/>
                <a:cs typeface="+mn-cs"/>
              </a:rPr>
              <a:t>Massive</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Mum</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Meltdown</a:t>
            </a:r>
            <a:r>
              <a:rPr kumimoji="0" lang="cy-GB"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“William </a:t>
            </a:r>
            <a:r>
              <a:rPr kumimoji="0" lang="cy-GB" sz="1200" b="0" i="0" u="none" strike="noStrike" kern="1200" cap="none" spc="0" normalizeH="0" baseline="0" noProof="0" dirty="0" err="1">
                <a:ln>
                  <a:noFill/>
                </a:ln>
                <a:solidFill>
                  <a:prstClr val="black"/>
                </a:solidFill>
                <a:effectLst/>
                <a:uLnTx/>
                <a:uFillTx/>
                <a:latin typeface="+mn-lt"/>
                <a:ea typeface="+mn-ea"/>
                <a:cs typeface="+mn-cs"/>
              </a:rPr>
              <a:t>Wobbly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and</a:t>
            </a:r>
            <a:r>
              <a:rPr kumimoji="0" lang="cy-GB" sz="1200" b="0" i="0" u="none" strike="noStrike" kern="1200" cap="none" spc="0" normalizeH="0" baseline="0" noProof="0" dirty="0">
                <a:ln>
                  <a:noFill/>
                </a:ln>
                <a:solidFill>
                  <a:prstClr val="black"/>
                </a:solidFill>
                <a:effectLst/>
                <a:uLnTx/>
                <a:uFillTx/>
                <a:latin typeface="+mn-lt"/>
                <a:ea typeface="+mn-ea"/>
                <a:cs typeface="+mn-cs"/>
              </a:rPr>
              <a:t> the </a:t>
            </a:r>
            <a:r>
              <a:rPr kumimoji="0" lang="cy-GB" sz="1200" b="0" i="0" u="none" strike="noStrike" kern="1200" cap="none" spc="0" normalizeH="0" baseline="0" noProof="0" dirty="0" err="1">
                <a:ln>
                  <a:noFill/>
                </a:ln>
                <a:solidFill>
                  <a:prstClr val="black"/>
                </a:solidFill>
                <a:effectLst/>
                <a:uLnTx/>
                <a:uFillTx/>
                <a:latin typeface="+mn-lt"/>
                <a:ea typeface="+mn-ea"/>
                <a:cs typeface="+mn-cs"/>
              </a:rPr>
              <a:t>Very</a:t>
            </a:r>
            <a:r>
              <a:rPr kumimoji="0" lang="cy-GB" sz="1200" b="0" i="0" u="none" strike="noStrike" kern="1200" cap="none" spc="0" normalizeH="0" baseline="0" noProof="0" dirty="0">
                <a:ln>
                  <a:noFill/>
                </a:ln>
                <a:solidFill>
                  <a:prstClr val="black"/>
                </a:solidFill>
                <a:effectLst/>
                <a:uLnTx/>
                <a:uFillTx/>
                <a:latin typeface="+mn-lt"/>
                <a:ea typeface="+mn-ea"/>
                <a:cs typeface="+mn-cs"/>
              </a:rPr>
              <a:t> Bad Day”</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“Rosie </a:t>
            </a:r>
            <a:r>
              <a:rPr kumimoji="0" lang="cy-GB" sz="1200" b="0" i="0" u="none" strike="noStrike" kern="1200" cap="none" spc="0" normalizeH="0" baseline="0" noProof="0" dirty="0" err="1">
                <a:ln>
                  <a:noFill/>
                </a:ln>
                <a:solidFill>
                  <a:prstClr val="black"/>
                </a:solidFill>
                <a:effectLst/>
                <a:uLnTx/>
                <a:uFillTx/>
                <a:latin typeface="+mn-lt"/>
                <a:ea typeface="+mn-ea"/>
                <a:cs typeface="+mn-cs"/>
              </a:rPr>
              <a:t>Rudey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and</a:t>
            </a:r>
            <a:r>
              <a:rPr kumimoji="0" lang="cy-GB" sz="1200" b="0" i="0" u="none" strike="noStrike" kern="1200" cap="none" spc="0" normalizeH="0" baseline="0" noProof="0" dirty="0">
                <a:ln>
                  <a:noFill/>
                </a:ln>
                <a:solidFill>
                  <a:prstClr val="black"/>
                </a:solidFill>
                <a:effectLst/>
                <a:uLnTx/>
                <a:uFillTx/>
                <a:latin typeface="+mn-lt"/>
                <a:ea typeface="+mn-ea"/>
                <a:cs typeface="+mn-cs"/>
              </a:rPr>
              <a:t> the </a:t>
            </a:r>
            <a:r>
              <a:rPr kumimoji="0" lang="cy-GB" sz="1200" b="0" i="0" u="none" strike="noStrike" kern="1200" cap="none" spc="0" normalizeH="0" baseline="0" noProof="0" dirty="0" err="1">
                <a:ln>
                  <a:noFill/>
                </a:ln>
                <a:solidFill>
                  <a:prstClr val="black"/>
                </a:solidFill>
                <a:effectLst/>
                <a:uLnTx/>
                <a:uFillTx/>
                <a:latin typeface="+mn-lt"/>
                <a:ea typeface="+mn-ea"/>
                <a:cs typeface="+mn-cs"/>
              </a:rPr>
              <a:t>Very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Annoying</a:t>
            </a:r>
            <a:r>
              <a:rPr kumimoji="0" lang="cy-GB" sz="1200" b="0" i="0" u="none" strike="noStrike" kern="1200" cap="none" spc="0" normalizeH="0" baseline="0" noProof="0" dirty="0">
                <a:ln>
                  <a:noFill/>
                </a:ln>
                <a:solidFill>
                  <a:prstClr val="black"/>
                </a:solidFill>
                <a:effectLst/>
                <a:uLnTx/>
                <a:uFillTx/>
                <a:latin typeface="+mn-lt"/>
                <a:ea typeface="+mn-ea"/>
                <a:cs typeface="+mn-cs"/>
              </a:rPr>
              <a:t> Parent”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“Katie </a:t>
            </a:r>
            <a:r>
              <a:rPr kumimoji="0" lang="cy-GB" sz="1200" b="0" i="0" u="none" strike="noStrike" kern="1200" cap="none" spc="0" normalizeH="0" baseline="0" noProof="0" dirty="0" err="1">
                <a:ln>
                  <a:noFill/>
                </a:ln>
                <a:solidFill>
                  <a:prstClr val="black"/>
                </a:solidFill>
                <a:effectLst/>
                <a:uLnTx/>
                <a:uFillTx/>
                <a:latin typeface="+mn-lt"/>
                <a:ea typeface="+mn-ea"/>
                <a:cs typeface="+mn-cs"/>
              </a:rPr>
              <a:t>Careful</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and</a:t>
            </a:r>
            <a:r>
              <a:rPr kumimoji="0" lang="cy-GB" sz="1200" b="0" i="0" u="none" strike="noStrike" kern="1200" cap="none" spc="0" normalizeH="0" baseline="0" noProof="0" dirty="0">
                <a:ln>
                  <a:noFill/>
                </a:ln>
                <a:solidFill>
                  <a:prstClr val="black"/>
                </a:solidFill>
                <a:effectLst/>
                <a:uLnTx/>
                <a:uFillTx/>
                <a:latin typeface="+mn-lt"/>
                <a:ea typeface="+mn-ea"/>
                <a:cs typeface="+mn-cs"/>
              </a:rPr>
              <a:t> the </a:t>
            </a:r>
            <a:r>
              <a:rPr kumimoji="0" lang="cy-GB" sz="1200" b="0" i="0" u="none" strike="noStrike" kern="1200" cap="none" spc="0" normalizeH="0" baseline="0" noProof="0" dirty="0" err="1">
                <a:ln>
                  <a:noFill/>
                </a:ln>
                <a:solidFill>
                  <a:prstClr val="black"/>
                </a:solidFill>
                <a:effectLst/>
                <a:uLnTx/>
                <a:uFillTx/>
                <a:latin typeface="+mn-lt"/>
                <a:ea typeface="+mn-ea"/>
                <a:cs typeface="+mn-cs"/>
              </a:rPr>
              <a:t>Very</a:t>
            </a:r>
            <a:r>
              <a:rPr kumimoji="0" lang="cy-GB" sz="1200" b="0" i="0" u="none" strike="noStrike" kern="1200" cap="none" spc="0" normalizeH="0" baseline="0" noProof="0" dirty="0">
                <a:ln>
                  <a:noFill/>
                </a:ln>
                <a:solidFill>
                  <a:prstClr val="black"/>
                </a:solidFill>
                <a:effectLst/>
                <a:uLnTx/>
                <a:uFillTx/>
                <a:latin typeface="+mn-lt"/>
                <a:ea typeface="+mn-ea"/>
                <a:cs typeface="+mn-cs"/>
              </a:rPr>
              <a:t> Sad </a:t>
            </a:r>
            <a:r>
              <a:rPr kumimoji="0" lang="cy-GB" sz="1200" b="0" i="0" u="none" strike="noStrike" kern="1200" cap="none" spc="0" normalizeH="0" baseline="0" noProof="0" dirty="0" err="1">
                <a:ln>
                  <a:noFill/>
                </a:ln>
                <a:solidFill>
                  <a:prstClr val="black"/>
                </a:solidFill>
                <a:effectLst/>
                <a:uLnTx/>
                <a:uFillTx/>
                <a:latin typeface="+mn-lt"/>
                <a:ea typeface="+mn-ea"/>
                <a:cs typeface="+mn-cs"/>
              </a:rPr>
              <a:t>Smile</a:t>
            </a:r>
            <a:r>
              <a:rPr kumimoji="0" lang="cy-GB"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“Rosie </a:t>
            </a:r>
            <a:r>
              <a:rPr kumimoji="0" lang="cy-GB" sz="1200" b="0" i="0" u="none" strike="noStrike" kern="1200" cap="none" spc="0" normalizeH="0" baseline="0" noProof="0" dirty="0" err="1">
                <a:ln>
                  <a:noFill/>
                </a:ln>
                <a:solidFill>
                  <a:prstClr val="black"/>
                </a:solidFill>
                <a:effectLst/>
                <a:uLnTx/>
                <a:uFillTx/>
                <a:latin typeface="+mn-lt"/>
                <a:ea typeface="+mn-ea"/>
                <a:cs typeface="+mn-cs"/>
              </a:rPr>
              <a:t>Rudey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and</a:t>
            </a:r>
            <a:r>
              <a:rPr kumimoji="0" lang="cy-GB" sz="1200" b="0" i="0" u="none" strike="noStrike" kern="1200" cap="none" spc="0" normalizeH="0" baseline="0" noProof="0" dirty="0">
                <a:ln>
                  <a:noFill/>
                </a:ln>
                <a:solidFill>
                  <a:prstClr val="black"/>
                </a:solidFill>
                <a:effectLst/>
                <a:uLnTx/>
                <a:uFillTx/>
                <a:latin typeface="+mn-lt"/>
                <a:ea typeface="+mn-ea"/>
                <a:cs typeface="+mn-cs"/>
              </a:rPr>
              <a:t> the </a:t>
            </a:r>
            <a:r>
              <a:rPr kumimoji="0" lang="cy-GB" sz="1200" b="0" i="0" u="none" strike="noStrike" kern="1200" cap="none" spc="0" normalizeH="0" baseline="0" noProof="0" dirty="0" err="1">
                <a:ln>
                  <a:noFill/>
                </a:ln>
                <a:solidFill>
                  <a:prstClr val="black"/>
                </a:solidFill>
                <a:effectLst/>
                <a:uLnTx/>
                <a:uFillTx/>
                <a:latin typeface="+mn-lt"/>
                <a:ea typeface="+mn-ea"/>
                <a:cs typeface="+mn-cs"/>
              </a:rPr>
              <a:t>Enormous</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Chocolate</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Mountain</a:t>
            </a:r>
            <a:r>
              <a:rPr kumimoji="0" lang="cy-GB"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“Sophie </a:t>
            </a:r>
            <a:r>
              <a:rPr kumimoji="0" lang="cy-GB" sz="1200" b="0" i="0" u="none" strike="noStrike" kern="1200" cap="none" spc="0" normalizeH="0" baseline="0" noProof="0" dirty="0" err="1">
                <a:ln>
                  <a:noFill/>
                </a:ln>
                <a:solidFill>
                  <a:prstClr val="black"/>
                </a:solidFill>
                <a:effectLst/>
                <a:uLnTx/>
                <a:uFillTx/>
                <a:latin typeface="+mn-lt"/>
                <a:ea typeface="+mn-ea"/>
                <a:cs typeface="+mn-cs"/>
              </a:rPr>
              <a:t>Spikey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has</a:t>
            </a:r>
            <a:r>
              <a:rPr kumimoji="0" lang="cy-GB" sz="1200" b="0" i="0" u="none" strike="noStrike" kern="1200" cap="none" spc="0" normalizeH="0" baseline="0" noProof="0" dirty="0">
                <a:ln>
                  <a:noFill/>
                </a:ln>
                <a:solidFill>
                  <a:prstClr val="black"/>
                </a:solidFill>
                <a:effectLst/>
                <a:uLnTx/>
                <a:uFillTx/>
                <a:latin typeface="+mn-lt"/>
                <a:ea typeface="+mn-ea"/>
                <a:cs typeface="+mn-cs"/>
              </a:rPr>
              <a:t> a </a:t>
            </a:r>
            <a:r>
              <a:rPr kumimoji="0" lang="cy-GB" sz="1200" b="0" i="0" u="none" strike="noStrike" kern="1200" cap="none" spc="0" normalizeH="0" baseline="0" noProof="0" dirty="0" err="1">
                <a:ln>
                  <a:noFill/>
                </a:ln>
                <a:solidFill>
                  <a:prstClr val="black"/>
                </a:solidFill>
                <a:effectLst/>
                <a:uLnTx/>
                <a:uFillTx/>
                <a:latin typeface="+mn-lt"/>
                <a:ea typeface="+mn-ea"/>
                <a:cs typeface="+mn-cs"/>
              </a:rPr>
              <a:t>Very</a:t>
            </a:r>
            <a:r>
              <a:rPr kumimoji="0" lang="cy-GB" sz="1200" b="0" i="0" u="none" strike="noStrike" kern="1200" cap="none" spc="0" normalizeH="0" baseline="0" noProof="0" dirty="0">
                <a:ln>
                  <a:noFill/>
                </a:ln>
                <a:solidFill>
                  <a:prstClr val="black"/>
                </a:solidFill>
                <a:effectLst/>
                <a:uLnTx/>
                <a:uFillTx/>
                <a:latin typeface="+mn-lt"/>
                <a:ea typeface="+mn-ea"/>
                <a:cs typeface="+mn-cs"/>
              </a:rPr>
              <a:t> Big Problem”</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a:t>
            </a:r>
            <a:r>
              <a:rPr kumimoji="0" lang="cy-GB" sz="1200" b="0" i="0" u="none" strike="noStrike" kern="1200" cap="none" spc="0" normalizeH="0" baseline="0" noProof="0" dirty="0" err="1">
                <a:ln>
                  <a:noFill/>
                </a:ln>
                <a:solidFill>
                  <a:prstClr val="black"/>
                </a:solidFill>
                <a:effectLst/>
                <a:uLnTx/>
                <a:uFillTx/>
                <a:latin typeface="+mn-lt"/>
                <a:ea typeface="+mn-ea"/>
                <a:cs typeface="+mn-cs"/>
              </a:rPr>
              <a:t>Charley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Chatty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and</a:t>
            </a:r>
            <a:r>
              <a:rPr kumimoji="0" lang="cy-GB" sz="1200" b="0" i="0" u="none" strike="noStrike" kern="1200" cap="none" spc="0" normalizeH="0" baseline="0" noProof="0" dirty="0">
                <a:ln>
                  <a:noFill/>
                </a:ln>
                <a:solidFill>
                  <a:prstClr val="black"/>
                </a:solidFill>
                <a:effectLst/>
                <a:uLnTx/>
                <a:uFillTx/>
                <a:latin typeface="+mn-lt"/>
                <a:ea typeface="+mn-ea"/>
                <a:cs typeface="+mn-cs"/>
              </a:rPr>
              <a:t> the </a:t>
            </a:r>
            <a:r>
              <a:rPr kumimoji="0" lang="cy-GB" sz="1200" b="0" i="0" u="none" strike="noStrike" kern="1200" cap="none" spc="0" normalizeH="0" baseline="0" noProof="0" dirty="0" err="1">
                <a:ln>
                  <a:noFill/>
                </a:ln>
                <a:solidFill>
                  <a:prstClr val="black"/>
                </a:solidFill>
                <a:effectLst/>
                <a:uLnTx/>
                <a:uFillTx/>
                <a:latin typeface="+mn-lt"/>
                <a:ea typeface="+mn-ea"/>
                <a:cs typeface="+mn-cs"/>
              </a:rPr>
              <a:t>Wiggly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Worry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Worm</a:t>
            </a:r>
            <a:r>
              <a:rPr kumimoji="0" lang="cy-GB"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“Williams </a:t>
            </a:r>
            <a:r>
              <a:rPr kumimoji="0" lang="cy-GB" sz="1200" b="0" i="0" u="none" strike="noStrike" kern="1200" cap="none" spc="0" normalizeH="0" baseline="0" noProof="0" dirty="0" err="1">
                <a:ln>
                  <a:noFill/>
                </a:ln>
                <a:solidFill>
                  <a:prstClr val="black"/>
                </a:solidFill>
                <a:effectLst/>
                <a:uLnTx/>
                <a:uFillTx/>
                <a:latin typeface="+mn-lt"/>
                <a:ea typeface="+mn-ea"/>
                <a:cs typeface="+mn-cs"/>
              </a:rPr>
              <a:t>Wobbly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and</a:t>
            </a:r>
            <a:r>
              <a:rPr kumimoji="0" lang="cy-GB" sz="1200" b="0" i="0" u="none" strike="noStrike" kern="1200" cap="none" spc="0" normalizeH="0" baseline="0" noProof="0" dirty="0">
                <a:ln>
                  <a:noFill/>
                </a:ln>
                <a:solidFill>
                  <a:prstClr val="black"/>
                </a:solidFill>
                <a:effectLst/>
                <a:uLnTx/>
                <a:uFillTx/>
                <a:latin typeface="+mn-lt"/>
                <a:ea typeface="+mn-ea"/>
                <a:cs typeface="+mn-cs"/>
              </a:rPr>
              <a:t> the </a:t>
            </a:r>
            <a:r>
              <a:rPr kumimoji="0" lang="cy-GB" sz="1200" b="0" i="0" u="none" strike="noStrike" kern="1200" cap="none" spc="0" normalizeH="0" baseline="0" noProof="0" dirty="0" err="1">
                <a:ln>
                  <a:noFill/>
                </a:ln>
                <a:solidFill>
                  <a:prstClr val="black"/>
                </a:solidFill>
                <a:effectLst/>
                <a:uLnTx/>
                <a:uFillTx/>
                <a:latin typeface="+mn-lt"/>
                <a:ea typeface="+mn-ea"/>
                <a:cs typeface="+mn-cs"/>
              </a:rPr>
              <a:t>Mysterious</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Holey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Jumper</a:t>
            </a:r>
            <a:r>
              <a:rPr kumimoji="0" lang="cy-GB" sz="1200" b="0" i="0" u="none" strike="noStrike" kern="1200" cap="none" spc="0" normalizeH="0" baseline="0" noProof="0" dirty="0">
                <a:ln>
                  <a:noFill/>
                </a:ln>
                <a:solidFill>
                  <a:prstClr val="black"/>
                </a:solidFill>
                <a:effectLst/>
                <a:uLnTx/>
                <a:uFillTx/>
                <a:latin typeface="+mn-lt"/>
                <a:ea typeface="+mn-ea"/>
                <a:cs typeface="+mn-cs"/>
              </a:rPr>
              <a: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“Callum </a:t>
            </a:r>
            <a:r>
              <a:rPr kumimoji="0" lang="cy-GB" sz="1200" b="0" i="0" u="none" strike="noStrike" kern="1200" cap="none" spc="0" normalizeH="0" baseline="0" noProof="0" dirty="0" err="1">
                <a:ln>
                  <a:noFill/>
                </a:ln>
                <a:solidFill>
                  <a:prstClr val="black"/>
                </a:solidFill>
                <a:effectLst/>
                <a:uLnTx/>
                <a:uFillTx/>
                <a:latin typeface="+mn-lt"/>
                <a:ea typeface="+mn-ea"/>
                <a:cs typeface="+mn-cs"/>
              </a:rPr>
              <a:t>Kindly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and</a:t>
            </a:r>
            <a:r>
              <a:rPr kumimoji="0" lang="cy-GB" sz="1200" b="0" i="0" u="none" strike="noStrike" kern="1200" cap="none" spc="0" normalizeH="0" baseline="0" noProof="0" dirty="0">
                <a:ln>
                  <a:noFill/>
                </a:ln>
                <a:solidFill>
                  <a:prstClr val="black"/>
                </a:solidFill>
                <a:effectLst/>
                <a:uLnTx/>
                <a:uFillTx/>
                <a:latin typeface="+mn-lt"/>
                <a:ea typeface="+mn-ea"/>
                <a:cs typeface="+mn-cs"/>
              </a:rPr>
              <a:t> the </a:t>
            </a:r>
            <a:r>
              <a:rPr kumimoji="0" lang="cy-GB" sz="1200" b="0" i="0" u="none" strike="noStrike" kern="1200" cap="none" spc="0" normalizeH="0" baseline="0" noProof="0" dirty="0" err="1">
                <a:ln>
                  <a:noFill/>
                </a:ln>
                <a:solidFill>
                  <a:prstClr val="black"/>
                </a:solidFill>
                <a:effectLst/>
                <a:uLnTx/>
                <a:uFillTx/>
                <a:latin typeface="+mn-lt"/>
                <a:ea typeface="+mn-ea"/>
                <a:cs typeface="+mn-cs"/>
              </a:rPr>
              <a:t>Very</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Weird</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Child</a:t>
            </a:r>
            <a:r>
              <a:rPr kumimoji="0" lang="cy-GB"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a:t>
            </a:r>
            <a:r>
              <a:rPr kumimoji="0" lang="cy-GB" sz="1200" b="1" i="0" u="none" strike="noStrike" kern="1200" cap="none" spc="0" normalizeH="0" baseline="0" noProof="0" dirty="0">
                <a:ln>
                  <a:noFill/>
                </a:ln>
                <a:solidFill>
                  <a:prstClr val="black"/>
                </a:solidFill>
                <a:effectLst/>
                <a:uLnTx/>
                <a:uFillTx/>
                <a:latin typeface="+mn-lt"/>
                <a:ea typeface="+mn-ea"/>
                <a:cs typeface="+mn-cs"/>
              </a:rPr>
              <a:t>A-Z of </a:t>
            </a:r>
            <a:r>
              <a:rPr kumimoji="0" lang="cy-GB" sz="1200" b="1" i="0" u="none" strike="noStrike" kern="1200" cap="none" spc="0" normalizeH="0" baseline="0" noProof="0" dirty="0" err="1">
                <a:ln>
                  <a:noFill/>
                </a:ln>
                <a:solidFill>
                  <a:prstClr val="black"/>
                </a:solidFill>
                <a:effectLst/>
                <a:uLnTx/>
                <a:uFillTx/>
                <a:latin typeface="+mn-lt"/>
                <a:ea typeface="+mn-ea"/>
                <a:cs typeface="+mn-cs"/>
              </a:rPr>
              <a:t>Therapeutic</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Parenting</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a:ln>
                  <a:noFill/>
                </a:ln>
                <a:solidFill>
                  <a:prstClr val="black"/>
                </a:solidFill>
                <a:effectLst/>
                <a:uLnTx/>
                <a:uFillTx/>
                <a:latin typeface="+mn-lt"/>
                <a:ea typeface="+mn-ea"/>
                <a:cs typeface="+mn-cs"/>
              </a:rPr>
              <a:t>gan Sarah </a:t>
            </a:r>
            <a:r>
              <a:rPr kumimoji="0" lang="cy-GB" sz="1200" b="0" i="0" u="none" strike="noStrike" kern="1200" cap="none" spc="0" normalizeH="0" baseline="0" noProof="0" dirty="0" err="1">
                <a:ln>
                  <a:noFill/>
                </a:ln>
                <a:solidFill>
                  <a:prstClr val="black"/>
                </a:solidFill>
                <a:effectLst/>
                <a:uLnTx/>
                <a:uFillTx/>
                <a:latin typeface="+mn-lt"/>
                <a:ea typeface="+mn-ea"/>
                <a:cs typeface="+mn-cs"/>
              </a:rPr>
              <a:t>Naish</a:t>
            </a:r>
            <a:r>
              <a:rPr kumimoji="0" lang="cy-GB" sz="1200" b="0" i="0" u="none" strike="noStrike" kern="1200" cap="none" spc="0" normalizeH="0" baseline="0" noProof="0" dirty="0">
                <a:ln>
                  <a:noFill/>
                </a:ln>
                <a:solidFill>
                  <a:prstClr val="black"/>
                </a:solidFill>
                <a:effectLst/>
                <a:uLnTx/>
                <a:uFillTx/>
                <a:latin typeface="+mn-lt"/>
                <a:ea typeface="+mn-ea"/>
                <a:cs typeface="+mn-cs"/>
              </a:rPr>
              <a:t> hefyd yn ganllaw defnyddiol iawn i’w ddefnyddio sy'n darparu model o ymyrraeth a strategaethau hawdd eu dilyn i'w defnyddio wrth ymateb i faterion gyda phlant. Mae'r A-Z yn ymdrin â 60 o broblemau cyffredin y mae rhieni'n eu hwynebu, o ymddwyn yn ymosodol i anawsterau gyda chwsg, gyda chyngor ar yr hyn a allai sbarduno'r materion hyn, a sut i ymateb.</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llyfrau </a:t>
            </a:r>
            <a:r>
              <a:rPr kumimoji="0" lang="cy-GB" sz="1200" b="0" i="0" u="none" strike="noStrike" kern="1200" cap="none" spc="0" normalizeH="0" baseline="0" noProof="0" dirty="0" err="1">
                <a:ln>
                  <a:noFill/>
                </a:ln>
                <a:solidFill>
                  <a:prstClr val="black"/>
                </a:solidFill>
                <a:effectLst/>
                <a:uLnTx/>
                <a:uFillTx/>
                <a:latin typeface="+mn-lt"/>
                <a:ea typeface="+mn-ea"/>
                <a:cs typeface="+mn-cs"/>
              </a:rPr>
              <a:t>Bryan</a:t>
            </a:r>
            <a:r>
              <a:rPr kumimoji="0" lang="cy-GB" sz="1200" b="0" i="0" u="none" strike="noStrike" kern="1200" cap="none" spc="0" normalizeH="0" baseline="0" noProof="0" dirty="0">
                <a:ln>
                  <a:noFill/>
                </a:ln>
                <a:solidFill>
                  <a:prstClr val="black"/>
                </a:solidFill>
                <a:effectLst/>
                <a:uLnTx/>
                <a:uFillTx/>
                <a:latin typeface="+mn-lt"/>
                <a:ea typeface="+mn-ea"/>
                <a:cs typeface="+mn-cs"/>
              </a:rPr>
              <a:t> Post </a:t>
            </a:r>
            <a:r>
              <a:rPr kumimoji="0" lang="cy-GB" sz="1200" b="1" i="0" u="none" strike="noStrike" kern="1200" cap="none" spc="0" normalizeH="0" baseline="0" noProof="0" dirty="0">
                <a:ln>
                  <a:noFill/>
                </a:ln>
                <a:solidFill>
                  <a:prstClr val="black"/>
                </a:solidFill>
                <a:effectLst/>
                <a:uLnTx/>
                <a:uFillTx/>
                <a:latin typeface="+mn-lt"/>
                <a:ea typeface="+mn-ea"/>
                <a:cs typeface="+mn-cs"/>
              </a:rPr>
              <a:t>“</a:t>
            </a:r>
            <a:r>
              <a:rPr kumimoji="0" lang="cy-GB" sz="1200" b="1" i="0" u="none" strike="noStrike" kern="1200" cap="none" spc="0" normalizeH="0" baseline="0" noProof="0" dirty="0" err="1">
                <a:ln>
                  <a:noFill/>
                </a:ln>
                <a:solidFill>
                  <a:prstClr val="black"/>
                </a:solidFill>
                <a:effectLst/>
                <a:uLnTx/>
                <a:uFillTx/>
                <a:latin typeface="+mn-lt"/>
                <a:ea typeface="+mn-ea"/>
                <a:cs typeface="+mn-cs"/>
              </a:rPr>
              <a:t>From</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Fear</a:t>
            </a:r>
            <a:r>
              <a:rPr kumimoji="0" lang="cy-GB" sz="1200" b="1" i="0" u="none" strike="noStrike" kern="1200" cap="none" spc="0" normalizeH="0" baseline="0" noProof="0" dirty="0">
                <a:ln>
                  <a:noFill/>
                </a:ln>
                <a:solidFill>
                  <a:prstClr val="black"/>
                </a:solidFill>
                <a:effectLst/>
                <a:uLnTx/>
                <a:uFillTx/>
                <a:latin typeface="+mn-lt"/>
                <a:ea typeface="+mn-ea"/>
                <a:cs typeface="+mn-cs"/>
              </a:rPr>
              <a:t> to </a:t>
            </a:r>
            <a:r>
              <a:rPr kumimoji="0" lang="cy-GB" sz="1200" b="1" i="0" u="none" strike="noStrike" kern="1200" cap="none" spc="0" normalizeH="0" baseline="0" noProof="0" dirty="0" err="1">
                <a:ln>
                  <a:noFill/>
                </a:ln>
                <a:solidFill>
                  <a:prstClr val="black"/>
                </a:solidFill>
                <a:effectLst/>
                <a:uLnTx/>
                <a:uFillTx/>
                <a:latin typeface="+mn-lt"/>
                <a:ea typeface="+mn-ea"/>
                <a:cs typeface="+mn-cs"/>
              </a:rPr>
              <a:t>Love</a:t>
            </a:r>
            <a:r>
              <a:rPr kumimoji="0" lang="cy-GB" sz="1200" b="1" i="0" u="none" strike="noStrike" kern="1200" cap="none" spc="0" normalizeH="0" baseline="0" noProof="0" dirty="0">
                <a:ln>
                  <a:noFill/>
                </a:ln>
                <a:solidFill>
                  <a:prstClr val="black"/>
                </a:solidFill>
                <a:effectLst/>
                <a:uLnTx/>
                <a:uFillTx/>
                <a:latin typeface="+mn-lt"/>
                <a:ea typeface="+mn-ea"/>
                <a:cs typeface="+mn-cs"/>
              </a:rPr>
              <a:t>” a “The </a:t>
            </a:r>
            <a:r>
              <a:rPr kumimoji="0" lang="cy-GB" sz="1200" b="1" i="0" u="none" strike="noStrike" kern="1200" cap="none" spc="0" normalizeH="0" baseline="0" noProof="0" dirty="0" err="1">
                <a:ln>
                  <a:noFill/>
                </a:ln>
                <a:solidFill>
                  <a:prstClr val="black"/>
                </a:solidFill>
                <a:effectLst/>
                <a:uLnTx/>
                <a:uFillTx/>
                <a:latin typeface="+mn-lt"/>
                <a:ea typeface="+mn-ea"/>
                <a:cs typeface="+mn-cs"/>
              </a:rPr>
              <a:t>Great</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Behaviour</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Breakdown</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a:ln>
                  <a:noFill/>
                </a:ln>
                <a:solidFill>
                  <a:prstClr val="black"/>
                </a:solidFill>
                <a:effectLst/>
                <a:uLnTx/>
                <a:uFillTx/>
                <a:latin typeface="+mn-lt"/>
                <a:ea typeface="+mn-ea"/>
                <a:cs typeface="+mn-cs"/>
              </a:rPr>
              <a:t>hefyd wedi’u cynllunio i’w defnyddio i ddod o hyd i gyngor ar faterion penodol a dysgu mwy am pam mae’r materion yn digwydd a sut i ymateb.  Isod mae enghraifft o'r hyn sydd 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Bryan</a:t>
            </a:r>
            <a:r>
              <a:rPr kumimoji="0" lang="cy-GB" sz="1200" b="0" i="0" u="none" strike="noStrike" kern="1200" cap="none" spc="0" normalizeH="0" baseline="0" noProof="0" dirty="0">
                <a:ln>
                  <a:noFill/>
                </a:ln>
                <a:solidFill>
                  <a:prstClr val="black"/>
                </a:solidFill>
                <a:effectLst/>
                <a:uLnTx/>
                <a:uFillTx/>
                <a:latin typeface="+mn-lt"/>
                <a:ea typeface="+mn-ea"/>
                <a:cs typeface="+mn-cs"/>
              </a:rPr>
              <a:t> Post i'w ddweud am Ddweud Celwydd: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DWEUD CELWYDD: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 dod o gyflwr goroesi - rhaid i'r plentyn barhau â'r celwydd ar bob cyfrif er mwyn goroesi.</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dweud celwydd yn ymateb ofn i amddiffyn eich hun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 creu ymateb ofn hawdd yn y rhiant.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 ymddygiad sy'n seiliedig ar ofn; mae ymateb bygythiol gan y rhiant yn bwydo i ofn y plentyn.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Wrth ddarganfod bod eich plentyn mewn celwydd, dylech gydnabod: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Bod dweud celwydd yn deillio o gyflwr straen.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Nid yw'r ymddygiad celwyddog wedi'i gyfeirio'n bersonol atoch chi. Bod eich plentyn yn ymateb i brofiadau trawma yn y gorffennol.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Bod eich plentyn eisoes yn teimlo dan fygythiad, felly bydd wynebu'r celwydd ond yn gwaethygu hyn ac yn creu mwy o fygythiad.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Eich ymateb gorau yw “anwybyddu'r celwydd, ond peidio ag anwybyddu'r plentyn.”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Ni ellir dysgu gwers foesol dweud celwydd i'ch plentyn tra ei fod yn y weithred o ddweud celwydd.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sylfaen eich plentyn yn ansicr ac mae eich plentyn angen eich helpu i adeiladu'r berthynas rhiant/plentyn trwy amgylchedd nad yw'n beio, nad yw'n gosbol.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Efallai y byddwch yn dymuno cyfeirio at y bennod ar Ddweud Celwydd yn “</a:t>
            </a:r>
            <a:r>
              <a:rPr kumimoji="0" lang="cy-GB" sz="1200" b="0" i="0" u="none" strike="noStrike" kern="1200" cap="none" spc="0" normalizeH="0" baseline="0" noProof="0" dirty="0" err="1">
                <a:ln>
                  <a:noFill/>
                </a:ln>
                <a:solidFill>
                  <a:prstClr val="black"/>
                </a:solidFill>
                <a:effectLst/>
                <a:uLnTx/>
                <a:uFillTx/>
                <a:latin typeface="+mn-lt"/>
                <a:ea typeface="+mn-ea"/>
                <a:cs typeface="+mn-cs"/>
              </a:rPr>
              <a:t>Great</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Behaviour</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Breakdown</a:t>
            </a:r>
            <a:r>
              <a:rPr kumimoji="0" lang="cy-GB" sz="1200" b="0" i="0" u="none" strike="noStrike" kern="1200" cap="none" spc="0" normalizeH="0" baseline="0" noProof="0" dirty="0">
                <a:ln>
                  <a:noFill/>
                </a:ln>
                <a:solidFill>
                  <a:prstClr val="black"/>
                </a:solidFill>
                <a:effectLst/>
                <a:uLnTx/>
                <a:uFillTx/>
                <a:latin typeface="+mn-lt"/>
                <a:ea typeface="+mn-ea"/>
                <a:cs typeface="+mn-cs"/>
              </a:rPr>
              <a:t>” gan </a:t>
            </a:r>
            <a:r>
              <a:rPr kumimoji="0" lang="cy-GB" sz="1200" b="0" i="0" u="none" strike="noStrike" kern="1200" cap="none" spc="0" normalizeH="0" baseline="0" noProof="0" dirty="0" err="1">
                <a:ln>
                  <a:noFill/>
                </a:ln>
                <a:solidFill>
                  <a:prstClr val="black"/>
                </a:solidFill>
                <a:effectLst/>
                <a:uLnTx/>
                <a:uFillTx/>
                <a:latin typeface="+mn-lt"/>
                <a:ea typeface="+mn-ea"/>
                <a:cs typeface="+mn-cs"/>
              </a:rPr>
              <a:t>Bryan</a:t>
            </a:r>
            <a:r>
              <a:rPr kumimoji="0" lang="cy-GB" sz="1200" b="0" i="0" u="none" strike="noStrike" kern="1200" cap="none" spc="0" normalizeH="0" baseline="0" noProof="0" dirty="0">
                <a:ln>
                  <a:noFill/>
                </a:ln>
                <a:solidFill>
                  <a:prstClr val="black"/>
                </a:solidFill>
                <a:effectLst/>
                <a:uLnTx/>
                <a:uFillTx/>
                <a:latin typeface="+mn-lt"/>
                <a:ea typeface="+mn-ea"/>
                <a:cs typeface="+mn-cs"/>
              </a:rPr>
              <a:t> Post</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3 rheol Post ynghylch ymdopi â materion ymddygiad sy'n ymwneud â dweud celwydd yw:-</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1 Sicrhau bod y plentyn yn ddiogel. Yn enwedig os yw yn ystod tymor yr ysgol, gwnewch yn siŵr eu bod yn ddiogel yn yr ysgol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2 Rhoi 10-20 munud o amser o ansawdd i'r plentyn bob nos i adael i'r plentyn siarad am unrhyw beth neu ddim byd. Bod </a:t>
            </a:r>
            <a:r>
              <a:rPr kumimoji="0" lang="cy-GB" sz="1200" b="0" i="0" u="none" strike="noStrike" kern="1200" cap="none" spc="0" normalizeH="0" baseline="0" noProof="0" dirty="0" err="1">
                <a:ln>
                  <a:noFill/>
                </a:ln>
                <a:solidFill>
                  <a:prstClr val="black"/>
                </a:solidFill>
                <a:effectLst/>
                <a:uLnTx/>
                <a:uFillTx/>
                <a:latin typeface="+mn-lt"/>
                <a:ea typeface="+mn-ea"/>
                <a:cs typeface="+mn-cs"/>
              </a:rPr>
              <a:t>GYDA'r</a:t>
            </a:r>
            <a:r>
              <a:rPr kumimoji="0" lang="cy-GB" sz="1200" b="0" i="0" u="none" strike="noStrike" kern="1200" cap="none" spc="0" normalizeH="0" baseline="0" noProof="0" dirty="0">
                <a:ln>
                  <a:noFill/>
                </a:ln>
                <a:solidFill>
                  <a:prstClr val="black"/>
                </a:solidFill>
                <a:effectLst/>
                <a:uLnTx/>
                <a:uFillTx/>
                <a:latin typeface="+mn-lt"/>
                <a:ea typeface="+mn-ea"/>
                <a:cs typeface="+mn-cs"/>
              </a:rPr>
              <a:t> plentyn.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3 Os yw plentyn wedi dweud celwydd, anwybyddu’r celwydd ond peidio ag anwybyddu'r plentyn. Oherwydd mae’r celwydd yn dod o </a:t>
            </a:r>
            <a:r>
              <a:rPr kumimoji="0" lang="cy-GB" sz="1200" b="0" i="0" u="none" strike="noStrike" kern="1200" cap="none" spc="0" normalizeH="0" baseline="0" noProof="0" dirty="0" err="1">
                <a:ln>
                  <a:noFill/>
                </a:ln>
                <a:solidFill>
                  <a:prstClr val="black"/>
                </a:solidFill>
                <a:effectLst/>
                <a:uLnTx/>
                <a:uFillTx/>
                <a:latin typeface="+mn-lt"/>
                <a:ea typeface="+mn-ea"/>
                <a:cs typeface="+mn-cs"/>
              </a:rPr>
              <a:t>gamreoleiddio</a:t>
            </a:r>
            <a:r>
              <a:rPr kumimoji="0" lang="cy-GB" sz="1200" b="0" i="0" u="none" strike="noStrike" kern="1200" cap="none" spc="0" normalizeH="0" baseline="0" noProof="0" dirty="0">
                <a:ln>
                  <a:noFill/>
                </a:ln>
                <a:solidFill>
                  <a:prstClr val="black"/>
                </a:solidFill>
                <a:effectLst/>
                <a:uLnTx/>
                <a:uFillTx/>
                <a:latin typeface="+mn-lt"/>
                <a:ea typeface="+mn-ea"/>
                <a:cs typeface="+mn-cs"/>
              </a:rPr>
              <a:t>. Yn lle hynny, rhowch goflaid, dywedwch wrth y plentyn eich bod chi'n ei garu a thawelu ei feddwl, gan ganiatáu i'r plentyn ail-reoleiddio. Rhowch sylwch i’ch </a:t>
            </a:r>
            <a:r>
              <a:rPr kumimoji="0" lang="cy-GB" sz="1200" b="0" i="0" u="none" strike="noStrike" kern="1200" cap="none" spc="0" normalizeH="0" baseline="0" noProof="0" dirty="0" err="1">
                <a:ln>
                  <a:noFill/>
                </a:ln>
                <a:solidFill>
                  <a:prstClr val="black"/>
                </a:solidFill>
                <a:effectLst/>
                <a:uLnTx/>
                <a:uFillTx/>
                <a:latin typeface="+mn-lt"/>
                <a:ea typeface="+mn-ea"/>
                <a:cs typeface="+mn-cs"/>
              </a:rPr>
              <a:t>camreoleiddio</a:t>
            </a:r>
            <a:r>
              <a:rPr kumimoji="0" lang="cy-GB" sz="1200" b="0" i="0" u="none" strike="noStrike" kern="1200" cap="none" spc="0" normalizeH="0" baseline="0" noProof="0" dirty="0">
                <a:ln>
                  <a:noFill/>
                </a:ln>
                <a:solidFill>
                  <a:prstClr val="black"/>
                </a:solidFill>
                <a:effectLst/>
                <a:uLnTx/>
                <a:uFillTx/>
                <a:latin typeface="+mn-lt"/>
                <a:ea typeface="+mn-ea"/>
                <a:cs typeface="+mn-cs"/>
              </a:rPr>
              <a:t> eich hun. Mae hyn yn osgoi ymglymu â'ch gorffennol/adweithedd emosiynol eich hun.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Pan fyddwch chi a'ch plentyn wedi tawelu - efallai ryw awr yn ddiweddarach, gall rhiant ddweud “</a:t>
            </a:r>
            <a:r>
              <a:rPr kumimoji="0" lang="cy-GB" sz="1200" b="0" i="0" u="none" strike="noStrike" kern="1200" cap="none" spc="0" normalizeH="0" baseline="0" noProof="0" dirty="0" err="1">
                <a:ln>
                  <a:noFill/>
                </a:ln>
                <a:solidFill>
                  <a:prstClr val="black"/>
                </a:solidFill>
                <a:effectLst/>
                <a:uLnTx/>
                <a:uFillTx/>
                <a:latin typeface="+mn-lt"/>
                <a:ea typeface="+mn-ea"/>
                <a:cs typeface="+mn-cs"/>
              </a:rPr>
              <a:t>Hei</a:t>
            </a:r>
            <a:r>
              <a:rPr kumimoji="0" lang="cy-GB" sz="1200" b="0" i="0" u="none" strike="noStrike" kern="1200" cap="none" spc="0" normalizeH="0" baseline="0" noProof="0" dirty="0">
                <a:ln>
                  <a:noFill/>
                </a:ln>
                <a:solidFill>
                  <a:prstClr val="black"/>
                </a:solidFill>
                <a:effectLst/>
                <a:uLnTx/>
                <a:uFillTx/>
                <a:latin typeface="+mn-lt"/>
                <a:ea typeface="+mn-ea"/>
                <a:cs typeface="+mn-cs"/>
              </a:rPr>
              <a:t>, pan wyt ti’n dweud celwydd wrthyf fi, mae'n fy mrifo'n fawr.”  PEIDIWCH Â MYNNU bod y plentyn yn dweud y gwir!  Neu celwydd arall fydd y canlyniad.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TRAWSNEWIDIADAU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Cyfeiriwch at y bennod yn “</a:t>
            </a:r>
            <a:r>
              <a:rPr kumimoji="0" lang="cy-GB" sz="1200" b="0" i="0" u="none" strike="noStrike" kern="1200" cap="none" spc="0" normalizeH="0" baseline="0" noProof="0" dirty="0" err="1">
                <a:ln>
                  <a:noFill/>
                </a:ln>
                <a:solidFill>
                  <a:prstClr val="black"/>
                </a:solidFill>
                <a:effectLst/>
                <a:uLnTx/>
                <a:uFillTx/>
                <a:latin typeface="+mn-lt"/>
                <a:ea typeface="+mn-ea"/>
                <a:cs typeface="+mn-cs"/>
              </a:rPr>
              <a:t>Great</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Behaviour</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Breakdown</a:t>
            </a:r>
            <a:r>
              <a:rPr kumimoji="0" lang="cy-GB" sz="1200" b="0" i="0" u="none" strike="noStrike" kern="1200" cap="none" spc="0" normalizeH="0" baseline="0" noProof="0" dirty="0">
                <a:ln>
                  <a:noFill/>
                </a:ln>
                <a:solidFill>
                  <a:prstClr val="black"/>
                </a:solidFill>
                <a:effectLst/>
                <a:uLnTx/>
                <a:uFillTx/>
                <a:latin typeface="+mn-lt"/>
                <a:ea typeface="+mn-ea"/>
                <a:cs typeface="+mn-cs"/>
              </a:rPr>
              <a:t>” ar Drawsnewidiadau</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newid yn broblem enfawr i'r mwyafrif o blant wedi’u mabwysiadu: mae plant wedi’u mabwysiadu wedi datblygu ofn o newid yn gyntaf yn ystod y cyfnod cyntaf o drawsnewid wrth gael eu tynnu oddi wrth eu teulu biolegol hyd yn oed os oedd y teulu hwnnw'n esgeulus neu'n ymosodol.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Post yn cyfeirio at esiampl y plentyn sy'n “baeddu ei drowsus” ac yn dod i'r casgliad bod yr ymddygiad baeddu hwn yn seiliedig ar ei ofn o drawsnewid a newid - UNRHYW newid.</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Mae Post yn awgrymu y bydd y plentyn yn cael ei helpu trwy ddod â'r anymwybodol i'r ymwybodol “</a:t>
            </a:r>
            <a:r>
              <a:rPr kumimoji="0" lang="cy-GB" sz="1200" b="0" i="0" u="none" strike="noStrike" kern="1200" cap="none" spc="0" normalizeH="0" baseline="0" noProof="0" dirty="0" err="1">
                <a:ln>
                  <a:noFill/>
                </a:ln>
                <a:solidFill>
                  <a:prstClr val="black"/>
                </a:solidFill>
                <a:effectLst/>
                <a:uLnTx/>
                <a:uFillTx/>
                <a:latin typeface="+mn-lt"/>
                <a:ea typeface="+mn-ea"/>
                <a:cs typeface="+mn-cs"/>
              </a:rPr>
              <a:t>Great</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Behaviour</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Breakdown</a:t>
            </a:r>
            <a:r>
              <a:rPr kumimoji="0" lang="cy-GB" sz="1200" b="0" i="0" u="none" strike="noStrike" kern="1200" cap="none" spc="0" normalizeH="0" baseline="0" noProof="0" dirty="0">
                <a:ln>
                  <a:noFill/>
                </a:ln>
                <a:solidFill>
                  <a:prstClr val="black"/>
                </a:solidFill>
                <a:effectLst/>
                <a:uLnTx/>
                <a:uFillTx/>
                <a:latin typeface="+mn-lt"/>
                <a:ea typeface="+mn-ea"/>
                <a:cs typeface="+mn-cs"/>
              </a:rPr>
              <a:t>” t64.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DWYN: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 ymgais allanol i leddfu cyflwr mewnol.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 ymddygiad caethiwus sy'n cynhyrchu ymdeimlad o ryddhad (sy’n fyrhoedlog) yn aml yn deillio o lai o ymdeimlad o ddiogelwch yn cynhyrchu straen.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Yn dod yn ailadroddus oherwydd y llwyddiant mewnol. Mae ailadrodd yn newid yr ymennydd felly mae’r dwyn yn dod yn ymateb wedi’i amodol i gyflwr straen.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Wrth ddarganfod bod eich plentyn wedi dwyn, dylech gydnabod bod y plentyn angen i chi eu cadw'n agos atoch chi yn yr amgylchedd hwnnw; cyfyngu eu lle a chreu cyfyngiant ar eu cyfer.</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Esboniwch i'r plentyn beth yw deinameg yr ymddygiad dwyn; cyfathrebu â'r plentyn ynghylch pam ei fod yn dwyn a bod dwyn yn gwneud i'r plentyn deimlo'n well.</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Esboniwch i'r plentyn nad ydych chi'n dod o safbwynt sy'n seiliedig ar fai, ond eich bod chi'n dod o le o gymryd cyfrifoldeb amdanyn nhw.</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Dylech fynd i'r afael â gwraidd y mecanweithiau sy'n arwain at yr ymddygiadau a chyrraedd y plentyn yn y lle emosiynol dwfn sy'n gyrru'r ymddygiad hwn.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dirty="0">
                <a:ln>
                  <a:noFill/>
                </a:ln>
                <a:solidFill>
                  <a:prstClr val="black"/>
                </a:solidFill>
                <a:effectLst/>
                <a:uLnTx/>
                <a:uFillTx/>
                <a:latin typeface="+mn-lt"/>
                <a:ea typeface="+mn-ea"/>
                <a:cs typeface="+mn-cs"/>
              </a:rPr>
              <a:t>Dysgwch y plentyn sut i gyfathrebu â chi pan fydd yn teimlo fel dwyn, gan ddweud, “Mae angen i mi wybod sut rwyt ti'n teimlo pan fyddi </a:t>
            </a:r>
            <a:r>
              <a:rPr kumimoji="0" lang="cy-GB" sz="1200" b="0" i="0" u="none" strike="noStrike" kern="1200" cap="none" spc="0" normalizeH="0" baseline="0" noProof="0" dirty="0" err="1">
                <a:ln>
                  <a:noFill/>
                </a:ln>
                <a:solidFill>
                  <a:prstClr val="black"/>
                </a:solidFill>
                <a:effectLst/>
                <a:uLnTx/>
                <a:uFillTx/>
                <a:latin typeface="+mn-lt"/>
                <a:ea typeface="+mn-ea"/>
                <a:cs typeface="+mn-cs"/>
              </a:rPr>
              <a:t>di’n</a:t>
            </a:r>
            <a:r>
              <a:rPr kumimoji="0" lang="cy-GB" sz="1200" b="0" i="0" u="none" strike="noStrike" kern="1200" cap="none" spc="0" normalizeH="0" baseline="0" noProof="0" dirty="0">
                <a:ln>
                  <a:noFill/>
                </a:ln>
                <a:solidFill>
                  <a:prstClr val="black"/>
                </a:solidFill>
                <a:effectLst/>
                <a:uLnTx/>
                <a:uFillTx/>
                <a:latin typeface="+mn-lt"/>
                <a:ea typeface="+mn-ea"/>
                <a:cs typeface="+mn-cs"/>
              </a:rPr>
              <a:t> mynd i mewn i siop. Helpa fi i ddeall.”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DARLLEN DEFNYDDIOL ARALL “</a:t>
            </a:r>
            <a:r>
              <a:rPr kumimoji="0" lang="cy-GB" sz="1200" b="1" i="0" u="none" strike="noStrike" kern="1200" cap="none" spc="0" normalizeH="0" baseline="0" noProof="0" dirty="0" err="1">
                <a:ln>
                  <a:noFill/>
                </a:ln>
                <a:solidFill>
                  <a:prstClr val="black"/>
                </a:solidFill>
                <a:effectLst/>
                <a:uLnTx/>
                <a:uFillTx/>
                <a:latin typeface="+mn-lt"/>
                <a:ea typeface="+mn-ea"/>
                <a:cs typeface="+mn-cs"/>
              </a:rPr>
              <a:t>Thinking</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Psychologically</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about</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Children</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who</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are</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Looked</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After</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and</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Adopted</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Time</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for</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Reflection</a:t>
            </a:r>
            <a:r>
              <a:rPr kumimoji="0" lang="cy-GB" sz="1200" b="1" i="0" u="none" strike="noStrike" kern="1200" cap="none" spc="0" normalizeH="0" baseline="0" noProof="0" dirty="0">
                <a:ln>
                  <a:noFill/>
                </a:ln>
                <a:solidFill>
                  <a:prstClr val="black"/>
                </a:solidFill>
                <a:effectLst/>
                <a:uLnTx/>
                <a:uFillTx/>
                <a:latin typeface="+mn-lt"/>
                <a:ea typeface="+mn-ea"/>
                <a:cs typeface="+mn-cs"/>
              </a:rPr>
              <a:t>” gan </a:t>
            </a:r>
            <a:r>
              <a:rPr kumimoji="0" lang="cy-GB" sz="1200" b="1" i="0" u="none" strike="noStrike" kern="1200" cap="none" spc="0" normalizeH="0" baseline="0" noProof="0" dirty="0" err="1">
                <a:ln>
                  <a:noFill/>
                </a:ln>
                <a:solidFill>
                  <a:prstClr val="black"/>
                </a:solidFill>
                <a:effectLst/>
                <a:uLnTx/>
                <a:uFillTx/>
                <a:latin typeface="+mn-lt"/>
                <a:ea typeface="+mn-ea"/>
                <a:cs typeface="+mn-cs"/>
              </a:rPr>
              <a:t>Kim</a:t>
            </a:r>
            <a:r>
              <a:rPr kumimoji="0" lang="cy-GB" sz="1200" b="1" i="0" u="none" strike="noStrike" kern="1200" cap="none" spc="0" normalizeH="0" baseline="0" noProof="0" dirty="0">
                <a:ln>
                  <a:noFill/>
                </a:ln>
                <a:solidFill>
                  <a:prstClr val="black"/>
                </a:solidFill>
                <a:effectLst/>
                <a:uLnTx/>
                <a:uFillTx/>
                <a:latin typeface="+mn-lt"/>
                <a:ea typeface="+mn-ea"/>
                <a:cs typeface="+mn-cs"/>
              </a:rPr>
              <a:t> S </a:t>
            </a:r>
            <a:r>
              <a:rPr kumimoji="0" lang="cy-GB" sz="1200" b="1" i="0" u="none" strike="noStrike" kern="1200" cap="none" spc="0" normalizeH="0" baseline="0" noProof="0" dirty="0" err="1">
                <a:ln>
                  <a:noFill/>
                </a:ln>
                <a:solidFill>
                  <a:prstClr val="black"/>
                </a:solidFill>
                <a:effectLst/>
                <a:uLnTx/>
                <a:uFillTx/>
                <a:latin typeface="+mn-lt"/>
                <a:ea typeface="+mn-ea"/>
                <a:cs typeface="+mn-cs"/>
              </a:rPr>
              <a:t>Golding</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DS dim ond rhai materion y gall y cwrs hwn roi sylw iddyn nhw ac ni all gwmpasu materion iechyd meddwl mwy acíwt nac ymddygiad hynod heriol - ee. Hunan-niweidio, materion bwyd.  Mae'r cwrs hwn yn darparu fformiwla - mae angen i chi nodi ac ymateb i'r ANGEN mae'r plentyn yn ei gyflwyno.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10</a:t>
            </a:fld>
            <a:endParaRPr lang="en-GB"/>
          </a:p>
        </p:txBody>
      </p:sp>
    </p:spTree>
    <p:extLst>
      <p:ext uri="{BB962C8B-B14F-4D97-AF65-F5344CB8AC3E}">
        <p14:creationId xmlns:p14="http://schemas.microsoft.com/office/powerpoint/2010/main" val="378970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y-GB" sz="1200" b="1" i="0" u="none" strike="noStrike" kern="1200" cap="none" spc="0" normalizeH="0" baseline="0" noProof="0" dirty="0">
                <a:ln>
                  <a:noFill/>
                </a:ln>
                <a:solidFill>
                  <a:prstClr val="black"/>
                </a:solidFill>
                <a:effectLst/>
                <a:uLnTx/>
                <a:uFillTx/>
                <a:latin typeface="+mn-lt"/>
                <a:ea typeface="+mn-ea"/>
                <a:cs typeface="+mn-cs"/>
              </a:rPr>
              <a:t>DARLLEN DEFNYDDIOL - </a:t>
            </a:r>
            <a:r>
              <a:rPr kumimoji="0" lang="cy-GB" sz="1200" b="0" i="0" u="none" strike="noStrike" kern="1200" cap="none" spc="0" normalizeH="0" baseline="0" noProof="0" dirty="0">
                <a:ln>
                  <a:noFill/>
                </a:ln>
                <a:solidFill>
                  <a:prstClr val="black"/>
                </a:solidFill>
                <a:effectLst/>
                <a:uLnTx/>
                <a:uFillTx/>
                <a:latin typeface="+mn-lt"/>
                <a:ea typeface="+mn-ea"/>
                <a:cs typeface="+mn-cs"/>
              </a:rPr>
              <a:t>daw’r testun yn y sleid hon o gyhoeddiad </a:t>
            </a:r>
            <a:r>
              <a:rPr kumimoji="0" lang="cy-GB" sz="1200" b="0" i="0" u="none" strike="noStrike" kern="1200" cap="none" spc="0" normalizeH="0" baseline="0" noProof="0" dirty="0" err="1">
                <a:ln>
                  <a:noFill/>
                </a:ln>
                <a:solidFill>
                  <a:prstClr val="black"/>
                </a:solidFill>
                <a:effectLst/>
                <a:uLnTx/>
                <a:uFillTx/>
                <a:latin typeface="+mn-lt"/>
                <a:ea typeface="+mn-ea"/>
                <a:cs typeface="+mn-cs"/>
              </a:rPr>
              <a:t>Kim</a:t>
            </a:r>
            <a:r>
              <a:rPr kumimoji="0" lang="cy-GB" sz="1200" b="0"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err="1">
                <a:ln>
                  <a:noFill/>
                </a:ln>
                <a:solidFill>
                  <a:prstClr val="black"/>
                </a:solidFill>
                <a:effectLst/>
                <a:uLnTx/>
                <a:uFillTx/>
                <a:latin typeface="+mn-lt"/>
                <a:ea typeface="+mn-ea"/>
                <a:cs typeface="+mn-cs"/>
              </a:rPr>
              <a:t>Golding</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Nurturing</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1" i="0" u="none" strike="noStrike" kern="1200" cap="none" spc="0" normalizeH="0" baseline="0" noProof="0" dirty="0" err="1">
                <a:ln>
                  <a:noFill/>
                </a:ln>
                <a:solidFill>
                  <a:prstClr val="black"/>
                </a:solidFill>
                <a:effectLst/>
                <a:uLnTx/>
                <a:uFillTx/>
                <a:latin typeface="+mn-lt"/>
                <a:ea typeface="+mn-ea"/>
                <a:cs typeface="+mn-cs"/>
              </a:rPr>
              <a:t>attachments</a:t>
            </a:r>
            <a:r>
              <a:rPr kumimoji="0" lang="cy-GB" sz="1200" b="1" i="0" u="none" strike="noStrike" kern="1200" cap="none" spc="0" normalizeH="0" baseline="0" noProof="0" dirty="0">
                <a:ln>
                  <a:noFill/>
                </a:ln>
                <a:solidFill>
                  <a:prstClr val="black"/>
                </a:solidFill>
                <a:effectLst/>
                <a:uLnTx/>
                <a:uFillTx/>
                <a:latin typeface="+mn-lt"/>
                <a:ea typeface="+mn-ea"/>
                <a:cs typeface="+mn-cs"/>
              </a:rPr>
              <a:t>” </a:t>
            </a:r>
            <a:r>
              <a:rPr kumimoji="0" lang="cy-GB" sz="1200" b="0" i="0" u="none" strike="noStrike" kern="1200" cap="none" spc="0" normalizeH="0" baseline="0" noProof="0" dirty="0">
                <a:ln>
                  <a:noFill/>
                </a:ln>
                <a:solidFill>
                  <a:prstClr val="black"/>
                </a:solidFill>
                <a:effectLst/>
                <a:uLnTx/>
                <a:uFillTx/>
                <a:latin typeface="+mn-lt"/>
                <a:ea typeface="+mn-ea"/>
                <a:cs typeface="+mn-cs"/>
              </a:rPr>
              <a:t>tudalen 139</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11</a:t>
            </a:fld>
            <a:endParaRPr lang="en-GB"/>
          </a:p>
        </p:txBody>
      </p:sp>
    </p:spTree>
    <p:extLst>
      <p:ext uri="{BB962C8B-B14F-4D97-AF65-F5344CB8AC3E}">
        <p14:creationId xmlns:p14="http://schemas.microsoft.com/office/powerpoint/2010/main" val="814873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EAF3BAD-B324-4F92-AB2A-D1C91D858C98}" type="datetime1">
              <a:rPr lang="en-GB" smtClean="0"/>
              <a:t>28/10/2024</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GB"/>
              <a:t>Achieving More Together / Cyflawni Mwy Gyda'n Gilydd</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517232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583AF3-A9B5-46AF-A1F3-2CE79431FE0E}" type="datetime1">
              <a:rPr lang="en-GB" smtClean="0"/>
              <a:t>28/10/2024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78748089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6583AF3-A9B5-46AF-A1F3-2CE79431FE0E}" type="datetime1">
              <a:rPr lang="en-GB" smtClean="0"/>
              <a:t>28/10/2024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35125651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6583AF3-A9B5-46AF-A1F3-2CE79431FE0E}" type="datetime1">
              <a:rPr lang="en-GB" smtClean="0"/>
              <a:t>28/10/2024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720937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83AF3-A9B5-46AF-A1F3-2CE79431FE0E}" type="datetime1">
              <a:rPr lang="en-GB" smtClean="0"/>
              <a:t>28/10/2024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109800166"/>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6583AF3-A9B5-46AF-A1F3-2CE79431FE0E}" type="datetime1">
              <a:rPr lang="en-GB" smtClean="0"/>
              <a:t>28/10/2024</a:t>
            </a:fld>
            <a:endParaRPr lang="en-GB"/>
          </a:p>
        </p:txBody>
      </p:sp>
      <p:sp>
        <p:nvSpPr>
          <p:cNvPr id="8" name="Footer Placeholder 7"/>
          <p:cNvSpPr>
            <a:spLocks noGrp="1"/>
          </p:cNvSpPr>
          <p:nvPr>
            <p:ph type="ftr" sz="quarter" idx="11"/>
          </p:nvPr>
        </p:nvSpPr>
        <p:spPr/>
        <p:txBody>
          <a:bodyPr/>
          <a:lstStyle/>
          <a:p>
            <a:r>
              <a:rPr lang="en-GB"/>
              <a:t>Achieving More Together / Cyflawni Mwy Gyda'n Gilydd</a:t>
            </a:r>
          </a:p>
        </p:txBody>
      </p:sp>
      <p:sp>
        <p:nvSpPr>
          <p:cNvPr id="9" name="Slide Number Placeholder 8"/>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426346228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6583AF3-A9B5-46AF-A1F3-2CE79431FE0E}" type="datetime1">
              <a:rPr lang="en-GB" smtClean="0"/>
              <a:t>28/10/2024</a:t>
            </a:fld>
            <a:endParaRPr lang="en-GB"/>
          </a:p>
        </p:txBody>
      </p:sp>
      <p:sp>
        <p:nvSpPr>
          <p:cNvPr id="8" name="Footer Placeholder 7"/>
          <p:cNvSpPr>
            <a:spLocks noGrp="1"/>
          </p:cNvSpPr>
          <p:nvPr>
            <p:ph type="ftr" sz="quarter" idx="11"/>
          </p:nvPr>
        </p:nvSpPr>
        <p:spPr>
          <a:xfrm>
            <a:off x="561111" y="6391838"/>
            <a:ext cx="3644282" cy="304801"/>
          </a:xfrm>
        </p:spPr>
        <p:txBody>
          <a:bodyPr/>
          <a:lstStyle/>
          <a:p>
            <a:r>
              <a:rPr lang="en-GB"/>
              <a:t>Achieving More Together / Cyflawni Mwy Gyda'n Gilydd</a:t>
            </a:r>
          </a:p>
        </p:txBody>
      </p:sp>
      <p:sp>
        <p:nvSpPr>
          <p:cNvPr id="9" name="Slide Number Placeholder 8"/>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595070905"/>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A5F68A9-223E-42D3-9A34-1399C22DB5F7}" type="datetime1">
              <a:rPr lang="en-GB" smtClean="0"/>
              <a:t>28/10/2024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56828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5BA3A5A-1500-42FB-8B8B-29404D7F76A5}" type="datetime1">
              <a:rPr lang="en-GB" smtClean="0"/>
              <a:t>28/10/2024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68281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869B4-C881-4501-9FA4-5BAB34B4F170}" type="datetime1">
              <a:rPr lang="en-GB" smtClean="0"/>
              <a:t>28/10/2024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34406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EDFEF-D12F-4397-B8DE-0EF8A1400350}" type="datetime1">
              <a:rPr lang="en-GB" smtClean="0"/>
              <a:t>28/10/2024</a:t>
            </a:fld>
            <a:endParaRPr lang="en-GB"/>
          </a:p>
        </p:txBody>
      </p:sp>
      <p:sp>
        <p:nvSpPr>
          <p:cNvPr id="5" name="Footer Placeholder 4"/>
          <p:cNvSpPr>
            <a:spLocks noGrp="1"/>
          </p:cNvSpPr>
          <p:nvPr>
            <p:ph type="ftr" sz="quarter" idx="11"/>
          </p:nvPr>
        </p:nvSpPr>
        <p:spPr/>
        <p:txBody>
          <a:bodyPr/>
          <a:lstStyle/>
          <a:p>
            <a:r>
              <a:rPr lang="en-GB"/>
              <a:t>Achieving More Together / Cyflawni Mwy Gyda'n Gilydd</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417827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C450A9-5FB2-4CAC-88A9-D8A7778E1B6E}" type="datetime1">
              <a:rPr lang="en-GB" smtClean="0"/>
              <a:t>28/10/2024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06955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9BDEF8-8BB1-4208-87AA-213224F34F7A}" type="datetime1">
              <a:rPr lang="en-GB" smtClean="0"/>
              <a:t>28/10/2024</a:t>
            </a:fld>
            <a:endParaRPr lang="en-GB"/>
          </a:p>
        </p:txBody>
      </p:sp>
      <p:sp>
        <p:nvSpPr>
          <p:cNvPr id="8" name="Footer Placeholder 7"/>
          <p:cNvSpPr>
            <a:spLocks noGrp="1"/>
          </p:cNvSpPr>
          <p:nvPr>
            <p:ph type="ftr" sz="quarter" idx="11"/>
          </p:nvPr>
        </p:nvSpPr>
        <p:spPr/>
        <p:txBody>
          <a:bodyPr/>
          <a:lstStyle/>
          <a:p>
            <a:r>
              <a:rPr lang="en-GB"/>
              <a:t>Achieving More Together / Cyflawni Mwy Gyda'n Gilydd</a:t>
            </a:r>
          </a:p>
        </p:txBody>
      </p:sp>
      <p:sp>
        <p:nvSpPr>
          <p:cNvPr id="9" name="Slide Number Placeholder 8"/>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5133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4A0C23-8FB9-497C-87BF-305A22A27AB7}" type="datetime1">
              <a:rPr lang="en-GB" smtClean="0"/>
              <a:t>28/10/2024</a:t>
            </a:fld>
            <a:endParaRPr lang="en-GB"/>
          </a:p>
        </p:txBody>
      </p:sp>
      <p:sp>
        <p:nvSpPr>
          <p:cNvPr id="4" name="Footer Placeholder 3"/>
          <p:cNvSpPr>
            <a:spLocks noGrp="1"/>
          </p:cNvSpPr>
          <p:nvPr>
            <p:ph type="ftr" sz="quarter" idx="11"/>
          </p:nvPr>
        </p:nvSpPr>
        <p:spPr/>
        <p:txBody>
          <a:bodyPr/>
          <a:lstStyle/>
          <a:p>
            <a:r>
              <a:rPr lang="en-GB"/>
              <a:t>Achieving More Together / Cyflawni Mwy Gyda'n Gilydd</a:t>
            </a:r>
          </a:p>
        </p:txBody>
      </p:sp>
      <p:sp>
        <p:nvSpPr>
          <p:cNvPr id="5" name="Slide Number Placeholder 4"/>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34042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9477E-ACAA-4D33-87BD-E6E1638542B3}" type="datetime1">
              <a:rPr lang="en-GB" smtClean="0"/>
              <a:t>28/10/2024</a:t>
            </a:fld>
            <a:endParaRPr lang="en-GB"/>
          </a:p>
        </p:txBody>
      </p:sp>
      <p:sp>
        <p:nvSpPr>
          <p:cNvPr id="3" name="Footer Placeholder 2"/>
          <p:cNvSpPr>
            <a:spLocks noGrp="1"/>
          </p:cNvSpPr>
          <p:nvPr>
            <p:ph type="ftr" sz="quarter" idx="11"/>
          </p:nvPr>
        </p:nvSpPr>
        <p:spPr/>
        <p:txBody>
          <a:bodyPr/>
          <a:lstStyle/>
          <a:p>
            <a:r>
              <a:rPr lang="en-GB"/>
              <a:t>Achieving More Together / Cyflawni Mwy Gyda'n Gilydd</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0502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66DB3-95CA-4C18-B705-89658A5F2E62}" type="datetime1">
              <a:rPr lang="en-GB" smtClean="0"/>
              <a:t>28/10/2024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90700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9CAB36-188F-49CE-B43D-598E0A07D0ED}" type="datetime1">
              <a:rPr lang="en-GB" smtClean="0"/>
              <a:t>28/10/2024</a:t>
            </a:fld>
            <a:endParaRPr lang="en-GB"/>
          </a:p>
        </p:txBody>
      </p:sp>
      <p:sp>
        <p:nvSpPr>
          <p:cNvPr id="6" name="Footer Placeholder 5"/>
          <p:cNvSpPr>
            <a:spLocks noGrp="1"/>
          </p:cNvSpPr>
          <p:nvPr>
            <p:ph type="ftr" sz="quarter" idx="11"/>
          </p:nvPr>
        </p:nvSpPr>
        <p:spPr/>
        <p:txBody>
          <a:bodyPr/>
          <a:lstStyle/>
          <a:p>
            <a:r>
              <a:rPr lang="en-GB"/>
              <a:t>Achieving More Together / Cyflawni Mwy Gyda'n Gilydd</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23478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583AF3-A9B5-46AF-A1F3-2CE79431FE0E}" type="datetime1">
              <a:rPr lang="en-GB" smtClean="0"/>
              <a:t>28/10/2024</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GB"/>
              <a:t>Achieving More Together / Cyflawni Mwy Gyda'n Gilydd</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DB4C5C4-21AA-465A-AE8A-3EDEA25EC1F5}" type="slidenum">
              <a:rPr lang="en-GB" smtClean="0"/>
              <a:t>‹#›</a:t>
            </a:fld>
            <a:endParaRPr lang="en-GB"/>
          </a:p>
        </p:txBody>
      </p:sp>
    </p:spTree>
    <p:extLst>
      <p:ext uri="{BB962C8B-B14F-4D97-AF65-F5344CB8AC3E}">
        <p14:creationId xmlns:p14="http://schemas.microsoft.com/office/powerpoint/2010/main" val="17168171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descr="C:\Users\c000707\AppData\Local\Microsoft\Windows\Temporary Internet Files\Content.Outlook\04K933QQ\Small logo cmy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556000" y="540000"/>
            <a:ext cx="6608752" cy="4320000"/>
          </a:xfrm>
          <a:prstGeom prst="rect">
            <a:avLst/>
          </a:prstGeom>
          <a:noFill/>
          <a:ln>
            <a:noFill/>
          </a:ln>
        </p:spPr>
      </p:pic>
      <p:sp>
        <p:nvSpPr>
          <p:cNvPr id="7" name="Rectangle 6"/>
          <p:cNvSpPr/>
          <p:nvPr/>
        </p:nvSpPr>
        <p:spPr>
          <a:xfrm>
            <a:off x="1512000" y="5256000"/>
            <a:ext cx="9777046" cy="1077218"/>
          </a:xfrm>
          <a:prstGeom prst="rect">
            <a:avLst/>
          </a:prstGeom>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8064A2">
                    <a:lumMod val="75000"/>
                  </a:srgbClr>
                </a:solidFill>
                <a:effectLst/>
                <a:uLnTx/>
                <a:uFillTx/>
              </a:rPr>
              <a:t>Achieving More Together / </a:t>
            </a:r>
            <a:r>
              <a:rPr kumimoji="0" lang="en-GB" sz="3200" b="1" i="0" u="none" strike="noStrike" kern="0" cap="none" spc="0" normalizeH="0" baseline="0" noProof="0" dirty="0" err="1">
                <a:ln>
                  <a:noFill/>
                </a:ln>
                <a:solidFill>
                  <a:srgbClr val="604A7B"/>
                </a:solidFill>
                <a:effectLst/>
                <a:uLnTx/>
                <a:uFillTx/>
              </a:rPr>
              <a:t>Cyflawni</a:t>
            </a:r>
            <a:r>
              <a:rPr kumimoji="0" lang="en-GB" sz="3200" b="1" i="0" u="none" strike="noStrike" kern="0" cap="none" spc="0" normalizeH="0" baseline="0" noProof="0" dirty="0">
                <a:ln>
                  <a:noFill/>
                </a:ln>
                <a:solidFill>
                  <a:srgbClr val="604A7B"/>
                </a:solidFill>
                <a:effectLst/>
                <a:uLnTx/>
                <a:uFillTx/>
              </a:rPr>
              <a:t> </a:t>
            </a:r>
            <a:r>
              <a:rPr kumimoji="0" lang="en-GB" sz="3200" b="1" i="0" u="none" strike="noStrike" kern="0" cap="none" spc="0" normalizeH="0" baseline="0" noProof="0" dirty="0" err="1">
                <a:ln>
                  <a:noFill/>
                </a:ln>
                <a:solidFill>
                  <a:srgbClr val="604A7B"/>
                </a:solidFill>
                <a:effectLst/>
                <a:uLnTx/>
                <a:uFillTx/>
              </a:rPr>
              <a:t>Mwy</a:t>
            </a:r>
            <a:r>
              <a:rPr kumimoji="0" lang="en-GB" sz="3200" b="1" i="0" u="none" strike="noStrike" kern="0" cap="none" spc="0" normalizeH="0" baseline="0" noProof="0" dirty="0">
                <a:ln>
                  <a:noFill/>
                </a:ln>
                <a:solidFill>
                  <a:srgbClr val="604A7B"/>
                </a:solidFill>
                <a:effectLst/>
                <a:uLnTx/>
                <a:uFillTx/>
              </a:rPr>
              <a:t> </a:t>
            </a:r>
            <a:r>
              <a:rPr kumimoji="0" lang="en-GB" sz="3200" b="1" i="0" u="none" strike="noStrike" kern="0" cap="none" spc="0" normalizeH="0" baseline="0" noProof="0" dirty="0" err="1">
                <a:ln>
                  <a:noFill/>
                </a:ln>
                <a:solidFill>
                  <a:srgbClr val="604A7B"/>
                </a:solidFill>
                <a:effectLst/>
                <a:uLnTx/>
                <a:uFillTx/>
              </a:rPr>
              <a:t>Gyda’n</a:t>
            </a:r>
            <a:r>
              <a:rPr kumimoji="0" lang="en-GB" sz="3200" b="1" i="0" u="none" strike="noStrike" kern="0" cap="none" spc="0" normalizeH="0" baseline="0" noProof="0" dirty="0">
                <a:ln>
                  <a:noFill/>
                </a:ln>
                <a:solidFill>
                  <a:srgbClr val="604A7B"/>
                </a:solidFill>
                <a:effectLst/>
                <a:uLnTx/>
                <a:uFillTx/>
              </a:rPr>
              <a:t> </a:t>
            </a:r>
            <a:r>
              <a:rPr kumimoji="0" lang="en-GB" sz="3200" b="1" i="0" u="none" strike="noStrike" kern="0" cap="none" spc="0" normalizeH="0" baseline="0" noProof="0" dirty="0" err="1">
                <a:ln>
                  <a:noFill/>
                </a:ln>
                <a:solidFill>
                  <a:srgbClr val="604A7B"/>
                </a:solidFill>
                <a:effectLst/>
                <a:uLnTx/>
                <a:uFillTx/>
              </a:rPr>
              <a:t>Gilydd</a:t>
            </a:r>
            <a:endParaRPr kumimoji="0" lang="en-GB" sz="3200" b="1" i="0" u="none" strike="noStrike" kern="0" cap="none" spc="0" normalizeH="0" baseline="0" noProof="0" dirty="0">
              <a:ln>
                <a:noFill/>
              </a:ln>
              <a:solidFill>
                <a:srgbClr val="604A7B"/>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8064A2">
                  <a:lumMod val="75000"/>
                </a:srgbClr>
              </a:solidFill>
              <a:effectLst/>
              <a:uLnTx/>
              <a:uFillTx/>
            </a:endParaRPr>
          </a:p>
        </p:txBody>
      </p:sp>
    </p:spTree>
    <p:extLst>
      <p:ext uri="{BB962C8B-B14F-4D97-AF65-F5344CB8AC3E}">
        <p14:creationId xmlns:p14="http://schemas.microsoft.com/office/powerpoint/2010/main" val="388583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96349" cy="1325563"/>
          </a:xfrm>
        </p:spPr>
        <p:txBody>
          <a:bodyPr/>
          <a:lstStyle/>
          <a:p>
            <a:pPr algn="ctr"/>
            <a:r>
              <a:rPr lang="en-GB" dirty="0" err="1">
                <a:latin typeface="Arial" panose="020B0604020202020204" pitchFamily="34" charset="0"/>
                <a:cs typeface="Arial" panose="020B0604020202020204" pitchFamily="34" charset="0"/>
              </a:rPr>
              <a:t>Achosion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gwylltineb</a:t>
            </a:r>
            <a:r>
              <a:rPr lang="en-GB"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p:txBody>
          <a:bodyPr>
            <a:normAutofit/>
          </a:bodyPr>
          <a:lstStyle/>
          <a:p>
            <a:r>
              <a:rPr lang="en-US" altLang="en-US" dirty="0">
                <a:latin typeface="Arial" panose="020B0604020202020204" pitchFamily="34" charset="0"/>
                <a:cs typeface="Arial" panose="020B0604020202020204" pitchFamily="34" charset="0"/>
              </a:rPr>
              <a:t>Mae Bryan Post </a:t>
            </a:r>
            <a:r>
              <a:rPr lang="en-US" altLang="en-US" dirty="0" err="1">
                <a:latin typeface="Arial" panose="020B0604020202020204" pitchFamily="34" charset="0"/>
                <a:cs typeface="Arial" panose="020B0604020202020204" pitchFamily="34" charset="0"/>
              </a:rPr>
              <a:t>yn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dweud</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wrthym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mai</a:t>
            </a:r>
            <a:r>
              <a:rPr lang="en-US" altLang="en-US" dirty="0">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ofn</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yw’r</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hyn</a:t>
            </a:r>
            <a:r>
              <a:rPr lang="en-US" altLang="en-US" dirty="0">
                <a:solidFill>
                  <a:srgbClr val="FF0000"/>
                </a:solidFill>
                <a:latin typeface="Arial" panose="020B0604020202020204" pitchFamily="34" charset="0"/>
                <a:cs typeface="Arial" panose="020B0604020202020204" pitchFamily="34" charset="0"/>
              </a:rPr>
              <a:t> a </a:t>
            </a:r>
            <a:r>
              <a:rPr lang="en-US" altLang="en-US" dirty="0" err="1">
                <a:solidFill>
                  <a:srgbClr val="FF0000"/>
                </a:solidFill>
                <a:latin typeface="Arial" panose="020B0604020202020204" pitchFamily="34" charset="0"/>
                <a:cs typeface="Arial" panose="020B0604020202020204" pitchFamily="34" charset="0"/>
              </a:rPr>
              <a:t>welwn</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fel</a:t>
            </a:r>
            <a:r>
              <a:rPr lang="en-US" altLang="en-US" dirty="0">
                <a:solidFill>
                  <a:srgbClr val="FF0000"/>
                </a:solidFill>
                <a:latin typeface="Arial" panose="020B0604020202020204" pitchFamily="34" charset="0"/>
                <a:cs typeface="Arial" panose="020B0604020202020204" pitchFamily="34" charset="0"/>
              </a:rPr>
              <a:t> </a:t>
            </a:r>
            <a:r>
              <a:rPr lang="en-US" altLang="en-US" dirty="0" err="1">
                <a:solidFill>
                  <a:srgbClr val="FF0000"/>
                </a:solidFill>
                <a:latin typeface="Arial" panose="020B0604020202020204" pitchFamily="34" charset="0"/>
                <a:cs typeface="Arial" panose="020B0604020202020204" pitchFamily="34" charset="0"/>
              </a:rPr>
              <a:t>gwylltineb</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sy’n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achosi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diffyg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rheoleiddiol</a:t>
            </a:r>
            <a:endParaRPr lang="en-US" altLang="en-US" dirty="0">
              <a:latin typeface="Arial" panose="020B0604020202020204" pitchFamily="34" charset="0"/>
              <a:cs typeface="Arial" panose="020B0604020202020204" pitchFamily="34" charset="0"/>
            </a:endParaRPr>
          </a:p>
          <a:p>
            <a:r>
              <a:rPr lang="en-US" altLang="en-US" dirty="0" err="1">
                <a:latin typeface="Arial" panose="020B0604020202020204" pitchFamily="34" charset="0"/>
                <a:cs typeface="Arial" panose="020B0604020202020204" pitchFamily="34" charset="0"/>
              </a:rPr>
              <a:t>Os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nad</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ydyn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cydnabod</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hyn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mae’r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plentyn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yn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teimlo’n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rhwystredig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yn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flin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gyda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nhw</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hunain</a:t>
            </a:r>
            <a:r>
              <a:rPr lang="en-US" altLang="en-US" dirty="0">
                <a:latin typeface="Arial" panose="020B0604020202020204" pitchFamily="34" charset="0"/>
                <a:cs typeface="Arial" panose="020B0604020202020204" pitchFamily="34" charset="0"/>
              </a:rPr>
              <a:t> ac </a:t>
            </a:r>
            <a:r>
              <a:rPr lang="en-US" altLang="en-US" dirty="0" err="1">
                <a:latin typeface="Arial" panose="020B0604020202020204" pitchFamily="34" charset="0"/>
                <a:cs typeface="Arial" panose="020B0604020202020204" pitchFamily="34" charset="0"/>
              </a:rPr>
              <a:t>yna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gydag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eraill</a:t>
            </a: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Mae </a:t>
            </a:r>
            <a:r>
              <a:rPr lang="en-US" altLang="en-US" dirty="0" err="1">
                <a:solidFill>
                  <a:srgbClr val="FF0000"/>
                </a:solidFill>
                <a:latin typeface="Arial" panose="020B0604020202020204" pitchFamily="34" charset="0"/>
                <a:cs typeface="Arial" panose="020B0604020202020204" pitchFamily="34" charset="0"/>
              </a:rPr>
              <a:t>ofn</a:t>
            </a:r>
            <a:r>
              <a:rPr lang="en-US" altLang="en-US" dirty="0">
                <a:solidFill>
                  <a:srgbClr val="00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yn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codi</a:t>
            </a:r>
            <a:r>
              <a:rPr lang="en-US" altLang="en-US" dirty="0">
                <a:latin typeface="Arial" panose="020B0604020202020204" pitchFamily="34" charset="0"/>
                <a:cs typeface="Arial" panose="020B0604020202020204" pitchFamily="34" charset="0"/>
              </a:rPr>
              <a:t> o </a:t>
            </a:r>
            <a:r>
              <a:rPr lang="en-US" altLang="en-US" dirty="0" err="1">
                <a:latin typeface="Arial" panose="020B0604020202020204" pitchFamily="34" charset="0"/>
                <a:cs typeface="Arial" panose="020B0604020202020204" pitchFamily="34" charset="0"/>
              </a:rPr>
              <a:t>dan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straen</a:t>
            </a:r>
            <a:endParaRPr lang="en-US" altLang="en-US" dirty="0">
              <a:latin typeface="Arial" panose="020B0604020202020204" pitchFamily="34" charset="0"/>
              <a:cs typeface="Arial" panose="020B0604020202020204" pitchFamily="34" charset="0"/>
            </a:endParaRPr>
          </a:p>
          <a:p>
            <a:r>
              <a:rPr lang="en-US" altLang="en-US" dirty="0" err="1">
                <a:latin typeface="Arial" panose="020B0604020202020204" pitchFamily="34" charset="0"/>
                <a:cs typeface="Arial" panose="020B0604020202020204" pitchFamily="34" charset="0"/>
              </a:rPr>
              <a:t>Rydym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yn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ei</a:t>
            </a:r>
            <a:r>
              <a:rPr lang="en-US" altLang="en-US" dirty="0">
                <a:latin typeface="Arial" panose="020B0604020202020204" pitchFamily="34" charset="0"/>
                <a:cs typeface="Arial" panose="020B0604020202020204" pitchFamily="34" charset="0"/>
              </a:rPr>
              <a:t> weld </a:t>
            </a:r>
            <a:r>
              <a:rPr lang="en-US" altLang="en-US" dirty="0" err="1">
                <a:latin typeface="Arial" panose="020B0604020202020204" pitchFamily="34" charset="0"/>
                <a:cs typeface="Arial" panose="020B0604020202020204" pitchFamily="34" charset="0"/>
              </a:rPr>
              <a:t>mewn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sefyllfaoedd</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fel</a:t>
            </a:r>
            <a:r>
              <a:rPr lang="en-US" altLang="en-US" dirty="0">
                <a:latin typeface="Arial" panose="020B0604020202020204" pitchFamily="34" charset="0"/>
                <a:cs typeface="Arial" panose="020B0604020202020204" pitchFamily="34" charset="0"/>
              </a:rPr>
              <a:t>:</a:t>
            </a:r>
          </a:p>
          <a:p>
            <a:pPr marL="0" indent="0">
              <a:buNone/>
            </a:pP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Dweud</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celwydd</a:t>
            </a:r>
            <a:endParaRPr lang="en-US" altLang="en-US" dirty="0">
              <a:latin typeface="Arial" panose="020B0604020202020204" pitchFamily="34" charset="0"/>
              <a:cs typeface="Arial" panose="020B0604020202020204" pitchFamily="34" charset="0"/>
            </a:endParaRPr>
          </a:p>
          <a:p>
            <a:pPr marL="0" indent="0">
              <a:buNone/>
            </a:pP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Trawsnewid</a:t>
            </a:r>
            <a:endParaRPr lang="en-US" altLang="en-US" dirty="0">
              <a:latin typeface="Arial" panose="020B0604020202020204" pitchFamily="34" charset="0"/>
              <a:cs typeface="Arial" panose="020B0604020202020204" pitchFamily="34" charset="0"/>
            </a:endParaRPr>
          </a:p>
          <a:p>
            <a:pPr marL="0" indent="0">
              <a:buNone/>
            </a:pPr>
            <a:r>
              <a:rPr lang="en-US" altLang="en-US" dirty="0">
                <a:latin typeface="Arial" panose="020B0604020202020204" pitchFamily="34" charset="0"/>
                <a:cs typeface="Arial" panose="020B0604020202020204" pitchFamily="34" charset="0"/>
              </a:rPr>
              <a:t>	- </a:t>
            </a:r>
            <a:r>
              <a:rPr lang="en-US" altLang="en-US" dirty="0" err="1">
                <a:latin typeface="Arial" panose="020B0604020202020204" pitchFamily="34" charset="0"/>
                <a:cs typeface="Arial" panose="020B0604020202020204" pitchFamily="34" charset="0"/>
              </a:rPr>
              <a:t>Dwyn</a:t>
            </a:r>
            <a:endParaRPr lang="en-US" alt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44549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1154954" y="717462"/>
            <a:ext cx="7744097" cy="1325563"/>
          </a:xfrm>
        </p:spPr>
        <p:txBody>
          <a:bodyPr>
            <a:noAutofit/>
          </a:bodyPr>
          <a:lstStyle/>
          <a:p>
            <a:pPr algn="ctr"/>
            <a:r>
              <a:rPr lang="en-GB" sz="3600" dirty="0">
                <a:latin typeface="Arial" panose="020B0604020202020204" pitchFamily="34" charset="0"/>
                <a:cs typeface="Arial" panose="020B0604020202020204" pitchFamily="34" charset="0"/>
              </a:rPr>
              <a:t>Mae </a:t>
            </a:r>
            <a:r>
              <a:rPr lang="en-GB" sz="3600" dirty="0" err="1">
                <a:latin typeface="Arial" panose="020B0604020202020204" pitchFamily="34" charset="0"/>
                <a:cs typeface="Arial" panose="020B0604020202020204" pitchFamily="34" charset="0"/>
              </a:rPr>
              <a:t>gwylltineb</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yn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amddiffyniad</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yn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erbyn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hunan-werth</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isel</a:t>
            </a:r>
            <a:r>
              <a:rPr lang="en-GB" sz="3600" dirty="0">
                <a:latin typeface="Arial" panose="020B0604020202020204" pitchFamily="34" charset="0"/>
                <a:cs typeface="Arial" panose="020B0604020202020204" pitchFamily="34" charset="0"/>
              </a:rPr>
              <a:t> ac </a:t>
            </a:r>
            <a:r>
              <a:rPr lang="en-GB" sz="3600" dirty="0" err="1">
                <a:latin typeface="Arial" panose="020B0604020202020204" pitchFamily="34" charset="0"/>
                <a:cs typeface="Arial" panose="020B0604020202020204" pitchFamily="34" charset="0"/>
              </a:rPr>
              <a:t>ofn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cael</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wrthod</a:t>
            </a: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Gallai</a:t>
            </a:r>
            <a:r>
              <a:rPr lang="en-GB" dirty="0">
                <a:latin typeface="Arial" panose="020B0604020202020204" pitchFamily="34" charset="0"/>
                <a:cs typeface="Arial" panose="020B0604020202020204" pitchFamily="34" charset="0"/>
              </a:rPr>
              <a:t> plant:</a:t>
            </a:r>
          </a:p>
          <a:p>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Feio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eraill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rhieni</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brodyr</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chwiorydd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ond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nid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nhw</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hunain</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mynd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flin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gyda’r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bobl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nhw’n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beio</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Gwrthod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rhiant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cael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gwrthod</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Dweud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drwy</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hymddygiad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Rwyf</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mor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ddrwg</a:t>
            </a:r>
            <a:r>
              <a:rPr lang="en-GB" dirty="0">
                <a:latin typeface="Arial" panose="020B0604020202020204" pitchFamily="34" charset="0"/>
                <a:cs typeface="Arial" panose="020B0604020202020204" pitchFamily="34" charset="0"/>
              </a:rPr>
              <a:t> â </a:t>
            </a:r>
            <a:r>
              <a:rPr lang="en-GB" dirty="0" err="1">
                <a:latin typeface="Arial" panose="020B0604020202020204" pitchFamily="34" charset="0"/>
                <a:cs typeface="Arial" panose="020B0604020202020204" pitchFamily="34" charset="0"/>
              </a:rPr>
              <a:t>hyn</a:t>
            </a:r>
            <a:r>
              <a:rPr lang="en-GB" dirty="0">
                <a:latin typeface="Arial" panose="020B0604020202020204" pitchFamily="34" charset="0"/>
                <a:cs typeface="Arial" panose="020B0604020202020204" pitchFamily="34" charset="0"/>
              </a:rPr>
              <a:t> – </a:t>
            </a:r>
            <a:r>
              <a:rPr lang="en-GB" dirty="0" err="1">
                <a:latin typeface="Arial" panose="020B0604020202020204" pitchFamily="34" charset="0"/>
                <a:cs typeface="Arial" panose="020B0604020202020204" pitchFamily="34" charset="0"/>
              </a:rPr>
              <a:t>wnewch</a:t>
            </a:r>
            <a:r>
              <a:rPr lang="en-GB" dirty="0">
                <a:latin typeface="Arial" panose="020B0604020202020204" pitchFamily="34" charset="0"/>
                <a:cs typeface="Arial" panose="020B0604020202020204" pitchFamily="34" charset="0"/>
              </a:rPr>
              <a:t> chi </a:t>
            </a:r>
            <a:r>
              <a:rPr lang="en-GB" dirty="0" err="1">
                <a:latin typeface="Arial" panose="020B0604020202020204" pitchFamily="34" charset="0"/>
                <a:cs typeface="Arial" panose="020B0604020202020204" pitchFamily="34" charset="0"/>
              </a:rPr>
              <a:t>fy</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ngharu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hyd</a:t>
            </a:r>
            <a:r>
              <a:rPr lang="en-GB" dirty="0">
                <a:latin typeface="Arial" panose="020B0604020202020204" pitchFamily="34" charset="0"/>
                <a:cs typeface="Arial" panose="020B0604020202020204" pitchFamily="34" charset="0"/>
              </a:rPr>
              <a:t>?”</a:t>
            </a:r>
          </a:p>
          <a:p>
            <a:r>
              <a:rPr lang="en-GB" dirty="0" err="1">
                <a:latin typeface="Arial" panose="020B0604020202020204" pitchFamily="34" charset="0"/>
                <a:cs typeface="Arial" panose="020B0604020202020204" pitchFamily="34" charset="0"/>
              </a:rPr>
              <a:t>Fynegi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rhwystredigaeth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yw</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pethau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allan</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reolaeth</a:t>
            </a: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rPr>
              <a:t>Defnyddio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gwylltineb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reoli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teimladau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anodd</a:t>
            </a:r>
            <a:r>
              <a:rPr lang="en-GB" dirty="0">
                <a:latin typeface="Arial" panose="020B0604020202020204" pitchFamily="34" charset="0"/>
                <a:cs typeface="Arial" panose="020B0604020202020204" pitchFamily="34" charset="0"/>
              </a:rPr>
              <a:t> – </a:t>
            </a:r>
            <a:r>
              <a:rPr lang="en-GB" dirty="0" err="1">
                <a:latin typeface="Arial" panose="020B0604020202020204" pitchFamily="34" charset="0"/>
                <a:cs typeface="Arial" panose="020B0604020202020204" pitchFamily="34" charset="0"/>
              </a:rPr>
              <a:t>mae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gwylltineb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tristwch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allan</a:t>
            </a: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1091861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48600" cy="1325563"/>
          </a:xfrm>
        </p:spPr>
        <p:txBody>
          <a:bodyPr/>
          <a:lstStyle/>
          <a:p>
            <a:pPr algn="ctr"/>
            <a:r>
              <a:rPr lang="en-GB" dirty="0" err="1">
                <a:latin typeface="Arial" panose="020B0604020202020204" pitchFamily="34" charset="0"/>
                <a:cs typeface="Arial" panose="020B0604020202020204" pitchFamily="34" charset="0"/>
              </a:rPr>
              <a:t>Trais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lvl="0" indent="0">
              <a:lnSpc>
                <a:spcPct val="100000"/>
              </a:lnSpc>
              <a:spcBef>
                <a:spcPct val="20000"/>
              </a:spcBef>
              <a:buNone/>
            </a:pPr>
            <a:endParaRPr lang="en-US" altLang="en-US" dirty="0">
              <a:solidFill>
                <a:srgbClr val="002060"/>
              </a:solidFill>
              <a:latin typeface="Arial" panose="020B0604020202020204" pitchFamily="34" charset="0"/>
              <a:cs typeface="Arial" panose="020B0604020202020204" pitchFamily="34" charset="0"/>
            </a:endParaRPr>
          </a:p>
          <a:p>
            <a:pPr marL="0" lvl="0" indent="0">
              <a:lnSpc>
                <a:spcPct val="100000"/>
              </a:lnSpc>
              <a:spcBef>
                <a:spcPct val="20000"/>
              </a:spcBef>
              <a:buNone/>
            </a:pPr>
            <a:r>
              <a:rPr lang="en-US" altLang="en-US" dirty="0">
                <a:latin typeface="Arial" panose="020B0604020202020204" pitchFamily="34" charset="0"/>
                <a:cs typeface="Arial" panose="020B0604020202020204" pitchFamily="34" charset="0"/>
              </a:rPr>
              <a:t>Mae </a:t>
            </a:r>
            <a:r>
              <a:rPr lang="en-US" altLang="en-US" dirty="0" err="1">
                <a:latin typeface="Arial" panose="020B0604020202020204" pitchFamily="34" charset="0"/>
                <a:cs typeface="Arial" panose="020B0604020202020204" pitchFamily="34" charset="0"/>
              </a:rPr>
              <a:t>gan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nifer</a:t>
            </a:r>
            <a:r>
              <a:rPr lang="en-US" altLang="en-US" dirty="0">
                <a:latin typeface="Arial" panose="020B0604020202020204" pitchFamily="34" charset="0"/>
                <a:cs typeface="Arial" panose="020B0604020202020204" pitchFamily="34" charset="0"/>
              </a:rPr>
              <a:t> o </a:t>
            </a:r>
            <a:r>
              <a:rPr lang="en-US" altLang="en-US" dirty="0" err="1">
                <a:latin typeface="Arial" panose="020B0604020202020204" pitchFamily="34" charset="0"/>
                <a:cs typeface="Arial" panose="020B0604020202020204" pitchFamily="34" charset="0"/>
              </a:rPr>
              <a:t>fabwysiadwyr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brofiad</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uniongyrchol</a:t>
            </a:r>
            <a:r>
              <a:rPr lang="en-US" altLang="en-US" dirty="0">
                <a:latin typeface="Arial" panose="020B0604020202020204" pitchFamily="34" charset="0"/>
                <a:cs typeface="Arial" panose="020B0604020202020204" pitchFamily="34" charset="0"/>
              </a:rPr>
              <a:t> o </a:t>
            </a:r>
            <a:r>
              <a:rPr lang="en-US" altLang="en-US" i="1" dirty="0" err="1">
                <a:solidFill>
                  <a:srgbClr val="FF0000"/>
                </a:solidFill>
                <a:latin typeface="Arial" panose="020B0604020202020204" pitchFamily="34" charset="0"/>
                <a:cs typeface="Arial" panose="020B0604020202020204" pitchFamily="34" charset="0"/>
              </a:rPr>
              <a:t>ofn</a:t>
            </a:r>
            <a:r>
              <a:rPr lang="en-US" altLang="en-US" dirty="0">
                <a:solidFill>
                  <a:srgbClr val="FF0000"/>
                </a:solidFill>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eu</a:t>
            </a:r>
            <a:r>
              <a:rPr lang="en-US" altLang="en-US" dirty="0">
                <a:latin typeface="Arial" panose="020B0604020202020204" pitchFamily="34" charset="0"/>
                <a:cs typeface="Arial" panose="020B0604020202020204" pitchFamily="34" charset="0"/>
              </a:rPr>
              <a:t> plant </a:t>
            </a:r>
            <a:r>
              <a:rPr lang="en-US" altLang="en-US" dirty="0" err="1">
                <a:latin typeface="Arial" panose="020B0604020202020204" pitchFamily="34" charset="0"/>
                <a:cs typeface="Arial" panose="020B0604020202020204" pitchFamily="34" charset="0"/>
              </a:rPr>
              <a:t>sy’n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achosi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gorgynnwrf</a:t>
            </a:r>
            <a:endParaRPr lang="en-US" altLang="en-US" dirty="0">
              <a:latin typeface="Arial" panose="020B0604020202020204" pitchFamily="34" charset="0"/>
              <a:cs typeface="Arial" panose="020B0604020202020204" pitchFamily="34" charset="0"/>
            </a:endParaRPr>
          </a:p>
          <a:p>
            <a:pPr marL="0" lvl="0" indent="0">
              <a:lnSpc>
                <a:spcPct val="100000"/>
              </a:lnSpc>
              <a:spcBef>
                <a:spcPct val="20000"/>
              </a:spcBef>
              <a:buNone/>
            </a:pPr>
            <a:r>
              <a:rPr lang="en-US" altLang="en-US" dirty="0" err="1">
                <a:latin typeface="Arial" panose="020B0604020202020204" pitchFamily="34" charset="0"/>
                <a:cs typeface="Arial" panose="020B0604020202020204" pitchFamily="34" charset="0"/>
              </a:rPr>
              <a:t>Rydym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yn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gweld</a:t>
            </a:r>
            <a:r>
              <a:rPr lang="en-US" altLang="en-US" dirty="0">
                <a:latin typeface="Arial" panose="020B0604020202020204" pitchFamily="34" charset="0"/>
                <a:cs typeface="Arial" panose="020B0604020202020204" pitchFamily="34" charset="0"/>
              </a:rPr>
              <a:t> …</a:t>
            </a:r>
          </a:p>
          <a:p>
            <a:pPr marL="0" lvl="0" indent="0">
              <a:lnSpc>
                <a:spcPct val="100000"/>
              </a:lnSpc>
              <a:spcBef>
                <a:spcPct val="20000"/>
              </a:spcBef>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rhieni’n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cael</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bygwth</a:t>
            </a:r>
            <a:r>
              <a:rPr lang="en-US" altLang="en-US"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â </a:t>
            </a:r>
            <a:r>
              <a:rPr lang="en-GB" altLang="en-US" dirty="0" err="1">
                <a:latin typeface="Arial" panose="020B0604020202020204" pitchFamily="34" charset="0"/>
                <a:cs typeface="Arial" panose="020B0604020202020204" pitchFamily="34" charset="0"/>
              </a:rPr>
              <a:t>chyllyll</a:t>
            </a:r>
            <a:endParaRPr lang="en-US" altLang="en-US" dirty="0">
              <a:latin typeface="Arial" panose="020B0604020202020204" pitchFamily="34" charset="0"/>
              <a:cs typeface="Arial" panose="020B0604020202020204" pitchFamily="34" charset="0"/>
            </a:endParaRPr>
          </a:p>
          <a:p>
            <a:pPr marL="0" lvl="0" indent="0">
              <a:lnSpc>
                <a:spcPct val="100000"/>
              </a:lnSpc>
              <a:spcBef>
                <a:spcPct val="20000"/>
              </a:spcBef>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iaith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greulon</a:t>
            </a:r>
            <a:r>
              <a:rPr lang="en-US" altLang="en-US" dirty="0">
                <a:latin typeface="Arial" panose="020B0604020202020204" pitchFamily="34" charset="0"/>
                <a:cs typeface="Arial" panose="020B0604020202020204" pitchFamily="34" charset="0"/>
              </a:rPr>
              <a:t> a </a:t>
            </a:r>
            <a:r>
              <a:rPr lang="en-US" altLang="en-US" dirty="0" err="1">
                <a:latin typeface="Arial" panose="020B0604020202020204" pitchFamily="34" charset="0"/>
                <a:cs typeface="Arial" panose="020B0604020202020204" pitchFamily="34" charset="0"/>
              </a:rPr>
              <a:t>sarhaus</a:t>
            </a:r>
            <a:endParaRPr lang="en-US" altLang="en-US" dirty="0">
              <a:latin typeface="Arial" panose="020B0604020202020204" pitchFamily="34" charset="0"/>
              <a:cs typeface="Arial" panose="020B0604020202020204" pitchFamily="34" charset="0"/>
            </a:endParaRPr>
          </a:p>
          <a:p>
            <a:pPr marL="0" lvl="0" indent="0">
              <a:lnSpc>
                <a:spcPct val="100000"/>
              </a:lnSpc>
              <a:spcBef>
                <a:spcPct val="20000"/>
              </a:spcBef>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cwffio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gyda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brodyr</a:t>
            </a:r>
            <a:r>
              <a:rPr lang="en-US" altLang="en-US" dirty="0">
                <a:latin typeface="Arial" panose="020B0604020202020204" pitchFamily="34" charset="0"/>
                <a:cs typeface="Arial" panose="020B0604020202020204" pitchFamily="34" charset="0"/>
              </a:rPr>
              <a:t> a </a:t>
            </a:r>
            <a:r>
              <a:rPr lang="en-US" altLang="en-US" dirty="0" err="1">
                <a:latin typeface="Arial" panose="020B0604020202020204" pitchFamily="34" charset="0"/>
                <a:cs typeface="Arial" panose="020B0604020202020204" pitchFamily="34" charset="0"/>
              </a:rPr>
              <a:t>chwiorydd</a:t>
            </a:r>
            <a:endParaRPr lang="en-US" altLang="en-US" dirty="0">
              <a:latin typeface="Arial" panose="020B0604020202020204" pitchFamily="34" charset="0"/>
              <a:cs typeface="Arial" panose="020B0604020202020204" pitchFamily="34" charset="0"/>
            </a:endParaRPr>
          </a:p>
          <a:p>
            <a:pPr marL="0" lvl="0" indent="0">
              <a:lnSpc>
                <a:spcPct val="100000"/>
              </a:lnSpc>
              <a:spcBef>
                <a:spcPct val="20000"/>
              </a:spcBef>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trwbl</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yn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yr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ysgol</a:t>
            </a:r>
            <a:endParaRPr lang="en-US" altLang="en-US" dirty="0">
              <a:latin typeface="Arial" panose="020B0604020202020204" pitchFamily="34" charset="0"/>
              <a:cs typeface="Arial" panose="020B0604020202020204" pitchFamily="34" charset="0"/>
            </a:endParaRPr>
          </a:p>
          <a:p>
            <a:pPr marL="0" lvl="0" indent="0">
              <a:lnSpc>
                <a:spcPct val="100000"/>
              </a:lnSpc>
              <a:spcBef>
                <a:spcPct val="20000"/>
              </a:spcBef>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dinistr</a:t>
            </a:r>
            <a:endParaRPr lang="en-US" alt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2907801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09411" cy="1325563"/>
          </a:xfrm>
        </p:spPr>
        <p:txBody>
          <a:bodyPr/>
          <a:lstStyle/>
          <a:p>
            <a:pPr algn="ctr"/>
            <a:r>
              <a:rPr lang="en-GB" dirty="0" err="1">
                <a:latin typeface="Arial" panose="020B0604020202020204" pitchFamily="34" charset="0"/>
                <a:cs typeface="Arial" panose="020B0604020202020204" pitchFamily="34" charset="0"/>
              </a:rPr>
              <a:t>Strategaethau</a:t>
            </a:r>
            <a:r>
              <a:rPr lang="en-GB" dirty="0">
                <a:latin typeface="Arial" panose="020B0604020202020204" pitchFamily="34" charset="0"/>
                <a:cs typeface="Arial" panose="020B0604020202020204" pitchFamily="34" charset="0"/>
              </a:rPr>
              <a:t> ail-</a:t>
            </a:r>
            <a:r>
              <a:rPr lang="en-GB" dirty="0" err="1">
                <a:latin typeface="Arial" panose="020B0604020202020204" pitchFamily="34" charset="0"/>
                <a:cs typeface="Arial" panose="020B0604020202020204" pitchFamily="34" charset="0"/>
              </a:rPr>
              <a:t>rianta</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36840" y="2016271"/>
            <a:ext cx="8825659" cy="3416300"/>
          </a:xfrm>
        </p:spPr>
        <p:txBody>
          <a:bodyPr>
            <a:noAutofit/>
          </a:bodyPr>
          <a:lstStyle/>
          <a:p>
            <a:pPr marL="457200" lvl="0" indent="-457200">
              <a:lnSpc>
                <a:spcPct val="100000"/>
              </a:lnSpc>
              <a:spcBef>
                <a:spcPct val="20000"/>
              </a:spcBef>
              <a:buNone/>
            </a:pPr>
            <a:endParaRPr lang="en-US" altLang="en-US" sz="2000" dirty="0">
              <a:solidFill>
                <a:srgbClr val="F58223"/>
              </a:solidFill>
              <a:latin typeface="Arial" panose="020B0604020202020204" pitchFamily="34" charset="0"/>
              <a:cs typeface="Arial" panose="020B0604020202020204" pitchFamily="34" charset="0"/>
            </a:endParaRPr>
          </a:p>
          <a:p>
            <a:pPr marL="457200" lvl="0" indent="-457200">
              <a:lnSpc>
                <a:spcPct val="100000"/>
              </a:lnSpc>
              <a:spcBef>
                <a:spcPct val="20000"/>
              </a:spcBef>
              <a:buNone/>
            </a:pPr>
            <a:r>
              <a:rPr lang="en-US" altLang="en-US" sz="2400" dirty="0" err="1">
                <a:solidFill>
                  <a:srgbClr val="F58223"/>
                </a:solidFill>
                <a:latin typeface="Arial" panose="020B0604020202020204" pitchFamily="34" charset="0"/>
                <a:cs typeface="Arial" panose="020B0604020202020204" pitchFamily="34" charset="0"/>
              </a:rPr>
              <a:t>Gwrando</a:t>
            </a:r>
            <a:r>
              <a:rPr lang="en-US" altLang="en-US" sz="2400" dirty="0">
                <a:solidFill>
                  <a:srgbClr val="F58223"/>
                </a:solidFill>
                <a:latin typeface="Arial" panose="020B0604020202020204" pitchFamily="34" charset="0"/>
                <a:cs typeface="Arial" panose="020B0604020202020204" pitchFamily="34" charset="0"/>
              </a:rPr>
              <a:t>, </a:t>
            </a:r>
            <a:r>
              <a:rPr lang="en-US" altLang="en-US" sz="2400" dirty="0" err="1">
                <a:solidFill>
                  <a:srgbClr val="F58223"/>
                </a:solidFill>
                <a:latin typeface="Arial" panose="020B0604020202020204" pitchFamily="34" charset="0"/>
                <a:cs typeface="Arial" panose="020B0604020202020204" pitchFamily="34" charset="0"/>
              </a:rPr>
              <a:t>cydnabod</a:t>
            </a:r>
            <a:r>
              <a:rPr lang="en-US" altLang="en-US" sz="2400" dirty="0">
                <a:solidFill>
                  <a:srgbClr val="F58223"/>
                </a:solidFill>
                <a:latin typeface="Arial" panose="020B0604020202020204" pitchFamily="34" charset="0"/>
                <a:cs typeface="Arial" panose="020B0604020202020204" pitchFamily="34" charset="0"/>
              </a:rPr>
              <a:t>, </a:t>
            </a:r>
            <a:r>
              <a:rPr lang="en-US" altLang="en-US" sz="2400" dirty="0" err="1">
                <a:solidFill>
                  <a:srgbClr val="F58223"/>
                </a:solidFill>
                <a:latin typeface="Arial" panose="020B0604020202020204" pitchFamily="34" charset="0"/>
                <a:cs typeface="Arial" panose="020B0604020202020204" pitchFamily="34" charset="0"/>
              </a:rPr>
              <a:t>myfyrio</a:t>
            </a:r>
            <a:r>
              <a:rPr lang="en-US" altLang="en-US" sz="2400" dirty="0">
                <a:solidFill>
                  <a:srgbClr val="F58223"/>
                </a:solidFill>
                <a:latin typeface="Arial" panose="020B0604020202020204" pitchFamily="34" charset="0"/>
                <a:cs typeface="Arial" panose="020B0604020202020204" pitchFamily="34" charset="0"/>
              </a:rPr>
              <a:t>…</a:t>
            </a:r>
            <a:r>
              <a:rPr lang="en-US" altLang="en-US" sz="2400" dirty="0" err="1">
                <a:solidFill>
                  <a:srgbClr val="F58223"/>
                </a:solidFill>
                <a:latin typeface="Arial" panose="020B0604020202020204" pitchFamily="34" charset="0"/>
                <a:cs typeface="Arial" panose="020B0604020202020204" pitchFamily="34" charset="0"/>
              </a:rPr>
              <a:t>yna</a:t>
            </a:r>
            <a:r>
              <a:rPr lang="en-US" altLang="en-US" sz="2400" dirty="0">
                <a:solidFill>
                  <a:srgbClr val="F58223"/>
                </a:solidFill>
                <a:latin typeface="Arial" panose="020B0604020202020204" pitchFamily="34" charset="0"/>
                <a:cs typeface="Arial" panose="020B0604020202020204" pitchFamily="34" charset="0"/>
              </a:rPr>
              <a:t> </a:t>
            </a:r>
            <a:r>
              <a:rPr lang="en-US" altLang="en-US" sz="2400" dirty="0" err="1">
                <a:solidFill>
                  <a:srgbClr val="F58223"/>
                </a:solidFill>
                <a:latin typeface="Arial" panose="020B0604020202020204" pitchFamily="34" charset="0"/>
                <a:cs typeface="Arial" panose="020B0604020202020204" pitchFamily="34" charset="0"/>
              </a:rPr>
              <a:t>uniaethu</a:t>
            </a:r>
            <a:r>
              <a:rPr lang="en-US" altLang="en-US" sz="2400" dirty="0">
                <a:solidFill>
                  <a:srgbClr val="F58223"/>
                </a:solidFill>
                <a:latin typeface="Arial" panose="020B0604020202020204" pitchFamily="34" charset="0"/>
                <a:cs typeface="Arial" panose="020B0604020202020204" pitchFamily="34" charset="0"/>
              </a:rPr>
              <a:t> a </a:t>
            </a:r>
            <a:r>
              <a:rPr lang="en-US" altLang="en-US" sz="2400" dirty="0" err="1">
                <a:solidFill>
                  <a:srgbClr val="F58223"/>
                </a:solidFill>
                <a:latin typeface="Arial" panose="020B0604020202020204" pitchFamily="34" charset="0"/>
                <a:cs typeface="Arial" panose="020B0604020202020204" pitchFamily="34" charset="0"/>
              </a:rPr>
              <a:t>rheoleiddio</a:t>
            </a:r>
            <a:endParaRPr lang="en-US" altLang="en-US" sz="2400" dirty="0">
              <a:solidFill>
                <a:srgbClr val="F58223"/>
              </a:solidFill>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2400" dirty="0" err="1">
                <a:latin typeface="Arial" panose="020B0604020202020204" pitchFamily="34" charset="0"/>
                <a:cs typeface="Arial" panose="020B0604020202020204" pitchFamily="34" charset="0"/>
              </a:rPr>
              <a:t>Stopio</a:t>
            </a:r>
            <a:r>
              <a:rPr lang="en-US" altLang="en-US" sz="2400" dirty="0">
                <a:latin typeface="Arial" panose="020B0604020202020204" pitchFamily="34" charset="0"/>
                <a:cs typeface="Arial" panose="020B0604020202020204" pitchFamily="34" charset="0"/>
              </a:rPr>
              <a:t> a </a:t>
            </a:r>
            <a:r>
              <a:rPr lang="en-US" altLang="en-US" sz="2400" dirty="0" err="1">
                <a:latin typeface="Arial" panose="020B0604020202020204" pitchFamily="34" charset="0"/>
                <a:cs typeface="Arial" panose="020B0604020202020204" pitchFamily="34" charset="0"/>
              </a:rPr>
              <a:t>meddwl</a:t>
            </a:r>
            <a:endParaRPr lang="en-US" altLang="en-US" sz="2400" dirty="0">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2400" dirty="0" err="1">
                <a:latin typeface="Arial" panose="020B0604020202020204" pitchFamily="34" charset="0"/>
                <a:cs typeface="Arial" panose="020B0604020202020204" pitchFamily="34" charset="0"/>
              </a:rPr>
              <a:t>Tawelu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eich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llais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arafu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eich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iaith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lafar</a:t>
            </a:r>
            <a:endParaRPr lang="en-US" altLang="en-US" sz="2400" dirty="0">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2400" dirty="0" err="1">
                <a:latin typeface="Arial" panose="020B0604020202020204" pitchFamily="34" charset="0"/>
                <a:cs typeface="Arial" panose="020B0604020202020204" pitchFamily="34" charset="0"/>
              </a:rPr>
              <a:t>Gwneud</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cyswllt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corfforol</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os</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yn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bosibl</a:t>
            </a:r>
            <a:endParaRPr lang="en-US" altLang="en-US" sz="2400" dirty="0">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2400" dirty="0" err="1">
                <a:latin typeface="Arial" panose="020B0604020202020204" pitchFamily="34" charset="0"/>
                <a:cs typeface="Arial" panose="020B0604020202020204" pitchFamily="34" charset="0"/>
              </a:rPr>
              <a:t>Adlewyrchu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ffeithiau</a:t>
            </a:r>
            <a:r>
              <a:rPr lang="en-US" altLang="en-US" sz="2400" dirty="0">
                <a:latin typeface="Arial" panose="020B0604020202020204" pitchFamily="34" charset="0"/>
                <a:cs typeface="Arial" panose="020B0604020202020204" pitchFamily="34" charset="0"/>
              </a:rPr>
              <a:t> a </a:t>
            </a:r>
            <a:r>
              <a:rPr lang="en-US" altLang="en-US" sz="2400" dirty="0" err="1">
                <a:latin typeface="Arial" panose="020B0604020202020204" pitchFamily="34" charset="0"/>
                <a:cs typeface="Arial" panose="020B0604020202020204" pitchFamily="34" charset="0"/>
              </a:rPr>
              <a:t>theimladau</a:t>
            </a: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effaith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cyfateb</a:t>
            </a:r>
            <a:endParaRPr lang="en-US" altLang="en-US" sz="2400" dirty="0">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2400" dirty="0" err="1">
                <a:latin typeface="Arial" panose="020B0604020202020204" pitchFamily="34" charset="0"/>
                <a:cs typeface="Arial" panose="020B0604020202020204" pitchFamily="34" charset="0"/>
              </a:rPr>
              <a:t>Rhannu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cysur</a:t>
            </a:r>
            <a:endParaRPr lang="en-US" altLang="en-US" sz="2400" dirty="0">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2400" dirty="0" err="1">
                <a:latin typeface="Arial" panose="020B0604020202020204" pitchFamily="34" charset="0"/>
                <a:cs typeface="Arial" panose="020B0604020202020204" pitchFamily="34" charset="0"/>
              </a:rPr>
              <a:t>Annog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hunan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leddfu</a:t>
            </a:r>
            <a:endParaRPr lang="en-US" altLang="en-US" sz="2400" dirty="0">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2400" dirty="0" err="1">
                <a:latin typeface="Arial" panose="020B0604020202020204" pitchFamily="34" charset="0"/>
                <a:cs typeface="Arial" panose="020B0604020202020204" pitchFamily="34" charset="0"/>
              </a:rPr>
              <a:t>Gwneud</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rhagor</a:t>
            </a:r>
            <a:r>
              <a:rPr lang="en-US" altLang="en-US" sz="2400" dirty="0">
                <a:latin typeface="Arial" panose="020B0604020202020204" pitchFamily="34" charset="0"/>
                <a:cs typeface="Arial" panose="020B0604020202020204" pitchFamily="34" charset="0"/>
              </a:rPr>
              <a:t> o </a:t>
            </a:r>
            <a:r>
              <a:rPr lang="en-US" altLang="en-US" sz="2400" dirty="0" err="1">
                <a:latin typeface="Arial" panose="020B0604020202020204" pitchFamily="34" charset="0"/>
                <a:cs typeface="Arial" panose="020B0604020202020204" pitchFamily="34" charset="0"/>
              </a:rPr>
              <a:t>amser</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wedyn</a:t>
            </a:r>
            <a:endParaRPr lang="en-US" altLang="en-US" sz="2400" dirty="0">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2400" dirty="0" err="1">
                <a:latin typeface="Arial" panose="020B0604020202020204" pitchFamily="34" charset="0"/>
                <a:cs typeface="Arial" panose="020B0604020202020204" pitchFamily="34" charset="0"/>
              </a:rPr>
              <a:t>Defnyddio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canmoliaeth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llafar</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yn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enwedig</a:t>
            </a:r>
            <a:endParaRPr lang="en-US" altLang="en-US"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129971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31034" cy="1325563"/>
          </a:xfrm>
        </p:spPr>
        <p:txBody>
          <a:bodyPr/>
          <a:lstStyle/>
          <a:p>
            <a:pPr algn="ctr"/>
            <a:r>
              <a:rPr lang="en-GB" dirty="0">
                <a:latin typeface="Arial" panose="020B0604020202020204" pitchFamily="34" charset="0"/>
                <a:cs typeface="Arial" panose="020B0604020202020204" pitchFamily="34" charset="0"/>
              </a:rPr>
              <a:t>Ail-</a:t>
            </a:r>
            <a:r>
              <a:rPr lang="en-GB" dirty="0" err="1">
                <a:latin typeface="Arial" panose="020B0604020202020204" pitchFamily="34" charset="0"/>
                <a:cs typeface="Arial" panose="020B0604020202020204" pitchFamily="34" charset="0"/>
              </a:rPr>
              <a:t>rianta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osgoi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gwrthdaro</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457200" lvl="0" indent="-457200">
              <a:lnSpc>
                <a:spcPct val="100000"/>
              </a:lnSpc>
              <a:spcBef>
                <a:spcPct val="20000"/>
              </a:spcBef>
              <a:buNone/>
            </a:pPr>
            <a:r>
              <a:rPr lang="en-US" altLang="en-US" sz="2600" dirty="0" err="1">
                <a:latin typeface="Arial" panose="020B0604020202020204" pitchFamily="34" charset="0"/>
                <a:cs typeface="Arial" panose="020B0604020202020204" pitchFamily="34" charset="0"/>
              </a:rPr>
              <a:t>Darparu</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rhianta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cyson</a:t>
            </a:r>
            <a:endParaRPr lang="en-US" altLang="en-US" sz="2600" dirty="0">
              <a:latin typeface="Arial" panose="020B0604020202020204" pitchFamily="34" charset="0"/>
              <a:cs typeface="Arial" panose="020B0604020202020204" pitchFamily="34" charset="0"/>
            </a:endParaRPr>
          </a:p>
          <a:p>
            <a:pPr marL="457200" lvl="0" indent="-457200">
              <a:lnSpc>
                <a:spcPct val="100000"/>
              </a:lnSpc>
              <a:spcBef>
                <a:spcPct val="20000"/>
              </a:spcBef>
              <a:buNone/>
            </a:pPr>
            <a:r>
              <a:rPr lang="en-US" altLang="en-US" sz="2600" dirty="0" err="1">
                <a:latin typeface="Arial" panose="020B0604020202020204" pitchFamily="34" charset="0"/>
                <a:cs typeface="Arial" panose="020B0604020202020204" pitchFamily="34" charset="0"/>
              </a:rPr>
              <a:t>Rheoli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trefn</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yn</a:t>
            </a:r>
            <a:r>
              <a:rPr lang="en-US" altLang="en-US" sz="2600" dirty="0">
                <a:latin typeface="Arial" panose="020B0604020202020204" pitchFamily="34" charset="0"/>
                <a:cs typeface="Arial" panose="020B0604020202020204" pitchFamily="34" charset="0"/>
              </a:rPr>
              <a:t> y </a:t>
            </a:r>
            <a:r>
              <a:rPr lang="en-US" altLang="en-US" sz="2600" dirty="0" err="1">
                <a:latin typeface="Arial" panose="020B0604020202020204" pitchFamily="34" charset="0"/>
                <a:cs typeface="Arial" panose="020B0604020202020204" pitchFamily="34" charset="0"/>
              </a:rPr>
              <a:t>cartref</a:t>
            </a:r>
            <a:endParaRPr lang="en-US" altLang="en-US" sz="2600" dirty="0">
              <a:latin typeface="Arial" panose="020B0604020202020204" pitchFamily="34" charset="0"/>
              <a:cs typeface="Arial" panose="020B0604020202020204" pitchFamily="34" charset="0"/>
            </a:endParaRPr>
          </a:p>
          <a:p>
            <a:pPr marL="457200" lvl="0" indent="-457200">
              <a:lnSpc>
                <a:spcPct val="100000"/>
              </a:lnSpc>
              <a:spcBef>
                <a:spcPct val="20000"/>
              </a:spcBef>
              <a:buNone/>
            </a:pPr>
            <a:r>
              <a:rPr lang="en-US" altLang="en-US" sz="2600" dirty="0" err="1">
                <a:latin typeface="Arial" panose="020B0604020202020204" pitchFamily="34" charset="0"/>
                <a:cs typeface="Arial" panose="020B0604020202020204" pitchFamily="34" charset="0"/>
              </a:rPr>
              <a:t>Defnyddio</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canlyniadau</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naturiol</a:t>
            </a:r>
            <a:r>
              <a:rPr lang="en-US" altLang="en-US" sz="2600" dirty="0">
                <a:latin typeface="Arial" panose="020B0604020202020204" pitchFamily="34" charset="0"/>
                <a:cs typeface="Arial" panose="020B0604020202020204" pitchFamily="34" charset="0"/>
              </a:rPr>
              <a:t> a </a:t>
            </a:r>
            <a:r>
              <a:rPr lang="en-US" altLang="en-US" sz="2600" dirty="0" err="1">
                <a:latin typeface="Arial" panose="020B0604020202020204" pitchFamily="34" charset="0"/>
                <a:cs typeface="Arial" panose="020B0604020202020204" pitchFamily="34" charset="0"/>
              </a:rPr>
              <a:t>rhesymegol</a:t>
            </a:r>
            <a:endParaRPr lang="en-US" altLang="en-US" sz="2600" dirty="0">
              <a:latin typeface="Arial" panose="020B0604020202020204" pitchFamily="34" charset="0"/>
              <a:cs typeface="Arial" panose="020B0604020202020204" pitchFamily="34" charset="0"/>
            </a:endParaRPr>
          </a:p>
          <a:p>
            <a:pPr marL="457200" lvl="0" indent="-457200">
              <a:lnSpc>
                <a:spcPct val="100000"/>
              </a:lnSpc>
              <a:spcBef>
                <a:spcPct val="20000"/>
              </a:spcBef>
              <a:buNone/>
            </a:pPr>
            <a:r>
              <a:rPr lang="en-US" altLang="en-US" sz="2600" dirty="0">
                <a:latin typeface="Arial" panose="020B0604020202020204" pitchFamily="34" charset="0"/>
                <a:cs typeface="Arial" panose="020B0604020202020204" pitchFamily="34" charset="0"/>
              </a:rPr>
              <a:t>Bod </a:t>
            </a:r>
            <a:r>
              <a:rPr lang="en-US" altLang="en-US" sz="2600" dirty="0" err="1">
                <a:latin typeface="Arial" panose="020B0604020202020204" pitchFamily="34" charset="0"/>
                <a:cs typeface="Arial" panose="020B0604020202020204" pitchFamily="34" charset="0"/>
              </a:rPr>
              <a:t>yn</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gadarnhaol</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gyda</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chyfarwyddiadau</a:t>
            </a:r>
            <a:endParaRPr lang="en-US" altLang="en-US" sz="2600" dirty="0">
              <a:latin typeface="Arial" panose="020B0604020202020204" pitchFamily="34" charset="0"/>
              <a:cs typeface="Arial" panose="020B0604020202020204" pitchFamily="34" charset="0"/>
            </a:endParaRPr>
          </a:p>
          <a:p>
            <a:pPr marL="457200" lvl="0" indent="-457200">
              <a:lnSpc>
                <a:spcPct val="100000"/>
              </a:lnSpc>
              <a:spcBef>
                <a:spcPct val="20000"/>
              </a:spcBef>
              <a:buNone/>
            </a:pPr>
            <a:r>
              <a:rPr lang="en-US" altLang="en-US" sz="2600" dirty="0" err="1">
                <a:latin typeface="Arial" panose="020B0604020202020204" pitchFamily="34" charset="0"/>
                <a:cs typeface="Arial" panose="020B0604020202020204" pitchFamily="34" charset="0"/>
              </a:rPr>
              <a:t>Ystyried</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gwobrau</a:t>
            </a:r>
            <a:endParaRPr lang="en-US" altLang="en-US" sz="2600" dirty="0">
              <a:latin typeface="Arial" panose="020B0604020202020204" pitchFamily="34" charset="0"/>
              <a:cs typeface="Arial" panose="020B0604020202020204" pitchFamily="34" charset="0"/>
            </a:endParaRPr>
          </a:p>
          <a:p>
            <a:pPr marL="457200" lvl="0" indent="-457200">
              <a:lnSpc>
                <a:spcPct val="100000"/>
              </a:lnSpc>
              <a:spcBef>
                <a:spcPct val="20000"/>
              </a:spcBef>
              <a:buNone/>
            </a:pPr>
            <a:r>
              <a:rPr lang="en-US" altLang="en-US" sz="2600" dirty="0" err="1">
                <a:latin typeface="Arial" panose="020B0604020202020204" pitchFamily="34" charset="0"/>
                <a:cs typeface="Arial" panose="020B0604020202020204" pitchFamily="34" charset="0"/>
              </a:rPr>
              <a:t>Datblygu</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hunan-barch</a:t>
            </a:r>
            <a:endParaRPr lang="en-US" altLang="en-US" sz="2600" dirty="0">
              <a:latin typeface="Arial" panose="020B0604020202020204" pitchFamily="34" charset="0"/>
              <a:cs typeface="Arial" panose="020B0604020202020204" pitchFamily="34" charset="0"/>
            </a:endParaRPr>
          </a:p>
          <a:p>
            <a:pPr marL="457200" lvl="0" indent="-457200">
              <a:lnSpc>
                <a:spcPct val="100000"/>
              </a:lnSpc>
              <a:spcBef>
                <a:spcPct val="20000"/>
              </a:spcBef>
              <a:buNone/>
            </a:pPr>
            <a:r>
              <a:rPr lang="en-US" altLang="en-US" sz="2600" dirty="0" err="1">
                <a:latin typeface="Arial" panose="020B0604020202020204" pitchFamily="34" charset="0"/>
                <a:cs typeface="Arial" panose="020B0604020202020204" pitchFamily="34" charset="0"/>
              </a:rPr>
              <a:t>Datblygu</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ymddiriedaeth</a:t>
            </a:r>
            <a:r>
              <a:rPr lang="en-US" altLang="en-US" sz="2600" dirty="0">
                <a:latin typeface="Arial" panose="020B0604020202020204" pitchFamily="34" charset="0"/>
                <a:cs typeface="Arial" panose="020B0604020202020204" pitchFamily="34" charset="0"/>
              </a:rPr>
              <a:t> – </a:t>
            </a:r>
            <a:r>
              <a:rPr lang="en-US" altLang="en-US" sz="2600" dirty="0" err="1">
                <a:latin typeface="Arial" panose="020B0604020202020204" pitchFamily="34" charset="0"/>
                <a:cs typeface="Arial" panose="020B0604020202020204" pitchFamily="34" charset="0"/>
              </a:rPr>
              <a:t>galluogi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rheoli</a:t>
            </a:r>
            <a:r>
              <a:rPr lang="en-US" altLang="en-US" sz="2600" dirty="0">
                <a:latin typeface="Arial" panose="020B0604020202020204" pitchFamily="34" charset="0"/>
                <a:cs typeface="Arial" panose="020B0604020202020204" pitchFamily="34" charset="0"/>
              </a:rPr>
              <a:t> o </a:t>
            </a:r>
            <a:r>
              <a:rPr lang="en-US" altLang="en-US" sz="2600" dirty="0" err="1">
                <a:latin typeface="Arial" panose="020B0604020202020204" pitchFamily="34" charset="0"/>
                <a:cs typeface="Arial" panose="020B0604020202020204" pitchFamily="34" charset="0"/>
              </a:rPr>
              <a:t>fewn</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ffiniau</a:t>
            </a:r>
            <a:endParaRPr lang="en-US" altLang="en-US" sz="2600" dirty="0">
              <a:latin typeface="Arial" panose="020B0604020202020204" pitchFamily="34" charset="0"/>
              <a:cs typeface="Arial" panose="020B0604020202020204" pitchFamily="34" charset="0"/>
            </a:endParaRPr>
          </a:p>
          <a:p>
            <a:pPr marL="457200" lvl="0" indent="-457200">
              <a:lnSpc>
                <a:spcPct val="100000"/>
              </a:lnSpc>
              <a:spcBef>
                <a:spcPct val="20000"/>
              </a:spcBef>
              <a:buNone/>
            </a:pPr>
            <a:r>
              <a:rPr lang="en-US" altLang="en-US" sz="2600" dirty="0" err="1">
                <a:latin typeface="Arial" panose="020B0604020202020204" pitchFamily="34" charset="0"/>
                <a:cs typeface="Arial" panose="020B0604020202020204" pitchFamily="34" charset="0"/>
              </a:rPr>
              <a:t>Darparu</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cysur</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i</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adfer</a:t>
            </a:r>
            <a:r>
              <a:rPr lang="en-US" altLang="en-US" sz="2600" dirty="0">
                <a:latin typeface="Arial" panose="020B0604020202020204" pitchFamily="34" charset="0"/>
                <a:cs typeface="Arial" panose="020B0604020202020204" pitchFamily="34" charset="0"/>
              </a:rPr>
              <a:t> y </a:t>
            </a:r>
            <a:r>
              <a:rPr lang="en-US" altLang="en-US" sz="2600" dirty="0" err="1">
                <a:latin typeface="Arial" panose="020B0604020202020204" pitchFamily="34" charset="0"/>
                <a:cs typeface="Arial" panose="020B0604020202020204" pitchFamily="34" charset="0"/>
              </a:rPr>
              <a:t>berthynas</a:t>
            </a:r>
            <a:endParaRPr lang="en-US" altLang="en-US" sz="2600" dirty="0">
              <a:latin typeface="Arial" panose="020B0604020202020204" pitchFamily="34" charset="0"/>
              <a:cs typeface="Arial" panose="020B0604020202020204" pitchFamily="34" charset="0"/>
            </a:endParaRPr>
          </a:p>
          <a:p>
            <a:pPr marL="457200" lvl="0" indent="-457200">
              <a:lnSpc>
                <a:spcPct val="100000"/>
              </a:lnSpc>
              <a:spcBef>
                <a:spcPct val="20000"/>
              </a:spcBef>
              <a:buNone/>
            </a:pPr>
            <a:r>
              <a:rPr lang="en-US" altLang="en-US" sz="2600" dirty="0" err="1">
                <a:latin typeface="Arial" panose="020B0604020202020204" pitchFamily="34" charset="0"/>
                <a:cs typeface="Arial" panose="020B0604020202020204" pitchFamily="34" charset="0"/>
              </a:rPr>
              <a:t>Darparu</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hwyl</a:t>
            </a:r>
            <a:r>
              <a:rPr lang="en-US" altLang="en-US" sz="2600" dirty="0">
                <a:latin typeface="Arial" panose="020B0604020202020204" pitchFamily="34" charset="0"/>
                <a:cs typeface="Arial" panose="020B0604020202020204" pitchFamily="34" charset="0"/>
              </a:rPr>
              <a:t>, </a:t>
            </a:r>
            <a:r>
              <a:rPr lang="en-US" altLang="en-US" sz="2600" dirty="0" err="1">
                <a:latin typeface="Arial" panose="020B0604020202020204" pitchFamily="34" charset="0"/>
                <a:cs typeface="Arial" panose="020B0604020202020204" pitchFamily="34" charset="0"/>
              </a:rPr>
              <a:t>cofleidio</a:t>
            </a:r>
            <a:r>
              <a:rPr lang="en-US" altLang="en-US" sz="2600" dirty="0">
                <a:latin typeface="Arial" panose="020B0604020202020204" pitchFamily="34" charset="0"/>
                <a:cs typeface="Arial" panose="020B0604020202020204" pitchFamily="34" charset="0"/>
              </a:rPr>
              <a:t>, a </a:t>
            </a:r>
            <a:r>
              <a:rPr lang="en-US" altLang="en-US" sz="2600" dirty="0" err="1">
                <a:latin typeface="Arial" panose="020B0604020202020204" pitchFamily="34" charset="0"/>
                <a:cs typeface="Arial" panose="020B0604020202020204" pitchFamily="34" charset="0"/>
              </a:rPr>
              <a:t>meithrin</a:t>
            </a:r>
            <a:endParaRPr lang="en-US" altLang="en-US" sz="26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396770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44097" cy="1325563"/>
          </a:xfrm>
        </p:spPr>
        <p:txBody>
          <a:bodyPr/>
          <a:lstStyle/>
          <a:p>
            <a:pPr algn="ctr"/>
            <a:r>
              <a:rPr lang="en-GB" dirty="0" err="1">
                <a:latin typeface="Arial" panose="020B0604020202020204" pitchFamily="34" charset="0"/>
                <a:cs typeface="Arial" panose="020B0604020202020204" pitchFamily="34" charset="0"/>
              </a:rPr>
              <a:t>Canlyniadau</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pPr marL="457200" lvl="0" indent="-457200">
              <a:lnSpc>
                <a:spcPct val="100000"/>
              </a:lnSpc>
              <a:spcBef>
                <a:spcPct val="20000"/>
              </a:spcBef>
            </a:pPr>
            <a:endParaRPr lang="en-US" altLang="en-US" sz="3600" dirty="0">
              <a:solidFill>
                <a:srgbClr val="002060"/>
              </a:solidFill>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3600" dirty="0" err="1">
                <a:latin typeface="Arial" panose="020B0604020202020204" pitchFamily="34" charset="0"/>
                <a:cs typeface="Arial" panose="020B0604020202020204" pitchFamily="34" charset="0"/>
              </a:rPr>
              <a:t>Canlyniadau</a:t>
            </a:r>
            <a:r>
              <a:rPr lang="en-US" altLang="en-US" sz="3600" dirty="0">
                <a:latin typeface="Arial" panose="020B0604020202020204" pitchFamily="34" charset="0"/>
                <a:cs typeface="Arial" panose="020B0604020202020204" pitchFamily="34" charset="0"/>
              </a:rPr>
              <a:t>…</a:t>
            </a:r>
            <a:r>
              <a:rPr lang="en-US" altLang="en-US" sz="3600" dirty="0" err="1">
                <a:latin typeface="Arial" panose="020B0604020202020204" pitchFamily="34" charset="0"/>
                <a:cs typeface="Arial" panose="020B0604020202020204" pitchFamily="34" charset="0"/>
              </a:rPr>
              <a:t>nid</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cosbi</a:t>
            </a:r>
            <a:endParaRPr lang="en-US" altLang="en-US" sz="3600" dirty="0">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3600" dirty="0" err="1">
                <a:latin typeface="Arial" panose="020B0604020202020204" pitchFamily="34" charset="0"/>
                <a:cs typeface="Arial" panose="020B0604020202020204" pitchFamily="34" charset="0"/>
              </a:rPr>
              <a:t>Gorfodadwy</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rhesymol</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cyfatebol</a:t>
            </a:r>
            <a:endParaRPr lang="en-US" altLang="en-US" sz="3600" dirty="0">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3600" dirty="0" err="1">
                <a:latin typeface="Arial" panose="020B0604020202020204" pitchFamily="34" charset="0"/>
                <a:cs typeface="Arial" panose="020B0604020202020204" pitchFamily="34" charset="0"/>
              </a:rPr>
              <a:t>Canlyniadau</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naturiol</a:t>
            </a:r>
            <a:r>
              <a:rPr lang="en-US" altLang="en-US" sz="3600" dirty="0">
                <a:latin typeface="Arial" panose="020B0604020202020204" pitchFamily="34" charset="0"/>
                <a:cs typeface="Arial" panose="020B0604020202020204" pitchFamily="34" charset="0"/>
              </a:rPr>
              <a:t> a </a:t>
            </a:r>
            <a:r>
              <a:rPr lang="en-US" altLang="en-US" sz="3600" dirty="0" err="1">
                <a:latin typeface="Arial" panose="020B0604020202020204" pitchFamily="34" charset="0"/>
                <a:cs typeface="Arial" panose="020B0604020202020204" pitchFamily="34" charset="0"/>
              </a:rPr>
              <a:t>rhesymegol</a:t>
            </a:r>
            <a:endParaRPr lang="en-US" altLang="en-US" sz="3600" dirty="0">
              <a:latin typeface="Arial" panose="020B0604020202020204" pitchFamily="34" charset="0"/>
              <a:cs typeface="Arial" panose="020B0604020202020204" pitchFamily="34" charset="0"/>
            </a:endParaRPr>
          </a:p>
          <a:p>
            <a:pPr marL="457200" lvl="0" indent="-457200">
              <a:lnSpc>
                <a:spcPct val="100000"/>
              </a:lnSpc>
              <a:spcBef>
                <a:spcPct val="20000"/>
              </a:spcBef>
            </a:pPr>
            <a:endParaRPr lang="en-US" altLang="en-US" sz="3600" dirty="0">
              <a:solidFill>
                <a:srgbClr val="000000"/>
              </a:solidFill>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3600" dirty="0" err="1">
                <a:solidFill>
                  <a:srgbClr val="F58223"/>
                </a:solidFill>
                <a:latin typeface="Arial" panose="020B0604020202020204" pitchFamily="34" charset="0"/>
                <a:cs typeface="Arial" panose="020B0604020202020204" pitchFamily="34" charset="0"/>
              </a:rPr>
              <a:t>Byddwch</a:t>
            </a:r>
            <a:r>
              <a:rPr lang="en-US" altLang="en-US" sz="3600" dirty="0">
                <a:solidFill>
                  <a:srgbClr val="F58223"/>
                </a:solidFill>
                <a:latin typeface="Arial" panose="020B0604020202020204" pitchFamily="34" charset="0"/>
                <a:cs typeface="Arial" panose="020B0604020202020204" pitchFamily="34" charset="0"/>
              </a:rPr>
              <a:t> </a:t>
            </a:r>
            <a:r>
              <a:rPr lang="en-US" altLang="en-US" sz="3600" dirty="0" err="1">
                <a:solidFill>
                  <a:srgbClr val="F58223"/>
                </a:solidFill>
                <a:latin typeface="Arial" panose="020B0604020202020204" pitchFamily="34" charset="0"/>
                <a:cs typeface="Arial" panose="020B0604020202020204" pitchFamily="34" charset="0"/>
              </a:rPr>
              <a:t>yn</a:t>
            </a:r>
            <a:r>
              <a:rPr lang="en-US" altLang="en-US" sz="3600" dirty="0">
                <a:solidFill>
                  <a:srgbClr val="F58223"/>
                </a:solidFill>
                <a:latin typeface="Arial" panose="020B0604020202020204" pitchFamily="34" charset="0"/>
                <a:cs typeface="Arial" panose="020B0604020202020204" pitchFamily="34" charset="0"/>
              </a:rPr>
              <a:t> </a:t>
            </a:r>
            <a:r>
              <a:rPr lang="en-US" altLang="en-US" sz="3600" dirty="0" err="1">
                <a:solidFill>
                  <a:srgbClr val="F58223"/>
                </a:solidFill>
                <a:latin typeface="Arial" panose="020B0604020202020204" pitchFamily="34" charset="0"/>
                <a:cs typeface="Arial" panose="020B0604020202020204" pitchFamily="34" charset="0"/>
              </a:rPr>
              <a:t>ymwybodol</a:t>
            </a:r>
            <a:r>
              <a:rPr lang="en-US" altLang="en-US" sz="3600" dirty="0">
                <a:solidFill>
                  <a:srgbClr val="F58223"/>
                </a:solidFill>
                <a:latin typeface="Arial" panose="020B0604020202020204" pitchFamily="34" charset="0"/>
                <a:cs typeface="Arial" panose="020B0604020202020204" pitchFamily="34" charset="0"/>
              </a:rPr>
              <a:t> y </a:t>
            </a:r>
            <a:r>
              <a:rPr lang="en-US" altLang="en-US" sz="3600" dirty="0" err="1">
                <a:solidFill>
                  <a:srgbClr val="F58223"/>
                </a:solidFill>
                <a:latin typeface="Arial" panose="020B0604020202020204" pitchFamily="34" charset="0"/>
                <a:cs typeface="Arial" panose="020B0604020202020204" pitchFamily="34" charset="0"/>
              </a:rPr>
              <a:t>gallai</a:t>
            </a:r>
            <a:r>
              <a:rPr lang="en-US" altLang="en-US" sz="3600" dirty="0">
                <a:solidFill>
                  <a:srgbClr val="F58223"/>
                </a:solidFill>
                <a:latin typeface="Arial" panose="020B0604020202020204" pitchFamily="34" charset="0"/>
                <a:cs typeface="Arial" panose="020B0604020202020204" pitchFamily="34" charset="0"/>
              </a:rPr>
              <a:t> </a:t>
            </a:r>
            <a:r>
              <a:rPr lang="en-US" altLang="en-US" sz="3600" dirty="0" err="1">
                <a:solidFill>
                  <a:srgbClr val="F58223"/>
                </a:solidFill>
                <a:latin typeface="Arial" panose="020B0604020202020204" pitchFamily="34" charset="0"/>
                <a:cs typeface="Arial" panose="020B0604020202020204" pitchFamily="34" charset="0"/>
              </a:rPr>
              <a:t>plentyn</a:t>
            </a:r>
            <a:r>
              <a:rPr lang="en-US" altLang="en-US" sz="3600" dirty="0">
                <a:solidFill>
                  <a:srgbClr val="F58223"/>
                </a:solidFill>
                <a:latin typeface="Arial" panose="020B0604020202020204" pitchFamily="34" charset="0"/>
                <a:cs typeface="Arial" panose="020B0604020202020204" pitchFamily="34" charset="0"/>
              </a:rPr>
              <a:t> </a:t>
            </a:r>
            <a:r>
              <a:rPr lang="en-US" altLang="en-US" sz="3600" dirty="0" err="1">
                <a:solidFill>
                  <a:srgbClr val="F58223"/>
                </a:solidFill>
                <a:latin typeface="Arial" panose="020B0604020202020204" pitchFamily="34" charset="0"/>
                <a:cs typeface="Arial" panose="020B0604020202020204" pitchFamily="34" charset="0"/>
              </a:rPr>
              <a:t>blin</a:t>
            </a:r>
            <a:r>
              <a:rPr lang="en-US" altLang="en-US" sz="3600" dirty="0">
                <a:solidFill>
                  <a:srgbClr val="F58223"/>
                </a:solidFill>
                <a:latin typeface="Arial" panose="020B0604020202020204" pitchFamily="34" charset="0"/>
                <a:cs typeface="Arial" panose="020B0604020202020204" pitchFamily="34" charset="0"/>
              </a:rPr>
              <a:t> </a:t>
            </a:r>
            <a:r>
              <a:rPr lang="en-US" altLang="en-US" sz="3600" dirty="0" err="1">
                <a:solidFill>
                  <a:srgbClr val="F58223"/>
                </a:solidFill>
                <a:latin typeface="Arial" panose="020B0604020202020204" pitchFamily="34" charset="0"/>
                <a:cs typeface="Arial" panose="020B0604020202020204" pitchFamily="34" charset="0"/>
              </a:rPr>
              <a:t>neu</a:t>
            </a:r>
            <a:r>
              <a:rPr lang="en-US" altLang="en-US" sz="3600" dirty="0">
                <a:solidFill>
                  <a:srgbClr val="F58223"/>
                </a:solidFill>
                <a:latin typeface="Arial" panose="020B0604020202020204" pitchFamily="34" charset="0"/>
                <a:cs typeface="Arial" panose="020B0604020202020204" pitchFamily="34" charset="0"/>
              </a:rPr>
              <a:t> </a:t>
            </a:r>
            <a:r>
              <a:rPr lang="en-US" altLang="en-US" sz="3600" dirty="0" err="1">
                <a:solidFill>
                  <a:srgbClr val="F58223"/>
                </a:solidFill>
                <a:latin typeface="Arial" panose="020B0604020202020204" pitchFamily="34" charset="0"/>
                <a:cs typeface="Arial" panose="020B0604020202020204" pitchFamily="34" charset="0"/>
              </a:rPr>
              <a:t>sydd</a:t>
            </a:r>
            <a:r>
              <a:rPr lang="en-US" altLang="en-US" sz="3600" dirty="0">
                <a:solidFill>
                  <a:srgbClr val="F58223"/>
                </a:solidFill>
                <a:latin typeface="Arial" panose="020B0604020202020204" pitchFamily="34" charset="0"/>
                <a:cs typeface="Arial" panose="020B0604020202020204" pitchFamily="34" charset="0"/>
              </a:rPr>
              <a:t> </a:t>
            </a:r>
            <a:r>
              <a:rPr lang="en-US" altLang="en-US" sz="3600" dirty="0" err="1">
                <a:solidFill>
                  <a:srgbClr val="F58223"/>
                </a:solidFill>
                <a:latin typeface="Arial" panose="020B0604020202020204" pitchFamily="34" charset="0"/>
                <a:cs typeface="Arial" panose="020B0604020202020204" pitchFamily="34" charset="0"/>
              </a:rPr>
              <a:t>wedi’i</a:t>
            </a:r>
            <a:r>
              <a:rPr lang="en-US" altLang="en-US" sz="3600" dirty="0">
                <a:solidFill>
                  <a:srgbClr val="F58223"/>
                </a:solidFill>
                <a:latin typeface="Arial" panose="020B0604020202020204" pitchFamily="34" charset="0"/>
                <a:cs typeface="Arial" panose="020B0604020202020204" pitchFamily="34" charset="0"/>
              </a:rPr>
              <a:t> </a:t>
            </a:r>
            <a:r>
              <a:rPr lang="en-US" altLang="en-US" sz="3600" dirty="0" err="1">
                <a:solidFill>
                  <a:srgbClr val="F58223"/>
                </a:solidFill>
                <a:latin typeface="Arial" panose="020B0604020202020204" pitchFamily="34" charset="0"/>
                <a:cs typeface="Arial" panose="020B0604020202020204" pitchFamily="34" charset="0"/>
              </a:rPr>
              <a:t>frifo</a:t>
            </a:r>
            <a:r>
              <a:rPr lang="en-US" altLang="en-US" sz="3600" dirty="0">
                <a:solidFill>
                  <a:srgbClr val="F58223"/>
                </a:solidFill>
                <a:latin typeface="Arial" panose="020B0604020202020204" pitchFamily="34" charset="0"/>
                <a:cs typeface="Arial" panose="020B0604020202020204" pitchFamily="34" charset="0"/>
              </a:rPr>
              <a:t> weld </a:t>
            </a:r>
            <a:r>
              <a:rPr lang="en-US" altLang="en-US" sz="3600" dirty="0" err="1">
                <a:solidFill>
                  <a:srgbClr val="F58223"/>
                </a:solidFill>
                <a:latin typeface="Arial" panose="020B0604020202020204" pitchFamily="34" charset="0"/>
                <a:cs typeface="Arial" panose="020B0604020202020204" pitchFamily="34" charset="0"/>
              </a:rPr>
              <a:t>canlyniad</a:t>
            </a:r>
            <a:r>
              <a:rPr lang="en-US" altLang="en-US" sz="3600" dirty="0">
                <a:solidFill>
                  <a:srgbClr val="F58223"/>
                </a:solidFill>
                <a:latin typeface="Arial" panose="020B0604020202020204" pitchFamily="34" charset="0"/>
                <a:cs typeface="Arial" panose="020B0604020202020204" pitchFamily="34" charset="0"/>
              </a:rPr>
              <a:t> </a:t>
            </a:r>
            <a:r>
              <a:rPr lang="en-US" altLang="en-US" sz="3600" dirty="0" err="1">
                <a:solidFill>
                  <a:srgbClr val="F58223"/>
                </a:solidFill>
                <a:latin typeface="Arial" panose="020B0604020202020204" pitchFamily="34" charset="0"/>
                <a:cs typeface="Arial" panose="020B0604020202020204" pitchFamily="34" charset="0"/>
              </a:rPr>
              <a:t>fel</a:t>
            </a:r>
            <a:r>
              <a:rPr lang="en-US" altLang="en-US" sz="3600" dirty="0">
                <a:solidFill>
                  <a:srgbClr val="F58223"/>
                </a:solidFill>
                <a:latin typeface="Arial" panose="020B0604020202020204" pitchFamily="34" charset="0"/>
                <a:cs typeface="Arial" panose="020B0604020202020204" pitchFamily="34" charset="0"/>
              </a:rPr>
              <a:t> </a:t>
            </a:r>
            <a:r>
              <a:rPr lang="en-US" altLang="en-US" sz="3600" dirty="0" err="1">
                <a:solidFill>
                  <a:srgbClr val="F58223"/>
                </a:solidFill>
                <a:latin typeface="Arial" panose="020B0604020202020204" pitchFamily="34" charset="0"/>
                <a:cs typeface="Arial" panose="020B0604020202020204" pitchFamily="34" charset="0"/>
              </a:rPr>
              <a:t>cosb</a:t>
            </a:r>
            <a:endParaRPr lang="en-US" altLang="en-US" sz="3600" dirty="0">
              <a:solidFill>
                <a:srgbClr val="F58223"/>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255576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09411" cy="1325563"/>
          </a:xfrm>
        </p:spPr>
        <p:txBody>
          <a:bodyPr/>
          <a:lstStyle/>
          <a:p>
            <a:r>
              <a:rPr lang="en-GB"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p:txBody>
          <a:bodyPr anchor="ctr"/>
          <a:lstStyle/>
          <a:p>
            <a:pPr marL="0" lvl="0" indent="0" algn="ctr">
              <a:lnSpc>
                <a:spcPct val="100000"/>
              </a:lnSpc>
              <a:spcBef>
                <a:spcPct val="20000"/>
              </a:spcBef>
              <a:buNone/>
            </a:pPr>
            <a:r>
              <a:rPr lang="en-GB" sz="5400" dirty="0" err="1">
                <a:latin typeface="Arial" panose="020B0604020202020204" pitchFamily="34" charset="0"/>
                <a:cs typeface="Arial" panose="020B0604020202020204" pitchFamily="34" charset="0"/>
              </a:rPr>
              <a:t>Canlyniadau</a:t>
            </a:r>
            <a:r>
              <a:rPr lang="en-GB" sz="5400" dirty="0">
                <a:latin typeface="Arial" panose="020B0604020202020204" pitchFamily="34" charset="0"/>
                <a:cs typeface="Arial" panose="020B0604020202020204" pitchFamily="34" charset="0"/>
              </a:rPr>
              <a:t> </a:t>
            </a:r>
            <a:r>
              <a:rPr lang="en-GB" sz="5400" dirty="0" err="1">
                <a:latin typeface="Arial" panose="020B0604020202020204" pitchFamily="34" charset="0"/>
                <a:cs typeface="Arial" panose="020B0604020202020204" pitchFamily="34" charset="0"/>
              </a:rPr>
              <a:t>Naturiol</a:t>
            </a:r>
            <a:r>
              <a:rPr lang="en-GB" sz="5400" dirty="0">
                <a:latin typeface="Arial" panose="020B0604020202020204" pitchFamily="34" charset="0"/>
                <a:cs typeface="Arial" panose="020B0604020202020204" pitchFamily="34" charset="0"/>
              </a:rPr>
              <a:t> a </a:t>
            </a:r>
            <a:r>
              <a:rPr lang="en-GB" sz="5400" dirty="0" err="1">
                <a:latin typeface="Arial" panose="020B0604020202020204" pitchFamily="34" charset="0"/>
                <a:cs typeface="Arial" panose="020B0604020202020204" pitchFamily="34" charset="0"/>
              </a:rPr>
              <a:t>Rhesymegol</a:t>
            </a:r>
            <a:endParaRPr lang="en-GB" sz="54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3720199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57160" cy="1325563"/>
          </a:xfrm>
        </p:spPr>
        <p:txBody>
          <a:bodyPr>
            <a:normAutofit/>
          </a:bodyPr>
          <a:lstStyle/>
          <a:p>
            <a:pPr algn="ctr"/>
            <a:r>
              <a:rPr lang="en-GB" dirty="0" err="1">
                <a:latin typeface="Arial" panose="020B0604020202020204" pitchFamily="34" charset="0"/>
                <a:cs typeface="Arial" panose="020B0604020202020204" pitchFamily="34" charset="0"/>
              </a:rPr>
              <a:t>Datblygu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Meddwl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Achos</a:t>
            </a:r>
            <a:r>
              <a:rPr lang="en-GB" dirty="0">
                <a:latin typeface="Arial" panose="020B0604020202020204" pitchFamily="34" charset="0"/>
                <a:cs typeface="Arial" panose="020B0604020202020204" pitchFamily="34" charset="0"/>
              </a:rPr>
              <a:t> ac </a:t>
            </a:r>
            <a:r>
              <a:rPr lang="en-GB" dirty="0" err="1">
                <a:latin typeface="Arial" panose="020B0604020202020204" pitchFamily="34" charset="0"/>
                <a:cs typeface="Arial" panose="020B0604020202020204" pitchFamily="34" charset="0"/>
              </a:rPr>
              <a:t>Effaith</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77500" lnSpcReduction="20000"/>
          </a:bodyPr>
          <a:lstStyle/>
          <a:p>
            <a:pPr marL="342900" lvl="0" indent="-342900">
              <a:lnSpc>
                <a:spcPct val="100000"/>
              </a:lnSpc>
              <a:spcBef>
                <a:spcPct val="20000"/>
              </a:spcBef>
            </a:pPr>
            <a:endParaRPr lang="en-US" altLang="en-US" sz="36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US" altLang="en-US" sz="3600" dirty="0" err="1">
                <a:latin typeface="Arial" panose="020B0604020202020204" pitchFamily="34" charset="0"/>
                <a:cs typeface="Arial" panose="020B0604020202020204" pitchFamily="34" charset="0"/>
              </a:rPr>
              <a:t>Dewis</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eich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brwydr</a:t>
            </a:r>
            <a:endParaRPr lang="en-US" altLang="en-US" sz="36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US" altLang="en-US" sz="3600" dirty="0" err="1">
                <a:latin typeface="Arial" panose="020B0604020202020204" pitchFamily="34" charset="0"/>
                <a:cs typeface="Arial" panose="020B0604020202020204" pitchFamily="34" charset="0"/>
              </a:rPr>
              <a:t>Cynnig</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dewisiadau</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cyfyngedig</a:t>
            </a:r>
            <a:endParaRPr lang="en-US" altLang="en-US" sz="36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US" altLang="en-US" sz="3600" dirty="0">
                <a:latin typeface="Arial" panose="020B0604020202020204" pitchFamily="34" charset="0"/>
                <a:cs typeface="Arial" panose="020B0604020202020204" pitchFamily="34" charset="0"/>
              </a:rPr>
              <a:t>Pan ….</a:t>
            </a:r>
            <a:r>
              <a:rPr lang="en-US" altLang="en-US" sz="3600" dirty="0" err="1">
                <a:latin typeface="Arial" panose="020B0604020202020204" pitchFamily="34" charset="0"/>
                <a:cs typeface="Arial" panose="020B0604020202020204" pitchFamily="34" charset="0"/>
              </a:rPr>
              <a:t>Yna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ond</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nid</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os</a:t>
            </a:r>
            <a:r>
              <a:rPr lang="en-US" altLang="en-US" sz="36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US" altLang="en-US" sz="3600" dirty="0" err="1">
                <a:latin typeface="Arial" panose="020B0604020202020204" pitchFamily="34" charset="0"/>
                <a:cs typeface="Arial" panose="020B0604020202020204" pitchFamily="34" charset="0"/>
              </a:rPr>
              <a:t>Rhoi</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canmoliaeth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gyda</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gofal</a:t>
            </a:r>
            <a:endParaRPr lang="en-US" altLang="en-US" sz="36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fontScale="77500" lnSpcReduction="20000"/>
          </a:bodyPr>
          <a:lstStyle/>
          <a:p>
            <a:pPr marL="0" indent="0">
              <a:buNone/>
            </a:pPr>
            <a:endParaRPr lang="en-GB" dirty="0"/>
          </a:p>
          <a:p>
            <a:pPr marL="0" indent="0">
              <a:buNone/>
            </a:pPr>
            <a:endParaRPr lang="en-GB" dirty="0"/>
          </a:p>
        </p:txBody>
      </p:sp>
      <p:sp>
        <p:nvSpPr>
          <p:cNvPr id="5" name="Footer Placeholder 4"/>
          <p:cNvSpPr>
            <a:spLocks noGrp="1"/>
          </p:cNvSpPr>
          <p:nvPr>
            <p:ph type="ftr" sz="quarter" idx="11"/>
          </p:nvPr>
        </p:nvSpPr>
        <p:spPr/>
        <p:txBody>
          <a:bodyPr/>
          <a:lstStyle/>
          <a:p>
            <a:r>
              <a:rPr lang="en-GB"/>
              <a:t>Achieving More Together / Cyflawni Mwy Gyda'n Gilydd</a:t>
            </a:r>
          </a:p>
        </p:txBody>
      </p:sp>
      <p:pic>
        <p:nvPicPr>
          <p:cNvPr id="7" name="Picture 2" descr="https://18670-presscdn-pagely.netdna-ssl.com/wp-content/uploads/CauseEffect5.jpg">
            <a:extLst>
              <a:ext uri="{FF2B5EF4-FFF2-40B4-BE49-F238E27FC236}">
                <a16:creationId xmlns:a16="http://schemas.microsoft.com/office/drawing/2014/main" id="{F18424D0-61DF-4D88-A0EA-55D0D83771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723" y="3091005"/>
            <a:ext cx="4169718" cy="3240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29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57160" cy="1325563"/>
          </a:xfrm>
        </p:spPr>
        <p:txBody>
          <a:bodyPr/>
          <a:lstStyle/>
          <a:p>
            <a:pPr algn="ctr"/>
            <a:r>
              <a:rPr lang="en-GB" dirty="0" err="1">
                <a:latin typeface="Arial" panose="020B0604020202020204" pitchFamily="34" charset="0"/>
                <a:cs typeface="Arial" panose="020B0604020202020204" pitchFamily="34" charset="0"/>
              </a:rPr>
              <a:t>Defnyddio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sioc</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syndod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85000" lnSpcReduction="20000"/>
          </a:bodyPr>
          <a:lstStyle/>
          <a:p>
            <a:pPr marL="457200" lvl="0" indent="-457200">
              <a:lnSpc>
                <a:spcPct val="100000"/>
              </a:lnSpc>
              <a:spcBef>
                <a:spcPct val="20000"/>
              </a:spcBef>
            </a:pPr>
            <a:endParaRPr lang="en-US" altLang="en-US" sz="3200" dirty="0">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3200" dirty="0" err="1">
                <a:latin typeface="Arial" panose="020B0604020202020204" pitchFamily="34" charset="0"/>
                <a:cs typeface="Arial" panose="020B0604020202020204" pitchFamily="34" charset="0"/>
              </a:rPr>
              <a:t>Syndod</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drwy</a:t>
            </a:r>
            <a:r>
              <a:rPr lang="en-US" altLang="en-US" sz="3200" dirty="0">
                <a:latin typeface="Arial" panose="020B0604020202020204" pitchFamily="34" charset="0"/>
                <a:cs typeface="Arial" panose="020B0604020202020204" pitchFamily="34" charset="0"/>
              </a:rPr>
              <a:t> or-</a:t>
            </a:r>
            <a:r>
              <a:rPr lang="en-US" altLang="en-US" sz="3200" dirty="0" err="1">
                <a:latin typeface="Arial" panose="020B0604020202020204" pitchFamily="34" charset="0"/>
                <a:cs typeface="Arial" panose="020B0604020202020204" pitchFamily="34" charset="0"/>
              </a:rPr>
              <a:t>ymateb</a:t>
            </a:r>
            <a:endParaRPr lang="en-US" altLang="en-US" sz="3200" dirty="0">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3200" dirty="0" err="1">
                <a:latin typeface="Arial" panose="020B0604020202020204" pitchFamily="34" charset="0"/>
                <a:cs typeface="Arial" panose="020B0604020202020204" pitchFamily="34" charset="0"/>
              </a:rPr>
              <a:t>Defnyddio’r</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annisgwyl</a:t>
            </a:r>
            <a:endParaRPr lang="en-US" altLang="en-US" sz="3200" dirty="0">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3200" dirty="0" err="1">
                <a:latin typeface="Arial" panose="020B0604020202020204" pitchFamily="34" charset="0"/>
                <a:cs typeface="Arial" panose="020B0604020202020204" pitchFamily="34" charset="0"/>
              </a:rPr>
              <a:t>Defnyddio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hiwmor</a:t>
            </a:r>
            <a:r>
              <a:rPr lang="en-US" altLang="en-US" sz="3200" dirty="0">
                <a:latin typeface="Arial" panose="020B0604020202020204" pitchFamily="34" charset="0"/>
                <a:cs typeface="Arial" panose="020B0604020202020204" pitchFamily="34" charset="0"/>
              </a:rPr>
              <a:t> a </a:t>
            </a:r>
            <a:r>
              <a:rPr lang="en-US" altLang="en-US" sz="3200" dirty="0" err="1">
                <a:latin typeface="Arial" panose="020B0604020202020204" pitchFamily="34" charset="0"/>
                <a:cs typeface="Arial" panose="020B0604020202020204" pitchFamily="34" charset="0"/>
              </a:rPr>
              <a:t>hwyl</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diamod</a:t>
            </a:r>
            <a:endParaRPr lang="en-US" altLang="en-US" sz="3200" dirty="0">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3200" dirty="0" err="1">
                <a:latin typeface="Arial" panose="020B0604020202020204" pitchFamily="34" charset="0"/>
                <a:cs typeface="Arial" panose="020B0604020202020204" pitchFamily="34" charset="0"/>
              </a:rPr>
              <a:t>Ond</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peidio</a:t>
            </a:r>
            <a:r>
              <a:rPr lang="en-US" altLang="en-US" sz="3200" dirty="0">
                <a:latin typeface="Arial" panose="020B0604020202020204" pitchFamily="34" charset="0"/>
                <a:cs typeface="Arial" panose="020B0604020202020204" pitchFamily="34" charset="0"/>
              </a:rPr>
              <a:t> bod </a:t>
            </a:r>
            <a:r>
              <a:rPr lang="en-US" altLang="en-US" sz="3200" dirty="0" err="1">
                <a:latin typeface="Arial" panose="020B0604020202020204" pitchFamily="34" charset="0"/>
                <a:cs typeface="Arial" panose="020B0604020202020204" pitchFamily="34" charset="0"/>
              </a:rPr>
              <a:t>yn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ffug</a:t>
            </a:r>
            <a:endParaRPr lang="en-US" altLang="en-US" sz="3200" dirty="0">
              <a:latin typeface="Arial" panose="020B0604020202020204" pitchFamily="34" charset="0"/>
              <a:cs typeface="Arial" panose="020B0604020202020204" pitchFamily="34" charset="0"/>
            </a:endParaRPr>
          </a:p>
          <a:p>
            <a:pPr marL="457200" lvl="0" indent="-457200">
              <a:lnSpc>
                <a:spcPct val="100000"/>
              </a:lnSpc>
              <a:spcBef>
                <a:spcPct val="20000"/>
              </a:spcBef>
            </a:pPr>
            <a:r>
              <a:rPr lang="en-US" altLang="en-US" sz="3200" dirty="0" err="1">
                <a:latin typeface="Arial" panose="020B0604020202020204" pitchFamily="34" charset="0"/>
                <a:cs typeface="Arial" panose="020B0604020202020204" pitchFamily="34" charset="0"/>
              </a:rPr>
              <a:t>Darparu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gyda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chariad</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diamod</a:t>
            </a:r>
            <a:endParaRPr lang="en-US" altLang="en-US" sz="32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fontScale="85000" lnSpcReduction="20000"/>
          </a:bodyPr>
          <a:lstStyle/>
          <a:p>
            <a:pPr marL="0" indent="0">
              <a:buNone/>
            </a:pPr>
            <a:endParaRPr lang="en-GB" dirty="0"/>
          </a:p>
          <a:p>
            <a:pPr marL="0" indent="0">
              <a:buNone/>
            </a:pPr>
            <a:endParaRPr lang="en-GB" dirty="0"/>
          </a:p>
        </p:txBody>
      </p:sp>
      <p:sp>
        <p:nvSpPr>
          <p:cNvPr id="5" name="Footer Placeholder 4"/>
          <p:cNvSpPr>
            <a:spLocks noGrp="1"/>
          </p:cNvSpPr>
          <p:nvPr>
            <p:ph type="ftr" sz="quarter" idx="11"/>
          </p:nvPr>
        </p:nvSpPr>
        <p:spPr/>
        <p:txBody>
          <a:bodyPr/>
          <a:lstStyle/>
          <a:p>
            <a:r>
              <a:rPr lang="en-GB"/>
              <a:t>Achieving More Together / Cyflawni Mwy Gyda'n Gilydd</a:t>
            </a:r>
          </a:p>
        </p:txBody>
      </p:sp>
      <p:pic>
        <p:nvPicPr>
          <p:cNvPr id="7" name="Picture 6"/>
          <p:cNvPicPr>
            <a:picLocks noChangeAspect="1"/>
          </p:cNvPicPr>
          <p:nvPr/>
        </p:nvPicPr>
        <p:blipFill>
          <a:blip r:embed="rId4"/>
          <a:stretch>
            <a:fillRect/>
          </a:stretch>
        </p:blipFill>
        <p:spPr>
          <a:xfrm>
            <a:off x="7809964" y="2538000"/>
            <a:ext cx="4382036" cy="4320000"/>
          </a:xfrm>
          <a:prstGeom prst="rect">
            <a:avLst/>
          </a:prstGeom>
        </p:spPr>
      </p:pic>
    </p:spTree>
    <p:extLst>
      <p:ext uri="{BB962C8B-B14F-4D97-AF65-F5344CB8AC3E}">
        <p14:creationId xmlns:p14="http://schemas.microsoft.com/office/powerpoint/2010/main" val="3324684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22474" cy="1325563"/>
          </a:xfrm>
        </p:spPr>
        <p:txBody>
          <a:bodyPr/>
          <a:lstStyle/>
          <a:p>
            <a:pPr algn="ctr"/>
            <a:r>
              <a:rPr lang="en-GB" dirty="0" err="1">
                <a:latin typeface="Arial" panose="020B0604020202020204" pitchFamily="34" charset="0"/>
                <a:cs typeface="Arial" panose="020B0604020202020204" pitchFamily="34" charset="0"/>
              </a:rPr>
              <a:t>Prif</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awgrymiadau</a:t>
            </a:r>
            <a:r>
              <a:rPr lang="en-GB" dirty="0">
                <a:latin typeface="Arial" panose="020B0604020202020204" pitchFamily="34" charset="0"/>
                <a:cs typeface="Arial" panose="020B0604020202020204" pitchFamily="34" charset="0"/>
              </a:rPr>
              <a:t> Bruce Perry</a:t>
            </a:r>
          </a:p>
        </p:txBody>
      </p:sp>
      <p:sp>
        <p:nvSpPr>
          <p:cNvPr id="3" name="Content Placeholder 2"/>
          <p:cNvSpPr>
            <a:spLocks noGrp="1"/>
          </p:cNvSpPr>
          <p:nvPr>
            <p:ph idx="1"/>
          </p:nvPr>
        </p:nvSpPr>
        <p:spPr>
          <a:xfrm>
            <a:off x="1071064" y="2033048"/>
            <a:ext cx="8825659" cy="3416300"/>
          </a:xfrm>
        </p:spPr>
        <p:txBody>
          <a:bodyPr>
            <a:noAutofit/>
          </a:bodyPr>
          <a:lstStyle/>
          <a:p>
            <a:pPr marL="342900" lvl="0" indent="-342900">
              <a:lnSpc>
                <a:spcPct val="120000"/>
              </a:lnSpc>
              <a:spcBef>
                <a:spcPct val="20000"/>
              </a:spcBef>
              <a:buFont typeface="Times" charset="0"/>
              <a:buChar char="•"/>
              <a:defRPr/>
            </a:pPr>
            <a:endParaRPr lang="en-US" sz="2000" dirty="0">
              <a:latin typeface="Arial" panose="020B0604020202020204" pitchFamily="34" charset="0"/>
              <a:cs typeface="Arial" panose="020B0604020202020204" pitchFamily="34" charset="0"/>
            </a:endParaRPr>
          </a:p>
          <a:p>
            <a:pPr marL="342900" lvl="0" indent="-342900">
              <a:lnSpc>
                <a:spcPct val="120000"/>
              </a:lnSpc>
              <a:spcBef>
                <a:spcPct val="20000"/>
              </a:spcBef>
              <a:buFont typeface="Times" charset="0"/>
              <a:buChar char="•"/>
              <a:defRPr/>
            </a:pPr>
            <a:r>
              <a:rPr lang="en-US" sz="2000" dirty="0" err="1">
                <a:latin typeface="Arial" panose="020B0604020202020204" pitchFamily="34" charset="0"/>
                <a:cs typeface="Arial" panose="020B0604020202020204" pitchFamily="34" charset="0"/>
              </a:rPr>
              <a:t>Meithrin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eich</a:t>
            </a:r>
            <a:r>
              <a:rPr lang="en-US" sz="2000" dirty="0">
                <a:latin typeface="Arial" panose="020B0604020202020204" pitchFamily="34" charset="0"/>
                <a:cs typeface="Arial" panose="020B0604020202020204" pitchFamily="34" charset="0"/>
              </a:rPr>
              <a:t> plant</a:t>
            </a:r>
            <a:endParaRPr lang="en-GB" sz="2000" dirty="0">
              <a:latin typeface="Arial" panose="020B0604020202020204" pitchFamily="34" charset="0"/>
              <a:cs typeface="Arial" panose="020B0604020202020204" pitchFamily="34" charset="0"/>
            </a:endParaRPr>
          </a:p>
          <a:p>
            <a:pPr marL="342900" lvl="0" indent="-342900">
              <a:lnSpc>
                <a:spcPct val="120000"/>
              </a:lnSpc>
              <a:spcBef>
                <a:spcPct val="20000"/>
              </a:spcBef>
              <a:buFont typeface="Times" charset="0"/>
              <a:buChar char="•"/>
              <a:defRPr/>
            </a:pPr>
            <a:r>
              <a:rPr lang="en-US" sz="2000" dirty="0" err="1">
                <a:latin typeface="Arial" panose="020B0604020202020204" pitchFamily="34" charset="0"/>
                <a:cs typeface="Arial" panose="020B0604020202020204" pitchFamily="34" charset="0"/>
              </a:rPr>
              <a:t>Ceisio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deall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ymddygiad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cyn</a:t>
            </a:r>
            <a:r>
              <a:rPr lang="en-US" sz="2000" dirty="0">
                <a:latin typeface="Arial" panose="020B0604020202020204" pitchFamily="34" charset="0"/>
                <a:cs typeface="Arial" panose="020B0604020202020204" pitchFamily="34" charset="0"/>
              </a:rPr>
              <a:t> y </a:t>
            </a:r>
            <a:r>
              <a:rPr lang="en-US" sz="2000" dirty="0" err="1">
                <a:latin typeface="Arial" panose="020B0604020202020204" pitchFamily="34" charset="0"/>
                <a:cs typeface="Arial" panose="020B0604020202020204" pitchFamily="34" charset="0"/>
              </a:rPr>
              <a:t>canlyniadau</a:t>
            </a:r>
            <a:endParaRPr lang="en-US" sz="2000" dirty="0">
              <a:latin typeface="Arial" panose="020B0604020202020204" pitchFamily="34" charset="0"/>
              <a:cs typeface="Arial" panose="020B0604020202020204" pitchFamily="34" charset="0"/>
            </a:endParaRPr>
          </a:p>
          <a:p>
            <a:pPr marL="342900" lvl="0" indent="-342900">
              <a:lnSpc>
                <a:spcPct val="120000"/>
              </a:lnSpc>
              <a:spcBef>
                <a:spcPct val="20000"/>
              </a:spcBef>
              <a:buFont typeface="Times" charset="0"/>
              <a:buChar char="•"/>
              <a:defRPr/>
            </a:pPr>
            <a:r>
              <a:rPr lang="en-US" sz="2000" dirty="0" err="1">
                <a:latin typeface="Arial" panose="020B0604020202020204" pitchFamily="34" charset="0"/>
                <a:cs typeface="Arial" panose="020B0604020202020204" pitchFamily="34" charset="0"/>
              </a:rPr>
              <a:t>Rhianta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eich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plentyn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seiliedig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hoedran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emosiynol</a:t>
            </a:r>
            <a:endParaRPr lang="en-GB" sz="2000" dirty="0">
              <a:latin typeface="Arial" panose="020B0604020202020204" pitchFamily="34" charset="0"/>
              <a:cs typeface="Arial" panose="020B0604020202020204" pitchFamily="34" charset="0"/>
            </a:endParaRPr>
          </a:p>
          <a:p>
            <a:pPr marL="342900" lvl="0" indent="-342900">
              <a:lnSpc>
                <a:spcPct val="120000"/>
              </a:lnSpc>
              <a:spcBef>
                <a:spcPct val="20000"/>
              </a:spcBef>
              <a:buFont typeface="Times" charset="0"/>
              <a:buChar char="•"/>
              <a:defRPr/>
            </a:pPr>
            <a:r>
              <a:rPr lang="en-US" sz="2000" dirty="0">
                <a:latin typeface="Arial" panose="020B0604020202020204" pitchFamily="34" charset="0"/>
                <a:cs typeface="Arial" panose="020B0604020202020204" pitchFamily="34" charset="0"/>
              </a:rPr>
              <a:t>Bod </a:t>
            </a:r>
            <a:r>
              <a:rPr lang="en-US" sz="2000" dirty="0" err="1">
                <a:latin typeface="Arial" panose="020B0604020202020204" pitchFamily="34" charset="0"/>
                <a:cs typeface="Arial" panose="020B0604020202020204" pitchFamily="34" charset="0"/>
              </a:rPr>
              <a: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gyson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rhagfynegadwy</a:t>
            </a:r>
            <a:r>
              <a:rPr lang="en-US" sz="2000" dirty="0">
                <a:latin typeface="Arial" panose="020B0604020202020204" pitchFamily="34" charset="0"/>
                <a:cs typeface="Arial" panose="020B0604020202020204" pitchFamily="34" charset="0"/>
              </a:rPr>
              <a:t> ac ail-</a:t>
            </a:r>
            <a:r>
              <a:rPr lang="en-US" sz="2000" dirty="0" err="1">
                <a:latin typeface="Arial" panose="020B0604020202020204" pitchFamily="34" charset="0"/>
                <a:cs typeface="Arial" panose="020B0604020202020204" pitchFamily="34" charset="0"/>
              </a:rPr>
              <a:t>adroddol</a:t>
            </a:r>
            <a:endParaRPr lang="en-US" sz="2000" dirty="0">
              <a:latin typeface="Arial" panose="020B0604020202020204" pitchFamily="34" charset="0"/>
              <a:cs typeface="Arial" panose="020B0604020202020204" pitchFamily="34" charset="0"/>
            </a:endParaRPr>
          </a:p>
          <a:p>
            <a:pPr marL="342900" lvl="0" indent="-342900">
              <a:lnSpc>
                <a:spcPct val="120000"/>
              </a:lnSpc>
              <a:spcBef>
                <a:spcPct val="20000"/>
              </a:spcBef>
              <a:buFont typeface="Times" charset="0"/>
              <a:buChar char="•"/>
              <a:defRPr/>
            </a:pPr>
            <a:r>
              <a:rPr lang="en-US" sz="2000" dirty="0" err="1">
                <a:latin typeface="Arial" panose="020B0604020202020204" pitchFamily="34" charset="0"/>
                <a:cs typeface="Arial" panose="020B0604020202020204" pitchFamily="34" charset="0"/>
              </a:rPr>
              <a:t>Modelu</a:t>
            </a:r>
            <a:r>
              <a:rPr lang="en-US" sz="2000" dirty="0">
                <a:latin typeface="Arial" panose="020B0604020202020204" pitchFamily="34" charset="0"/>
                <a:cs typeface="Arial" panose="020B0604020202020204" pitchFamily="34" charset="0"/>
              </a:rPr>
              <a:t> ac </a:t>
            </a:r>
            <a:r>
              <a:rPr lang="en-US" sz="2000" dirty="0" err="1">
                <a:latin typeface="Arial" panose="020B0604020202020204" pitchFamily="34" charset="0"/>
                <a:cs typeface="Arial" panose="020B0604020202020204" pitchFamily="34" charset="0"/>
              </a:rPr>
              <a:t>addysgu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ymddygiadau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cymdeithasol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priodol</a:t>
            </a:r>
            <a:endParaRPr lang="en-GB" sz="2000" dirty="0">
              <a:latin typeface="Arial" panose="020B0604020202020204" pitchFamily="34" charset="0"/>
              <a:cs typeface="Arial" panose="020B0604020202020204" pitchFamily="34" charset="0"/>
            </a:endParaRPr>
          </a:p>
          <a:p>
            <a:pPr marL="342900" lvl="0" indent="-342900">
              <a:lnSpc>
                <a:spcPct val="120000"/>
              </a:lnSpc>
              <a:spcBef>
                <a:spcPct val="20000"/>
              </a:spcBef>
              <a:buFont typeface="Times" charset="0"/>
              <a:buChar char="•"/>
              <a:defRPr/>
            </a:pPr>
            <a:r>
              <a:rPr lang="en-US" sz="2000" dirty="0" err="1">
                <a:latin typeface="Arial" panose="020B0604020202020204" pitchFamily="34" charset="0"/>
                <a:cs typeface="Arial" panose="020B0604020202020204" pitchFamily="34" charset="0"/>
              </a:rPr>
              <a:t>Gwrando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ar</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siarad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gyda’ch</a:t>
            </a:r>
            <a:r>
              <a:rPr lang="en-US" sz="2000" dirty="0">
                <a:latin typeface="Arial" panose="020B0604020202020204" pitchFamily="34" charset="0"/>
                <a:cs typeface="Arial" panose="020B0604020202020204" pitchFamily="34" charset="0"/>
              </a:rPr>
              <a:t> plant</a:t>
            </a:r>
            <a:endParaRPr lang="en-GB" sz="2000" dirty="0">
              <a:latin typeface="Arial" panose="020B0604020202020204" pitchFamily="34" charset="0"/>
              <a:cs typeface="Arial" panose="020B0604020202020204" pitchFamily="34" charset="0"/>
            </a:endParaRPr>
          </a:p>
          <a:p>
            <a:pPr marL="342900" lvl="0" indent="-342900">
              <a:lnSpc>
                <a:spcPct val="120000"/>
              </a:lnSpc>
              <a:spcBef>
                <a:spcPct val="20000"/>
              </a:spcBef>
              <a:buFont typeface="Times" charset="0"/>
              <a:buChar char="•"/>
              <a:defRPr/>
            </a:pPr>
            <a:r>
              <a:rPr lang="en-US" sz="2000" dirty="0">
                <a:latin typeface="Arial" panose="020B0604020202020204" pitchFamily="34" charset="0"/>
                <a:cs typeface="Arial" panose="020B0604020202020204" pitchFamily="34" charset="0"/>
              </a:rPr>
              <a:t>Bod </a:t>
            </a:r>
            <a:r>
              <a:rPr lang="en-GB" sz="2000" dirty="0">
                <a:latin typeface="Arial" panose="020B0604020202020204" pitchFamily="34" charset="0"/>
                <a:cs typeface="Arial" panose="020B0604020202020204" pitchFamily="34" charset="0"/>
              </a:rPr>
              <a:t>â </a:t>
            </a:r>
            <a:r>
              <a:rPr lang="en-GB" sz="2000" dirty="0" err="1">
                <a:latin typeface="Arial" panose="020B0604020202020204" pitchFamily="34" charset="0"/>
                <a:cs typeface="Arial" panose="020B0604020202020204" pitchFamily="34" charset="0"/>
              </a:rPr>
              <a:t>disgwyliadau</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realistig</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gyfer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eich</a:t>
            </a:r>
            <a:r>
              <a:rPr lang="en-GB" sz="2000" dirty="0">
                <a:latin typeface="Arial" panose="020B0604020202020204" pitchFamily="34" charset="0"/>
                <a:cs typeface="Arial" panose="020B0604020202020204" pitchFamily="34" charset="0"/>
              </a:rPr>
              <a:t> plant</a:t>
            </a:r>
          </a:p>
          <a:p>
            <a:pPr marL="342900" lvl="0" indent="-342900">
              <a:lnSpc>
                <a:spcPct val="120000"/>
              </a:lnSpc>
              <a:spcBef>
                <a:spcPct val="20000"/>
              </a:spcBef>
              <a:buFont typeface="Times" charset="0"/>
              <a:buChar char="•"/>
              <a:defRPr/>
            </a:pPr>
            <a:r>
              <a:rPr lang="en-US" sz="2000" dirty="0">
                <a:latin typeface="Arial" panose="020B0604020202020204" pitchFamily="34" charset="0"/>
                <a:cs typeface="Arial" panose="020B0604020202020204" pitchFamily="34" charset="0"/>
              </a:rPr>
              <a:t>Bod </a:t>
            </a:r>
            <a:r>
              <a:rPr lang="en-US" sz="2000" dirty="0" err="1">
                <a:latin typeface="Arial" panose="020B0604020202020204" pitchFamily="34" charset="0"/>
                <a:cs typeface="Arial" panose="020B0604020202020204" pitchFamily="34" charset="0"/>
              </a:rPr>
              <a:t>yn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amyneddgar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gyda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chynnydd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eich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plentyn</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gyda</a:t>
            </a:r>
            <a:r>
              <a:rPr lang="en-US" sz="2000" dirty="0">
                <a:latin typeface="Arial" panose="020B0604020202020204" pitchFamily="34" charset="0"/>
                <a:cs typeface="Arial" panose="020B0604020202020204" pitchFamily="34" charset="0"/>
              </a:rPr>
              <a:t> chi </a:t>
            </a:r>
            <a:r>
              <a:rPr lang="en-US" sz="2000" dirty="0" err="1">
                <a:latin typeface="Arial" panose="020B0604020202020204" pitchFamily="34" charset="0"/>
                <a:cs typeface="Arial" panose="020B0604020202020204" pitchFamily="34" charset="0"/>
              </a:rPr>
              <a:t>eich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hun</a:t>
            </a:r>
            <a:endParaRPr lang="en-GB" sz="2000" dirty="0">
              <a:latin typeface="Arial" panose="020B0604020202020204" pitchFamily="34" charset="0"/>
              <a:cs typeface="Arial" panose="020B0604020202020204" pitchFamily="34" charset="0"/>
            </a:endParaRPr>
          </a:p>
          <a:p>
            <a:pPr marL="342900" lvl="0" indent="-342900">
              <a:lnSpc>
                <a:spcPct val="120000"/>
              </a:lnSpc>
              <a:spcBef>
                <a:spcPct val="20000"/>
              </a:spcBef>
              <a:buFont typeface="Times" charset="0"/>
              <a:buChar char="•"/>
              <a:defRPr/>
            </a:pPr>
            <a:r>
              <a:rPr lang="en-US" sz="2000" dirty="0" err="1">
                <a:latin typeface="Arial" panose="020B0604020202020204" pitchFamily="34" charset="0"/>
                <a:cs typeface="Arial" panose="020B0604020202020204" pitchFamily="34" charset="0"/>
              </a:rPr>
              <a:t>Gofalu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amdanoch</a:t>
            </a:r>
            <a:r>
              <a:rPr lang="en-US" sz="2000" dirty="0">
                <a:latin typeface="Arial" panose="020B0604020202020204" pitchFamily="34" charset="0"/>
                <a:cs typeface="Arial" panose="020B0604020202020204" pitchFamily="34" charset="0"/>
              </a:rPr>
              <a:t> chi </a:t>
            </a:r>
            <a:r>
              <a:rPr lang="en-US" sz="2000" dirty="0" err="1">
                <a:latin typeface="Arial" panose="020B0604020202020204" pitchFamily="34" charset="0"/>
                <a:cs typeface="Arial" panose="020B0604020202020204" pitchFamily="34" charset="0"/>
              </a:rPr>
              <a:t>eich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hun</a:t>
            </a:r>
            <a:endParaRPr lang="en-GB"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296252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04909" cy="1325563"/>
          </a:xfrm>
        </p:spPr>
        <p:txBody>
          <a:bodyPr>
            <a:normAutofit/>
          </a:bodyPr>
          <a:lstStyle/>
          <a:p>
            <a:pPr algn="ctr"/>
            <a:r>
              <a:rPr lang="en-GB" dirty="0" err="1">
                <a:latin typeface="Arial" panose="020B0604020202020204" pitchFamily="34" charset="0"/>
                <a:cs typeface="Arial" panose="020B0604020202020204" pitchFamily="34" charset="0"/>
              </a:rPr>
              <a:t>Fframwaith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Datblygu</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Hyfforddi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Ôl-Mabwysiadu</a:t>
            </a:r>
            <a:r>
              <a:rPr lang="en-GB" dirty="0">
                <a:latin typeface="Arial" panose="020B0604020202020204" pitchFamily="34" charset="0"/>
                <a:cs typeface="Arial" panose="020B0604020202020204" pitchFamily="34" charset="0"/>
              </a:rPr>
              <a:t> y GMC</a:t>
            </a: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Mae’r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deunyddiau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wedi’u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ran y </a:t>
            </a:r>
            <a:r>
              <a:rPr lang="en-GB" dirty="0" err="1">
                <a:latin typeface="Arial" panose="020B0604020202020204" pitchFamily="34" charset="0"/>
                <a:cs typeface="Arial" panose="020B0604020202020204" pitchFamily="34" charset="0"/>
              </a:rPr>
              <a:t>Gwasanaeth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Mabwysiadu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Cenedlaethol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gyfer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teuluoedd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mabwysiadol</a:t>
            </a: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diben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yw</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ddarparu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adnodd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datblygu</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dysgu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gyfer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mabwysiadwyr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ôl</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lleoli</a:t>
            </a:r>
            <a:endParaRPr lang="en-GB"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err="1">
                <a:latin typeface="Arial" panose="020B0604020202020204" pitchFamily="34" charset="0"/>
                <a:cs typeface="Arial" panose="020B0604020202020204" pitchFamily="34" charset="0"/>
              </a:rPr>
              <a:t>Gellir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defnyddio’r</a:t>
            </a:r>
            <a:r>
              <a:rPr lang="en-GB" dirty="0">
                <a:latin typeface="Arial" panose="020B0604020202020204" pitchFamily="34" charset="0"/>
                <a:cs typeface="Arial" panose="020B0604020202020204" pitchFamily="34" charset="0"/>
              </a:rPr>
              <a:t> offer </a:t>
            </a:r>
            <a:r>
              <a:rPr lang="en-GB" dirty="0" err="1">
                <a:latin typeface="Arial" panose="020B0604020202020204" pitchFamily="34" charset="0"/>
                <a:cs typeface="Arial" panose="020B0604020202020204" pitchFamily="34" charset="0"/>
              </a:rPr>
              <a:t>hyn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grwpiau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neu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unigolion</a:t>
            </a:r>
            <a:r>
              <a:rPr lang="en-GB"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dirty="0">
                <a:latin typeface="Arial" panose="020B0604020202020204" pitchFamily="34" charset="0"/>
                <a:cs typeface="Arial" panose="020B0604020202020204" pitchFamily="34" charset="0"/>
              </a:rPr>
              <a:t>Mae </a:t>
            </a:r>
            <a:r>
              <a:rPr lang="en-GB" dirty="0" err="1">
                <a:latin typeface="Arial" panose="020B0604020202020204" pitchFamily="34" charset="0"/>
                <a:cs typeface="Arial" panose="020B0604020202020204" pitchFamily="34" charset="0"/>
              </a:rPr>
              <a:t>llawer</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wybodaeth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nodiadau</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dan</a:t>
            </a:r>
            <a:r>
              <a:rPr lang="en-GB" dirty="0">
                <a:latin typeface="Arial" panose="020B0604020202020204" pitchFamily="34" charset="0"/>
                <a:cs typeface="Arial" panose="020B0604020202020204" pitchFamily="34" charset="0"/>
              </a:rPr>
              <a:t> bob </a:t>
            </a:r>
            <a:r>
              <a:rPr lang="en-GB" dirty="0" err="1">
                <a:latin typeface="Arial" panose="020B0604020202020204" pitchFamily="34" charset="0"/>
                <a:cs typeface="Arial" panose="020B0604020202020204" pitchFamily="34" charset="0"/>
              </a:rPr>
              <a:t>sleid</a:t>
            </a:r>
            <a:r>
              <a:rPr lang="en-GB" dirty="0">
                <a:latin typeface="Arial" panose="020B0604020202020204" pitchFamily="34" charset="0"/>
                <a:cs typeface="Arial" panose="020B0604020202020204" pitchFamily="34" charset="0"/>
              </a:rPr>
              <a:t> felly </a:t>
            </a:r>
            <a:r>
              <a:rPr lang="en-GB" dirty="0" err="1">
                <a:latin typeface="Arial" panose="020B0604020202020204" pitchFamily="34" charset="0"/>
                <a:cs typeface="Arial" panose="020B0604020202020204" pitchFamily="34" charset="0"/>
              </a:rPr>
              <a:t>mae’n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bwysig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darllen</a:t>
            </a:r>
            <a:r>
              <a:rPr lang="en-GB" dirty="0">
                <a:latin typeface="Arial" panose="020B0604020202020204" pitchFamily="34" charset="0"/>
                <a:cs typeface="Arial" panose="020B0604020202020204" pitchFamily="34" charset="0"/>
              </a:rPr>
              <a:t> y </a:t>
            </a:r>
            <a:r>
              <a:rPr lang="en-GB" dirty="0" err="1">
                <a:latin typeface="Arial" panose="020B0604020202020204" pitchFamily="34" charset="0"/>
                <a:cs typeface="Arial" panose="020B0604020202020204" pitchFamily="34" charset="0"/>
              </a:rPr>
              <a:t>rhain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hefyd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gan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eu</a:t>
            </a:r>
            <a:r>
              <a:rPr lang="en-GB" dirty="0">
                <a:latin typeface="Arial" panose="020B0604020202020204" pitchFamily="34" charset="0"/>
                <a:cs typeface="Arial" panose="020B0604020202020204" pitchFamily="34" charset="0"/>
              </a:rPr>
              <a:t> bod </a:t>
            </a:r>
            <a:r>
              <a:rPr lang="en-GB" dirty="0" err="1">
                <a:latin typeface="Arial" panose="020B0604020202020204" pitchFamily="34" charset="0"/>
                <a:cs typeface="Arial" panose="020B0604020202020204" pitchFamily="34" charset="0"/>
              </a:rPr>
              <a:t>yn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darparu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gymaint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mwy</a:t>
            </a:r>
            <a:r>
              <a:rPr lang="en-GB" dirty="0">
                <a:latin typeface="Arial" panose="020B0604020202020204" pitchFamily="34" charset="0"/>
                <a:cs typeface="Arial" panose="020B0604020202020204" pitchFamily="34" charset="0"/>
              </a:rPr>
              <a:t> o </a:t>
            </a:r>
            <a:r>
              <a:rPr lang="en-GB" dirty="0" err="1">
                <a:latin typeface="Arial" panose="020B0604020202020204" pitchFamily="34" charset="0"/>
                <a:cs typeface="Arial" panose="020B0604020202020204" pitchFamily="34" charset="0"/>
              </a:rPr>
              <a:t>wybodaeth</a:t>
            </a:r>
            <a:r>
              <a:rPr lang="en-GB" dirty="0">
                <a:latin typeface="Arial" panose="020B0604020202020204" pitchFamily="34" charset="0"/>
                <a:cs typeface="Arial" panose="020B0604020202020204" pitchFamily="34" charset="0"/>
              </a:rPr>
              <a:t> a </a:t>
            </a:r>
            <a:r>
              <a:rPr lang="en-GB" dirty="0" err="1">
                <a:latin typeface="Arial" panose="020B0604020202020204" pitchFamily="34" charset="0"/>
                <a:cs typeface="Arial" panose="020B0604020202020204" pitchFamily="34" charset="0"/>
              </a:rPr>
              <a:t>rhai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syniadau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defnyddiol</a:t>
            </a:r>
            <a:r>
              <a:rPr lang="en-GB" dirty="0">
                <a:latin typeface="Arial" panose="020B0604020202020204" pitchFamily="34" charset="0"/>
                <a:cs typeface="Arial" panose="020B0604020202020204" pitchFamily="34" charset="0"/>
              </a:rPr>
              <a:t> o ran </a:t>
            </a:r>
            <a:r>
              <a:rPr lang="en-GB" dirty="0" err="1">
                <a:latin typeface="Arial" panose="020B0604020202020204" pitchFamily="34" charset="0"/>
                <a:cs typeface="Arial" panose="020B0604020202020204" pitchFamily="34" charset="0"/>
              </a:rPr>
              <a:t>darllen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pellach</a:t>
            </a:r>
            <a:r>
              <a:rPr lang="en-GB"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2535472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r>
              <a:rPr lang="en-GB"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p:txBody>
          <a:bodyPr>
            <a:normAutofit fontScale="85000" lnSpcReduction="10000"/>
          </a:bodyPr>
          <a:lstStyle/>
          <a:p>
            <a:pPr marL="342900" lvl="0" indent="-342900">
              <a:lnSpc>
                <a:spcPct val="100000"/>
              </a:lnSpc>
              <a:spcBef>
                <a:spcPct val="20000"/>
              </a:spcBef>
            </a:pPr>
            <a:endParaRPr lang="en-GB" sz="3200"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Mae’r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cwrs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hwn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yn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rhan</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gyfres</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ddatblygwyd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gan</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Gwasanaeth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Mabwysiadu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Cenedlaethol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gefnogi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mabwysiadwyr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ôl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iddynt</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gael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eu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cymeradwyo</a:t>
            </a:r>
            <a:r>
              <a:rPr lang="en-GB" sz="3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Gellir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dod</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hyd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rhain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wefan</a:t>
            </a:r>
            <a:r>
              <a:rPr lang="en-GB" sz="3200" dirty="0">
                <a:latin typeface="Arial" panose="020B0604020202020204" pitchFamily="34" charset="0"/>
                <a:cs typeface="Arial" panose="020B0604020202020204" pitchFamily="34" charset="0"/>
              </a:rPr>
              <a:t> y </a:t>
            </a:r>
            <a:r>
              <a:rPr lang="en-GB" sz="3200" dirty="0" err="1">
                <a:latin typeface="Arial" panose="020B0604020202020204" pitchFamily="34" charset="0"/>
                <a:cs typeface="Arial" panose="020B0604020202020204" pitchFamily="34" charset="0"/>
              </a:rPr>
              <a:t>Gwasanaeth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Mabwysiadu</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Cenedlaethol</a:t>
            </a:r>
            <a:r>
              <a:rPr lang="en-GB" sz="3200" dirty="0">
                <a:latin typeface="Arial" panose="020B0604020202020204" pitchFamily="34" charset="0"/>
                <a:cs typeface="Arial" panose="020B0604020202020204" pitchFamily="34" charset="0"/>
              </a:rPr>
              <a:t>.</a:t>
            </a:r>
          </a:p>
          <a:p>
            <a:pPr marL="342900" lvl="0" indent="-342900">
              <a:lnSpc>
                <a:spcPct val="100000"/>
              </a:lnSpc>
              <a:spcBef>
                <a:spcPct val="20000"/>
              </a:spcBef>
            </a:pPr>
            <a:r>
              <a:rPr lang="en-GB" sz="3200" dirty="0" err="1">
                <a:latin typeface="Arial" panose="020B0604020202020204" pitchFamily="34" charset="0"/>
                <a:cs typeface="Arial" panose="020B0604020202020204" pitchFamily="34" charset="0"/>
              </a:rPr>
              <a:t>Siaradwch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gyda’ch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tîm</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cefnogi</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mabwysiadu</a:t>
            </a:r>
            <a:r>
              <a:rPr lang="en-GB" sz="3200" dirty="0">
                <a:latin typeface="Arial" panose="020B0604020202020204" pitchFamily="34" charset="0"/>
                <a:cs typeface="Arial" panose="020B0604020202020204" pitchFamily="34" charset="0"/>
              </a:rPr>
              <a:t> am </a:t>
            </a:r>
            <a:r>
              <a:rPr lang="en-GB" sz="3200" dirty="0" err="1">
                <a:latin typeface="Arial" panose="020B0604020202020204" pitchFamily="34" charset="0"/>
                <a:cs typeface="Arial" panose="020B0604020202020204" pitchFamily="34" charset="0"/>
              </a:rPr>
              <a:t>ragor</a:t>
            </a:r>
            <a:r>
              <a:rPr lang="en-GB" sz="3200" dirty="0">
                <a:latin typeface="Arial" panose="020B0604020202020204" pitchFamily="34" charset="0"/>
                <a:cs typeface="Arial" panose="020B0604020202020204" pitchFamily="34" charset="0"/>
              </a:rPr>
              <a:t> o </a:t>
            </a:r>
            <a:r>
              <a:rPr lang="en-GB" sz="3200" dirty="0" err="1">
                <a:latin typeface="Arial" panose="020B0604020202020204" pitchFamily="34" charset="0"/>
                <a:cs typeface="Arial" panose="020B0604020202020204" pitchFamily="34" charset="0"/>
              </a:rPr>
              <a:t>wybodaeth</a:t>
            </a:r>
            <a:endParaRPr lang="en-GB"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238221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926977" cy="1325563"/>
          </a:xfrm>
        </p:spPr>
        <p:txBody>
          <a:bodyPr/>
          <a:lstStyle/>
          <a:p>
            <a:pPr algn="ctr"/>
            <a:r>
              <a:rPr lang="en-GB" dirty="0" err="1">
                <a:latin typeface="Arial" panose="020B0604020202020204" pitchFamily="34" charset="0"/>
                <a:cs typeface="Arial" panose="020B0604020202020204" pitchFamily="34" charset="0"/>
              </a:rPr>
              <a:t>Byw</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gydag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Ymddygiad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Heriol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6" name="Picture 5"/>
          <p:cNvPicPr>
            <a:picLocks noChangeAspect="1"/>
          </p:cNvPicPr>
          <p:nvPr/>
        </p:nvPicPr>
        <p:blipFill>
          <a:blip r:embed="rId3"/>
          <a:stretch>
            <a:fillRect/>
          </a:stretch>
        </p:blipFill>
        <p:spPr>
          <a:xfrm>
            <a:off x="2979156" y="2603500"/>
            <a:ext cx="5177254" cy="34226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63098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dirty="0" err="1">
                <a:latin typeface="Arial" panose="020B0604020202020204" pitchFamily="34" charset="0"/>
                <a:cs typeface="Arial" panose="020B0604020202020204" pitchFamily="34" charset="0"/>
              </a:rPr>
              <a:t>Deilliannau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Dysgu</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err="1">
                <a:latin typeface="Arial" panose="020B0604020202020204" pitchFamily="34" charset="0"/>
                <a:cs typeface="Arial" panose="020B0604020202020204" pitchFamily="34" charset="0"/>
              </a:rPr>
              <a:t>Erbyn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diwedd</a:t>
            </a:r>
            <a:r>
              <a:rPr lang="en-GB" sz="3600" dirty="0">
                <a:latin typeface="Arial" panose="020B0604020202020204" pitchFamily="34" charset="0"/>
                <a:cs typeface="Arial" panose="020B0604020202020204" pitchFamily="34" charset="0"/>
              </a:rPr>
              <a:t> y </a:t>
            </a:r>
            <a:r>
              <a:rPr lang="en-GB" sz="3600" dirty="0" err="1">
                <a:latin typeface="Arial" panose="020B0604020202020204" pitchFamily="34" charset="0"/>
                <a:cs typeface="Arial" panose="020B0604020202020204" pitchFamily="34" charset="0"/>
              </a:rPr>
              <a:t>cwrs</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hwn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bydd</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cyfranogwyr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wedi</a:t>
            </a:r>
            <a:r>
              <a:rPr lang="en-GB" sz="3600" dirty="0">
                <a:latin typeface="Arial" panose="020B0604020202020204" pitchFamily="34" charset="0"/>
                <a:cs typeface="Arial" panose="020B0604020202020204" pitchFamily="34" charset="0"/>
              </a:rPr>
              <a:t>:-</a:t>
            </a:r>
          </a:p>
          <a:p>
            <a:r>
              <a:rPr lang="en-GB" sz="3600" dirty="0" err="1">
                <a:latin typeface="Arial" panose="020B0604020202020204" pitchFamily="34" charset="0"/>
                <a:cs typeface="Arial" panose="020B0604020202020204" pitchFamily="34" charset="0"/>
              </a:rPr>
              <a:t>Ystyried</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sut</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maen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nhw’n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diffinio</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ymddygiad</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heriol</a:t>
            </a:r>
            <a:endParaRPr lang="en-GB" sz="3600" dirty="0">
              <a:latin typeface="Arial" panose="020B0604020202020204" pitchFamily="34" charset="0"/>
              <a:cs typeface="Arial" panose="020B0604020202020204" pitchFamily="34" charset="0"/>
            </a:endParaRPr>
          </a:p>
          <a:p>
            <a:r>
              <a:rPr lang="en-GB" sz="3600" dirty="0" err="1">
                <a:latin typeface="Arial" panose="020B0604020202020204" pitchFamily="34" charset="0"/>
                <a:cs typeface="Arial" panose="020B0604020202020204" pitchFamily="34" charset="0"/>
              </a:rPr>
              <a:t>Adlewyrchu</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yr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anghenion</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nad</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ydynt</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wedi’u</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diwallu</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sy’n</a:t>
            </a:r>
            <a:r>
              <a:rPr lang="en-GB" sz="3600" dirty="0">
                <a:latin typeface="Arial" panose="020B0604020202020204" pitchFamily="34" charset="0"/>
                <a:cs typeface="Arial" panose="020B0604020202020204" pitchFamily="34" charset="0"/>
              </a:rPr>
              <a:t> sail </a:t>
            </a:r>
            <a:r>
              <a:rPr lang="en-GB" sz="3600" dirty="0" err="1">
                <a:latin typeface="Arial" panose="020B0604020202020204" pitchFamily="34" charset="0"/>
                <a:cs typeface="Arial" panose="020B0604020202020204" pitchFamily="34" charset="0"/>
              </a:rPr>
              <a:t>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ymddygiadau</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heriol</a:t>
            </a:r>
            <a:endParaRPr lang="en-GB" sz="3600" dirty="0">
              <a:latin typeface="Arial" panose="020B0604020202020204" pitchFamily="34" charset="0"/>
              <a:cs typeface="Arial" panose="020B0604020202020204" pitchFamily="34" charset="0"/>
            </a:endParaRPr>
          </a:p>
          <a:p>
            <a:r>
              <a:rPr lang="en-GB" sz="3600" dirty="0" err="1">
                <a:latin typeface="Arial" panose="020B0604020202020204" pitchFamily="34" charset="0"/>
                <a:cs typeface="Arial" panose="020B0604020202020204" pitchFamily="34" charset="0"/>
              </a:rPr>
              <a:t>Nodi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amrywiaeth</a:t>
            </a:r>
            <a:r>
              <a:rPr lang="en-GB" sz="3600" dirty="0">
                <a:latin typeface="Arial" panose="020B0604020202020204" pitchFamily="34" charset="0"/>
                <a:cs typeface="Arial" panose="020B0604020202020204" pitchFamily="34" charset="0"/>
              </a:rPr>
              <a:t> o </a:t>
            </a:r>
            <a:r>
              <a:rPr lang="en-GB" sz="3600" dirty="0" err="1">
                <a:latin typeface="Arial" panose="020B0604020202020204" pitchFamily="34" charset="0"/>
                <a:cs typeface="Arial" panose="020B0604020202020204" pitchFamily="34" charset="0"/>
              </a:rPr>
              <a:t>strategaethau</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fynd</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i’r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afael</a:t>
            </a:r>
            <a:r>
              <a:rPr lang="en-GB" sz="3600" dirty="0">
                <a:latin typeface="Arial" panose="020B0604020202020204" pitchFamily="34" charset="0"/>
                <a:cs typeface="Arial" panose="020B0604020202020204" pitchFamily="34" charset="0"/>
              </a:rPr>
              <a:t> ag </a:t>
            </a:r>
            <a:r>
              <a:rPr lang="en-GB" sz="3600" dirty="0" err="1">
                <a:latin typeface="Arial" panose="020B0604020202020204" pitchFamily="34" charset="0"/>
                <a:cs typeface="Arial" panose="020B0604020202020204" pitchFamily="34" charset="0"/>
              </a:rPr>
              <a:t>ymddygiad</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heriol</a:t>
            </a:r>
            <a:endParaRPr lang="en-GB" sz="36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516643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22474" cy="1325563"/>
          </a:xfrm>
        </p:spPr>
        <p:txBody>
          <a:bodyPr/>
          <a:lstStyle/>
          <a:p>
            <a:r>
              <a:rPr lang="en-GB" dirty="0">
                <a:latin typeface="Arial" panose="020B0604020202020204" pitchFamily="34" charset="0"/>
                <a:cs typeface="Arial" panose="020B0604020202020204" pitchFamily="34" charset="0"/>
              </a:rPr>
              <a:t> </a:t>
            </a:r>
          </a:p>
        </p:txBody>
      </p:sp>
      <p:sp>
        <p:nvSpPr>
          <p:cNvPr id="3" name="Content Placeholder 2"/>
          <p:cNvSpPr>
            <a:spLocks noGrp="1"/>
          </p:cNvSpPr>
          <p:nvPr>
            <p:ph sz="half" idx="1"/>
          </p:nvPr>
        </p:nvSpPr>
        <p:spPr/>
        <p:txBody>
          <a:bodyPr anchor="ctr">
            <a:normAutofit/>
          </a:bodyPr>
          <a:lstStyle/>
          <a:p>
            <a:pPr marL="0" lvl="0" indent="0" algn="ctr">
              <a:lnSpc>
                <a:spcPct val="100000"/>
              </a:lnSpc>
              <a:spcBef>
                <a:spcPct val="20000"/>
              </a:spcBef>
              <a:buNone/>
            </a:pPr>
            <a:r>
              <a:rPr lang="en-GB" sz="4000" dirty="0">
                <a:latin typeface="Arial" panose="020B0604020202020204" pitchFamily="34" charset="0"/>
                <a:cs typeface="Arial" panose="020B0604020202020204" pitchFamily="34" charset="0"/>
              </a:rPr>
              <a:t>Beth </a:t>
            </a:r>
            <a:r>
              <a:rPr lang="en-GB" sz="4000" dirty="0" err="1">
                <a:latin typeface="Arial" panose="020B0604020202020204" pitchFamily="34" charset="0"/>
                <a:cs typeface="Arial" panose="020B0604020202020204" pitchFamily="34" charset="0"/>
              </a:rPr>
              <a:t>sydd</a:t>
            </a:r>
            <a:r>
              <a:rPr lang="en-GB" sz="4000" dirty="0">
                <a:latin typeface="Arial" panose="020B0604020202020204" pitchFamily="34" charset="0"/>
                <a:cs typeface="Arial" panose="020B0604020202020204" pitchFamily="34" charset="0"/>
              </a:rPr>
              <a:t> o </a:t>
            </a:r>
            <a:r>
              <a:rPr lang="en-GB" sz="4000" dirty="0" err="1">
                <a:latin typeface="Arial" panose="020B0604020202020204" pitchFamily="34" charset="0"/>
                <a:cs typeface="Arial" panose="020B0604020202020204" pitchFamily="34" charset="0"/>
              </a:rPr>
              <a:t>dan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yr</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arwyneb</a:t>
            </a:r>
            <a:r>
              <a:rPr lang="en-GB" sz="4000" dirty="0">
                <a:latin typeface="Arial" panose="020B0604020202020204" pitchFamily="34" charset="0"/>
                <a:cs typeface="Arial" panose="020B0604020202020204" pitchFamily="34" charset="0"/>
              </a:rPr>
              <a:t>?</a:t>
            </a:r>
          </a:p>
        </p:txBody>
      </p:sp>
      <p:sp>
        <p:nvSpPr>
          <p:cNvPr id="4" name="Content Placeholder 3"/>
          <p:cNvSpPr>
            <a:spLocks noGrp="1"/>
          </p:cNvSpPr>
          <p:nvPr>
            <p:ph sz="half" idx="2"/>
          </p:nvPr>
        </p:nvSpPr>
        <p:spPr/>
        <p:txBody>
          <a:bodyPr/>
          <a:lstStyle/>
          <a:p>
            <a:pPr marL="0" indent="0">
              <a:buNone/>
            </a:pPr>
            <a:endParaRPr lang="en-GB" dirty="0"/>
          </a:p>
          <a:p>
            <a:pPr marL="0" indent="0">
              <a:buNone/>
            </a:pPr>
            <a:endParaRPr lang="en-GB" dirty="0"/>
          </a:p>
        </p:txBody>
      </p:sp>
      <p:sp>
        <p:nvSpPr>
          <p:cNvPr id="5" name="Footer Placeholder 4"/>
          <p:cNvSpPr>
            <a:spLocks noGrp="1"/>
          </p:cNvSpPr>
          <p:nvPr>
            <p:ph type="ftr" sz="quarter" idx="11"/>
          </p:nvPr>
        </p:nvSpPr>
        <p:spPr/>
        <p:txBody>
          <a:bodyPr/>
          <a:lstStyle/>
          <a:p>
            <a:r>
              <a:rPr lang="en-GB"/>
              <a:t>Achieving More Together / Cyflawni Mwy Gyda'n Gilydd</a:t>
            </a:r>
          </a:p>
        </p:txBody>
      </p:sp>
      <p:pic>
        <p:nvPicPr>
          <p:cNvPr id="7" name="Picture 6"/>
          <p:cNvPicPr>
            <a:picLocks noChangeAspect="1"/>
          </p:cNvPicPr>
          <p:nvPr/>
        </p:nvPicPr>
        <p:blipFill>
          <a:blip r:embed="rId4"/>
          <a:stretch>
            <a:fillRect/>
          </a:stretch>
        </p:blipFill>
        <p:spPr>
          <a:xfrm>
            <a:off x="6385056" y="2712361"/>
            <a:ext cx="5553937" cy="3706689"/>
          </a:xfrm>
          <a:prstGeom prst="rect">
            <a:avLst/>
          </a:prstGeom>
          <a:ln>
            <a:noFill/>
          </a:ln>
          <a:effectLst>
            <a:softEdge rad="112500"/>
          </a:effectLst>
        </p:spPr>
      </p:pic>
    </p:spTree>
    <p:extLst>
      <p:ext uri="{BB962C8B-B14F-4D97-AF65-F5344CB8AC3E}">
        <p14:creationId xmlns:p14="http://schemas.microsoft.com/office/powerpoint/2010/main" val="318703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70223" cy="1325563"/>
          </a:xfrm>
        </p:spPr>
        <p:txBody>
          <a:bodyPr>
            <a:normAutofit/>
          </a:bodyPr>
          <a:lstStyle/>
          <a:p>
            <a:pPr algn="ctr"/>
            <a:r>
              <a:rPr lang="en-GB" dirty="0">
                <a:latin typeface="Arial" panose="020B0604020202020204" pitchFamily="34" charset="0"/>
                <a:cs typeface="Arial" panose="020B0604020202020204" pitchFamily="34" charset="0"/>
              </a:rPr>
              <a:t>Maslow: </a:t>
            </a:r>
            <a:r>
              <a:rPr lang="en-GB" dirty="0" err="1">
                <a:latin typeface="Arial" panose="020B0604020202020204" pitchFamily="34" charset="0"/>
                <a:cs typeface="Arial" panose="020B0604020202020204" pitchFamily="34" charset="0"/>
              </a:rPr>
              <a:t>Hierarchaeth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Anghenion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6" name="Picture 5"/>
          <p:cNvPicPr>
            <a:picLocks noChangeAspect="1"/>
          </p:cNvPicPr>
          <p:nvPr/>
        </p:nvPicPr>
        <p:blipFill>
          <a:blip r:embed="rId4"/>
          <a:stretch>
            <a:fillRect/>
          </a:stretch>
        </p:blipFill>
        <p:spPr>
          <a:xfrm>
            <a:off x="2700000" y="1260000"/>
            <a:ext cx="6563068" cy="5580000"/>
          </a:xfrm>
          <a:prstGeom prst="rect">
            <a:avLst/>
          </a:prstGeom>
        </p:spPr>
      </p:pic>
    </p:spTree>
    <p:extLst>
      <p:ext uri="{BB962C8B-B14F-4D97-AF65-F5344CB8AC3E}">
        <p14:creationId xmlns:p14="http://schemas.microsoft.com/office/powerpoint/2010/main" val="383470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62088" y="0"/>
            <a:ext cx="3029975" cy="2292295"/>
          </a:xfrm>
          <a:prstGeom prst="rect">
            <a:avLst/>
          </a:prstGeom>
        </p:spPr>
      </p:pic>
      <p:sp>
        <p:nvSpPr>
          <p:cNvPr id="2" name="Title 1"/>
          <p:cNvSpPr>
            <a:spLocks noGrp="1"/>
          </p:cNvSpPr>
          <p:nvPr>
            <p:ph type="title"/>
          </p:nvPr>
        </p:nvSpPr>
        <p:spPr>
          <a:xfrm>
            <a:off x="838200" y="365125"/>
            <a:ext cx="7809411" cy="1325563"/>
          </a:xfrm>
        </p:spPr>
        <p:txBody>
          <a:bodyPr/>
          <a:lstStyle/>
          <a:p>
            <a:pPr algn="ctr"/>
            <a:r>
              <a:rPr lang="en-GB" dirty="0" err="1">
                <a:latin typeface="Arial" panose="020B0604020202020204" pitchFamily="34" charset="0"/>
                <a:cs typeface="Arial" panose="020B0604020202020204" pitchFamily="34" charset="0"/>
              </a:rPr>
              <a:t>Yr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ymateb</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trawma</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a:t>Achieving More Together / Cyflawni Mwy Gyda'n Gilydd</a:t>
            </a:r>
          </a:p>
        </p:txBody>
      </p:sp>
      <p:pic>
        <p:nvPicPr>
          <p:cNvPr id="5" name="Picture 4"/>
          <p:cNvPicPr>
            <a:picLocks noChangeAspect="1"/>
          </p:cNvPicPr>
          <p:nvPr/>
        </p:nvPicPr>
        <p:blipFill>
          <a:blip r:embed="rId4"/>
          <a:stretch>
            <a:fillRect/>
          </a:stretch>
        </p:blipFill>
        <p:spPr>
          <a:xfrm>
            <a:off x="3705604" y="2286000"/>
            <a:ext cx="5180905" cy="4500000"/>
          </a:xfrm>
          <a:prstGeom prst="rect">
            <a:avLst/>
          </a:prstGeom>
        </p:spPr>
      </p:pic>
      <p:sp>
        <p:nvSpPr>
          <p:cNvPr id="7" name="Text Box 27">
            <a:extLst>
              <a:ext uri="{FF2B5EF4-FFF2-40B4-BE49-F238E27FC236}">
                <a16:creationId xmlns:a16="http://schemas.microsoft.com/office/drawing/2014/main" id="{4445B781-9513-4D44-8934-5B05D5B5E0DF}"/>
              </a:ext>
            </a:extLst>
          </p:cNvPr>
          <p:cNvSpPr txBox="1">
            <a:spLocks noChangeArrowheads="1"/>
          </p:cNvSpPr>
          <p:nvPr/>
        </p:nvSpPr>
        <p:spPr bwMode="auto">
          <a:xfrm>
            <a:off x="3600000" y="2343151"/>
            <a:ext cx="16002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GB" altLang="en-US" sz="1350" b="1" i="1" dirty="0" err="1">
                <a:solidFill>
                  <a:srgbClr val="003300"/>
                </a:solidFill>
              </a:rPr>
              <a:t>Osgoi’r</a:t>
            </a:r>
            <a:r>
              <a:rPr lang="en-GB" altLang="en-US" sz="1350" b="1" i="1" dirty="0">
                <a:solidFill>
                  <a:srgbClr val="003300"/>
                </a:solidFill>
              </a:rPr>
              <a:t> </a:t>
            </a:r>
            <a:r>
              <a:rPr lang="en-GB" altLang="en-US" sz="1350" b="1" i="1" dirty="0" err="1">
                <a:solidFill>
                  <a:srgbClr val="003300"/>
                </a:solidFill>
              </a:rPr>
              <a:t>ochr</a:t>
            </a:r>
            <a:r>
              <a:rPr lang="en-GB" altLang="en-US" sz="1350" b="1" i="1" dirty="0">
                <a:solidFill>
                  <a:srgbClr val="003300"/>
                </a:solidFill>
              </a:rPr>
              <a:t> </a:t>
            </a:r>
            <a:r>
              <a:rPr lang="en-GB" altLang="en-US" sz="1350" b="1" i="1" dirty="0" err="1">
                <a:solidFill>
                  <a:srgbClr val="003300"/>
                </a:solidFill>
              </a:rPr>
              <a:t>chwith</a:t>
            </a:r>
            <a:endParaRPr lang="en-GB" altLang="en-US" sz="1350" b="1" i="1" dirty="0">
              <a:solidFill>
                <a:srgbClr val="003300"/>
              </a:solidFill>
            </a:endParaRPr>
          </a:p>
        </p:txBody>
      </p:sp>
      <p:sp>
        <p:nvSpPr>
          <p:cNvPr id="8" name="Text Box 32">
            <a:extLst>
              <a:ext uri="{FF2B5EF4-FFF2-40B4-BE49-F238E27FC236}">
                <a16:creationId xmlns:a16="http://schemas.microsoft.com/office/drawing/2014/main" id="{6F7784D2-DA75-4BA7-8CE6-DD6892AF0F81}"/>
              </a:ext>
            </a:extLst>
          </p:cNvPr>
          <p:cNvSpPr txBox="1">
            <a:spLocks noChangeArrowheads="1"/>
          </p:cNvSpPr>
          <p:nvPr/>
        </p:nvSpPr>
        <p:spPr bwMode="auto">
          <a:xfrm>
            <a:off x="7200000" y="2286000"/>
            <a:ext cx="2800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42875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42875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4287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42875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42875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42875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42875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42875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428750" algn="l"/>
              </a:tabLst>
              <a:defRPr sz="2400">
                <a:solidFill>
                  <a:schemeClr val="tx1"/>
                </a:solidFill>
                <a:latin typeface="Arial" panose="020B0604020202020204" pitchFamily="34" charset="0"/>
                <a:ea typeface="ＭＳ Ｐゴシック" panose="020B0600070205080204" pitchFamily="34" charset="-128"/>
              </a:defRPr>
            </a:lvl9pPr>
          </a:lstStyle>
          <a:p>
            <a:pPr algn="r"/>
            <a:r>
              <a:rPr lang="en-GB" altLang="en-US" sz="1350" b="1" dirty="0" err="1">
                <a:solidFill>
                  <a:srgbClr val="003300"/>
                </a:solidFill>
              </a:rPr>
              <a:t>Ymateb</a:t>
            </a:r>
            <a:r>
              <a:rPr lang="en-GB" altLang="en-US" sz="1350" b="1" dirty="0">
                <a:solidFill>
                  <a:srgbClr val="003300"/>
                </a:solidFill>
              </a:rPr>
              <a:t> </a:t>
            </a:r>
            <a:r>
              <a:rPr lang="en-GB" altLang="en-US" sz="1350" b="1" dirty="0" err="1">
                <a:solidFill>
                  <a:srgbClr val="003300"/>
                </a:solidFill>
              </a:rPr>
              <a:t>Datgysylltiedig</a:t>
            </a:r>
            <a:endParaRPr lang="en-GB" altLang="en-US" sz="1350" b="1" dirty="0">
              <a:solidFill>
                <a:srgbClr val="003300"/>
              </a:solidFill>
            </a:endParaRPr>
          </a:p>
          <a:p>
            <a:pPr algn="r"/>
            <a:r>
              <a:rPr lang="en-GB" altLang="en-US" sz="1350" b="1" dirty="0" err="1">
                <a:solidFill>
                  <a:srgbClr val="003300"/>
                </a:solidFill>
              </a:rPr>
              <a:t>Ymladd</a:t>
            </a:r>
            <a:endParaRPr lang="en-GB" altLang="en-US" sz="1350" b="1" dirty="0">
              <a:solidFill>
                <a:srgbClr val="003300"/>
              </a:solidFill>
            </a:endParaRPr>
          </a:p>
          <a:p>
            <a:pPr algn="r"/>
            <a:r>
              <a:rPr lang="en-GB" altLang="en-US" sz="1350" b="1" dirty="0" err="1">
                <a:solidFill>
                  <a:srgbClr val="003300"/>
                </a:solidFill>
              </a:rPr>
              <a:t>Ffoi</a:t>
            </a:r>
            <a:endParaRPr lang="en-GB" altLang="en-US" sz="1350" b="1" dirty="0">
              <a:solidFill>
                <a:srgbClr val="003300"/>
              </a:solidFill>
            </a:endParaRPr>
          </a:p>
          <a:p>
            <a:pPr algn="r"/>
            <a:r>
              <a:rPr lang="en-GB" altLang="en-US" sz="1350" b="1" dirty="0" err="1">
                <a:solidFill>
                  <a:srgbClr val="003300"/>
                </a:solidFill>
              </a:rPr>
              <a:t>Rhewi</a:t>
            </a:r>
            <a:endParaRPr lang="en-GB" altLang="en-US" sz="1800" dirty="0">
              <a:solidFill>
                <a:srgbClr val="003300"/>
              </a:solidFill>
            </a:endParaRPr>
          </a:p>
        </p:txBody>
      </p:sp>
      <p:sp>
        <p:nvSpPr>
          <p:cNvPr id="9" name="Text Box 28">
            <a:extLst>
              <a:ext uri="{FF2B5EF4-FFF2-40B4-BE49-F238E27FC236}">
                <a16:creationId xmlns:a16="http://schemas.microsoft.com/office/drawing/2014/main" id="{54E42DBB-0C47-40D0-BD45-B5CE48CC1848}"/>
              </a:ext>
            </a:extLst>
          </p:cNvPr>
          <p:cNvSpPr txBox="1">
            <a:spLocks noChangeArrowheads="1"/>
          </p:cNvSpPr>
          <p:nvPr/>
        </p:nvSpPr>
        <p:spPr bwMode="auto">
          <a:xfrm>
            <a:off x="8136000" y="3960674"/>
            <a:ext cx="17716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en-US" sz="1600" b="1" dirty="0" err="1">
                <a:solidFill>
                  <a:srgbClr val="FF0000"/>
                </a:solidFill>
                <a:cs typeface="Arial" panose="020B0604020202020204" pitchFamily="34" charset="0"/>
              </a:rPr>
              <a:t>Ofn</a:t>
            </a:r>
            <a:endParaRPr lang="en-GB" altLang="en-US" sz="1600" b="1" dirty="0">
              <a:solidFill>
                <a:srgbClr val="FF0000"/>
              </a:solidFill>
              <a:cs typeface="Arial" panose="020B0604020202020204" pitchFamily="34" charset="0"/>
            </a:endParaRPr>
          </a:p>
          <a:p>
            <a:r>
              <a:rPr lang="en-GB" altLang="en-US" sz="1600" b="1" dirty="0" err="1">
                <a:solidFill>
                  <a:srgbClr val="FF0000"/>
                </a:solidFill>
                <a:cs typeface="Arial" panose="020B0604020202020204" pitchFamily="34" charset="0"/>
              </a:rPr>
              <a:t>Cywilydd</a:t>
            </a:r>
            <a:endParaRPr lang="en-GB" altLang="en-US" sz="1600" b="1" dirty="0">
              <a:solidFill>
                <a:srgbClr val="FF0000"/>
              </a:solidFill>
              <a:cs typeface="Arial" panose="020B0604020202020204" pitchFamily="34" charset="0"/>
            </a:endParaRPr>
          </a:p>
          <a:p>
            <a:r>
              <a:rPr lang="en-GB" altLang="en-US" sz="1600" b="1" dirty="0">
                <a:solidFill>
                  <a:srgbClr val="FF0000"/>
                </a:solidFill>
                <a:cs typeface="Arial" panose="020B0604020202020204" pitchFamily="34" charset="0"/>
              </a:rPr>
              <a:t>Braw</a:t>
            </a:r>
          </a:p>
          <a:p>
            <a:r>
              <a:rPr lang="en-GB" altLang="en-US" sz="1600" b="1" i="1" dirty="0" err="1">
                <a:solidFill>
                  <a:srgbClr val="FF0000"/>
                </a:solidFill>
                <a:cs typeface="Arial" panose="020B0604020202020204" pitchFamily="34" charset="0"/>
              </a:rPr>
              <a:t>Llethol</a:t>
            </a:r>
            <a:endParaRPr lang="en-GB" altLang="en-US" sz="1600" b="1" i="1" dirty="0">
              <a:solidFill>
                <a:srgbClr val="FF0000"/>
              </a:solidFill>
              <a:cs typeface="Arial" panose="020B0604020202020204" pitchFamily="34" charset="0"/>
            </a:endParaRPr>
          </a:p>
          <a:p>
            <a:pPr algn="r"/>
            <a:endParaRPr lang="en-GB" altLang="en-US" sz="1600" dirty="0">
              <a:solidFill>
                <a:srgbClr val="FF0000"/>
              </a:solidFill>
              <a:cs typeface="Arial" panose="020B0604020202020204" pitchFamily="34" charset="0"/>
            </a:endParaRPr>
          </a:p>
        </p:txBody>
      </p:sp>
    </p:spTree>
    <p:extLst>
      <p:ext uri="{BB962C8B-B14F-4D97-AF65-F5344CB8AC3E}">
        <p14:creationId xmlns:p14="http://schemas.microsoft.com/office/powerpoint/2010/main" val="3973233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809411" cy="1325563"/>
          </a:xfrm>
        </p:spPr>
        <p:txBody>
          <a:bodyPr/>
          <a:lstStyle/>
          <a:p>
            <a:pPr algn="ctr"/>
            <a:r>
              <a:rPr lang="en-GB" dirty="0" err="1">
                <a:latin typeface="Arial" panose="020B0604020202020204" pitchFamily="34" charset="0"/>
                <a:cs typeface="Arial" panose="020B0604020202020204" pitchFamily="34" charset="0"/>
              </a:rPr>
              <a:t>Ymatebion</a:t>
            </a:r>
            <a:r>
              <a:rPr lang="en-GB" dirty="0">
                <a:latin typeface="Arial" panose="020B0604020202020204" pitchFamily="34" charset="0"/>
                <a:cs typeface="Arial" panose="020B0604020202020204" pitchFamily="34" charset="0"/>
              </a:rPr>
              <a:t> – </a:t>
            </a:r>
            <a:r>
              <a:rPr lang="en-GB" dirty="0" err="1">
                <a:latin typeface="Arial" panose="020B0604020202020204" pitchFamily="34" charset="0"/>
                <a:cs typeface="Arial" panose="020B0604020202020204" pitchFamily="34" charset="0"/>
              </a:rPr>
              <a:t>Cysylltu</a:t>
            </a:r>
            <a:r>
              <a:rPr lang="en-GB" dirty="0">
                <a:latin typeface="Arial" panose="020B0604020202020204" pitchFamily="34" charset="0"/>
                <a:cs typeface="Arial" panose="020B0604020202020204" pitchFamily="34" charset="0"/>
              </a:rPr>
              <a:t> ac </a:t>
            </a:r>
            <a:r>
              <a:rPr lang="en-GB" dirty="0" err="1">
                <a:latin typeface="Arial" panose="020B0604020202020204" pitchFamily="34" charset="0"/>
                <a:cs typeface="Arial" panose="020B0604020202020204" pitchFamily="34" charset="0"/>
              </a:rPr>
              <a:t>osgoi</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pPr marL="742950" lvl="1" indent="-285750">
              <a:lnSpc>
                <a:spcPct val="100000"/>
              </a:lnSpc>
              <a:spcBef>
                <a:spcPct val="20000"/>
              </a:spcBef>
            </a:pPr>
            <a:endParaRPr lang="en-US" altLang="en-US" sz="2000" dirty="0">
              <a:latin typeface="Arial" panose="020B0604020202020204" pitchFamily="34" charset="0"/>
              <a:cs typeface="Arial" panose="020B0604020202020204" pitchFamily="34" charset="0"/>
            </a:endParaRPr>
          </a:p>
          <a:p>
            <a:pPr marL="742950" lvl="1" indent="-285750">
              <a:lnSpc>
                <a:spcPct val="100000"/>
              </a:lnSpc>
              <a:spcBef>
                <a:spcPct val="20000"/>
              </a:spcBef>
            </a:pPr>
            <a:r>
              <a:rPr lang="en-US" altLang="en-US" sz="3200" dirty="0">
                <a:latin typeface="Arial" panose="020B0604020202020204" pitchFamily="34" charset="0"/>
                <a:cs typeface="Arial" panose="020B0604020202020204" pitchFamily="34" charset="0"/>
              </a:rPr>
              <a:t>Mae </a:t>
            </a:r>
            <a:r>
              <a:rPr lang="en-US" altLang="en-US" sz="3200" dirty="0" err="1">
                <a:latin typeface="Arial" panose="020B0604020202020204" pitchFamily="34" charset="0"/>
                <a:cs typeface="Arial" panose="020B0604020202020204" pitchFamily="34" charset="0"/>
              </a:rPr>
              <a:t>ymatebion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ymddygiad</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annisgwyl</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neu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amhriodol</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yn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bresennol</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yn</a:t>
            </a:r>
            <a:r>
              <a:rPr lang="en-US" altLang="en-US" sz="3200" dirty="0">
                <a:latin typeface="Arial" panose="020B0604020202020204" pitchFamily="34" charset="0"/>
                <a:cs typeface="Arial" panose="020B0604020202020204" pitchFamily="34" charset="0"/>
              </a:rPr>
              <a:t> y RHIANT </a:t>
            </a:r>
            <a:r>
              <a:rPr lang="en-US" altLang="en-US" sz="3200" dirty="0" err="1">
                <a:latin typeface="Arial" panose="020B0604020202020204" pitchFamily="34" charset="0"/>
                <a:cs typeface="Arial" panose="020B0604020202020204" pitchFamily="34" charset="0"/>
              </a:rPr>
              <a:t>a’r</a:t>
            </a:r>
            <a:r>
              <a:rPr lang="en-US" altLang="en-US" sz="3200" dirty="0">
                <a:latin typeface="Arial" panose="020B0604020202020204" pitchFamily="34" charset="0"/>
                <a:cs typeface="Arial" panose="020B0604020202020204" pitchFamily="34" charset="0"/>
              </a:rPr>
              <a:t> PLENTYN</a:t>
            </a:r>
          </a:p>
          <a:p>
            <a:pPr marL="457200" lvl="1" indent="0">
              <a:lnSpc>
                <a:spcPct val="100000"/>
              </a:lnSpc>
              <a:spcBef>
                <a:spcPct val="20000"/>
              </a:spcBef>
              <a:buNone/>
            </a:pPr>
            <a:endParaRPr lang="en-US" altLang="en-US" sz="3200" dirty="0">
              <a:solidFill>
                <a:prstClr val="black"/>
              </a:solidFill>
              <a:latin typeface="Arial" panose="020B0604020202020204" pitchFamily="34" charset="0"/>
              <a:cs typeface="Arial" panose="020B0604020202020204" pitchFamily="34" charset="0"/>
            </a:endParaRPr>
          </a:p>
          <a:p>
            <a:pPr marL="742950" lvl="1" indent="-285750">
              <a:lnSpc>
                <a:spcPct val="100000"/>
              </a:lnSpc>
              <a:spcBef>
                <a:spcPct val="20000"/>
              </a:spcBef>
            </a:pPr>
            <a:r>
              <a:rPr lang="en-US" altLang="en-US" sz="3200" dirty="0" err="1">
                <a:latin typeface="Arial" panose="020B0604020202020204" pitchFamily="34" charset="0"/>
                <a:cs typeface="Arial" panose="020B0604020202020204" pitchFamily="34" charset="0"/>
              </a:rPr>
              <a:t>Gallai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mynegiant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wyneb</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amddiffynnol</a:t>
            </a:r>
            <a:r>
              <a:rPr lang="en-US" altLang="en-US" sz="3200" dirty="0">
                <a:latin typeface="Arial" panose="020B0604020202020204" pitchFamily="34" charset="0"/>
                <a:cs typeface="Arial" panose="020B0604020202020204" pitchFamily="34" charset="0"/>
              </a:rPr>
              <a:t> a </a:t>
            </a:r>
            <a:r>
              <a:rPr lang="en-US" altLang="en-US" sz="3200" dirty="0" err="1">
                <a:latin typeface="Arial" panose="020B0604020202020204" pitchFamily="34" charset="0"/>
                <a:cs typeface="Arial" panose="020B0604020202020204" pitchFamily="34" charset="0"/>
              </a:rPr>
              <a:t>geiriau’r</a:t>
            </a:r>
            <a:r>
              <a:rPr lang="en-US" altLang="en-US" sz="3200" dirty="0">
                <a:latin typeface="Arial" panose="020B0604020202020204" pitchFamily="34" charset="0"/>
                <a:cs typeface="Arial" panose="020B0604020202020204" pitchFamily="34" charset="0"/>
              </a:rPr>
              <a:t> plant </a:t>
            </a:r>
            <a:r>
              <a:rPr lang="en-US" altLang="en-US" sz="3200" dirty="0" err="1">
                <a:latin typeface="Arial" panose="020B0604020202020204" pitchFamily="34" charset="0"/>
                <a:cs typeface="Arial" panose="020B0604020202020204" pitchFamily="34" charset="0"/>
              </a:rPr>
              <a:t>achosi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ochr</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chwith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ymennydd</a:t>
            </a:r>
            <a:r>
              <a:rPr lang="en-US" altLang="en-US" sz="3200" dirty="0">
                <a:latin typeface="Arial" panose="020B0604020202020204" pitchFamily="34" charset="0"/>
                <a:cs typeface="Arial" panose="020B0604020202020204" pitchFamily="34" charset="0"/>
              </a:rPr>
              <a:t> y </a:t>
            </a:r>
            <a:r>
              <a:rPr lang="en-US" altLang="en-US" sz="3200" dirty="0" err="1">
                <a:latin typeface="Arial" panose="020B0604020202020204" pitchFamily="34" charset="0"/>
                <a:cs typeface="Arial" panose="020B0604020202020204" pitchFamily="34" charset="0"/>
              </a:rPr>
              <a:t>rhiant</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a:solidFill>
                  <a:srgbClr val="F79646">
                    <a:lumMod val="75000"/>
                  </a:srgbClr>
                </a:solidFill>
                <a:latin typeface="Arial" panose="020B0604020202020204" pitchFamily="34" charset="0"/>
                <a:cs typeface="Arial" panose="020B0604020202020204" pitchFamily="34" charset="0"/>
              </a:rPr>
              <a:t>“</a:t>
            </a:r>
            <a:r>
              <a:rPr lang="en-US" altLang="en-US" sz="3200" dirty="0" err="1">
                <a:solidFill>
                  <a:srgbClr val="F79646">
                    <a:lumMod val="75000"/>
                  </a:srgbClr>
                </a:solidFill>
                <a:latin typeface="Arial" panose="020B0604020202020204" pitchFamily="34" charset="0"/>
                <a:cs typeface="Arial" panose="020B0604020202020204" pitchFamily="34" charset="0"/>
              </a:rPr>
              <a:t>Sgwn</a:t>
            </a:r>
            <a:r>
              <a:rPr lang="en-US" altLang="en-US" sz="3200" dirty="0">
                <a:solidFill>
                  <a:srgbClr val="F79646">
                    <a:lumMod val="75000"/>
                  </a:srgbClr>
                </a:solidFill>
                <a:latin typeface="Arial" panose="020B0604020202020204" pitchFamily="34" charset="0"/>
                <a:cs typeface="Arial" panose="020B0604020202020204" pitchFamily="34" charset="0"/>
              </a:rPr>
              <a:t> </a:t>
            </a:r>
            <a:r>
              <a:rPr lang="en-US" altLang="en-US" sz="3200" dirty="0" err="1">
                <a:solidFill>
                  <a:srgbClr val="F79646">
                    <a:lumMod val="75000"/>
                  </a:srgbClr>
                </a:solidFill>
                <a:latin typeface="Arial" panose="020B0604020202020204" pitchFamily="34" charset="0"/>
                <a:cs typeface="Arial" panose="020B0604020202020204" pitchFamily="34" charset="0"/>
              </a:rPr>
              <a:t>i</a:t>
            </a:r>
            <a:r>
              <a:rPr lang="en-US" altLang="en-US" sz="3200" dirty="0">
                <a:solidFill>
                  <a:srgbClr val="F79646">
                    <a:lumMod val="75000"/>
                  </a:srgbClr>
                </a:solidFill>
                <a:latin typeface="Arial" panose="020B0604020202020204" pitchFamily="34" charset="0"/>
                <a:cs typeface="Arial" panose="020B0604020202020204" pitchFamily="34" charset="0"/>
              </a:rPr>
              <a:t> pam…” </a:t>
            </a:r>
            <a:r>
              <a:rPr lang="en-US" altLang="en-US" sz="3200" dirty="0" err="1">
                <a:latin typeface="Arial" panose="020B0604020202020204" pitchFamily="34" charset="0"/>
                <a:cs typeface="Arial" panose="020B0604020202020204" pitchFamily="34" charset="0"/>
              </a:rPr>
              <a: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atal</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agwedd</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amddiffynnol</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emosiynol</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yn</a:t>
            </a:r>
            <a:r>
              <a:rPr lang="en-US" altLang="en-US" sz="3200" dirty="0">
                <a:latin typeface="Arial" panose="020B0604020202020204" pitchFamily="34" charset="0"/>
                <a:cs typeface="Arial" panose="020B0604020202020204" pitchFamily="34" charset="0"/>
              </a:rPr>
              <a:t> y </a:t>
            </a:r>
            <a:r>
              <a:rPr lang="en-US" altLang="en-US" sz="3200" dirty="0" err="1">
                <a:latin typeface="Arial" panose="020B0604020202020204" pitchFamily="34" charset="0"/>
                <a:cs typeface="Arial" panose="020B0604020202020204" pitchFamily="34" charset="0"/>
              </a:rPr>
              <a:t>rhiant</a:t>
            </a:r>
            <a:r>
              <a:rPr lang="en-US" altLang="en-US" sz="3200" dirty="0">
                <a:latin typeface="Arial" panose="020B0604020202020204" pitchFamily="34" charset="0"/>
                <a:cs typeface="Arial" panose="020B0604020202020204" pitchFamily="34" charset="0"/>
              </a:rPr>
              <a:t> ac </a:t>
            </a:r>
            <a:r>
              <a:rPr lang="en-US" altLang="en-US" sz="3200" dirty="0" err="1">
                <a:latin typeface="Arial" panose="020B0604020202020204" pitchFamily="34" charset="0"/>
                <a:cs typeface="Arial" panose="020B0604020202020204" pitchFamily="34" charset="0"/>
              </a:rPr>
              <a:t>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annog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ymgysylltu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yn</a:t>
            </a:r>
            <a:r>
              <a:rPr lang="en-US" altLang="en-US" sz="3200" dirty="0">
                <a:latin typeface="Arial" panose="020B0604020202020204" pitchFamily="34" charset="0"/>
                <a:cs typeface="Arial" panose="020B0604020202020204" pitchFamily="34" charset="0"/>
              </a:rPr>
              <a:t> y </a:t>
            </a:r>
            <a:r>
              <a:rPr lang="en-US" altLang="en-US" sz="3200" dirty="0" err="1">
                <a:latin typeface="Arial" panose="020B0604020202020204" pitchFamily="34" charset="0"/>
                <a:cs typeface="Arial" panose="020B0604020202020204" pitchFamily="34" charset="0"/>
              </a:rPr>
              <a:t>plentyn</a:t>
            </a:r>
            <a:r>
              <a:rPr lang="en-US" altLang="en-US" sz="3200"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89990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dirty="0" err="1">
                <a:latin typeface="Arial" panose="020B0604020202020204" pitchFamily="34" charset="0"/>
                <a:cs typeface="Arial" panose="020B0604020202020204" pitchFamily="34" charset="0"/>
              </a:rPr>
              <a:t>Trawma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a’r</a:t>
            </a:r>
            <a:r>
              <a:rPr lang="en-GB" dirty="0">
                <a:latin typeface="Arial" panose="020B0604020202020204" pitchFamily="34" charset="0"/>
                <a:cs typeface="Arial" panose="020B0604020202020204" pitchFamily="34" charset="0"/>
              </a:rPr>
              <a:t> </a:t>
            </a:r>
            <a:r>
              <a:rPr lang="en-GB" dirty="0" err="1">
                <a:solidFill>
                  <a:srgbClr val="FF0000"/>
                </a:solidFill>
                <a:latin typeface="Arial" panose="020B0604020202020204" pitchFamily="34" charset="0"/>
                <a:cs typeface="Arial" panose="020B0604020202020204" pitchFamily="34" charset="0"/>
              </a:rPr>
              <a:t>rhwystr</a:t>
            </a:r>
            <a:r>
              <a:rPr lang="en-GB" dirty="0">
                <a:solidFill>
                  <a:srgbClr val="FF0000"/>
                </a:solidFill>
                <a:latin typeface="Arial" panose="020B0604020202020204" pitchFamily="34" charset="0"/>
                <a:cs typeface="Arial" panose="020B0604020202020204" pitchFamily="34" charset="0"/>
              </a:rPr>
              <a:t> </a:t>
            </a:r>
            <a:r>
              <a:rPr lang="en-GB" dirty="0" err="1">
                <a:solidFill>
                  <a:srgbClr val="FF0000"/>
                </a:solidFill>
                <a:latin typeface="Arial" panose="020B0604020202020204" pitchFamily="34" charset="0"/>
                <a:cs typeface="Arial" panose="020B0604020202020204" pitchFamily="34" charset="0"/>
              </a:rPr>
              <a:t>ofn</a:t>
            </a:r>
            <a:endParaRPr lang="en-GB"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61110" y="2292295"/>
            <a:ext cx="10824525" cy="3416300"/>
          </a:xfrm>
        </p:spPr>
        <p:txBody>
          <a:bodyPr>
            <a:noAutofit/>
          </a:bodyPr>
          <a:lstStyle/>
          <a:p>
            <a:pPr marL="342900" lvl="0" indent="-342900">
              <a:lnSpc>
                <a:spcPct val="100000"/>
              </a:lnSpc>
              <a:spcBef>
                <a:spcPct val="20000"/>
              </a:spcBef>
            </a:pPr>
            <a:r>
              <a:rPr lang="en-US" altLang="en-US" dirty="0" err="1">
                <a:latin typeface="Arial" panose="020B0604020202020204" pitchFamily="34" charset="0"/>
                <a:cs typeface="Arial" panose="020B0604020202020204" pitchFamily="34" charset="0"/>
              </a:rPr>
              <a:t>Bydd</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trawma’n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achosi’r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plentyn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ddychwelyd</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oedran</a:t>
            </a:r>
            <a:r>
              <a:rPr lang="en-US" altLang="en-US" dirty="0">
                <a:latin typeface="Arial" panose="020B0604020202020204" pitchFamily="34" charset="0"/>
                <a:cs typeface="Arial" panose="020B0604020202020204" pitchFamily="34" charset="0"/>
              </a:rPr>
              <a:t> pan </a:t>
            </a:r>
            <a:r>
              <a:rPr lang="en-US" altLang="en-US" dirty="0" err="1">
                <a:latin typeface="Arial" panose="020B0604020202020204" pitchFamily="34" charset="0"/>
                <a:cs typeface="Arial" panose="020B0604020202020204" pitchFamily="34" charset="0"/>
              </a:rPr>
              <a:t>fu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iddynt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brofi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trawma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cynnar</a:t>
            </a:r>
            <a:endParaRPr lang="en-US" altLang="en-US" dirty="0">
              <a:latin typeface="Arial" panose="020B0604020202020204" pitchFamily="34" charset="0"/>
              <a:cs typeface="Arial" panose="020B0604020202020204" pitchFamily="34" charset="0"/>
            </a:endParaRPr>
          </a:p>
          <a:p>
            <a:pPr marL="342900" lvl="0" indent="-342900">
              <a:lnSpc>
                <a:spcPct val="100000"/>
              </a:lnSpc>
              <a:spcBef>
                <a:spcPct val="20000"/>
              </a:spcBef>
            </a:pPr>
            <a:endParaRPr lang="en-US" altLang="en-US"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US" altLang="en-US" dirty="0" err="1">
                <a:latin typeface="Arial" panose="020B0604020202020204" pitchFamily="34" charset="0"/>
                <a:cs typeface="Arial" panose="020B0604020202020204" pitchFamily="34" charset="0"/>
              </a:rPr>
              <a:t>Gallai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ysgogwr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fynd</a:t>
            </a:r>
            <a:r>
              <a:rPr lang="en-US"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â’r</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plentyn</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yn</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ôl</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i’r</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trawma</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cs typeface="Arial" panose="020B0604020202020204" pitchFamily="34" charset="0"/>
              </a:rPr>
              <a:t>yn</a:t>
            </a:r>
            <a:r>
              <a:rPr lang="en-GB" altLang="en-US" dirty="0">
                <a:latin typeface="Arial" panose="020B0604020202020204" pitchFamily="34" charset="0"/>
                <a:cs typeface="Arial" panose="020B0604020202020204" pitchFamily="34" charset="0"/>
              </a:rPr>
              <a:t> y </a:t>
            </a:r>
            <a:r>
              <a:rPr lang="en-GB" altLang="en-US" dirty="0" err="1">
                <a:latin typeface="Arial" panose="020B0604020202020204" pitchFamily="34" charset="0"/>
                <a:cs typeface="Arial" panose="020B0604020202020204" pitchFamily="34" charset="0"/>
              </a:rPr>
              <a:t>gorffennol</a:t>
            </a:r>
            <a:endParaRPr lang="en-US" altLang="en-US" dirty="0">
              <a:latin typeface="Arial" panose="020B0604020202020204" pitchFamily="34" charset="0"/>
              <a:cs typeface="Arial" panose="020B0604020202020204" pitchFamily="34" charset="0"/>
            </a:endParaRPr>
          </a:p>
          <a:p>
            <a:pPr marL="342900" lvl="0" indent="-342900">
              <a:lnSpc>
                <a:spcPct val="100000"/>
              </a:lnSpc>
              <a:spcBef>
                <a:spcPct val="20000"/>
              </a:spcBef>
            </a:pPr>
            <a:endParaRPr lang="en-US" altLang="en-US"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US" altLang="en-US" dirty="0" err="1">
                <a:latin typeface="Arial" panose="020B0604020202020204" pitchFamily="34" charset="0"/>
                <a:cs typeface="Arial" panose="020B0604020202020204" pitchFamily="34" charset="0"/>
              </a:rPr>
              <a:t>Yr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enw</a:t>
            </a:r>
            <a:r>
              <a:rPr lang="en-US" altLang="en-US" dirty="0">
                <a:latin typeface="Arial" panose="020B0604020202020204" pitchFamily="34" charset="0"/>
                <a:cs typeface="Arial" panose="020B0604020202020204" pitchFamily="34" charset="0"/>
              </a:rPr>
              <a:t> a </a:t>
            </a:r>
            <a:r>
              <a:rPr lang="en-US" altLang="en-US" dirty="0" err="1">
                <a:latin typeface="Arial" panose="020B0604020202020204" pitchFamily="34" charset="0"/>
                <a:cs typeface="Arial" panose="020B0604020202020204" pitchFamily="34" charset="0"/>
              </a:rPr>
              <a:t>roddir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gan</a:t>
            </a:r>
            <a:r>
              <a:rPr lang="en-US" altLang="en-US" dirty="0">
                <a:latin typeface="Arial" panose="020B0604020202020204" pitchFamily="34" charset="0"/>
                <a:cs typeface="Arial" panose="020B0604020202020204" pitchFamily="34" charset="0"/>
              </a:rPr>
              <a:t> Bryan Post </a:t>
            </a:r>
            <a:r>
              <a:rPr lang="en-US" altLang="en-US" dirty="0" err="1">
                <a:latin typeface="Arial" panose="020B0604020202020204" pitchFamily="34" charset="0"/>
                <a:cs typeface="Arial" panose="020B0604020202020204" pitchFamily="34" charset="0"/>
              </a:rPr>
              <a:t>ar</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hwn</a:t>
            </a:r>
            <a:r>
              <a:rPr lang="en-US" altLang="en-US" dirty="0">
                <a:latin typeface="Arial" panose="020B0604020202020204" pitchFamily="34" charset="0"/>
                <a:cs typeface="Arial" panose="020B0604020202020204" pitchFamily="34" charset="0"/>
              </a:rPr>
              <a:t> </a:t>
            </a:r>
            <a:r>
              <a:rPr lang="en-US" altLang="en-US" dirty="0" err="1">
                <a:solidFill>
                  <a:srgbClr val="F79646">
                    <a:lumMod val="75000"/>
                  </a:srgbClr>
                </a:solidFill>
                <a:latin typeface="Arial" panose="020B0604020202020204" pitchFamily="34" charset="0"/>
                <a:cs typeface="Arial" panose="020B0604020202020204" pitchFamily="34" charset="0"/>
              </a:rPr>
              <a:t>yw</a:t>
            </a:r>
            <a:r>
              <a:rPr lang="en-US" altLang="en-US" dirty="0">
                <a:solidFill>
                  <a:srgbClr val="F79646">
                    <a:lumMod val="75000"/>
                  </a:srgbClr>
                </a:solidFill>
                <a:latin typeface="Arial" panose="020B0604020202020204" pitchFamily="34" charset="0"/>
                <a:cs typeface="Arial" panose="020B0604020202020204" pitchFamily="34" charset="0"/>
              </a:rPr>
              <a:t> ‘y </a:t>
            </a:r>
            <a:r>
              <a:rPr lang="en-US" altLang="en-US" dirty="0" err="1">
                <a:solidFill>
                  <a:srgbClr val="F79646">
                    <a:lumMod val="75000"/>
                  </a:srgbClr>
                </a:solidFill>
                <a:latin typeface="Arial" panose="020B0604020202020204" pitchFamily="34" charset="0"/>
                <a:cs typeface="Arial" panose="020B0604020202020204" pitchFamily="34" charset="0"/>
              </a:rPr>
              <a:t>rhwystr</a:t>
            </a:r>
            <a:r>
              <a:rPr lang="en-US" altLang="en-US" dirty="0">
                <a:solidFill>
                  <a:srgbClr val="F79646">
                    <a:lumMod val="75000"/>
                  </a:srgbClr>
                </a:solidFill>
                <a:latin typeface="Arial" panose="020B0604020202020204" pitchFamily="34" charset="0"/>
                <a:cs typeface="Arial" panose="020B0604020202020204" pitchFamily="34" charset="0"/>
              </a:rPr>
              <a:t> </a:t>
            </a:r>
            <a:r>
              <a:rPr lang="en-US" altLang="en-US" dirty="0" err="1">
                <a:solidFill>
                  <a:srgbClr val="F79646">
                    <a:lumMod val="75000"/>
                  </a:srgbClr>
                </a:solidFill>
                <a:latin typeface="Arial" panose="020B0604020202020204" pitchFamily="34" charset="0"/>
                <a:cs typeface="Arial" panose="020B0604020202020204" pitchFamily="34" charset="0"/>
              </a:rPr>
              <a:t>ofn</a:t>
            </a:r>
            <a:r>
              <a:rPr lang="en-US" altLang="en-US" dirty="0">
                <a:solidFill>
                  <a:srgbClr val="F79646">
                    <a:lumMod val="75000"/>
                  </a:srgbClr>
                </a:solidFill>
                <a:latin typeface="Arial" panose="020B0604020202020204" pitchFamily="34" charset="0"/>
                <a:cs typeface="Arial" panose="020B0604020202020204" pitchFamily="34" charset="0"/>
              </a:rPr>
              <a:t>’</a:t>
            </a:r>
            <a:endParaRPr lang="en-US" altLang="en-US"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buNone/>
            </a:pPr>
            <a:endParaRPr lang="en-US" altLang="ja-JP"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pPr marL="342900" lvl="0" indent="-342900">
              <a:lnSpc>
                <a:spcPct val="100000"/>
              </a:lnSpc>
              <a:spcBef>
                <a:spcPct val="20000"/>
              </a:spcBef>
            </a:pPr>
            <a:r>
              <a:rPr lang="en-US" altLang="en-US" dirty="0" err="1">
                <a:latin typeface="Arial" panose="020B0604020202020204" pitchFamily="34" charset="0"/>
                <a:cs typeface="Arial" panose="020B0604020202020204" pitchFamily="34" charset="0"/>
              </a:rPr>
              <a:t>Gallai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pobl</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ifanc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ymddwyn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fel</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babanod</a:t>
            </a:r>
            <a:endParaRPr lang="en-US" altLang="en-US" dirty="0">
              <a:latin typeface="Arial" panose="020B0604020202020204" pitchFamily="34" charset="0"/>
              <a:cs typeface="Arial" panose="020B0604020202020204" pitchFamily="34" charset="0"/>
            </a:endParaRPr>
          </a:p>
          <a:p>
            <a:pPr marL="342900" lvl="0" indent="-342900">
              <a:lnSpc>
                <a:spcPct val="100000"/>
              </a:lnSpc>
              <a:spcBef>
                <a:spcPct val="20000"/>
              </a:spcBef>
            </a:pPr>
            <a:endParaRPr lang="en-US" altLang="en-US" dirty="0">
              <a:latin typeface="Arial" panose="020B0604020202020204" pitchFamily="34" charset="0"/>
              <a:cs typeface="Arial" panose="020B0604020202020204" pitchFamily="34" charset="0"/>
            </a:endParaRPr>
          </a:p>
          <a:p>
            <a:pPr marL="342900" lvl="0" indent="-342900">
              <a:lnSpc>
                <a:spcPct val="100000"/>
              </a:lnSpc>
              <a:spcBef>
                <a:spcPct val="20000"/>
              </a:spcBef>
            </a:pPr>
            <a:r>
              <a:rPr lang="en-US" altLang="en-US" dirty="0">
                <a:latin typeface="Arial" panose="020B0604020202020204" pitchFamily="34" charset="0"/>
                <a:cs typeface="Arial" panose="020B0604020202020204" pitchFamily="34" charset="0"/>
              </a:rPr>
              <a:t>Gall </a:t>
            </a:r>
            <a:r>
              <a:rPr lang="en-US" altLang="en-US" dirty="0" err="1">
                <a:latin typeface="Arial" panose="020B0604020202020204" pitchFamily="34" charset="0"/>
                <a:cs typeface="Arial" panose="020B0604020202020204" pitchFamily="34" charset="0"/>
              </a:rPr>
              <a:t>oedolion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ymddwyn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fel</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pobl</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ifanc</a:t>
            </a:r>
            <a:endParaRPr lang="en-US" altLang="en-US" dirty="0">
              <a:latin typeface="Arial" panose="020B0604020202020204" pitchFamily="34" charset="0"/>
              <a:cs typeface="Arial" panose="020B0604020202020204" pitchFamily="34" charset="0"/>
            </a:endParaRPr>
          </a:p>
          <a:p>
            <a:pPr marL="342900" lvl="0" indent="-342900">
              <a:lnSpc>
                <a:spcPct val="100000"/>
              </a:lnSpc>
              <a:spcBef>
                <a:spcPct val="20000"/>
              </a:spcBef>
            </a:pPr>
            <a:endParaRPr lang="en-US" altLang="en-US" dirty="0">
              <a:solidFill>
                <a:srgbClr val="F58223"/>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US" altLang="en-US" dirty="0" err="1">
                <a:solidFill>
                  <a:srgbClr val="F58223"/>
                </a:solidFill>
                <a:latin typeface="Arial" panose="020B0604020202020204" pitchFamily="34" charset="0"/>
                <a:cs typeface="Arial" panose="020B0604020202020204" pitchFamily="34" charset="0"/>
              </a:rPr>
              <a:t>Byddant</a:t>
            </a:r>
            <a:r>
              <a:rPr lang="en-US" altLang="en-US" dirty="0">
                <a:solidFill>
                  <a:srgbClr val="F58223"/>
                </a:solidFill>
                <a:latin typeface="Arial" panose="020B0604020202020204" pitchFamily="34" charset="0"/>
                <a:cs typeface="Arial" panose="020B0604020202020204" pitchFamily="34" charset="0"/>
              </a:rPr>
              <a:t> </a:t>
            </a:r>
            <a:r>
              <a:rPr lang="en-US" altLang="en-US" dirty="0" err="1">
                <a:solidFill>
                  <a:srgbClr val="F58223"/>
                </a:solidFill>
                <a:latin typeface="Arial" panose="020B0604020202020204" pitchFamily="34" charset="0"/>
                <a:cs typeface="Arial" panose="020B0604020202020204" pitchFamily="34" charset="0"/>
              </a:rPr>
              <a:t>yn</a:t>
            </a:r>
            <a:r>
              <a:rPr lang="en-US" altLang="en-US" dirty="0">
                <a:solidFill>
                  <a:srgbClr val="F58223"/>
                </a:solidFill>
                <a:latin typeface="Arial" panose="020B0604020202020204" pitchFamily="34" charset="0"/>
                <a:cs typeface="Arial" panose="020B0604020202020204" pitchFamily="34" charset="0"/>
              </a:rPr>
              <a:t> </a:t>
            </a:r>
            <a:r>
              <a:rPr lang="en-US" altLang="en-US" dirty="0" err="1">
                <a:solidFill>
                  <a:srgbClr val="F58223"/>
                </a:solidFill>
                <a:latin typeface="Arial" panose="020B0604020202020204" pitchFamily="34" charset="0"/>
                <a:cs typeface="Arial" panose="020B0604020202020204" pitchFamily="34" charset="0"/>
              </a:rPr>
              <a:t>ymddwyn</a:t>
            </a:r>
            <a:r>
              <a:rPr lang="en-US" altLang="en-US" dirty="0">
                <a:solidFill>
                  <a:srgbClr val="F58223"/>
                </a:solidFill>
                <a:latin typeface="Arial" panose="020B0604020202020204" pitchFamily="34" charset="0"/>
                <a:cs typeface="Arial" panose="020B0604020202020204" pitchFamily="34" charset="0"/>
              </a:rPr>
              <a:t> </a:t>
            </a:r>
            <a:r>
              <a:rPr lang="en-US" altLang="en-US" dirty="0" err="1">
                <a:solidFill>
                  <a:srgbClr val="F58223"/>
                </a:solidFill>
                <a:latin typeface="Arial" panose="020B0604020202020204" pitchFamily="34" charset="0"/>
                <a:cs typeface="Arial" panose="020B0604020202020204" pitchFamily="34" charset="0"/>
              </a:rPr>
              <a:t>yn</a:t>
            </a:r>
            <a:r>
              <a:rPr lang="en-US" altLang="en-US" dirty="0">
                <a:solidFill>
                  <a:srgbClr val="F58223"/>
                </a:solidFill>
                <a:latin typeface="Arial" panose="020B0604020202020204" pitchFamily="34" charset="0"/>
                <a:cs typeface="Arial" panose="020B0604020202020204" pitchFamily="34" charset="0"/>
              </a:rPr>
              <a:t> </a:t>
            </a:r>
            <a:r>
              <a:rPr lang="en-GB" altLang="en-US" dirty="0" err="1">
                <a:solidFill>
                  <a:srgbClr val="F58223"/>
                </a:solidFill>
                <a:latin typeface="Arial" panose="020B0604020202020204" pitchFamily="34" charset="0"/>
                <a:cs typeface="Arial" panose="020B0604020202020204" pitchFamily="34" charset="0"/>
              </a:rPr>
              <a:t>ôl</a:t>
            </a:r>
            <a:r>
              <a:rPr lang="en-GB" altLang="en-US" dirty="0">
                <a:solidFill>
                  <a:srgbClr val="F58223"/>
                </a:solidFill>
                <a:latin typeface="Arial" panose="020B0604020202020204" pitchFamily="34" charset="0"/>
                <a:cs typeface="Arial" panose="020B0604020202020204" pitchFamily="34" charset="0"/>
              </a:rPr>
              <a:t> </a:t>
            </a:r>
            <a:r>
              <a:rPr lang="en-GB" altLang="en-US" dirty="0" err="1">
                <a:solidFill>
                  <a:srgbClr val="F58223"/>
                </a:solidFill>
                <a:latin typeface="Arial" panose="020B0604020202020204" pitchFamily="34" charset="0"/>
                <a:cs typeface="Arial" panose="020B0604020202020204" pitchFamily="34" charset="0"/>
              </a:rPr>
              <a:t>eu</a:t>
            </a:r>
            <a:r>
              <a:rPr lang="en-GB" altLang="en-US" dirty="0">
                <a:solidFill>
                  <a:srgbClr val="F58223"/>
                </a:solidFill>
                <a:latin typeface="Arial" panose="020B0604020202020204" pitchFamily="34" charset="0"/>
                <a:cs typeface="Arial" panose="020B0604020202020204" pitchFamily="34" charset="0"/>
              </a:rPr>
              <a:t> </a:t>
            </a:r>
            <a:r>
              <a:rPr lang="en-GB" altLang="en-US" dirty="0" err="1">
                <a:solidFill>
                  <a:srgbClr val="F58223"/>
                </a:solidFill>
                <a:latin typeface="Arial" panose="020B0604020202020204" pitchFamily="34" charset="0"/>
                <a:cs typeface="Arial" panose="020B0604020202020204" pitchFamily="34" charset="0"/>
              </a:rPr>
              <a:t>hoedran</a:t>
            </a:r>
            <a:r>
              <a:rPr lang="en-GB" altLang="en-US" dirty="0">
                <a:solidFill>
                  <a:srgbClr val="F58223"/>
                </a:solidFill>
                <a:latin typeface="Arial" panose="020B0604020202020204" pitchFamily="34" charset="0"/>
                <a:cs typeface="Arial" panose="020B0604020202020204" pitchFamily="34" charset="0"/>
              </a:rPr>
              <a:t> </a:t>
            </a:r>
            <a:r>
              <a:rPr lang="en-GB" altLang="en-US" dirty="0" err="1">
                <a:solidFill>
                  <a:srgbClr val="F58223"/>
                </a:solidFill>
                <a:latin typeface="Arial" panose="020B0604020202020204" pitchFamily="34" charset="0"/>
                <a:cs typeface="Arial" panose="020B0604020202020204" pitchFamily="34" charset="0"/>
              </a:rPr>
              <a:t>emosiynol</a:t>
            </a:r>
            <a:r>
              <a:rPr lang="en-GB" altLang="en-US" dirty="0">
                <a:solidFill>
                  <a:srgbClr val="F58223"/>
                </a:solidFill>
                <a:latin typeface="Arial" panose="020B0604020202020204" pitchFamily="34" charset="0"/>
                <a:cs typeface="Arial" panose="020B0604020202020204" pitchFamily="34" charset="0"/>
              </a:rPr>
              <a:t>, </a:t>
            </a:r>
            <a:r>
              <a:rPr lang="en-GB" altLang="en-US" dirty="0" err="1">
                <a:solidFill>
                  <a:srgbClr val="F58223"/>
                </a:solidFill>
                <a:latin typeface="Arial" panose="020B0604020202020204" pitchFamily="34" charset="0"/>
                <a:cs typeface="Arial" panose="020B0604020202020204" pitchFamily="34" charset="0"/>
              </a:rPr>
              <a:t>nid</a:t>
            </a:r>
            <a:r>
              <a:rPr lang="en-GB" altLang="en-US" dirty="0">
                <a:solidFill>
                  <a:srgbClr val="F58223"/>
                </a:solidFill>
                <a:latin typeface="Arial" panose="020B0604020202020204" pitchFamily="34" charset="0"/>
                <a:cs typeface="Arial" panose="020B0604020202020204" pitchFamily="34" charset="0"/>
              </a:rPr>
              <a:t> </a:t>
            </a:r>
            <a:r>
              <a:rPr lang="en-GB" altLang="en-US" dirty="0" err="1">
                <a:solidFill>
                  <a:srgbClr val="F58223"/>
                </a:solidFill>
                <a:latin typeface="Arial" panose="020B0604020202020204" pitchFamily="34" charset="0"/>
                <a:cs typeface="Arial" panose="020B0604020202020204" pitchFamily="34" charset="0"/>
              </a:rPr>
              <a:t>eu</a:t>
            </a:r>
            <a:r>
              <a:rPr lang="en-GB" altLang="en-US" dirty="0">
                <a:solidFill>
                  <a:srgbClr val="F58223"/>
                </a:solidFill>
                <a:latin typeface="Arial" panose="020B0604020202020204" pitchFamily="34" charset="0"/>
                <a:cs typeface="Arial" panose="020B0604020202020204" pitchFamily="34" charset="0"/>
              </a:rPr>
              <a:t> </a:t>
            </a:r>
            <a:r>
              <a:rPr lang="en-GB" altLang="en-US" dirty="0" err="1">
                <a:solidFill>
                  <a:srgbClr val="F58223"/>
                </a:solidFill>
                <a:latin typeface="Arial" panose="020B0604020202020204" pitchFamily="34" charset="0"/>
                <a:cs typeface="Arial" panose="020B0604020202020204" pitchFamily="34" charset="0"/>
              </a:rPr>
              <a:t>hoedran</a:t>
            </a:r>
            <a:r>
              <a:rPr lang="en-GB" altLang="en-US" dirty="0">
                <a:solidFill>
                  <a:srgbClr val="F58223"/>
                </a:solidFill>
                <a:latin typeface="Arial" panose="020B0604020202020204" pitchFamily="34" charset="0"/>
                <a:cs typeface="Arial" panose="020B0604020202020204" pitchFamily="34" charset="0"/>
              </a:rPr>
              <a:t> </a:t>
            </a:r>
            <a:r>
              <a:rPr lang="en-GB" altLang="en-US" dirty="0" err="1">
                <a:solidFill>
                  <a:srgbClr val="F58223"/>
                </a:solidFill>
                <a:latin typeface="Arial" panose="020B0604020202020204" pitchFamily="34" charset="0"/>
                <a:cs typeface="Arial" panose="020B0604020202020204" pitchFamily="34" charset="0"/>
              </a:rPr>
              <a:t>meddyliol</a:t>
            </a:r>
            <a:r>
              <a:rPr lang="en-GB" altLang="en-US" dirty="0">
                <a:solidFill>
                  <a:srgbClr val="F58223"/>
                </a:solidFill>
                <a:latin typeface="Arial" panose="020B0604020202020204" pitchFamily="34" charset="0"/>
                <a:cs typeface="Arial" panose="020B0604020202020204" pitchFamily="34" charset="0"/>
              </a:rPr>
              <a:t> </a:t>
            </a:r>
            <a:r>
              <a:rPr lang="en-GB" altLang="en-US" dirty="0" err="1">
                <a:solidFill>
                  <a:srgbClr val="F58223"/>
                </a:solidFill>
                <a:latin typeface="Arial" panose="020B0604020202020204" pitchFamily="34" charset="0"/>
                <a:cs typeface="Arial" panose="020B0604020202020204" pitchFamily="34" charset="0"/>
              </a:rPr>
              <a:t>neu</a:t>
            </a:r>
            <a:r>
              <a:rPr lang="en-GB" altLang="en-US" dirty="0">
                <a:solidFill>
                  <a:srgbClr val="F58223"/>
                </a:solidFill>
                <a:latin typeface="Arial" panose="020B0604020202020204" pitchFamily="34" charset="0"/>
                <a:cs typeface="Arial" panose="020B0604020202020204" pitchFamily="34" charset="0"/>
              </a:rPr>
              <a:t> </a:t>
            </a:r>
            <a:r>
              <a:rPr lang="en-GB" altLang="en-US" dirty="0" err="1">
                <a:solidFill>
                  <a:srgbClr val="F58223"/>
                </a:solidFill>
                <a:latin typeface="Arial" panose="020B0604020202020204" pitchFamily="34" charset="0"/>
                <a:cs typeface="Arial" panose="020B0604020202020204" pitchFamily="34" charset="0"/>
              </a:rPr>
              <a:t>oedran</a:t>
            </a:r>
            <a:r>
              <a:rPr lang="en-GB" altLang="en-US" dirty="0">
                <a:solidFill>
                  <a:srgbClr val="F58223"/>
                </a:solidFill>
                <a:latin typeface="Arial" panose="020B0604020202020204" pitchFamily="34" charset="0"/>
                <a:cs typeface="Arial" panose="020B0604020202020204" pitchFamily="34" charset="0"/>
              </a:rPr>
              <a:t> </a:t>
            </a:r>
            <a:r>
              <a:rPr lang="en-GB" altLang="en-US" dirty="0" err="1">
                <a:solidFill>
                  <a:srgbClr val="F58223"/>
                </a:solidFill>
                <a:latin typeface="Arial" panose="020B0604020202020204" pitchFamily="34" charset="0"/>
                <a:cs typeface="Arial" panose="020B0604020202020204" pitchFamily="34" charset="0"/>
              </a:rPr>
              <a:t>cronolegol</a:t>
            </a:r>
            <a:endParaRPr lang="en-US" altLang="en-US" dirty="0">
              <a:solidFill>
                <a:srgbClr val="F58223"/>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US" altLang="en-US" dirty="0">
                <a:solidFill>
                  <a:prstClr val="black"/>
                </a:solidFill>
                <a:latin typeface="Arial" panose="020B0604020202020204" pitchFamily="34" charset="0"/>
                <a:cs typeface="Arial" panose="020B0604020202020204" pitchFamily="34" charset="0"/>
              </a:rPr>
              <a:t>(</a:t>
            </a:r>
            <a:r>
              <a:rPr lang="en-US" altLang="en-US" dirty="0" err="1">
                <a:solidFill>
                  <a:prstClr val="black"/>
                </a:solidFill>
                <a:latin typeface="Arial" panose="020B0604020202020204" pitchFamily="34" charset="0"/>
                <a:cs typeface="Arial" panose="020B0604020202020204" pitchFamily="34" charset="0"/>
              </a:rPr>
              <a:t>yn</a:t>
            </a:r>
            <a:r>
              <a:rPr lang="en-US" altLang="en-US" dirty="0">
                <a:solidFill>
                  <a:prstClr val="black"/>
                </a:solidFill>
                <a:latin typeface="Arial" panose="020B0604020202020204" pitchFamily="34" charset="0"/>
                <a:cs typeface="Arial" panose="020B0604020202020204" pitchFamily="34" charset="0"/>
              </a:rPr>
              <a:t> </a:t>
            </a:r>
            <a:r>
              <a:rPr lang="en-US" altLang="en-US" dirty="0" err="1">
                <a:solidFill>
                  <a:prstClr val="black"/>
                </a:solidFill>
                <a:latin typeface="Arial" panose="020B0604020202020204" pitchFamily="34" charset="0"/>
                <a:cs typeface="Arial" panose="020B0604020202020204" pitchFamily="34" charset="0"/>
              </a:rPr>
              <a:t>seiliedig</a:t>
            </a:r>
            <a:r>
              <a:rPr lang="en-US" altLang="en-US" dirty="0">
                <a:solidFill>
                  <a:prstClr val="black"/>
                </a:solidFill>
                <a:latin typeface="Arial" panose="020B0604020202020204" pitchFamily="34" charset="0"/>
                <a:cs typeface="Arial" panose="020B0604020202020204" pitchFamily="34" charset="0"/>
              </a:rPr>
              <a:t> </a:t>
            </a:r>
            <a:r>
              <a:rPr lang="en-US" altLang="en-US" dirty="0" err="1">
                <a:solidFill>
                  <a:prstClr val="black"/>
                </a:solidFill>
                <a:latin typeface="Arial" panose="020B0604020202020204" pitchFamily="34" charset="0"/>
                <a:cs typeface="Arial" panose="020B0604020202020204" pitchFamily="34" charset="0"/>
              </a:rPr>
              <a:t>ar</a:t>
            </a:r>
            <a:r>
              <a:rPr lang="en-US" altLang="en-US" dirty="0">
                <a:solidFill>
                  <a:prstClr val="black"/>
                </a:solidFill>
                <a:latin typeface="Arial" panose="020B0604020202020204" pitchFamily="34" charset="0"/>
                <a:cs typeface="Arial" panose="020B0604020202020204" pitchFamily="34" charset="0"/>
              </a:rPr>
              <a:t>  Bryan Post’s “The Great </a:t>
            </a:r>
            <a:r>
              <a:rPr lang="en-US" altLang="en-US" dirty="0" err="1">
                <a:solidFill>
                  <a:prstClr val="black"/>
                </a:solidFill>
                <a:latin typeface="Arial" panose="020B0604020202020204" pitchFamily="34" charset="0"/>
                <a:cs typeface="Arial" panose="020B0604020202020204" pitchFamily="34" charset="0"/>
              </a:rPr>
              <a:t>Behaviour</a:t>
            </a:r>
            <a:r>
              <a:rPr lang="en-US" altLang="en-US" dirty="0">
                <a:solidFill>
                  <a:prstClr val="black"/>
                </a:solidFill>
                <a:latin typeface="Arial" panose="020B0604020202020204" pitchFamily="34" charset="0"/>
                <a:cs typeface="Arial" panose="020B0604020202020204" pitchFamily="34" charset="0"/>
              </a:rPr>
              <a:t> Breakdown”)</a:t>
            </a:r>
          </a:p>
        </p:txBody>
      </p:sp>
      <p:sp>
        <p:nvSpPr>
          <p:cNvPr id="4" name="Footer Placeholder 3"/>
          <p:cNvSpPr>
            <a:spLocks noGrp="1"/>
          </p:cNvSpPr>
          <p:nvPr>
            <p:ph type="ftr" sz="quarter" idx="11"/>
          </p:nvPr>
        </p:nvSpPr>
        <p:spPr/>
        <p:txBody>
          <a:bodyPr/>
          <a:lstStyle/>
          <a:p>
            <a:r>
              <a:rPr lang="en-GB"/>
              <a:t>Achieving More Together / Cyflawni Mwy Gyda'n Gilydd</a:t>
            </a:r>
          </a:p>
        </p:txBody>
      </p:sp>
    </p:spTree>
    <p:extLst>
      <p:ext uri="{BB962C8B-B14F-4D97-AF65-F5344CB8AC3E}">
        <p14:creationId xmlns:p14="http://schemas.microsoft.com/office/powerpoint/2010/main" val="40739795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415</TotalTime>
  <Words>9362</Words>
  <Application>Microsoft Office PowerPoint</Application>
  <PresentationFormat>Widescreen</PresentationFormat>
  <Paragraphs>482</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Times</vt:lpstr>
      <vt:lpstr>Wingdings 3</vt:lpstr>
      <vt:lpstr>Ion Boardroom</vt:lpstr>
      <vt:lpstr>PowerPoint Presentation</vt:lpstr>
      <vt:lpstr>Fframwaith Datblygu a Hyfforddi Ôl-Mabwysiadu y GMC</vt:lpstr>
      <vt:lpstr>Byw gydag Ymddygiad Heriol</vt:lpstr>
      <vt:lpstr>Deilliannau Dysgu</vt:lpstr>
      <vt:lpstr> </vt:lpstr>
      <vt:lpstr>Maslow: Hierarchaeth Anghenion</vt:lpstr>
      <vt:lpstr>Yr ymateb trawma</vt:lpstr>
      <vt:lpstr>Ymatebion – Cysylltu ac osgoi</vt:lpstr>
      <vt:lpstr>Trawma a’r rhwystr ofn</vt:lpstr>
      <vt:lpstr>Achosion ‘gwylltineb’</vt:lpstr>
      <vt:lpstr>Mae gwylltineb yn amddiffyniad yn erbyn hunan-werth isel ac ofn cael ei wrthod</vt:lpstr>
      <vt:lpstr>Trais</vt:lpstr>
      <vt:lpstr>Strategaethau ail-rianta</vt:lpstr>
      <vt:lpstr>Ail-rianta i osgoi gwrthdaro</vt:lpstr>
      <vt:lpstr>Canlyniadau</vt:lpstr>
      <vt:lpstr> </vt:lpstr>
      <vt:lpstr>Datblygu Meddwl Achos ac Effaith</vt:lpstr>
      <vt:lpstr>Defnyddio sioc a syndod</vt:lpstr>
      <vt:lpstr>Prif awgrymiadau Bruce Perry</vt:lpstr>
      <vt:lpstr>  </vt:lpstr>
    </vt:vector>
  </TitlesOfParts>
  <Company>City of Cardiff Council - Cyngor Dinas Caerdydd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Helena</dc:creator>
  <cp:lastModifiedBy>Samantha Frith-Jones</cp:lastModifiedBy>
  <cp:revision>33</cp:revision>
  <dcterms:created xsi:type="dcterms:W3CDTF">2020-04-23T09:46:07Z</dcterms:created>
  <dcterms:modified xsi:type="dcterms:W3CDTF">2024-10-28T18:03:14Z</dcterms:modified>
</cp:coreProperties>
</file>