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A2093-5545-42C5-9BA1-DA2BFBA3F42F}" v="2" dt="2024-10-28T17:56:16.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891" autoAdjust="0"/>
  </p:normalViewPr>
  <p:slideViewPr>
    <p:cSldViewPr snapToGrid="0">
      <p:cViewPr varScale="1">
        <p:scale>
          <a:sx n="112" d="100"/>
          <a:sy n="112" d="100"/>
        </p:scale>
        <p:origin x="17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Frith-Jones" userId="eed08056-5216-417b-baf8-1a406d4415e7" providerId="ADAL" clId="{DF1A2093-5545-42C5-9BA1-DA2BFBA3F42F}"/>
    <pc:docChg chg="custSel modSld">
      <pc:chgData name="Samantha Frith-Jones" userId="eed08056-5216-417b-baf8-1a406d4415e7" providerId="ADAL" clId="{DF1A2093-5545-42C5-9BA1-DA2BFBA3F42F}" dt="2024-10-28T17:58:57.546" v="51" actId="1076"/>
      <pc:docMkLst>
        <pc:docMk/>
      </pc:docMkLst>
      <pc:sldChg chg="modSp">
        <pc:chgData name="Samantha Frith-Jones" userId="eed08056-5216-417b-baf8-1a406d4415e7" providerId="ADAL" clId="{DF1A2093-5545-42C5-9BA1-DA2BFBA3F42F}" dt="2024-10-28T17:56:02.294" v="0"/>
        <pc:sldMkLst>
          <pc:docMk/>
          <pc:sldMk cId="3885837271" sldId="256"/>
        </pc:sldMkLst>
        <pc:spChg chg="mod">
          <ac:chgData name="Samantha Frith-Jones" userId="eed08056-5216-417b-baf8-1a406d4415e7" providerId="ADAL" clId="{DF1A2093-5545-42C5-9BA1-DA2BFBA3F42F}" dt="2024-10-28T17:56:02.294" v="0"/>
          <ac:spMkLst>
            <pc:docMk/>
            <pc:sldMk cId="3885837271" sldId="256"/>
            <ac:spMk id="4" creationId="{00000000-0000-0000-0000-000000000000}"/>
          </ac:spMkLst>
        </pc:spChg>
      </pc:sldChg>
      <pc:sldChg chg="modSp mod">
        <pc:chgData name="Samantha Frith-Jones" userId="eed08056-5216-417b-baf8-1a406d4415e7" providerId="ADAL" clId="{DF1A2093-5545-42C5-9BA1-DA2BFBA3F42F}" dt="2024-10-28T17:56:25.852" v="21" actId="1076"/>
        <pc:sldMkLst>
          <pc:docMk/>
          <pc:sldMk cId="3266272730" sldId="257"/>
        </pc:sldMkLst>
        <pc:spChg chg="mod">
          <ac:chgData name="Samantha Frith-Jones" userId="eed08056-5216-417b-baf8-1a406d4415e7" providerId="ADAL" clId="{DF1A2093-5545-42C5-9BA1-DA2BFBA3F42F}" dt="2024-10-28T17:56:02.294" v="0"/>
          <ac:spMkLst>
            <pc:docMk/>
            <pc:sldMk cId="3266272730" sldId="257"/>
            <ac:spMk id="2" creationId="{00000000-0000-0000-0000-000000000000}"/>
          </ac:spMkLst>
        </pc:spChg>
        <pc:spChg chg="mod">
          <ac:chgData name="Samantha Frith-Jones" userId="eed08056-5216-417b-baf8-1a406d4415e7" providerId="ADAL" clId="{DF1A2093-5545-42C5-9BA1-DA2BFBA3F42F}" dt="2024-10-28T17:56:25.852" v="21" actId="1076"/>
          <ac:spMkLst>
            <pc:docMk/>
            <pc:sldMk cId="3266272730" sldId="257"/>
            <ac:spMk id="3" creationId="{00000000-0000-0000-0000-000000000000}"/>
          </ac:spMkLst>
        </pc:spChg>
        <pc:spChg chg="mod">
          <ac:chgData name="Samantha Frith-Jones" userId="eed08056-5216-417b-baf8-1a406d4415e7" providerId="ADAL" clId="{DF1A2093-5545-42C5-9BA1-DA2BFBA3F42F}" dt="2024-10-28T17:56:02.510" v="1" actId="27636"/>
          <ac:spMkLst>
            <pc:docMk/>
            <pc:sldMk cId="3266272730" sldId="257"/>
            <ac:spMk id="4" creationId="{00000000-0000-0000-0000-000000000000}"/>
          </ac:spMkLst>
        </pc:spChg>
      </pc:sldChg>
      <pc:sldChg chg="modSp mod">
        <pc:chgData name="Samantha Frith-Jones" userId="eed08056-5216-417b-baf8-1a406d4415e7" providerId="ADAL" clId="{DF1A2093-5545-42C5-9BA1-DA2BFBA3F42F}" dt="2024-10-28T17:56:42.263" v="24" actId="1076"/>
        <pc:sldMkLst>
          <pc:docMk/>
          <pc:sldMk cId="139138692" sldId="258"/>
        </pc:sldMkLst>
        <pc:spChg chg="mod">
          <ac:chgData name="Samantha Frith-Jones" userId="eed08056-5216-417b-baf8-1a406d4415e7" providerId="ADAL" clId="{DF1A2093-5545-42C5-9BA1-DA2BFBA3F42F}" dt="2024-10-28T17:56:02.294" v="0"/>
          <ac:spMkLst>
            <pc:docMk/>
            <pc:sldMk cId="139138692" sldId="258"/>
            <ac:spMk id="3" creationId="{00000000-0000-0000-0000-000000000000}"/>
          </ac:spMkLst>
        </pc:spChg>
        <pc:spChg chg="mod">
          <ac:chgData name="Samantha Frith-Jones" userId="eed08056-5216-417b-baf8-1a406d4415e7" providerId="ADAL" clId="{DF1A2093-5545-42C5-9BA1-DA2BFBA3F42F}" dt="2024-10-28T17:56:38.924" v="23" actId="1076"/>
          <ac:spMkLst>
            <pc:docMk/>
            <pc:sldMk cId="139138692" sldId="258"/>
            <ac:spMk id="4" creationId="{00000000-0000-0000-0000-000000000000}"/>
          </ac:spMkLst>
        </pc:spChg>
        <pc:picChg chg="mod">
          <ac:chgData name="Samantha Frith-Jones" userId="eed08056-5216-417b-baf8-1a406d4415e7" providerId="ADAL" clId="{DF1A2093-5545-42C5-9BA1-DA2BFBA3F42F}" dt="2024-10-28T17:56:42.263" v="24" actId="1076"/>
          <ac:picMkLst>
            <pc:docMk/>
            <pc:sldMk cId="139138692" sldId="258"/>
            <ac:picMk id="6" creationId="{00000000-0000-0000-0000-000000000000}"/>
          </ac:picMkLst>
        </pc:picChg>
      </pc:sldChg>
      <pc:sldChg chg="modSp mod">
        <pc:chgData name="Samantha Frith-Jones" userId="eed08056-5216-417b-baf8-1a406d4415e7" providerId="ADAL" clId="{DF1A2093-5545-42C5-9BA1-DA2BFBA3F42F}" dt="2024-10-28T17:56:02.533" v="3" actId="27636"/>
        <pc:sldMkLst>
          <pc:docMk/>
          <pc:sldMk cId="3722759621" sldId="259"/>
        </pc:sldMkLst>
        <pc:spChg chg="mod">
          <ac:chgData name="Samantha Frith-Jones" userId="eed08056-5216-417b-baf8-1a406d4415e7" providerId="ADAL" clId="{DF1A2093-5545-42C5-9BA1-DA2BFBA3F42F}" dt="2024-10-28T17:56:02.533" v="3" actId="27636"/>
          <ac:spMkLst>
            <pc:docMk/>
            <pc:sldMk cId="3722759621" sldId="259"/>
            <ac:spMk id="3" creationId="{00000000-0000-0000-0000-000000000000}"/>
          </ac:spMkLst>
        </pc:spChg>
        <pc:spChg chg="mod">
          <ac:chgData name="Samantha Frith-Jones" userId="eed08056-5216-417b-baf8-1a406d4415e7" providerId="ADAL" clId="{DF1A2093-5545-42C5-9BA1-DA2BFBA3F42F}" dt="2024-10-28T17:56:02.294" v="0"/>
          <ac:spMkLst>
            <pc:docMk/>
            <pc:sldMk cId="3722759621" sldId="259"/>
            <ac:spMk id="4" creationId="{00000000-0000-0000-0000-000000000000}"/>
          </ac:spMkLst>
        </pc:spChg>
      </pc:sldChg>
      <pc:sldChg chg="modSp mod">
        <pc:chgData name="Samantha Frith-Jones" userId="eed08056-5216-417b-baf8-1a406d4415e7" providerId="ADAL" clId="{DF1A2093-5545-42C5-9BA1-DA2BFBA3F42F}" dt="2024-10-28T17:56:47.864" v="25" actId="1076"/>
        <pc:sldMkLst>
          <pc:docMk/>
          <pc:sldMk cId="3164453309" sldId="260"/>
        </pc:sldMkLst>
        <pc:spChg chg="mod">
          <ac:chgData name="Samantha Frith-Jones" userId="eed08056-5216-417b-baf8-1a406d4415e7" providerId="ADAL" clId="{DF1A2093-5545-42C5-9BA1-DA2BFBA3F42F}" dt="2024-10-28T17:56:47.864" v="25" actId="1076"/>
          <ac:spMkLst>
            <pc:docMk/>
            <pc:sldMk cId="3164453309" sldId="260"/>
            <ac:spMk id="2" creationId="{00000000-0000-0000-0000-000000000000}"/>
          </ac:spMkLst>
        </pc:spChg>
        <pc:spChg chg="mod">
          <ac:chgData name="Samantha Frith-Jones" userId="eed08056-5216-417b-baf8-1a406d4415e7" providerId="ADAL" clId="{DF1A2093-5545-42C5-9BA1-DA2BFBA3F42F}" dt="2024-10-28T17:56:02.545" v="4" actId="27636"/>
          <ac:spMkLst>
            <pc:docMk/>
            <pc:sldMk cId="3164453309" sldId="260"/>
            <ac:spMk id="3" creationId="{00000000-0000-0000-0000-000000000000}"/>
          </ac:spMkLst>
        </pc:spChg>
        <pc:spChg chg="mod">
          <ac:chgData name="Samantha Frith-Jones" userId="eed08056-5216-417b-baf8-1a406d4415e7" providerId="ADAL" clId="{DF1A2093-5545-42C5-9BA1-DA2BFBA3F42F}" dt="2024-10-28T17:56:02.294" v="0"/>
          <ac:spMkLst>
            <pc:docMk/>
            <pc:sldMk cId="3164453309" sldId="260"/>
            <ac:spMk id="4" creationId="{00000000-0000-0000-0000-000000000000}"/>
          </ac:spMkLst>
        </pc:spChg>
      </pc:sldChg>
      <pc:sldChg chg="modSp mod">
        <pc:chgData name="Samantha Frith-Jones" userId="eed08056-5216-417b-baf8-1a406d4415e7" providerId="ADAL" clId="{DF1A2093-5545-42C5-9BA1-DA2BFBA3F42F}" dt="2024-10-28T17:56:55.912" v="27" actId="1076"/>
        <pc:sldMkLst>
          <pc:docMk/>
          <pc:sldMk cId="3010671305" sldId="261"/>
        </pc:sldMkLst>
        <pc:spChg chg="mod">
          <ac:chgData name="Samantha Frith-Jones" userId="eed08056-5216-417b-baf8-1a406d4415e7" providerId="ADAL" clId="{DF1A2093-5545-42C5-9BA1-DA2BFBA3F42F}" dt="2024-10-28T17:56:02.294" v="0"/>
          <ac:spMkLst>
            <pc:docMk/>
            <pc:sldMk cId="3010671305" sldId="261"/>
            <ac:spMk id="4" creationId="{00000000-0000-0000-0000-000000000000}"/>
          </ac:spMkLst>
        </pc:spChg>
        <pc:spChg chg="mod">
          <ac:chgData name="Samantha Frith-Jones" userId="eed08056-5216-417b-baf8-1a406d4415e7" providerId="ADAL" clId="{DF1A2093-5545-42C5-9BA1-DA2BFBA3F42F}" dt="2024-10-28T17:56:02.562" v="6" actId="27636"/>
          <ac:spMkLst>
            <pc:docMk/>
            <pc:sldMk cId="3010671305" sldId="261"/>
            <ac:spMk id="7" creationId="{00000000-0000-0000-0000-000000000000}"/>
          </ac:spMkLst>
        </pc:spChg>
        <pc:spChg chg="mod">
          <ac:chgData name="Samantha Frith-Jones" userId="eed08056-5216-417b-baf8-1a406d4415e7" providerId="ADAL" clId="{DF1A2093-5545-42C5-9BA1-DA2BFBA3F42F}" dt="2024-10-28T17:56:02.561" v="5" actId="27636"/>
          <ac:spMkLst>
            <pc:docMk/>
            <pc:sldMk cId="3010671305" sldId="261"/>
            <ac:spMk id="8" creationId="{00000000-0000-0000-0000-000000000000}"/>
          </ac:spMkLst>
        </pc:spChg>
        <pc:picChg chg="mod">
          <ac:chgData name="Samantha Frith-Jones" userId="eed08056-5216-417b-baf8-1a406d4415e7" providerId="ADAL" clId="{DF1A2093-5545-42C5-9BA1-DA2BFBA3F42F}" dt="2024-10-28T17:56:55.912" v="27" actId="1076"/>
          <ac:picMkLst>
            <pc:docMk/>
            <pc:sldMk cId="3010671305" sldId="261"/>
            <ac:picMk id="9" creationId="{00000000-0000-0000-0000-000000000000}"/>
          </ac:picMkLst>
        </pc:picChg>
      </pc:sldChg>
      <pc:sldChg chg="modSp mod">
        <pc:chgData name="Samantha Frith-Jones" userId="eed08056-5216-417b-baf8-1a406d4415e7" providerId="ADAL" clId="{DF1A2093-5545-42C5-9BA1-DA2BFBA3F42F}" dt="2024-10-28T17:57:09.276" v="31" actId="1076"/>
        <pc:sldMkLst>
          <pc:docMk/>
          <pc:sldMk cId="2693162189" sldId="262"/>
        </pc:sldMkLst>
        <pc:spChg chg="mod">
          <ac:chgData name="Samantha Frith-Jones" userId="eed08056-5216-417b-baf8-1a406d4415e7" providerId="ADAL" clId="{DF1A2093-5545-42C5-9BA1-DA2BFBA3F42F}" dt="2024-10-28T17:57:00.245" v="28" actId="1076"/>
          <ac:spMkLst>
            <pc:docMk/>
            <pc:sldMk cId="2693162189" sldId="262"/>
            <ac:spMk id="2" creationId="{00000000-0000-0000-0000-000000000000}"/>
          </ac:spMkLst>
        </pc:spChg>
        <pc:spChg chg="mod">
          <ac:chgData name="Samantha Frith-Jones" userId="eed08056-5216-417b-baf8-1a406d4415e7" providerId="ADAL" clId="{DF1A2093-5545-42C5-9BA1-DA2BFBA3F42F}" dt="2024-10-28T17:57:09.276" v="31" actId="1076"/>
          <ac:spMkLst>
            <pc:docMk/>
            <pc:sldMk cId="2693162189" sldId="262"/>
            <ac:spMk id="3" creationId="{00000000-0000-0000-0000-000000000000}"/>
          </ac:spMkLst>
        </pc:spChg>
        <pc:spChg chg="mod">
          <ac:chgData name="Samantha Frith-Jones" userId="eed08056-5216-417b-baf8-1a406d4415e7" providerId="ADAL" clId="{DF1A2093-5545-42C5-9BA1-DA2BFBA3F42F}" dt="2024-10-28T17:56:02.294" v="0"/>
          <ac:spMkLst>
            <pc:docMk/>
            <pc:sldMk cId="2693162189" sldId="262"/>
            <ac:spMk id="4" creationId="{00000000-0000-0000-0000-000000000000}"/>
          </ac:spMkLst>
        </pc:spChg>
        <pc:spChg chg="mod">
          <ac:chgData name="Samantha Frith-Jones" userId="eed08056-5216-417b-baf8-1a406d4415e7" providerId="ADAL" clId="{DF1A2093-5545-42C5-9BA1-DA2BFBA3F42F}" dt="2024-10-28T17:56:02.294" v="0"/>
          <ac:spMkLst>
            <pc:docMk/>
            <pc:sldMk cId="2693162189" sldId="262"/>
            <ac:spMk id="5" creationId="{00000000-0000-0000-0000-000000000000}"/>
          </ac:spMkLst>
        </pc:spChg>
        <pc:picChg chg="mod">
          <ac:chgData name="Samantha Frith-Jones" userId="eed08056-5216-417b-baf8-1a406d4415e7" providerId="ADAL" clId="{DF1A2093-5545-42C5-9BA1-DA2BFBA3F42F}" dt="2024-10-28T17:57:04.824" v="30" actId="1440"/>
          <ac:picMkLst>
            <pc:docMk/>
            <pc:sldMk cId="2693162189" sldId="262"/>
            <ac:picMk id="7" creationId="{00000000-0000-0000-0000-000000000000}"/>
          </ac:picMkLst>
        </pc:picChg>
      </pc:sldChg>
      <pc:sldChg chg="modSp mod">
        <pc:chgData name="Samantha Frith-Jones" userId="eed08056-5216-417b-baf8-1a406d4415e7" providerId="ADAL" clId="{DF1A2093-5545-42C5-9BA1-DA2BFBA3F42F}" dt="2024-10-28T17:57:22.289" v="34" actId="1076"/>
        <pc:sldMkLst>
          <pc:docMk/>
          <pc:sldMk cId="3346378145" sldId="263"/>
        </pc:sldMkLst>
        <pc:spChg chg="mod">
          <ac:chgData name="Samantha Frith-Jones" userId="eed08056-5216-417b-baf8-1a406d4415e7" providerId="ADAL" clId="{DF1A2093-5545-42C5-9BA1-DA2BFBA3F42F}" dt="2024-10-28T17:56:02.294" v="0"/>
          <ac:spMkLst>
            <pc:docMk/>
            <pc:sldMk cId="3346378145" sldId="263"/>
            <ac:spMk id="4" creationId="{00000000-0000-0000-0000-000000000000}"/>
          </ac:spMkLst>
        </pc:spChg>
        <pc:spChg chg="mod">
          <ac:chgData name="Samantha Frith-Jones" userId="eed08056-5216-417b-baf8-1a406d4415e7" providerId="ADAL" clId="{DF1A2093-5545-42C5-9BA1-DA2BFBA3F42F}" dt="2024-10-28T17:57:22.289" v="34" actId="1076"/>
          <ac:spMkLst>
            <pc:docMk/>
            <pc:sldMk cId="3346378145" sldId="263"/>
            <ac:spMk id="6" creationId="{00000000-0000-0000-0000-000000000000}"/>
          </ac:spMkLst>
        </pc:spChg>
        <pc:spChg chg="mod">
          <ac:chgData name="Samantha Frith-Jones" userId="eed08056-5216-417b-baf8-1a406d4415e7" providerId="ADAL" clId="{DF1A2093-5545-42C5-9BA1-DA2BFBA3F42F}" dt="2024-10-28T17:56:02.578" v="8" actId="27636"/>
          <ac:spMkLst>
            <pc:docMk/>
            <pc:sldMk cId="3346378145" sldId="263"/>
            <ac:spMk id="7" creationId="{00000000-0000-0000-0000-000000000000}"/>
          </ac:spMkLst>
        </pc:spChg>
        <pc:spChg chg="mod">
          <ac:chgData name="Samantha Frith-Jones" userId="eed08056-5216-417b-baf8-1a406d4415e7" providerId="ADAL" clId="{DF1A2093-5545-42C5-9BA1-DA2BFBA3F42F}" dt="2024-10-28T17:56:02.577" v="7" actId="27636"/>
          <ac:spMkLst>
            <pc:docMk/>
            <pc:sldMk cId="3346378145" sldId="263"/>
            <ac:spMk id="8" creationId="{00000000-0000-0000-0000-000000000000}"/>
          </ac:spMkLst>
        </pc:spChg>
        <pc:picChg chg="mod">
          <ac:chgData name="Samantha Frith-Jones" userId="eed08056-5216-417b-baf8-1a406d4415e7" providerId="ADAL" clId="{DF1A2093-5545-42C5-9BA1-DA2BFBA3F42F}" dt="2024-10-28T17:57:18.225" v="33" actId="1076"/>
          <ac:picMkLst>
            <pc:docMk/>
            <pc:sldMk cId="3346378145" sldId="263"/>
            <ac:picMk id="9" creationId="{00000000-0000-0000-0000-000000000000}"/>
          </ac:picMkLst>
        </pc:picChg>
      </pc:sldChg>
      <pc:sldChg chg="modSp mod">
        <pc:chgData name="Samantha Frith-Jones" userId="eed08056-5216-417b-baf8-1a406d4415e7" providerId="ADAL" clId="{DF1A2093-5545-42C5-9BA1-DA2BFBA3F42F}" dt="2024-10-28T17:56:02.606" v="9" actId="27636"/>
        <pc:sldMkLst>
          <pc:docMk/>
          <pc:sldMk cId="81159976" sldId="264"/>
        </pc:sldMkLst>
        <pc:spChg chg="mod">
          <ac:chgData name="Samantha Frith-Jones" userId="eed08056-5216-417b-baf8-1a406d4415e7" providerId="ADAL" clId="{DF1A2093-5545-42C5-9BA1-DA2BFBA3F42F}" dt="2024-10-28T17:56:02.606" v="9" actId="27636"/>
          <ac:spMkLst>
            <pc:docMk/>
            <pc:sldMk cId="81159976" sldId="264"/>
            <ac:spMk id="3" creationId="{00000000-0000-0000-0000-000000000000}"/>
          </ac:spMkLst>
        </pc:spChg>
        <pc:spChg chg="mod">
          <ac:chgData name="Samantha Frith-Jones" userId="eed08056-5216-417b-baf8-1a406d4415e7" providerId="ADAL" clId="{DF1A2093-5545-42C5-9BA1-DA2BFBA3F42F}" dt="2024-10-28T17:56:02.294" v="0"/>
          <ac:spMkLst>
            <pc:docMk/>
            <pc:sldMk cId="81159976" sldId="264"/>
            <ac:spMk id="4" creationId="{00000000-0000-0000-0000-000000000000}"/>
          </ac:spMkLst>
        </pc:spChg>
      </pc:sldChg>
      <pc:sldChg chg="modSp mod">
        <pc:chgData name="Samantha Frith-Jones" userId="eed08056-5216-417b-baf8-1a406d4415e7" providerId="ADAL" clId="{DF1A2093-5545-42C5-9BA1-DA2BFBA3F42F}" dt="2024-10-28T17:57:41.513" v="38" actId="1076"/>
        <pc:sldMkLst>
          <pc:docMk/>
          <pc:sldMk cId="3239341579" sldId="265"/>
        </pc:sldMkLst>
        <pc:spChg chg="mod">
          <ac:chgData name="Samantha Frith-Jones" userId="eed08056-5216-417b-baf8-1a406d4415e7" providerId="ADAL" clId="{DF1A2093-5545-42C5-9BA1-DA2BFBA3F42F}" dt="2024-10-28T17:56:02.294" v="0"/>
          <ac:spMkLst>
            <pc:docMk/>
            <pc:sldMk cId="3239341579" sldId="265"/>
            <ac:spMk id="4" creationId="{00000000-0000-0000-0000-000000000000}"/>
          </ac:spMkLst>
        </pc:spChg>
        <pc:picChg chg="mod">
          <ac:chgData name="Samantha Frith-Jones" userId="eed08056-5216-417b-baf8-1a406d4415e7" providerId="ADAL" clId="{DF1A2093-5545-42C5-9BA1-DA2BFBA3F42F}" dt="2024-10-28T17:57:41.513" v="38" actId="1076"/>
          <ac:picMkLst>
            <pc:docMk/>
            <pc:sldMk cId="3239341579" sldId="265"/>
            <ac:picMk id="6" creationId="{00000000-0000-0000-0000-000000000000}"/>
          </ac:picMkLst>
        </pc:picChg>
      </pc:sldChg>
      <pc:sldChg chg="modSp mod">
        <pc:chgData name="Samantha Frith-Jones" userId="eed08056-5216-417b-baf8-1a406d4415e7" providerId="ADAL" clId="{DF1A2093-5545-42C5-9BA1-DA2BFBA3F42F}" dt="2024-10-28T17:57:53.421" v="41" actId="1076"/>
        <pc:sldMkLst>
          <pc:docMk/>
          <pc:sldMk cId="457721932" sldId="266"/>
        </pc:sldMkLst>
        <pc:spChg chg="mod">
          <ac:chgData name="Samantha Frith-Jones" userId="eed08056-5216-417b-baf8-1a406d4415e7" providerId="ADAL" clId="{DF1A2093-5545-42C5-9BA1-DA2BFBA3F42F}" dt="2024-10-28T17:57:53.421" v="41" actId="1076"/>
          <ac:spMkLst>
            <pc:docMk/>
            <pc:sldMk cId="457721932" sldId="266"/>
            <ac:spMk id="2" creationId="{00000000-0000-0000-0000-000000000000}"/>
          </ac:spMkLst>
        </pc:spChg>
        <pc:spChg chg="mod">
          <ac:chgData name="Samantha Frith-Jones" userId="eed08056-5216-417b-baf8-1a406d4415e7" providerId="ADAL" clId="{DF1A2093-5545-42C5-9BA1-DA2BFBA3F42F}" dt="2024-10-28T17:56:02.624" v="12" actId="27636"/>
          <ac:spMkLst>
            <pc:docMk/>
            <pc:sldMk cId="457721932" sldId="266"/>
            <ac:spMk id="3" creationId="{00000000-0000-0000-0000-000000000000}"/>
          </ac:spMkLst>
        </pc:spChg>
        <pc:spChg chg="mod">
          <ac:chgData name="Samantha Frith-Jones" userId="eed08056-5216-417b-baf8-1a406d4415e7" providerId="ADAL" clId="{DF1A2093-5545-42C5-9BA1-DA2BFBA3F42F}" dt="2024-10-28T17:56:02.623" v="11" actId="27636"/>
          <ac:spMkLst>
            <pc:docMk/>
            <pc:sldMk cId="457721932" sldId="266"/>
            <ac:spMk id="4" creationId="{00000000-0000-0000-0000-000000000000}"/>
          </ac:spMkLst>
        </pc:spChg>
        <pc:spChg chg="mod">
          <ac:chgData name="Samantha Frith-Jones" userId="eed08056-5216-417b-baf8-1a406d4415e7" providerId="ADAL" clId="{DF1A2093-5545-42C5-9BA1-DA2BFBA3F42F}" dt="2024-10-28T17:56:02.294" v="0"/>
          <ac:spMkLst>
            <pc:docMk/>
            <pc:sldMk cId="457721932" sldId="266"/>
            <ac:spMk id="5" creationId="{00000000-0000-0000-0000-000000000000}"/>
          </ac:spMkLst>
        </pc:spChg>
        <pc:picChg chg="mod">
          <ac:chgData name="Samantha Frith-Jones" userId="eed08056-5216-417b-baf8-1a406d4415e7" providerId="ADAL" clId="{DF1A2093-5545-42C5-9BA1-DA2BFBA3F42F}" dt="2024-10-28T17:57:49.681" v="40" actId="1076"/>
          <ac:picMkLst>
            <pc:docMk/>
            <pc:sldMk cId="457721932" sldId="266"/>
            <ac:picMk id="7" creationId="{00000000-0000-0000-0000-000000000000}"/>
          </ac:picMkLst>
        </pc:picChg>
      </pc:sldChg>
      <pc:sldChg chg="modSp mod">
        <pc:chgData name="Samantha Frith-Jones" userId="eed08056-5216-417b-baf8-1a406d4415e7" providerId="ADAL" clId="{DF1A2093-5545-42C5-9BA1-DA2BFBA3F42F}" dt="2024-10-28T17:58:04.835" v="45" actId="1076"/>
        <pc:sldMkLst>
          <pc:docMk/>
          <pc:sldMk cId="2474465038" sldId="267"/>
        </pc:sldMkLst>
        <pc:spChg chg="mod">
          <ac:chgData name="Samantha Frith-Jones" userId="eed08056-5216-417b-baf8-1a406d4415e7" providerId="ADAL" clId="{DF1A2093-5545-42C5-9BA1-DA2BFBA3F42F}" dt="2024-10-28T17:56:02.637" v="14" actId="27636"/>
          <ac:spMkLst>
            <pc:docMk/>
            <pc:sldMk cId="2474465038" sldId="267"/>
            <ac:spMk id="3" creationId="{00000000-0000-0000-0000-000000000000}"/>
          </ac:spMkLst>
        </pc:spChg>
        <pc:spChg chg="mod">
          <ac:chgData name="Samantha Frith-Jones" userId="eed08056-5216-417b-baf8-1a406d4415e7" providerId="ADAL" clId="{DF1A2093-5545-42C5-9BA1-DA2BFBA3F42F}" dt="2024-10-28T17:56:02.636" v="13" actId="27636"/>
          <ac:spMkLst>
            <pc:docMk/>
            <pc:sldMk cId="2474465038" sldId="267"/>
            <ac:spMk id="4" creationId="{00000000-0000-0000-0000-000000000000}"/>
          </ac:spMkLst>
        </pc:spChg>
        <pc:spChg chg="mod">
          <ac:chgData name="Samantha Frith-Jones" userId="eed08056-5216-417b-baf8-1a406d4415e7" providerId="ADAL" clId="{DF1A2093-5545-42C5-9BA1-DA2BFBA3F42F}" dt="2024-10-28T17:56:02.294" v="0"/>
          <ac:spMkLst>
            <pc:docMk/>
            <pc:sldMk cId="2474465038" sldId="267"/>
            <ac:spMk id="5" creationId="{00000000-0000-0000-0000-000000000000}"/>
          </ac:spMkLst>
        </pc:spChg>
        <pc:picChg chg="mod">
          <ac:chgData name="Samantha Frith-Jones" userId="eed08056-5216-417b-baf8-1a406d4415e7" providerId="ADAL" clId="{DF1A2093-5545-42C5-9BA1-DA2BFBA3F42F}" dt="2024-10-28T17:58:04.835" v="45" actId="1076"/>
          <ac:picMkLst>
            <pc:docMk/>
            <pc:sldMk cId="2474465038" sldId="267"/>
            <ac:picMk id="7" creationId="{00000000-0000-0000-0000-000000000000}"/>
          </ac:picMkLst>
        </pc:picChg>
      </pc:sldChg>
      <pc:sldChg chg="modSp mod">
        <pc:chgData name="Samantha Frith-Jones" userId="eed08056-5216-417b-baf8-1a406d4415e7" providerId="ADAL" clId="{DF1A2093-5545-42C5-9BA1-DA2BFBA3F42F}" dt="2024-10-28T17:56:02.659" v="15" actId="27636"/>
        <pc:sldMkLst>
          <pc:docMk/>
          <pc:sldMk cId="3842066491" sldId="268"/>
        </pc:sldMkLst>
        <pc:spChg chg="mod">
          <ac:chgData name="Samantha Frith-Jones" userId="eed08056-5216-417b-baf8-1a406d4415e7" providerId="ADAL" clId="{DF1A2093-5545-42C5-9BA1-DA2BFBA3F42F}" dt="2024-10-28T17:56:02.659" v="15" actId="27636"/>
          <ac:spMkLst>
            <pc:docMk/>
            <pc:sldMk cId="3842066491" sldId="268"/>
            <ac:spMk id="3" creationId="{00000000-0000-0000-0000-000000000000}"/>
          </ac:spMkLst>
        </pc:spChg>
        <pc:spChg chg="mod">
          <ac:chgData name="Samantha Frith-Jones" userId="eed08056-5216-417b-baf8-1a406d4415e7" providerId="ADAL" clId="{DF1A2093-5545-42C5-9BA1-DA2BFBA3F42F}" dt="2024-10-28T17:56:02.294" v="0"/>
          <ac:spMkLst>
            <pc:docMk/>
            <pc:sldMk cId="3842066491" sldId="268"/>
            <ac:spMk id="4" creationId="{00000000-0000-0000-0000-000000000000}"/>
          </ac:spMkLst>
        </pc:spChg>
      </pc:sldChg>
      <pc:sldChg chg="modSp mod">
        <pc:chgData name="Samantha Frith-Jones" userId="eed08056-5216-417b-baf8-1a406d4415e7" providerId="ADAL" clId="{DF1A2093-5545-42C5-9BA1-DA2BFBA3F42F}" dt="2024-10-28T17:58:17.730" v="47" actId="1076"/>
        <pc:sldMkLst>
          <pc:docMk/>
          <pc:sldMk cId="921645555" sldId="269"/>
        </pc:sldMkLst>
        <pc:spChg chg="mod">
          <ac:chgData name="Samantha Frith-Jones" userId="eed08056-5216-417b-baf8-1a406d4415e7" providerId="ADAL" clId="{DF1A2093-5545-42C5-9BA1-DA2BFBA3F42F}" dt="2024-10-28T17:56:02.672" v="17" actId="27636"/>
          <ac:spMkLst>
            <pc:docMk/>
            <pc:sldMk cId="921645555" sldId="269"/>
            <ac:spMk id="3" creationId="{00000000-0000-0000-0000-000000000000}"/>
          </ac:spMkLst>
        </pc:spChg>
        <pc:spChg chg="mod">
          <ac:chgData name="Samantha Frith-Jones" userId="eed08056-5216-417b-baf8-1a406d4415e7" providerId="ADAL" clId="{DF1A2093-5545-42C5-9BA1-DA2BFBA3F42F}" dt="2024-10-28T17:56:02.671" v="16" actId="27636"/>
          <ac:spMkLst>
            <pc:docMk/>
            <pc:sldMk cId="921645555" sldId="269"/>
            <ac:spMk id="4" creationId="{00000000-0000-0000-0000-000000000000}"/>
          </ac:spMkLst>
        </pc:spChg>
        <pc:spChg chg="mod">
          <ac:chgData name="Samantha Frith-Jones" userId="eed08056-5216-417b-baf8-1a406d4415e7" providerId="ADAL" clId="{DF1A2093-5545-42C5-9BA1-DA2BFBA3F42F}" dt="2024-10-28T17:56:02.294" v="0"/>
          <ac:spMkLst>
            <pc:docMk/>
            <pc:sldMk cId="921645555" sldId="269"/>
            <ac:spMk id="5" creationId="{00000000-0000-0000-0000-000000000000}"/>
          </ac:spMkLst>
        </pc:spChg>
        <pc:picChg chg="mod">
          <ac:chgData name="Samantha Frith-Jones" userId="eed08056-5216-417b-baf8-1a406d4415e7" providerId="ADAL" clId="{DF1A2093-5545-42C5-9BA1-DA2BFBA3F42F}" dt="2024-10-28T17:58:17.730" v="47" actId="1076"/>
          <ac:picMkLst>
            <pc:docMk/>
            <pc:sldMk cId="921645555" sldId="269"/>
            <ac:picMk id="7" creationId="{00000000-0000-0000-0000-000000000000}"/>
          </ac:picMkLst>
        </pc:picChg>
      </pc:sldChg>
      <pc:sldChg chg="modSp mod">
        <pc:chgData name="Samantha Frith-Jones" userId="eed08056-5216-417b-baf8-1a406d4415e7" providerId="ADAL" clId="{DF1A2093-5545-42C5-9BA1-DA2BFBA3F42F}" dt="2024-10-28T17:56:02.699" v="18" actId="27636"/>
        <pc:sldMkLst>
          <pc:docMk/>
          <pc:sldMk cId="412735010" sldId="270"/>
        </pc:sldMkLst>
        <pc:spChg chg="mod">
          <ac:chgData name="Samantha Frith-Jones" userId="eed08056-5216-417b-baf8-1a406d4415e7" providerId="ADAL" clId="{DF1A2093-5545-42C5-9BA1-DA2BFBA3F42F}" dt="2024-10-28T17:56:02.699" v="18" actId="27636"/>
          <ac:spMkLst>
            <pc:docMk/>
            <pc:sldMk cId="412735010" sldId="270"/>
            <ac:spMk id="3" creationId="{00000000-0000-0000-0000-000000000000}"/>
          </ac:spMkLst>
        </pc:spChg>
        <pc:spChg chg="mod">
          <ac:chgData name="Samantha Frith-Jones" userId="eed08056-5216-417b-baf8-1a406d4415e7" providerId="ADAL" clId="{DF1A2093-5545-42C5-9BA1-DA2BFBA3F42F}" dt="2024-10-28T17:56:02.294" v="0"/>
          <ac:spMkLst>
            <pc:docMk/>
            <pc:sldMk cId="412735010" sldId="270"/>
            <ac:spMk id="4" creationId="{00000000-0000-0000-0000-000000000000}"/>
          </ac:spMkLst>
        </pc:spChg>
      </pc:sldChg>
      <pc:sldChg chg="modSp mod">
        <pc:chgData name="Samantha Frith-Jones" userId="eed08056-5216-417b-baf8-1a406d4415e7" providerId="ADAL" clId="{DF1A2093-5545-42C5-9BA1-DA2BFBA3F42F}" dt="2024-10-28T17:56:02.727" v="19" actId="27636"/>
        <pc:sldMkLst>
          <pc:docMk/>
          <pc:sldMk cId="1679680576" sldId="271"/>
        </pc:sldMkLst>
        <pc:spChg chg="mod">
          <ac:chgData name="Samantha Frith-Jones" userId="eed08056-5216-417b-baf8-1a406d4415e7" providerId="ADAL" clId="{DF1A2093-5545-42C5-9BA1-DA2BFBA3F42F}" dt="2024-10-28T17:56:02.727" v="19" actId="27636"/>
          <ac:spMkLst>
            <pc:docMk/>
            <pc:sldMk cId="1679680576" sldId="271"/>
            <ac:spMk id="3" creationId="{00000000-0000-0000-0000-000000000000}"/>
          </ac:spMkLst>
        </pc:spChg>
        <pc:spChg chg="mod">
          <ac:chgData name="Samantha Frith-Jones" userId="eed08056-5216-417b-baf8-1a406d4415e7" providerId="ADAL" clId="{DF1A2093-5545-42C5-9BA1-DA2BFBA3F42F}" dt="2024-10-28T17:56:02.294" v="0"/>
          <ac:spMkLst>
            <pc:docMk/>
            <pc:sldMk cId="1679680576" sldId="271"/>
            <ac:spMk id="4" creationId="{00000000-0000-0000-0000-000000000000}"/>
          </ac:spMkLst>
        </pc:spChg>
      </pc:sldChg>
      <pc:sldChg chg="modSp mod">
        <pc:chgData name="Samantha Frith-Jones" userId="eed08056-5216-417b-baf8-1a406d4415e7" providerId="ADAL" clId="{DF1A2093-5545-42C5-9BA1-DA2BFBA3F42F}" dt="2024-10-28T17:58:30.541" v="48" actId="255"/>
        <pc:sldMkLst>
          <pc:docMk/>
          <pc:sldMk cId="3776144656" sldId="272"/>
        </pc:sldMkLst>
        <pc:spChg chg="mod">
          <ac:chgData name="Samantha Frith-Jones" userId="eed08056-5216-417b-baf8-1a406d4415e7" providerId="ADAL" clId="{DF1A2093-5545-42C5-9BA1-DA2BFBA3F42F}" dt="2024-10-28T17:58:30.541" v="48" actId="255"/>
          <ac:spMkLst>
            <pc:docMk/>
            <pc:sldMk cId="3776144656" sldId="272"/>
            <ac:spMk id="3" creationId="{00000000-0000-0000-0000-000000000000}"/>
          </ac:spMkLst>
        </pc:spChg>
        <pc:spChg chg="mod">
          <ac:chgData name="Samantha Frith-Jones" userId="eed08056-5216-417b-baf8-1a406d4415e7" providerId="ADAL" clId="{DF1A2093-5545-42C5-9BA1-DA2BFBA3F42F}" dt="2024-10-28T17:56:02.294" v="0"/>
          <ac:spMkLst>
            <pc:docMk/>
            <pc:sldMk cId="3776144656" sldId="272"/>
            <ac:spMk id="4" creationId="{00000000-0000-0000-0000-000000000000}"/>
          </ac:spMkLst>
        </pc:spChg>
      </pc:sldChg>
      <pc:sldChg chg="modSp mod">
        <pc:chgData name="Samantha Frith-Jones" userId="eed08056-5216-417b-baf8-1a406d4415e7" providerId="ADAL" clId="{DF1A2093-5545-42C5-9BA1-DA2BFBA3F42F}" dt="2024-10-28T17:58:57.546" v="51" actId="1076"/>
        <pc:sldMkLst>
          <pc:docMk/>
          <pc:sldMk cId="2872124492" sldId="273"/>
        </pc:sldMkLst>
        <pc:spChg chg="mod">
          <ac:chgData name="Samantha Frith-Jones" userId="eed08056-5216-417b-baf8-1a406d4415e7" providerId="ADAL" clId="{DF1A2093-5545-42C5-9BA1-DA2BFBA3F42F}" dt="2024-10-28T17:56:02.294" v="0"/>
          <ac:spMkLst>
            <pc:docMk/>
            <pc:sldMk cId="2872124492" sldId="273"/>
            <ac:spMk id="3" creationId="{00000000-0000-0000-0000-000000000000}"/>
          </ac:spMkLst>
        </pc:spChg>
        <pc:spChg chg="mod">
          <ac:chgData name="Samantha Frith-Jones" userId="eed08056-5216-417b-baf8-1a406d4415e7" providerId="ADAL" clId="{DF1A2093-5545-42C5-9BA1-DA2BFBA3F42F}" dt="2024-10-28T17:58:57.546" v="51" actId="1076"/>
          <ac:spMkLst>
            <pc:docMk/>
            <pc:sldMk cId="2872124492" sldId="273"/>
            <ac:spMk id="4" creationId="{00000000-0000-0000-0000-000000000000}"/>
          </ac:spMkLst>
        </pc:spChg>
        <pc:picChg chg="mod">
          <ac:chgData name="Samantha Frith-Jones" userId="eed08056-5216-417b-baf8-1a406d4415e7" providerId="ADAL" clId="{DF1A2093-5545-42C5-9BA1-DA2BFBA3F42F}" dt="2024-10-28T17:58:52.577" v="50" actId="1076"/>
          <ac:picMkLst>
            <pc:docMk/>
            <pc:sldMk cId="2872124492" sldId="273"/>
            <ac:picMk id="6" creationId="{00000000-0000-0000-0000-000000000000}"/>
          </ac:picMkLst>
        </pc:picChg>
      </pc:sldChg>
      <pc:sldChg chg="modSp mod">
        <pc:chgData name="Samantha Frith-Jones" userId="eed08056-5216-417b-baf8-1a406d4415e7" providerId="ADAL" clId="{DF1A2093-5545-42C5-9BA1-DA2BFBA3F42F}" dt="2024-10-28T17:56:02.752" v="20" actId="27636"/>
        <pc:sldMkLst>
          <pc:docMk/>
          <pc:sldMk cId="476191294" sldId="274"/>
        </pc:sldMkLst>
        <pc:spChg chg="mod">
          <ac:chgData name="Samantha Frith-Jones" userId="eed08056-5216-417b-baf8-1a406d4415e7" providerId="ADAL" clId="{DF1A2093-5545-42C5-9BA1-DA2BFBA3F42F}" dt="2024-10-28T17:56:02.752" v="20" actId="27636"/>
          <ac:spMkLst>
            <pc:docMk/>
            <pc:sldMk cId="476191294" sldId="274"/>
            <ac:spMk id="3" creationId="{00000000-0000-0000-0000-000000000000}"/>
          </ac:spMkLst>
        </pc:spChg>
        <pc:spChg chg="mod">
          <ac:chgData name="Samantha Frith-Jones" userId="eed08056-5216-417b-baf8-1a406d4415e7" providerId="ADAL" clId="{DF1A2093-5545-42C5-9BA1-DA2BFBA3F42F}" dt="2024-10-28T17:56:02.294" v="0"/>
          <ac:spMkLst>
            <pc:docMk/>
            <pc:sldMk cId="476191294" sldId="27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amily.findlaw.com/parental-rights-and-liability/ten-things-to-think-about-preventing-childhood-injuri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cyrsiau hyn fod yn ddefnyddiol i weithwyr proffesiynol ond eu prif gynulleidfa yw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a'u teuluoedd.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wedi ceisio cynnwys gwybodaeth ddigonol ar gyfer yr hunan-ddysgwyr hynny sy'n edrych arno ar eu pen eu hunain.  Fodd bynnag, os nad yw'n ymddangos bod y deunydd yn cynnwys digon o wybodaeth, gofynnwch i'ch tîm cymorth mabwysiadu am rywfaint o help i fynd i'r afael â'r problemau.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Oherwydd ei natur, ni fydd cwrs byr byth yn ymdrin â'r cyfan rydyn ni’n ei wybod ar bwnc.  Mae'r cyrsiau wedi'u datblygu gan weithwyr cymdeithasol profiadol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 cyfuno eu syniadau am yr hyn a allai fod yn ddefnyddiol.  Mae mwy i'w wybod bob amser, a rhai awduron a fydd yn ymddangos yn ddefnyddiol i chi, eraill yn llai felly.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gynnig ar ffyrdd newydd o feddwl ond os nad yw'n ddefnyddiol, gofynnwch i bobl eraill am syniadau a chyrsiau hyfforddi eraill, llyfrau ac ati – ffrindiau, cydweithwyr,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eraill, llinellau cymorth, eich gwasanaeth cymorth mabwysiadu.  Drwy ddarllen o gwmpas byddwch yn dod ar draws rhywun sy'n siarad â'ch profiad.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cyflwyno hwn fel cwrs,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ddefnyddio GEMAU TORRI’R IÂ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sut y byddwch yn delio â CHYFLWYNIADAU (cyflwyno chi eich huna a chyfranogwyr) - ee. o amgylch yr ystafell, cyflwyno eich gilydd, dangos dwylo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oes angen cwblhau COFRESTR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fyddwch yn defnyddio BATHODYNNAU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CADW TŶ/RHEOLAU SYLFAENOL (ee. dril tân, allanfa dân, lluniaeth, parcio, ffonau symudol, cyfrinachedd, diogelu, gadael i bawb siarad, mae gan bawb yr hawl i'w barn, cadw amser, cyfleoedd i ofyn cwestiynau/trafod)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Trefniadau fydd yn eu lle os bydd cyfranogwr yn dechrau ymddwyn yn OFIDUS neu os oes angen iddo adael yr ystafell hyfforddi os yw'n teimlo bod y pwnc yn un emosiynol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cyflawni ar sail un i un,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RHEOLAU SYLFAENOL (ee. cyfrinachedd, diogelu, mae gan bawb hawl i'w barn, cadw amser)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y cwrs yng nghyd-destun y cyrsiau 2 awr eraill yn ystafell hyfforddi ar-lein y Gwasanaeth Mabwysiadu Cenedlaethol a hyfforddiant/cymorth ehangach sydd ar gael yng Nghymru ar gyfer teuluoedd sy'n mabwysiadu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360850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goruchwyliaeth yn rhoi rhywbeth i blentyn y byddan nhw wedi'i golli yn eu bywydau. Nid swnian cyson ‘Gwna hyn/gwna llall’ mo hyn ond yn hytrach mae’n gynnig therapiwtig o gysondeb mewn sylw, gofal a dealltwriaeth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AC</a:t>
            </a:r>
            <a:r>
              <a:rPr kumimoji="0" lang="cy-GB" sz="1200" b="0" i="0" u="none" strike="noStrike" kern="1200" cap="none" spc="0" normalizeH="0" baseline="0" noProof="0" dirty="0">
                <a:ln>
                  <a:noFill/>
                </a:ln>
                <a:solidFill>
                  <a:prstClr val="black"/>
                </a:solidFill>
                <a:effectLst/>
                <a:uLnTx/>
                <a:uFillTx/>
                <a:latin typeface="+mn-lt"/>
                <a:ea typeface="+mn-ea"/>
                <a:cs typeface="+mn-cs"/>
              </a:rPr>
              <a:t> mae angen ffiniau arnyn nhw o hyd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TRAFODAETH</a:t>
            </a:r>
            <a:r>
              <a:rPr kumimoji="0" lang="cy-GB" sz="1200" b="0" i="0" u="none" strike="noStrike" kern="1200" cap="none" spc="0" normalizeH="0" baseline="0" noProof="0" dirty="0">
                <a:ln>
                  <a:noFill/>
                </a:ln>
                <a:solidFill>
                  <a:prstClr val="black"/>
                </a:solidFill>
                <a:effectLst/>
                <a:uLnTx/>
                <a:uFillTx/>
                <a:latin typeface="+mn-lt"/>
                <a:ea typeface="+mn-ea"/>
                <a:cs typeface="+mn-cs"/>
              </a:rPr>
              <a:t> sut allwn ni gynnig yr oruchwyliaeth barhaus hon gan rieni, cefnogaeth emosiynol ac arweiniad mewn ffordd sy'n dderbyniol i'n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sylw i “oedran emosiynol” yn hytrach nag oedran cronolegol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well gan bobl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gyfathrebu un i un gydag oedolion ac maen nhw’n elwa o hyn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 ddylid gadael pobl ifanc dan 16 mlwydd oed ar eu pennau eu hunain dros nos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nodi nad oes unrhyw ddau blentyn fel ei gilydd, a rhaid i rieni benderfynu fesul achos beth sydd orau i'w plentyn. Felly, yn ychwanegol at y canllawiau cyffredinol sydd wedi’u rhestru uchod, dylai rhiant neu ofalwr ystyried y canlynol cyn gadael plentyn gartref ar ei ben ei hun: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Oedran a lefel aeddfedrwydd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Yr amser y bydd angen i'r plentyn aros gartref ar ei ben ei hun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P'un a yw'r plentyn yn gweithio'n dda yn annibynnol ac yn dilyn cyfarwyddiadau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Oedran a nifer y plant </a:t>
            </a:r>
            <a:r>
              <a:rPr kumimoji="0" lang="cy-GB" sz="1200" b="0" i="1" u="none" strike="noStrike" kern="1200" cap="none" spc="0" normalizeH="0" baseline="0" noProof="0" dirty="0">
                <a:ln>
                  <a:noFill/>
                </a:ln>
                <a:solidFill>
                  <a:prstClr val="black"/>
                </a:solidFill>
                <a:effectLst/>
                <a:uLnTx/>
                <a:uFillTx/>
                <a:latin typeface="+mn-lt"/>
                <a:ea typeface="+mn-ea"/>
                <a:cs typeface="+mn-cs"/>
              </a:rPr>
              <a:t>eraill</a:t>
            </a:r>
            <a:r>
              <a:rPr kumimoji="0" lang="cy-GB" sz="1200" b="0" i="0" u="none" strike="noStrike" kern="1200" cap="none" spc="0" normalizeH="0" baseline="0" noProof="0" dirty="0">
                <a:ln>
                  <a:noFill/>
                </a:ln>
                <a:solidFill>
                  <a:prstClr val="black"/>
                </a:solidFill>
                <a:effectLst/>
                <a:uLnTx/>
                <a:uFillTx/>
                <a:latin typeface="+mn-lt"/>
                <a:ea typeface="+mn-ea"/>
                <a:cs typeface="+mn-cs"/>
              </a:rPr>
              <a:t> sy'n cael eu gadael gartref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Diogelwch y gymdogaeth gyfagos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Parodrwydd cymdogion i alw heibio i'r plentyn yn ystod y dydd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P'un a fyddai'r plentyn yn </a:t>
            </a:r>
            <a:r>
              <a:rPr kumimoji="0" lang="cy-GB" sz="1200" b="0" i="0" u="sng" strike="noStrike" kern="1200" cap="none" spc="0" normalizeH="0" baseline="0" noProof="0" dirty="0">
                <a:ln>
                  <a:noFill/>
                </a:ln>
                <a:solidFill>
                  <a:prstClr val="black"/>
                </a:solidFill>
                <a:effectLst/>
                <a:uLnTx/>
                <a:uFillTx/>
                <a:latin typeface="+mn-lt"/>
                <a:ea typeface="+mn-ea"/>
                <a:cs typeface="+mn-cs"/>
                <a:hlinkClick r:id="rId3"/>
              </a:rPr>
              <a:t>teimlo'n "ddiogel" yn aros gartref ar ei ben ei hun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253696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Atgoffwch rieni am fodelu ymddygiad da a gofynnwch iddynt feddwl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faint o amser ydych chi'n ei dreulio yn gwylio'r teledu,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defnyddio gliniaduron neu ffonau symudol?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Beth sy'n digwydd amser bwyd?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Faint o amser maen nhw'n ei dreulio fel teulu?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 bethau maen nhw'n eu gwneud gyda'i gilydd?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Un peth ENFAWR y mae'n rhaid i bobl ifanc wedi’u mabwysiadu ymdopi ag ef nad yw'r rhan fwyaf o'u cyfoedion yn gorfod ymdopi ag ef yw dod i delerau gyda realiti cael eu mabwysiadu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110449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pobl ifanc wedi’u mabwysiadu yn pendroni am eu teuluoedd biolegol ac yn meddwl am fabwysiadu yn fwy nag y mae'r rhan fwyaf o rieni yn ei sylweddoli. Maen nhw angen rhieni sy'n gyfforddus yn siarad am fabwysiadu, nad ydynt yn teimlo bygythiad neu’n cael eu brifo gan y drafodaeth, ac a all helpu i ateb eu cwestiynau a darganfod gwybodaeth am eu gorffennol.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plant yn cael eu gwasanaethu orau gan rieni sy'n siarad am fabwysiadu o'r oedrannau ieuengaf yn agored ac mewn ffordd mater o ffaith. Ni ddylai pobl ifanc gael eu “synnu” gyda gwybodaeth newydd am eu mabwysiadu. Yn gyffredinol, mae cadw cyfrinachau yn awgrymu bod rhywbeth o'i le ac yn aml mae ganddo fwy i'w wneud â cholledion, ofnau a chysur y rhieni sy'n mabwysiadu eu hunain nag ag anghenion y plentyn. Peidiwch ag aros i'ch plentyn yn ei arddegau godi pynciau am fabwysiadu a'u teulu biolegol. Gadewch i'ch plentyn wybod ei bod yn iawn siarad â chi am faterion ynghylch mabwysiadu, a sicrhau ei fod yn iawn. Mae rhai plant na fyddant byth yn codi'r pwnc, rhag ofn digio eu rhieni mabwysiadol. Mae eraill yn ymddangos fel pe nad oes ganddynt unrhyw ddiddordeb, pan fyddant mewn gwirionedd yn dyheu am fwy o wybodaeth neu am le diogel i fynegi eu teimladau am fabwysiadu.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Eiliadau Dysgadwy: </a:t>
            </a:r>
            <a:r>
              <a:rPr kumimoji="0" lang="cy-GB" sz="1200" b="0" i="0" u="none" strike="noStrike" kern="1200" cap="none" spc="0" normalizeH="0" baseline="0" noProof="0" dirty="0">
                <a:ln>
                  <a:noFill/>
                </a:ln>
                <a:solidFill>
                  <a:prstClr val="black"/>
                </a:solidFill>
                <a:effectLst/>
                <a:uLnTx/>
                <a:uFillTx/>
                <a:latin typeface="+mn-lt"/>
                <a:ea typeface="+mn-ea"/>
                <a:cs typeface="+mn-cs"/>
              </a:rPr>
              <a:t>Dylech o hyd i amseroedd a ffyrdd priodol o siarad am fabwysiadu. Chwiliwch am ddigwyddiadau sy'n naturiol addas ar gyfer pwnc mabwysiadu. Gall dyfodiad babi i'r teulu arwain at drafodaethau am feichiogrwydd, genedigaeth a mabwysiadu. Mae Sul y Mamau neu Sul y Tadau yn amseroedd rhesymegol i gynnig help i ymchwilio i wybodaeth ychwanegol am aelodau teulu biolegol a gwreiddiau. Gall erthyglau am ofal maeth sbarduno trafodaethau am wasanaethau amddiffyn plant a phrofiad eich plentyn, os yw'n berthnasol.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Gyda phobl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mae llai yn golygu mwy. Dylech osgoi darlithoedd hir un-ochrog. Yn lle hynny, cynigiwch ddatganiadau penagored byr, anfeirniadol, sy'n gwahodd sgwrs. Rhowch gyfleoedd i'ch plentyn wedi’i fabwysiadu siarad ag eraill am fabwysiadu heb i chi fod o gwmpas.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Rhowch ddatgeliad llawn</a:t>
            </a:r>
            <a:r>
              <a:rPr kumimoji="0" lang="cy-GB" sz="1200" b="0" i="0" u="none" strike="noStrike" kern="1200" cap="none" spc="0" normalizeH="0" baseline="0" noProof="0" dirty="0">
                <a:ln>
                  <a:noFill/>
                </a:ln>
                <a:solidFill>
                  <a:prstClr val="black"/>
                </a:solidFill>
                <a:effectLst/>
                <a:uLnTx/>
                <a:uFillTx/>
                <a:latin typeface="+mn-lt"/>
                <a:ea typeface="+mn-ea"/>
                <a:cs typeface="+mn-cs"/>
              </a:rPr>
              <a:t>: dylai gwybodaeth nawr gynnwys popeth rydych chi'n ei wybod neu y gallwch chi ei ddarganfod am eu hanes genetig a'u hamgylchiadau geni a mabwysiadu - gan gynnwys gwybodaeth a allai fod yn ofidus neu'n anodd ei rhannu. Pan nad yw eu rhieni mabwysiadol yn rhannu gwybodaeth lawn yn ddidwyll, fodd bynnag, mae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yn aml yn dychmygu rhywbeth hyd yn oed yn waeth na'r hyn a ddigwyddodd mewn gwirionedd. Gall rhai pobl ifanc ddod yn ddig os bydd y gwir yn cael ei ddatgelu yn ddiweddarach. Gall peidio â rhannu gwybodaeth y mae ganddyn nhw hawl gwybod amdani fod yn niweidiol i adeiladu perthynas llawn ymddiriedaeth â'ch plentyn yn ei arddegau.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Wrth i bobl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ddatblygu, maen nhw’n datblygu eu gallu i ddeall ac ystyried sefyllfaoedd o lawer o safbwyntiau. Mae hwn yn amser delfrydol i rieni mabwysiadol helpu eu meibion a'u merched i wneud synnwyr o'u hanes a dod i delerau â'r hyn a ddigwyddodd iddyn nhw.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Llyfrau bywyd: </a:t>
            </a:r>
            <a:r>
              <a:rPr kumimoji="0" lang="cy-GB" sz="1200" b="0" i="0" u="none" strike="noStrike" kern="1200" cap="none" spc="0" normalizeH="0" baseline="0" noProof="0" dirty="0">
                <a:ln>
                  <a:noFill/>
                </a:ln>
                <a:solidFill>
                  <a:prstClr val="black"/>
                </a:solidFill>
                <a:effectLst/>
                <a:uLnTx/>
                <a:uFillTx/>
                <a:latin typeface="+mn-lt"/>
                <a:ea typeface="+mn-ea"/>
                <a:cs typeface="+mn-cs"/>
              </a:rPr>
              <a:t>Os nad oes gan eich mab neu ferch yn ei arddegau lyfr bywyd neu offeryn tebyg sy'n cofnodi hanes personol, nawr yw'r amser i helpu i greu un. Mae pobl ifanc wedi’u mabwysiad wedi creu traethodau lluniau, fideos a blogiau neu dudalennau Facebook i adrodd a chadw eu straeon. Gall rhieni sy'n mabwysiadu helpu trwy ddysgu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am ddiogelwch ar y Rhyngrwyd, gwneud copïau wrth gefn o'r holl ddogfennau a lluniau a chadw'r cofnodion gwerthfawr hyn mewn man diogel. Os nad oes gan eich plentyn ddiddordeb mewn casglu'r wybodaeth hon, cadwch y drws ar agor. Atgoffwch eich plentyn yn ei arddegau eich bod ar gael i helpu pryd bynnag y bydd ef neu hi'n barod. Efallai y byddwch yn symud ymlaen ar eich pen eich hun hyd yn oed. Po hiraf o'r dyddiad mabwysiadu rydych chi'n aros, yr </a:t>
            </a:r>
            <a:r>
              <a:rPr kumimoji="0" lang="cy-GB" sz="1200" b="0" i="0" u="none" strike="noStrike" kern="1200" cap="none" spc="0" normalizeH="0" baseline="0" noProof="0" dirty="0" err="1">
                <a:ln>
                  <a:noFill/>
                </a:ln>
                <a:solidFill>
                  <a:prstClr val="black"/>
                </a:solidFill>
                <a:effectLst/>
                <a:uLnTx/>
                <a:uFillTx/>
                <a:latin typeface="+mn-lt"/>
                <a:ea typeface="+mn-ea"/>
                <a:cs typeface="+mn-cs"/>
              </a:rPr>
              <a:t>anoddaf</a:t>
            </a:r>
            <a:r>
              <a:rPr kumimoji="0" lang="cy-GB" sz="1200" b="0" i="0" u="none" strike="noStrike" kern="1200" cap="none" spc="0" normalizeH="0" baseline="0" noProof="0" dirty="0">
                <a:ln>
                  <a:noFill/>
                </a:ln>
                <a:solidFill>
                  <a:prstClr val="black"/>
                </a:solidFill>
                <a:effectLst/>
                <a:uLnTx/>
                <a:uFillTx/>
                <a:latin typeface="+mn-lt"/>
                <a:ea typeface="+mn-ea"/>
                <a:cs typeface="+mn-cs"/>
              </a:rPr>
              <a:t> yw hi i gysylltu â phobl sy'n gallu darparu gwybodaeth. Cadwch y wybodaeth, y lluniau a'r pethau cofiadwy nes bod eich mab neu ferch yn barod amdanyn nhw. I rai pobl wedi’u mabwysiad, nid yw'r diddordeb neu'r chwilfrydedd hwn yn codi nes iddynt ddod yn rhieni eu hunain. Yna, maen nhw wir yn gwerthfawrogi ymdrechion eu rhieni i warchod eu hanes.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Olrhain ac aduniad: </a:t>
            </a:r>
            <a:r>
              <a:rPr kumimoji="0" lang="cy-GB" sz="1200" b="0" i="0" u="none" strike="noStrike" kern="1200" cap="none" spc="0" normalizeH="0" baseline="0" noProof="0" dirty="0">
                <a:ln>
                  <a:noFill/>
                </a:ln>
                <a:solidFill>
                  <a:prstClr val="black"/>
                </a:solidFill>
                <a:effectLst/>
                <a:uLnTx/>
                <a:uFillTx/>
                <a:latin typeface="+mn-lt"/>
                <a:ea typeface="+mn-ea"/>
                <a:cs typeface="+mn-cs"/>
              </a:rPr>
              <a:t>Mae llawer o oedolion wedi’u mabwysiadu eisiau gwybod am eu teulu biolegol a chysylltu â nhw. Mae glasoed plentyn wedi’i fabwysiadu yn amser da i rieni baratoi eu hunain yn emosiynol ar gyfer chwiliadau yn y dyfodol am aelodau o'r teulu biolegol ac aduniadau posib.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Cofiwch nad oes rhaid i “olrhain” ac “aduniad” fynd gyda’i gilydd. Mae llawer o bobl wedi’u mabwysiadu eisiau chwilio am hunaniaeth perthnasau biolegol yn unig. Nid yw pawb eisiau cymryd y cam nesaf o gysylltu a chwrdd â'r aelodau hynny o'r teulu. Mae angen amser ar lawer i feddwl a phrosesu gwybodaeth cyn cymryd y cam nesaf hwnnw. Wrth chwilio, rhaid i bobl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fod yn barod am ystod o ymatebion os na fu cyswllt parhaus â'r teulu biolegol. Fel y rhiant mabwysiadol, gallwch gynorthwyo trwy baratoi eich plentyn a sicrhau bod unrhyw gyswllt yn briodol. Yn aml, mae'n fater o ddiffinio rôl yn glir i bawb. Efallai y bydd plant wedi'u mabwysiadu yn ofni brifo eu rhieni wrth chwilio am eu teulu biolegol. Bydd eich cariad a'ch cefnogaeth ddiamod yn bwysig iawn os a phan fydd eich mab neu ferch yn barod i gymryd y cam hwn.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Dechreuwch baratoi nawr trwy gasglu gwybodaeth am sut mae chwiliad mabwysiadu yn cael ei gynnal yn y wlad y cafodd eich plentyn ei fabwysiadu ohoni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plant wedi'u mabwysiadu yn debygol o fod â materion yn ymwneud â’u HUNANIAETH - sut allwn ni eu helpu i ymdopi?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356337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pobl ifanc wedi’u mabwysiadu gwestiynu pwy ydyn nhw'n ddyfnach na chyfoedion heb eu mabwysiadu, gan fod y cwestiynau maen nhw'n eu hwynebu yn fwy cymhleth. Er bod bioleg a'r amgylchedd yn siapio pob un ohonom, </a:t>
            </a:r>
            <a:r>
              <a:rPr kumimoji="0" lang="cy-GB" sz="1200" b="1" i="0" u="none" strike="noStrike" kern="1200" cap="none" spc="0" normalizeH="0" baseline="0" noProof="0" dirty="0">
                <a:ln>
                  <a:noFill/>
                </a:ln>
                <a:solidFill>
                  <a:prstClr val="black"/>
                </a:solidFill>
                <a:effectLst/>
                <a:uLnTx/>
                <a:uFillTx/>
                <a:latin typeface="+mn-lt"/>
                <a:ea typeface="+mn-ea"/>
                <a:cs typeface="+mn-cs"/>
              </a:rPr>
              <a:t>mae ffurfio hunaniaeth yn gymhleth i bobl ifanc wedi’u mabwysiadu oherwydd bod ganddyn nhw ddwy set o rieni/teuluoedd.</a:t>
            </a:r>
            <a:r>
              <a:rPr kumimoji="0" lang="cy-GB" sz="1200" b="0" i="0" u="none" strike="noStrike" kern="1200" cap="none" spc="0" normalizeH="0" baseline="0" noProof="0" dirty="0">
                <a:ln>
                  <a:noFill/>
                </a:ln>
                <a:solidFill>
                  <a:prstClr val="black"/>
                </a:solidFill>
                <a:effectLst/>
                <a:uLnTx/>
                <a:uFillTx/>
                <a:latin typeface="+mn-lt"/>
                <a:ea typeface="+mn-ea"/>
                <a:cs typeface="+mn-cs"/>
              </a:rPr>
              <a:t> Rhaid iddyn nhw ystyried aelodau o'r teulu biolegol wrth iddyn nhw ddarganfod pwy ydyn nhw ac i bwy maen nhw'n wahanol. Efallai y bydd pobl ifanc wedi’u mabwysiadu yn teimlo bod rhannau o'u hunaniaeth ar goll. Gall gwybodaeth anhysbys neu wybodaeth goll eu hatal rhag gwybod o ble mae nodweddion, galluoedd neu ddoniau penodol yn dod. Efallai y byddant yn poeni y byddant yn ymgymryd â nodweddion annymunol neu'n ailadrodd ymddygiadau, tueddiadau neu gamgymeriadau rhiant biolegol. Efallai y bydd pobl ifanc nad yw eu hil neu gefndir ethnig yn hysbys (yn llwyr neu i ryw raddau) neu y mae eu hil neu ethnigrwydd yn wahanol i'w rhieni mabwysiadol yn teimlo nad ydyn nhw'n perthyn yn llawn yn eu teulu neu gymuned. Efallai bod ganddyn nhw ddiddordeb mawr mewn cyfarfod neu dreulio amser gydag aelodau o'r teulu biolegol neu eraill o hil neu gefndir ethnig tebyg.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a:t>
            </a:r>
            <a:r>
              <a:rPr kumimoji="0" lang="cy-GB" sz="1200" b="1" i="0" u="none" strike="noStrike" kern="1200" cap="none" spc="0" normalizeH="0" baseline="0" noProof="0" dirty="0" err="1">
                <a:ln>
                  <a:noFill/>
                </a:ln>
                <a:solidFill>
                  <a:prstClr val="black"/>
                </a:solidFill>
                <a:effectLst/>
                <a:uLnTx/>
                <a:uFillTx/>
                <a:latin typeface="+mn-lt"/>
                <a:ea typeface="+mn-ea"/>
                <a:cs typeface="+mn-cs"/>
              </a:rPr>
              <a:t>Bubble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Wrapped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Children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Helen </a:t>
            </a:r>
            <a:r>
              <a:rPr kumimoji="0" lang="cy-GB" sz="1200" b="0" i="0" u="none" strike="noStrike" kern="1200" cap="none" spc="0" normalizeH="0" baseline="0" noProof="0" dirty="0" err="1">
                <a:ln>
                  <a:noFill/>
                </a:ln>
                <a:solidFill>
                  <a:prstClr val="black"/>
                </a:solidFill>
                <a:effectLst/>
                <a:uLnTx/>
                <a:uFillTx/>
                <a:latin typeface="+mn-lt"/>
                <a:ea typeface="+mn-ea"/>
                <a:cs typeface="+mn-cs"/>
              </a:rPr>
              <a:t>Oakwater</a:t>
            </a: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ogystal â gofyn mwy o gwestiynau am fabwysiadu yn gyffredinol, efallai y bydd y chwilfrydedd ynghylch eu teulu biolegol yn gorlifo i fod eisiau CYSYLLTU.  Mae hyn yn cael ei archwilio yn llawer mwy manwl ar y cwrs 4 diwrnod RHIANTA EIN PLANT YN EU HARDDEGAU, ond un agwedd ar CYSYLLTU yn yr 21ain ganrif yw CYFRYNGAU CYMDEITHASOL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2111582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Daw'r wybodaeth ar y sleid hon o wefan www.thinkuknow.co.uk CEOP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cy-GB" sz="1200" b="0" i="0" u="none" strike="noStrike" kern="1200" cap="none" spc="0" normalizeH="0" baseline="0" noProof="0" dirty="0">
                <a:ln>
                  <a:noFill/>
                </a:ln>
                <a:solidFill>
                  <a:prstClr val="black"/>
                </a:solidFill>
                <a:effectLst/>
                <a:uLnTx/>
                <a:uFillTx/>
                <a:latin typeface="+mn-lt"/>
                <a:ea typeface="+mn-ea"/>
                <a:cs typeface="+mn-cs"/>
              </a:rPr>
            </a:br>
            <a:r>
              <a:rPr kumimoji="0" lang="cy-GB" sz="1200" b="0" i="0" u="none" strike="noStrike" kern="1200" cap="none" spc="0" normalizeH="0" baseline="0" noProof="0" dirty="0">
                <a:ln>
                  <a:noFill/>
                </a:ln>
                <a:solidFill>
                  <a:prstClr val="black"/>
                </a:solidFill>
                <a:effectLst/>
                <a:uLnTx/>
                <a:uFillTx/>
                <a:latin typeface="+mn-lt"/>
                <a:ea typeface="+mn-ea"/>
                <a:cs typeface="+mn-cs"/>
              </a:rPr>
              <a:t>CEOP - </a:t>
            </a:r>
            <a:r>
              <a:rPr kumimoji="0" lang="cy-GB" sz="1200" b="0" i="0" u="none" strike="noStrike" kern="1200" cap="none" spc="0" normalizeH="0" baseline="0" noProof="0" dirty="0" err="1">
                <a:ln>
                  <a:noFill/>
                </a:ln>
                <a:solidFill>
                  <a:prstClr val="black"/>
                </a:solidFill>
                <a:effectLst/>
                <a:uLnTx/>
                <a:uFillTx/>
                <a:latin typeface="+mn-lt"/>
                <a:ea typeface="+mn-ea"/>
                <a:cs typeface="+mn-cs"/>
              </a:rPr>
              <a:t>Camfanteisio</a:t>
            </a:r>
            <a:r>
              <a:rPr kumimoji="0" lang="cy-GB" sz="1200" b="0" i="0" u="none" strike="noStrike" kern="1200" cap="none" spc="0" normalizeH="0" baseline="0" noProof="0" dirty="0">
                <a:ln>
                  <a:noFill/>
                </a:ln>
                <a:solidFill>
                  <a:prstClr val="black"/>
                </a:solidFill>
                <a:effectLst/>
                <a:uLnTx/>
                <a:uFillTx/>
                <a:latin typeface="+mn-lt"/>
                <a:ea typeface="+mn-ea"/>
                <a:cs typeface="+mn-cs"/>
              </a:rPr>
              <a:t> ar Blant a Diogelu Plant Ar-lein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Beth ddylen ni fod yn ymwybodol ohono o ran cyswllt?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49616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Gwybodaeth wedi'i chymryd o wefan www.thinkuknow.co.uk CEOP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Gallai'r plentyn gael ei hun yn wynebu’r galw gan berthnasau ychwanegol sy'n ceisio cysylltu. Efallai y bydd gan yr unigolion hyn gyfrifon amrywiol o'r digwyddiadau yn arwain at y mabwysiadu a gallai hynny arwain at wneud i’r plentyn deimlo’n ddryslyd ac yn ofidus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TRAFODAETH</a:t>
            </a:r>
            <a:r>
              <a:rPr kumimoji="0" lang="cy-GB" sz="1200" b="0" i="0" u="none" strike="noStrike" kern="1200" cap="none" spc="0" normalizeH="0" baseline="0" noProof="0" dirty="0">
                <a:ln>
                  <a:noFill/>
                </a:ln>
                <a:solidFill>
                  <a:prstClr val="black"/>
                </a:solidFill>
                <a:effectLst/>
                <a:uLnTx/>
                <a:uFillTx/>
                <a:latin typeface="+mn-lt"/>
                <a:ea typeface="+mn-ea"/>
                <a:cs typeface="+mn-cs"/>
              </a:rPr>
              <a:t> beth yw eich profiadau CHI o gyswllt?  Dywedwch wrthym am brofiadau cadarnhaol rydych chi wedi'u cael mewn perthynas â chyswllt?  Beth yw eich ofnau ynghylch cyswllt?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byddwch am ddefnyddio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ee. am blentyn 18 mlwydd oed ag Anawsterau Dysgu sydd wedi cyfarfod â dau o’i brodyr a chwiorydd i gael pryd o fwyd ac yna cael ei gwahodd i barti pen-blwydd brawd neu chwaer hynaf yn 21 mlwydd oed, yn trin ei gilydd fel “cefndryd/</a:t>
            </a:r>
            <a:r>
              <a:rPr kumimoji="0" lang="cy-GB" sz="1200" b="0" i="0" u="none" strike="noStrike" kern="1200" cap="none" spc="0" normalizeH="0" baseline="0" noProof="0" dirty="0" err="1">
                <a:ln>
                  <a:noFill/>
                </a:ln>
                <a:solidFill>
                  <a:prstClr val="black"/>
                </a:solidFill>
                <a:effectLst/>
                <a:uLnTx/>
                <a:uFillTx/>
                <a:latin typeface="+mn-lt"/>
                <a:ea typeface="+mn-ea"/>
                <a:cs typeface="+mn-cs"/>
              </a:rPr>
              <a:t>cyfneitherod</a:t>
            </a:r>
            <a:r>
              <a:rPr kumimoji="0" lang="cy-GB" sz="1200" b="0" i="0" u="none" strike="noStrike" kern="1200" cap="none" spc="0" normalizeH="0" baseline="0" noProof="0" dirty="0">
                <a:ln>
                  <a:noFill/>
                </a:ln>
                <a:solidFill>
                  <a:prstClr val="black"/>
                </a:solidFill>
                <a:effectLst/>
                <a:uLnTx/>
                <a:uFillTx/>
                <a:latin typeface="+mn-lt"/>
                <a:ea typeface="+mn-ea"/>
                <a:cs typeface="+mn-cs"/>
              </a:rPr>
              <a:t>” ond yn ymwybodol eu bod yn frodyr a chwiorydd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Ee. Am blentyn 19 mlwydd oed sydd wedi cysylltu ar-lein heb unrhyw gefnogaeth gyda brawd biolegol a chyfarfod (wedi mynd yn dda) ond arweiniodd hyn at gyswllt ar-lein heb gefnogaeth gyda mam biolegol (ni aeth hyn cystal)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Gallwn fod yn ddifater am ein defnydd ni ein hunain o’r cyfryngau cymdeithasol, ac wrth wneud hynny mae perygl i ni fethu rhai o'r peryglon y gallai ei achosi i’n plant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Dyma nodyn atgoffa efallai yr hoffech chi ei wylio a’i dangos i'ch plant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hefyd!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6" charset="-128"/>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134242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Dangoswch y Clip You </a:t>
            </a:r>
            <a:r>
              <a:rPr kumimoji="0" lang="cy-GB" sz="1200" b="0" i="0" u="none" strike="noStrike" kern="1200" cap="none" spc="0" normalizeH="0" baseline="0" noProof="0" dirty="0" err="1">
                <a:ln>
                  <a:noFill/>
                </a:ln>
                <a:solidFill>
                  <a:prstClr val="black"/>
                </a:solidFill>
                <a:effectLst/>
                <a:uLnTx/>
                <a:uFillTx/>
                <a:latin typeface="+mn-lt"/>
                <a:ea typeface="+mn-ea"/>
                <a:cs typeface="+mn-cs"/>
              </a:rPr>
              <a:t>Tube</a:t>
            </a:r>
            <a:r>
              <a:rPr kumimoji="0" lang="cy-GB" sz="1200" b="0" i="0" u="none" strike="noStrike" kern="1200" cap="none" spc="0" normalizeH="0" baseline="0" noProof="0" dirty="0">
                <a:ln>
                  <a:noFill/>
                </a:ln>
                <a:solidFill>
                  <a:prstClr val="black"/>
                </a:solidFill>
                <a:effectLst/>
                <a:uLnTx/>
                <a:uFillTx/>
                <a:latin typeface="+mn-lt"/>
                <a:ea typeface="+mn-ea"/>
                <a:cs typeface="+mn-cs"/>
              </a:rPr>
              <a:t> hwn ac anogwch rieni i'w ddangos i'w plant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a:t> </a:t>
            </a:r>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384084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169358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Cafodd y cwrs hwn ei greu’n wreiddiol gan Louise </a:t>
            </a:r>
            <a:r>
              <a:rPr kumimoji="0" lang="cy-GB" sz="1200" b="0" i="0" u="none" strike="noStrike" kern="1200" cap="none" spc="0" normalizeH="0" baseline="0" noProof="0" dirty="0" err="1">
                <a:ln>
                  <a:noFill/>
                </a:ln>
                <a:solidFill>
                  <a:prstClr val="black"/>
                </a:solidFill>
                <a:effectLst/>
                <a:uLnTx/>
                <a:uFillTx/>
                <a:latin typeface="+mn-lt"/>
                <a:ea typeface="+mn-ea"/>
                <a:cs typeface="+mn-cs"/>
              </a:rPr>
              <a:t>Trewartha</a:t>
            </a:r>
            <a:r>
              <a:rPr kumimoji="0" lang="cy-GB" sz="1200" b="0" i="0" u="none" strike="noStrike" kern="1200" cap="none" spc="0" normalizeH="0" baseline="0" noProof="0" dirty="0">
                <a:ln>
                  <a:noFill/>
                </a:ln>
                <a:solidFill>
                  <a:prstClr val="black"/>
                </a:solidFill>
                <a:effectLst/>
                <a:uLnTx/>
                <a:uFillTx/>
                <a:latin typeface="+mn-lt"/>
                <a:ea typeface="+mn-ea"/>
                <a:cs typeface="+mn-cs"/>
              </a:rPr>
              <a:t> a'i olygu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Barry</a:t>
            </a:r>
            <a:r>
              <a:rPr kumimoji="0" lang="cy-GB" sz="1200" b="0" i="0" u="none" strike="noStrike" kern="1200" cap="none" spc="0" normalizeH="0" baseline="0" noProof="0" dirty="0">
                <a:ln>
                  <a:noFill/>
                </a:ln>
                <a:solidFill>
                  <a:prstClr val="black"/>
                </a:solidFill>
                <a:effectLst/>
                <a:uLnTx/>
                <a:uFillTx/>
                <a:latin typeface="+mn-lt"/>
                <a:ea typeface="+mn-ea"/>
                <a:cs typeface="+mn-cs"/>
              </a:rPr>
              <a:t> Lucas (o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ac yna ei olygu ymhellach yn gwrs dwy awr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Philippa</a:t>
            </a:r>
            <a:r>
              <a:rPr kumimoji="0" lang="cy-GB" sz="1200" b="0" i="0" u="none" strike="noStrike" kern="1200" cap="none" spc="0" normalizeH="0" baseline="0" noProof="0" dirty="0">
                <a:ln>
                  <a:noFill/>
                </a:ln>
                <a:solidFill>
                  <a:prstClr val="black"/>
                </a:solidFill>
                <a:effectLst/>
                <a:uLnTx/>
                <a:uFillTx/>
                <a:latin typeface="+mn-lt"/>
                <a:ea typeface="+mn-ea"/>
                <a:cs typeface="+mn-cs"/>
              </a:rPr>
              <a:t> Williams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Cymru).  Mae ar gael fel cwrs llawer hirach wedi'i wasgaru dros hyd at 4 diwrnod.  Dylid nodi mai dim ond rhagflas 2 awr o'r cwrs cyfan yw hwn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a:t>
            </a:fld>
            <a:endParaRPr lang="en-GB"/>
          </a:p>
        </p:txBody>
      </p:sp>
    </p:spTree>
    <p:extLst>
      <p:ext uri="{BB962C8B-B14F-4D97-AF65-F5344CB8AC3E}">
        <p14:creationId xmlns:p14="http://schemas.microsoft.com/office/powerpoint/2010/main" val="151637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Nod yr ymarfer hwn yw cael rhieni i edrych ar eu disgwyliadau a'u profiadau - ydyn nhw'n wahanol, sut?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Ar </a:t>
            </a:r>
            <a:r>
              <a:rPr kumimoji="0" lang="cy-GB" sz="1200" b="1" i="0" u="none" strike="noStrike" kern="1200" cap="none" spc="0" normalizeH="0" baseline="0" noProof="0" dirty="0">
                <a:ln>
                  <a:noFill/>
                </a:ln>
                <a:solidFill>
                  <a:prstClr val="black"/>
                </a:solidFill>
                <a:effectLst/>
                <a:uLnTx/>
                <a:uFillTx/>
                <a:latin typeface="+mn-lt"/>
                <a:ea typeface="+mn-ea"/>
                <a:cs typeface="+mn-cs"/>
              </a:rPr>
              <a:t>SIART TROI</a:t>
            </a:r>
            <a:r>
              <a:rPr kumimoji="0" lang="cy-GB" sz="1200" b="0" i="0" u="none" strike="noStrike" kern="1200" cap="none" spc="0" normalizeH="0" baseline="0" noProof="0" dirty="0">
                <a:ln>
                  <a:noFill/>
                </a:ln>
                <a:solidFill>
                  <a:prstClr val="black"/>
                </a:solidFill>
                <a:effectLst/>
                <a:uLnTx/>
                <a:uFillTx/>
                <a:latin typeface="+mn-lt"/>
                <a:ea typeface="+mn-ea"/>
                <a:cs typeface="+mn-cs"/>
              </a:rPr>
              <a:t>, gofynnwch i rieni ALW ALLAN beth sy'n arwyddocaol iddyn nhw ynglŷn â'u plentyn yn cyrraedd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(Hyfforddwr i hwyluso fel trafodaeth grŵp os yw'n cael ei gyflwyno i grŵp)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 ATEBION GYNNWYS: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DISGWYLIADAU - astudio’n galed, cariad sefydlog, diwrnodau allan yn siopa, mynd i gemau chwaraeon gyda'i gilydd, ffrindiau'n galw heibio, llwyddo mewn hobi neu chwaraeon o ddewis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PROFIAD - cyfryngau cymdeithasol/aros yn yr ystafell/misglwyf/hwyliau oriog/arbrofi gyda diod a chyffuriau/CSE/aros yn y gwely/cyswllt â theulu biolegol/gwrthod ysgol, </a:t>
            </a:r>
            <a:r>
              <a:rPr kumimoji="0" lang="cy-GB" sz="1200" b="0" i="0" u="none" strike="noStrike" kern="1200" cap="none" spc="0" normalizeH="0" baseline="0" noProof="0" dirty="0" err="1">
                <a:ln>
                  <a:noFill/>
                </a:ln>
                <a:solidFill>
                  <a:prstClr val="black"/>
                </a:solidFill>
                <a:effectLst/>
                <a:uLnTx/>
                <a:uFillTx/>
                <a:latin typeface="+mn-lt"/>
                <a:ea typeface="+mn-ea"/>
                <a:cs typeface="+mn-cs"/>
              </a:rPr>
              <a:t>triwantio</a:t>
            </a:r>
            <a:r>
              <a:rPr kumimoji="0" lang="cy-GB" sz="1200" b="0" i="0" u="none" strike="noStrike" kern="1200" cap="none" spc="0" normalizeH="0" baseline="0" noProof="0" dirty="0">
                <a:ln>
                  <a:noFill/>
                </a:ln>
                <a:solidFill>
                  <a:prstClr val="black"/>
                </a:solidFill>
                <a:effectLst/>
                <a:uLnTx/>
                <a:uFillTx/>
                <a:latin typeface="+mn-lt"/>
                <a:ea typeface="+mn-ea"/>
                <a:cs typeface="+mn-cs"/>
              </a:rPr>
              <a:t>, dim ffrindiau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bod rhai wedi mabwysiadu plant ifanc iawn a heb ddisgwyl cryn dipyn o anhawster, bydd eraill wedi dioddef heriau parhaus neu wedi mabwysiadu plant yn agosach at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neu hyd yn oed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17342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nifer o esboniadau dros ymddygiad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mae gan y mwyafrif rywfaint o wirionedd ynddynt: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hormonau'n dechrau cynddeiriogi yn ystod y glasoed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barn cymdeithas tuag at blentyndod wedi newid yn wir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Diolch byth nad ydyn ni'n anfon plant bach i fyny simneiau ac i lawr mwyngloddiau mwyach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angen i bobl ifanc ddatblygu hunaniaethau ar wahân a gwahanol berthnasoedd er mwyn symud oddi cartref/oddi wrth eu rhieni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herio'r </a:t>
            </a:r>
            <a:r>
              <a:rPr kumimoji="0" lang="cy-GB" sz="1200" b="0" i="1" u="none" strike="noStrike" kern="1200" cap="none" spc="0" normalizeH="0" baseline="0" noProof="0" dirty="0" err="1">
                <a:ln>
                  <a:noFill/>
                </a:ln>
                <a:solidFill>
                  <a:prstClr val="black"/>
                </a:solidFill>
                <a:effectLst/>
                <a:uLnTx/>
                <a:uFillTx/>
                <a:latin typeface="+mn-lt"/>
                <a:ea typeface="+mn-ea"/>
                <a:cs typeface="+mn-cs"/>
              </a:rPr>
              <a:t>status</a:t>
            </a:r>
            <a:r>
              <a:rPr kumimoji="0" lang="cy-GB" sz="1200" b="0" i="1" u="none" strike="noStrike" kern="1200" cap="none" spc="0" normalizeH="0" baseline="0" noProof="0" dirty="0">
                <a:ln>
                  <a:noFill/>
                </a:ln>
                <a:solidFill>
                  <a:prstClr val="black"/>
                </a:solidFill>
                <a:effectLst/>
                <a:uLnTx/>
                <a:uFillTx/>
                <a:latin typeface="+mn-lt"/>
                <a:ea typeface="+mn-ea"/>
                <a:cs typeface="+mn-cs"/>
              </a:rPr>
              <a:t> </a:t>
            </a:r>
            <a:r>
              <a:rPr kumimoji="0" lang="cy-GB" sz="1200" b="0" i="1" u="none" strike="noStrike" kern="1200" cap="none" spc="0" normalizeH="0" baseline="0" noProof="0" dirty="0" err="1">
                <a:ln>
                  <a:noFill/>
                </a:ln>
                <a:solidFill>
                  <a:prstClr val="black"/>
                </a:solidFill>
                <a:effectLst/>
                <a:uLnTx/>
                <a:uFillTx/>
                <a:latin typeface="+mn-lt"/>
                <a:ea typeface="+mn-ea"/>
                <a:cs typeface="+mn-cs"/>
              </a:rPr>
              <a:t>quo</a:t>
            </a:r>
            <a:r>
              <a:rPr kumimoji="0" lang="cy-GB" sz="1200" b="0" i="0" u="none" strike="noStrike" kern="1200" cap="none" spc="0" normalizeH="0" baseline="0" noProof="0" dirty="0">
                <a:ln>
                  <a:noFill/>
                </a:ln>
                <a:solidFill>
                  <a:prstClr val="black"/>
                </a:solidFill>
                <a:effectLst/>
                <a:uLnTx/>
                <a:uFillTx/>
                <a:latin typeface="+mn-lt"/>
                <a:ea typeface="+mn-ea"/>
                <a:cs typeface="+mn-cs"/>
              </a:rPr>
              <a:t> fod yn rhan o hynny.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Byddai biolegwyr esblygiadol yn awgrymu bod rhywfaint o fantais i lencyndod.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76507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Dyma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a:t>
            </a:r>
            <a:r>
              <a:rPr kumimoji="0" lang="cy-GB" sz="1200" b="0" i="0" u="none" strike="noStrike" kern="1200" cap="none" spc="0" normalizeH="0" baseline="0" noProof="0" dirty="0">
                <a:ln>
                  <a:noFill/>
                </a:ln>
                <a:solidFill>
                  <a:prstClr val="black"/>
                </a:solidFill>
                <a:effectLst/>
                <a:uLnTx/>
                <a:uFillTx/>
                <a:latin typeface="+mn-lt"/>
                <a:ea typeface="+mn-ea"/>
                <a:cs typeface="+mn-cs"/>
              </a:rPr>
              <a:t>-ddelweddu ac ymchwil yn dweud wrthym sydd yn digwydd yn ymennydd y glasoed, fodd bynnag, mae gwyddonwyr yn wyliadwrus o ddweud mai dyma achos pendant ymddygiad y glasoed er ei fod yn ymddangos yn fwyfwy tebygol.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gan yr ymennydd dynol oddeutu 100 biliwn o gelloedd nerf (niwronau)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gan bob niwron ran hir tebyg i gynffon (acson) a llawer o ganghennau (dendridau)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niwronau yn anfon negeseuon i niwronau eraill ar hyd acsonau ac ar draws bylchau bach (synapsau) i mewn i dendridau a niwronau eraill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popeth a wnawn yn actifadu'r un gwe o gysylltiadau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na fyddwn ni’n defnyddio cysylltiadau hyn, byddant yn marw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283390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1" i="0" u="none" strike="noStrike" kern="1200" cap="none" spc="0" normalizeH="0" baseline="0" noProof="0" dirty="0">
                <a:ln>
                  <a:noFill/>
                </a:ln>
                <a:solidFill>
                  <a:prstClr val="black"/>
                </a:solidFill>
                <a:effectLst/>
                <a:uLnTx/>
                <a:uFillTx/>
                <a:latin typeface="+mn-lt"/>
                <a:ea typeface="+mn-ea"/>
                <a:cs typeface="+mn-cs"/>
              </a:rPr>
              <a:t>Ymlediad</a:t>
            </a:r>
            <a:r>
              <a:rPr kumimoji="0" lang="cy-GB" sz="1200" b="0" i="0" u="none" strike="noStrike" kern="1200" cap="none" spc="0" normalizeH="0" baseline="0" noProof="0" dirty="0">
                <a:ln>
                  <a:noFill/>
                </a:ln>
                <a:solidFill>
                  <a:prstClr val="black"/>
                </a:solidFill>
                <a:effectLst/>
                <a:uLnTx/>
                <a:uFillTx/>
                <a:latin typeface="+mn-lt"/>
                <a:ea typeface="+mn-ea"/>
                <a:cs typeface="+mn-cs"/>
              </a:rPr>
              <a:t> yn digwydd ychydig cyn y glasoed gan fod gennym ormod o gysylltiadau/synapsau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1" i="0" u="none" strike="noStrike" kern="1200" cap="none" spc="0" normalizeH="0" baseline="0" noProof="0" dirty="0">
                <a:ln>
                  <a:noFill/>
                </a:ln>
                <a:solidFill>
                  <a:prstClr val="black"/>
                </a:solidFill>
                <a:effectLst/>
                <a:uLnTx/>
                <a:uFillTx/>
                <a:latin typeface="+mn-lt"/>
                <a:ea typeface="+mn-ea"/>
                <a:cs typeface="+mn-cs"/>
              </a:rPr>
              <a:t>Tocio</a:t>
            </a:r>
            <a:r>
              <a:rPr kumimoji="0" lang="cy-GB" sz="1200" b="0" i="0" u="none" strike="noStrike" kern="1200" cap="none" spc="0" normalizeH="0" baseline="0" noProof="0" dirty="0">
                <a:ln>
                  <a:noFill/>
                </a:ln>
                <a:solidFill>
                  <a:prstClr val="black"/>
                </a:solidFill>
                <a:effectLst/>
                <a:uLnTx/>
                <a:uFillTx/>
                <a:latin typeface="+mn-lt"/>
                <a:ea typeface="+mn-ea"/>
                <a:cs typeface="+mn-cs"/>
              </a:rPr>
              <a:t> yn digwydd yn ystod llencyndod erbyn 16-17 mlwydd oed mae gennym synapsau lefel oedolion ond roedd gennym ddwywaith cymaint pan oeddem yn 2 flwydd oed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1" i="0" u="none" strike="noStrike" kern="1200" cap="none" spc="0" normalizeH="0" baseline="0" noProof="0" dirty="0" err="1">
                <a:ln>
                  <a:noFill/>
                </a:ln>
                <a:solidFill>
                  <a:prstClr val="black"/>
                </a:solidFill>
                <a:effectLst/>
                <a:uLnTx/>
                <a:uFillTx/>
                <a:latin typeface="+mn-lt"/>
                <a:ea typeface="+mn-ea"/>
                <a:cs typeface="+mn-cs"/>
              </a:rPr>
              <a:t>Myeliniad</a:t>
            </a:r>
            <a:r>
              <a:rPr kumimoji="0" lang="cy-GB" sz="1200" b="0" i="0" u="none" strike="noStrike" kern="1200" cap="none" spc="0" normalizeH="0" baseline="0" noProof="0" dirty="0">
                <a:ln>
                  <a:noFill/>
                </a:ln>
                <a:solidFill>
                  <a:prstClr val="black"/>
                </a:solidFill>
                <a:effectLst/>
                <a:uLnTx/>
                <a:uFillTx/>
                <a:latin typeface="+mn-lt"/>
                <a:ea typeface="+mn-ea"/>
                <a:cs typeface="+mn-cs"/>
              </a:rPr>
              <a:t> yn digwydd yn ystod llencyndod hwyr/oedolaeth gynnar ac yn cryfhau'r llwybrau. |Mae digon o gysylltiadau sy’n cael eu defnyddio’n rheolaidd yn golygu nad yw acsonau’n marw a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gael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myelineiddio</a:t>
            </a: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GOFYNNWCH A oeddech chi'n gwybod bod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yn ei chael hi'n anodd darllen mynegiant wyneb? Yna dangoswch y sleid nesaf</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166351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ymennydd yn parhau i ddatblygu a thyfu mwy o niwronau yn ddiweddarach yn ystod ein bywydau.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mwy o wybodaeth am yr </a:t>
            </a:r>
            <a:r>
              <a:rPr kumimoji="0" lang="cy-GB" sz="1200" b="0" i="0" u="none" strike="noStrike" kern="1200" cap="none" spc="0" normalizeH="0" baseline="0" noProof="0" dirty="0" err="1">
                <a:ln>
                  <a:noFill/>
                </a:ln>
                <a:solidFill>
                  <a:prstClr val="black"/>
                </a:solidFill>
                <a:effectLst/>
                <a:uLnTx/>
                <a:uFillTx/>
                <a:latin typeface="+mn-lt"/>
                <a:ea typeface="+mn-ea"/>
                <a:cs typeface="+mn-cs"/>
              </a:rPr>
              <a:t>amygdala</a:t>
            </a:r>
            <a:r>
              <a:rPr kumimoji="0" lang="cy-GB" sz="1200" b="0" i="0" u="none" strike="noStrike" kern="1200" cap="none" spc="0" normalizeH="0" baseline="0" noProof="0" dirty="0">
                <a:ln>
                  <a:noFill/>
                </a:ln>
                <a:solidFill>
                  <a:prstClr val="black"/>
                </a:solidFill>
                <a:effectLst/>
                <a:uLnTx/>
                <a:uFillTx/>
                <a:latin typeface="+mn-lt"/>
                <a:ea typeface="+mn-ea"/>
                <a:cs typeface="+mn-cs"/>
              </a:rPr>
              <a:t> a'r ymateb i straen i'w gweld yn y cwrs 2 awr Iechyd a Datblygiad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CYHOEDDIAD DEFNYDDIOL “Beio fy Ymennydd” sydd wedi'i anelu'n benodol at bobl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GOFYNNWCH/TRAFODWCH - beth allai hyn ei olygu i bobl ifanc wedi’u mabwysiadu, cyn symud ymlaen i'r sleid nesaf.</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372389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GOFYNNWCH</a:t>
            </a:r>
            <a:r>
              <a:rPr kumimoji="0" lang="cy-GB" sz="1200" b="0" i="0" u="none" strike="noStrike" kern="1200" cap="none" spc="0" normalizeH="0" baseline="0" noProof="0" dirty="0">
                <a:ln>
                  <a:noFill/>
                </a:ln>
                <a:solidFill>
                  <a:prstClr val="black"/>
                </a:solidFill>
                <a:effectLst/>
                <a:uLnTx/>
                <a:uFillTx/>
                <a:latin typeface="+mn-lt"/>
                <a:ea typeface="+mn-ea"/>
                <a:cs typeface="+mn-cs"/>
              </a:rPr>
              <a:t> - beth mae mynegiant y person hwn yn ei ddweud wrthym am yr hyn mae'n ei deimlo?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ATEB DISGWYLIEDIG - Bydd oedolion yn cydnabod y mynegiant wyneb hwn fel ofn, ond bydd nifer fawr o bobl ifanc yn gweld Dicter, Sioc, Gwarth neu Boen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Roedd ymchwil a wnaed gan Dr </a:t>
            </a:r>
            <a:r>
              <a:rPr kumimoji="0" lang="cy-GB" sz="1200" b="0" i="0" u="none" strike="noStrike" kern="1200" cap="none" spc="0" normalizeH="0" baseline="0" noProof="0" dirty="0" err="1">
                <a:ln>
                  <a:noFill/>
                </a:ln>
                <a:solidFill>
                  <a:prstClr val="black"/>
                </a:solidFill>
                <a:effectLst/>
                <a:uLnTx/>
                <a:uFillTx/>
                <a:latin typeface="+mn-lt"/>
                <a:ea typeface="+mn-ea"/>
                <a:cs typeface="+mn-cs"/>
              </a:rPr>
              <a:t>Deborah</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Yurgelun-Todd</a:t>
            </a:r>
            <a:r>
              <a:rPr kumimoji="0" lang="cy-GB" sz="1200" b="0" i="0" u="none" strike="noStrike" kern="1200" cap="none" spc="0" normalizeH="0" baseline="0" noProof="0" dirty="0">
                <a:ln>
                  <a:noFill/>
                </a:ln>
                <a:solidFill>
                  <a:prstClr val="black"/>
                </a:solidFill>
                <a:effectLst/>
                <a:uLnTx/>
                <a:uFillTx/>
                <a:latin typeface="+mn-lt"/>
                <a:ea typeface="+mn-ea"/>
                <a:cs typeface="+mn-cs"/>
              </a:rPr>
              <a:t> yn cynnwys dangos llawer o luniau o wynebau fel hyn i bobl ifanc. Gofynnodd iddyn nhw ddweud beth roedd yr wyneb yn ei ddweud wrthyn nhw. Yn gyffredinol, roedd oedolion yn cael yr atebion cywir, nid oedd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yn cael yr atebion cywir ac roedd bechgyn yn tueddu i fod yn waeth na merched.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oedd oedolion yn edrych ar y lluniau roeddent yn defnyddio'r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roedd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yn defnyddio'r </a:t>
            </a:r>
            <a:r>
              <a:rPr kumimoji="0" lang="cy-GB" sz="1200" b="0" i="0" u="none" strike="noStrike" kern="1200" cap="none" spc="0" normalizeH="0" baseline="0" noProof="0" dirty="0" err="1">
                <a:ln>
                  <a:noFill/>
                </a:ln>
                <a:solidFill>
                  <a:prstClr val="black"/>
                </a:solidFill>
                <a:effectLst/>
                <a:uLnTx/>
                <a:uFillTx/>
                <a:latin typeface="+mn-lt"/>
                <a:ea typeface="+mn-ea"/>
                <a:cs typeface="+mn-cs"/>
              </a:rPr>
              <a:t>Amygdala</a:t>
            </a:r>
            <a:r>
              <a:rPr kumimoji="0" lang="cy-GB" sz="1200" b="0" i="0" u="none" strike="noStrike" kern="1200" cap="none" spc="0" normalizeH="0" baseline="0" noProof="0" dirty="0">
                <a:ln>
                  <a:noFill/>
                </a:ln>
                <a:solidFill>
                  <a:prstClr val="black"/>
                </a:solidFill>
                <a:effectLst/>
                <a:uLnTx/>
                <a:uFillTx/>
                <a:latin typeface="+mn-lt"/>
                <a:ea typeface="+mn-ea"/>
                <a:cs typeface="+mn-cs"/>
              </a:rPr>
              <a:t> ac yn ymateb yn emosiynol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GOFYNNWCH/TRAFODWCH - </a:t>
            </a:r>
            <a:r>
              <a:rPr kumimoji="0" lang="cy-GB" sz="1200" b="0" i="0" u="none" strike="noStrike" kern="1200" cap="none" spc="0" normalizeH="0" baseline="0" noProof="0" dirty="0">
                <a:ln>
                  <a:noFill/>
                </a:ln>
                <a:solidFill>
                  <a:prstClr val="black"/>
                </a:solidFill>
                <a:effectLst/>
                <a:uLnTx/>
                <a:uFillTx/>
                <a:latin typeface="+mn-lt"/>
                <a:ea typeface="+mn-ea"/>
                <a:cs typeface="+mn-cs"/>
              </a:rPr>
              <a:t>A all cyfranogwyr feddwl lle gallai hyn arwain at anawsterau?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139470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Ymlyniad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y rhai sydd wedi cael anawsterau gydag ymlyniad yn ei chael hi’n anodd i wneud a chadw ffrindiau a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brofi rhieni sy'n mabwysiadu yn gynharach ac am fwy o amser. Wedi'r cyfan mae'n anodd ymdopi â'r syniad o wahanu os nad ydych chi'n teimlo ymlyniad cadarn yn y lle cyntaf. Gall hyn amlygu ei hun o gwmpas y mater o adael cartref. Credir bod yr ysfa i fynd allan cyn i unrhyw un gael cyfle i'ch cicio chi allan (eto) yn rheswm pam mae rhai pobl ifanc wedi’u mabwysiadu yn dangos ymddygiad heriol iawn a hunanddinistriol weithiau.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pobl ifanc ag anawsterau ymlyniad fod yn fyrbwyll, gweithredu heb feddwl am y canlyniadau a bod yn fwy tebygol o arbrofi gyda diod a chyffuriau. Efallai eu bod yn cael trafferth yn gymdeithasol ac yn academaidd yn yr ysgol. Efallai y byddant yn ei chael hi’n anodd ffurfio cyfeillgarwch a theimlo'n rhan o grŵp cyfoedion cefnogol.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Anawsterau dysgu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pobl ifanc â phroblemau dysgu yn tueddu i chwilio am gyfeillgarwch â phobl ifanc eraill sydd â phrofiadau bywyd tebyg. Gall teimladau o ddicter, gwrthod a diraddio sy'n gysylltiedig â phlant nad ydynt yn perfformio cystal yn yr ysgol gael eu sianelu i ymddygiad gwrthgymdeithasol. Mae gweithgareddau fel fandaliaeth, cam-drin sylweddau, ymladd a </a:t>
            </a:r>
            <a:r>
              <a:rPr kumimoji="0" lang="cy-GB" sz="1200" b="0" i="0" u="none" strike="noStrike" kern="1200" cap="none" spc="0" normalizeH="0" baseline="0" noProof="0" dirty="0" err="1">
                <a:ln>
                  <a:noFill/>
                </a:ln>
                <a:solidFill>
                  <a:prstClr val="black"/>
                </a:solidFill>
                <a:effectLst/>
                <a:uLnTx/>
                <a:uFillTx/>
                <a:latin typeface="+mn-lt"/>
                <a:ea typeface="+mn-ea"/>
                <a:cs typeface="+mn-cs"/>
              </a:rPr>
              <a:t>thriwantio</a:t>
            </a:r>
            <a:r>
              <a:rPr kumimoji="0" lang="cy-GB" sz="1200" b="0" i="0" u="none" strike="noStrike" kern="1200" cap="none" spc="0" normalizeH="0" baseline="0" noProof="0" dirty="0">
                <a:ln>
                  <a:noFill/>
                </a:ln>
                <a:solidFill>
                  <a:prstClr val="black"/>
                </a:solidFill>
                <a:effectLst/>
                <a:uLnTx/>
                <a:uFillTx/>
                <a:latin typeface="+mn-lt"/>
                <a:ea typeface="+mn-ea"/>
                <a:cs typeface="+mn-cs"/>
              </a:rPr>
              <a:t> yn gyffredin ymysg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sy'n brin o hyder a gobaith am eu dyfodol eu hunain.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Hunaniaeth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pobl ifanc wedi’u mabwysiadu yn cael trafferth gyda materion yn ymwneud â hunaniaeth ac yn teimlo angen newydd neu adnewyddedig i wybod mwy am a/neu gwrdd â'u rhieni biolegol. Mae'n anoddach gweithio allan pwy rydych chi am fod, pa syniadau rydych chi am elwa arnyn nhw neu eu gwrthod pan fydd llawer o hanes eich teulu ar goll. Mae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o leiafrifoedd ethnig, yn enwedig os ydynt wedi'u mabwysiadu gan deuluoedd â chefndiroedd ethnig neu ddiwylliannol gwahanol i'w teuluoedd biolegol, yn wynebu materion cymhleth. Er enghraifft mae rhai pobl yn gwrthod y label ‘Asiaidd’ o blaid hunaniaeth sy’n deillio o draddodiadau crefyddol fel Mwslimaidd, Hindŵaidd neu Sikh.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Datblygiad emosiynol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wedi’u mabwysiadu fod yn aeddfed yn llai cyson yn eu hymatebion emosiynol na'u cyfoedion. Gall yr holl bobl ifanc yn ei arddegau fod yn eithaf anghyson - gan fynnu ymddiriedaeth mewn parti trwy'r nos un diwrnod ac yna eisiau i rieni fynd ar drywydd swydd dydd Sadwrn bosibl ar eu cyfer y diwrnod nesaf. Mae gan lawer o rieni sy'n mabwysiadu bryderon y bydd eu plant yn cymryd mwy o amser i ymdopi â phwysau bywyd pan fyddan nhw bron yn oedolyn.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Adfywio trawma'r gorffennol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heriau ymarferol ac emosiynol llencyndod ddod â digwyddiadau anhapus o'r gorffennol i'r amlwg i'ch plentyn yn ei arddegau. Er enghraifft, gall goroeswyr cam-drin rhywiol ddarganfod bod eu rhywioldeb sy’n aeddfedu a'r disgwyliad ymysg eu grŵp cyfoedion eu bod yn edrych ymlaen at ddod yn weithgar yn rhywiol yn sbarduno teimladau a/neu atgofion anodd iawn. Gall ymladd yn yr ysgol neu fwlio beri aflonyddwch arbennig i berson ifanc sydd wedi profi trais domestig. Gall hyd yn oed ffilmiau a chyfryngau adloniant eraill sy’n cael eu hystyried yn addas ar gyfer cynulleidfa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ysgogi ymatebion annisgwyl mewn pobl ifanc sydd wedi cael bywydau cythryblus yn y gorffennol.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Colled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gan golled le arbennig ym mywydau teuluoedd sy'n mabwysiadu. Efallai y bydd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yn profi teimladau neu atgofion annifyr yn y cyfnod cyn gadael cartref neu ddechrau yn y coleg.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uniaethu â grŵp y tu allan i'r teulu yn bwysig iawn ond gall pobl ifanc wedi’u mabwysiadu ddechrau teimlo'n ynysig neu'n llai cyfforddus gyda ffrindiau oherwydd ei bod yn anodd dod o hyd i eraill sy'n rhannu'r profiad o fabwysiadu. Mae teimlo'n bell oddi wrth ffrindiau yn fath o golled </a:t>
            </a:r>
            <a:r>
              <a:rPr kumimoji="0" lang="cy-GB" sz="1200" b="0" i="0" u="none" strike="noStrike" kern="1200" cap="none" spc="0" normalizeH="0" baseline="0" noProof="0" dirty="0" err="1">
                <a:ln>
                  <a:noFill/>
                </a:ln>
                <a:solidFill>
                  <a:prstClr val="black"/>
                </a:solidFill>
                <a:effectLst/>
                <a:uLnTx/>
                <a:uFillTx/>
                <a:latin typeface="+mn-lt"/>
                <a:ea typeface="+mn-ea"/>
                <a:cs typeface="+mn-cs"/>
              </a:rPr>
              <a:t>ynddo'i</a:t>
            </a:r>
            <a:r>
              <a:rPr kumimoji="0" lang="cy-GB" sz="1200" b="0" i="0" u="none" strike="noStrike" kern="1200" cap="none" spc="0" normalizeH="0" baseline="0" noProof="0" dirty="0">
                <a:ln>
                  <a:noFill/>
                </a:ln>
                <a:solidFill>
                  <a:prstClr val="black"/>
                </a:solidFill>
                <a:effectLst/>
                <a:uLnTx/>
                <a:uFillTx/>
                <a:latin typeface="+mn-lt"/>
                <a:ea typeface="+mn-ea"/>
                <a:cs typeface="+mn-cs"/>
              </a:rPr>
              <a:t> hun. Mae teimlo colled yn debygol o ennyn neu ailgynnau awydd i gysylltu â'u gorffennol.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pobl ifanc wedi’u mabwysiadu brofi’r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Gofyn iddyn nhw eu hunain pwy fydden nhw wedi gallu bod pe byddai bywyd wedi bod yn wahanol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Arbrofi yn fwy gwyllt nag eraill gyda hunaniaethau newydd.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Eisiau mwy o wybodaeth am eu teuluoedd biolegol.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hanfodol cofio bod pobl ifanc wedi’u mabwysiadu (</a:t>
            </a:r>
            <a:r>
              <a:rPr kumimoji="0" lang="cy-GB" sz="1200" b="0" i="0" u="none" strike="noStrike" kern="1200" cap="none" spc="0" normalizeH="0" baseline="0" noProof="0" dirty="0" err="1">
                <a:ln>
                  <a:noFill/>
                </a:ln>
                <a:solidFill>
                  <a:prstClr val="black"/>
                </a:solidFill>
                <a:effectLst/>
                <a:uLnTx/>
                <a:uFillTx/>
                <a:latin typeface="+mn-lt"/>
                <a:ea typeface="+mn-ea"/>
                <a:cs typeface="+mn-cs"/>
              </a:rPr>
              <a:t>weithiau'n</a:t>
            </a:r>
            <a:r>
              <a:rPr kumimoji="0" lang="cy-GB" sz="1200" b="0" i="0" u="none" strike="noStrike" kern="1200" cap="none" spc="0" normalizeH="0" baseline="0" noProof="0" dirty="0">
                <a:ln>
                  <a:noFill/>
                </a:ln>
                <a:solidFill>
                  <a:prstClr val="black"/>
                </a:solidFill>
                <a:effectLst/>
                <a:uLnTx/>
                <a:uFillTx/>
                <a:latin typeface="+mn-lt"/>
                <a:ea typeface="+mn-ea"/>
                <a:cs typeface="+mn-cs"/>
              </a:rPr>
              <a:t> fwy arwyddocaol na phlant eraill) yn DAL YN BLANT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186013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F3BAD-B324-4F92-AB2A-D1C91D858C98}" type="datetime1">
              <a:rPr lang="en-GB" smtClean="0"/>
              <a:t>28/10/2024</a:t>
            </a:fld>
            <a:endParaRPr lang="en-GB"/>
          </a:p>
        </p:txBody>
      </p:sp>
      <p:sp>
        <p:nvSpPr>
          <p:cNvPr id="5" name="Footer Placeholder 4"/>
          <p:cNvSpPr>
            <a:spLocks noGrp="1"/>
          </p:cNvSpPr>
          <p:nvPr>
            <p:ph type="ftr" sz="quarter" idx="11"/>
          </p:nvPr>
        </p:nvSpPr>
        <p:spPr>
          <a:xfrm>
            <a:off x="5332412" y="5883275"/>
            <a:ext cx="4324044" cy="365125"/>
          </a:xfrm>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29591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83AF3-A9B5-46AF-A1F3-2CE79431FE0E}"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4247241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89974355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9590443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73921240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74886038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1472057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F68A9-223E-42D3-9A34-1399C22DB5F7}"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8452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3A5A-1500-42FB-8B8B-29404D7F76A5}"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29680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869B4-C881-4501-9FA4-5BAB34B4F170}"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a:xfrm>
            <a:off x="10951856" y="5867131"/>
            <a:ext cx="551167" cy="3651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48794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33352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450A9-5FB2-4CAC-88A9-D8A7778E1B6E}"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2491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BDEF8-8BB1-4208-87AA-213224F34F7A}" type="datetime1">
              <a:rPr lang="en-GB" smtClean="0"/>
              <a:t>28/10/2024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71322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A0C23-8FB9-497C-87BF-305A22A27AB7}" type="datetime1">
              <a:rPr lang="en-GB" smtClean="0"/>
              <a:t>28/10/2024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04748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28/10/2024</a:t>
            </a:fld>
            <a:endParaRPr lang="en-GB"/>
          </a:p>
        </p:txBody>
      </p:sp>
      <p:sp>
        <p:nvSpPr>
          <p:cNvPr id="3" name="Footer Placeholder 2"/>
          <p:cNvSpPr>
            <a:spLocks noGrp="1"/>
          </p:cNvSpPr>
          <p:nvPr>
            <p:ph type="ftr" sz="quarter" idx="11"/>
          </p:nvPr>
        </p:nvSpPr>
        <p:spPr/>
        <p:txBody>
          <a:bodyPr/>
          <a:lstStyle/>
          <a:p>
            <a:r>
              <a:rPr lang="en-GB"/>
              <a:t>Achieving More Together / Cyflawni Mwy Gyda'n Gilydd</a:t>
            </a:r>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53851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02942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10857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583AF3-A9B5-46AF-A1F3-2CE79431FE0E}" type="datetime1">
              <a:rPr lang="en-GB" smtClean="0"/>
              <a:t>28/10/2024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GB"/>
              <a:t>Achieving More Together / Cyflawni Mwy Gyda'n Gilydd</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3275200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thinkuknow.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descr="C:\Users\c000707\AppData\Local\Microsoft\Windows\Temporary Internet Files\Content.Outlook\04K933QQ\Small logo cmy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lumMod val="75000"/>
                  </a:srgbClr>
                </a:solidFill>
                <a:effectLst/>
                <a:uLnTx/>
                <a:uFillTx/>
              </a:rPr>
              <a:t>Achieving More Together / </a:t>
            </a:r>
            <a:r>
              <a:rPr kumimoji="0" lang="en-GB" sz="3200" b="1" i="0" u="none" strike="noStrike" kern="0" cap="none" spc="0" normalizeH="0" baseline="0" noProof="0" dirty="0" err="1">
                <a:ln>
                  <a:noFill/>
                </a:ln>
                <a:solidFill>
                  <a:srgbClr val="604A7B"/>
                </a:solidFill>
                <a:effectLst/>
                <a:uLnTx/>
                <a:uFillTx/>
              </a:rPr>
              <a:t>Cyflawni</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Mwy</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Gyda’n</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Gilydd</a:t>
            </a:r>
            <a:endParaRPr kumimoji="0" lang="en-GB" sz="3200" b="1" i="0" u="none" strike="noStrike" kern="0" cap="none" spc="0" normalizeH="0" baseline="0" noProof="0" dirty="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ydych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weld?</a:t>
            </a:r>
          </a:p>
        </p:txBody>
      </p:sp>
      <p:pic>
        <p:nvPicPr>
          <p:cNvPr id="6" name="Content Placeholder 5"/>
          <p:cNvPicPr>
            <a:picLocks noGrp="1" noChangeAspect="1"/>
          </p:cNvPicPr>
          <p:nvPr>
            <p:ph idx="1"/>
          </p:nvPr>
        </p:nvPicPr>
        <p:blipFill>
          <a:blip r:embed="rId4"/>
          <a:stretch>
            <a:fillRect/>
          </a:stretch>
        </p:blipFill>
        <p:spPr>
          <a:xfrm>
            <a:off x="2572279" y="2224881"/>
            <a:ext cx="5557875" cy="3124200"/>
          </a:xfrm>
          <a:prstGeom prst="rect">
            <a:avLst/>
          </a:prstGeom>
          <a:ln w="228600" cap="sq" cmpd="thickThin">
            <a:solidFill>
              <a:srgbClr val="000000"/>
            </a:solidFill>
            <a:prstDash val="solid"/>
            <a:miter lim="800000"/>
          </a:ln>
          <a:effectLst>
            <a:innerShdw blurRad="76200">
              <a:srgbClr val="000000"/>
            </a:innerShdw>
          </a:effectLst>
        </p:spPr>
      </p:pic>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23934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1378739" y="838701"/>
            <a:ext cx="7783286" cy="1325563"/>
          </a:xfrm>
        </p:spPr>
        <p:txBody>
          <a:bodyPr>
            <a:normAutofit/>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wahanol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Blant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Harddegau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fabwysiedig</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sz="half" idx="1"/>
          </p:nvPr>
        </p:nvSpPr>
        <p:spPr/>
        <p:txBody>
          <a:bodyPr>
            <a:normAutofit fontScale="70000" lnSpcReduction="20000"/>
          </a:bodyPr>
          <a:lstStyle/>
          <a:p>
            <a:pPr marL="342900" lvl="0" indent="-342900">
              <a:lnSpc>
                <a:spcPct val="100000"/>
              </a:lnSpc>
              <a:spcBef>
                <a:spcPct val="20000"/>
              </a:spcBef>
            </a:pP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Ymlyniad</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Anawsterau</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dysgu</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Hunaniaeth</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Datblygiad</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emosiynol</a:t>
            </a:r>
            <a:r>
              <a:rPr lang="en-GB" altLang="en-US" sz="3200" dirty="0">
                <a:latin typeface="Arial" panose="020B0604020202020204" pitchFamily="34" charset="0"/>
                <a:ea typeface="ヒラギノ角ゴ Pro W3" pitchFamily="6" charset="-128"/>
                <a:cs typeface="Arial" panose="020B0604020202020204" pitchFamily="34" charset="0"/>
              </a:rPr>
              <a:t> </a:t>
            </a:r>
          </a:p>
          <a:p>
            <a:pPr marL="342900" lvl="0" indent="-342900">
              <a:lnSpc>
                <a:spcPct val="100000"/>
              </a:lnSpc>
              <a:spcBef>
                <a:spcPct val="20000"/>
              </a:spcBef>
            </a:pPr>
            <a:r>
              <a:rPr lang="en-GB" altLang="en-US" sz="3200" dirty="0">
                <a:latin typeface="Arial" panose="020B0604020202020204" pitchFamily="34" charset="0"/>
                <a:ea typeface="ヒラギノ角ゴ Pro W3" pitchFamily="6" charset="-128"/>
                <a:cs typeface="Arial" panose="020B0604020202020204" pitchFamily="34" charset="0"/>
              </a:rPr>
              <a:t>Ail-</a:t>
            </a:r>
            <a:r>
              <a:rPr lang="en-GB" altLang="en-US" sz="3200" dirty="0" err="1">
                <a:latin typeface="Arial" panose="020B0604020202020204" pitchFamily="34" charset="0"/>
                <a:ea typeface="ヒラギノ角ゴ Pro W3" pitchFamily="6" charset="-128"/>
                <a:cs typeface="Arial" panose="020B0604020202020204" pitchFamily="34" charset="0"/>
              </a:rPr>
              <a:t>fyw</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trawma’r</a:t>
            </a:r>
            <a:r>
              <a:rPr lang="en-GB" altLang="en-US" sz="3200" dirty="0">
                <a:latin typeface="Arial" panose="020B0604020202020204" pitchFamily="34" charset="0"/>
                <a:ea typeface="ヒラギノ角ゴ Pro W3" pitchFamily="6" charset="-128"/>
                <a:cs typeface="Arial" panose="020B0604020202020204" pitchFamily="34" charset="0"/>
              </a:rPr>
              <a:t> </a:t>
            </a:r>
            <a:r>
              <a:rPr lang="en-GB" altLang="en-US" sz="3200" dirty="0" err="1">
                <a:latin typeface="Arial" panose="020B0604020202020204" pitchFamily="34" charset="0"/>
                <a:ea typeface="ヒラギノ角ゴ Pro W3" pitchFamily="6" charset="-128"/>
                <a:cs typeface="Arial" panose="020B0604020202020204" pitchFamily="34" charset="0"/>
              </a:rPr>
              <a:t>gorffennol</a:t>
            </a:r>
            <a:endParaRPr lang="en-GB" altLang="en-US" sz="32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err="1">
                <a:latin typeface="Arial" panose="020B0604020202020204" pitchFamily="34" charset="0"/>
                <a:ea typeface="ヒラギノ角ゴ Pro W3" pitchFamily="6" charset="-128"/>
                <a:cs typeface="Arial" panose="020B0604020202020204" pitchFamily="34" charset="0"/>
              </a:rPr>
              <a:t>Colled</a:t>
            </a:r>
            <a:endParaRPr lang="en-GB" altLang="en-US" sz="3200" dirty="0">
              <a:latin typeface="Arial" panose="020B0604020202020204" pitchFamily="34" charset="0"/>
              <a:ea typeface="ヒラギノ角ゴ Pro W3" pitchFamily="6" charset="-128"/>
              <a:cs typeface="Arial" panose="020B0604020202020204" pitchFamily="34" charset="0"/>
            </a:endParaRPr>
          </a:p>
        </p:txBody>
      </p:sp>
      <p:sp>
        <p:nvSpPr>
          <p:cNvPr id="4" name="Content Placeholder 3"/>
          <p:cNvSpPr>
            <a:spLocks noGrp="1"/>
          </p:cNvSpPr>
          <p:nvPr>
            <p:ph sz="half" idx="2"/>
          </p:nvPr>
        </p:nvSpPr>
        <p:spPr/>
        <p:txBody>
          <a:bodyPr>
            <a:normAutofit fontScale="70000" lnSpcReduction="20000"/>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4"/>
          <a:stretch>
            <a:fillRect/>
          </a:stretch>
        </p:blipFill>
        <p:spPr>
          <a:xfrm>
            <a:off x="6921551" y="2987090"/>
            <a:ext cx="4480948" cy="30787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577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Arddegwyr</a:t>
            </a:r>
            <a:r>
              <a:rPr lang="en-GB" dirty="0">
                <a:latin typeface="Arial" panose="020B0604020202020204" pitchFamily="34" charset="0"/>
                <a:cs typeface="Arial" panose="020B0604020202020204" pitchFamily="34" charset="0"/>
              </a:rPr>
              <a:t> dal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Blant</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sz="half" idx="1"/>
          </p:nvPr>
        </p:nvSpPr>
        <p:spPr/>
        <p:txBody>
          <a:bodyPr>
            <a:normAutofit fontScale="70000" lnSpcReduction="20000"/>
          </a:bodyPr>
          <a:lstStyle/>
          <a:p>
            <a:pPr marL="0" lvl="0" indent="0">
              <a:lnSpc>
                <a:spcPct val="100000"/>
              </a:lnSpc>
              <a:spcBef>
                <a:spcPct val="20000"/>
              </a:spcBef>
              <a:buNone/>
            </a:pPr>
            <a:endParaRPr lang="en-GB" sz="32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200" dirty="0" err="1">
                <a:latin typeface="Arial" panose="020B0604020202020204" pitchFamily="34" charset="0"/>
                <a:cs typeface="Arial" panose="020B0604020202020204" pitchFamily="34" charset="0"/>
              </a:rPr>
              <a:t>Maen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nhw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angen</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buFontTx/>
              <a:buChar char="-"/>
            </a:pPr>
            <a:r>
              <a:rPr lang="en-GB" sz="3200" dirty="0" err="1">
                <a:latin typeface="Arial" panose="020B0604020202020204" pitchFamily="34" charset="0"/>
                <a:cs typeface="Arial" panose="020B0604020202020204" pitchFamily="34" charset="0"/>
              </a:rPr>
              <a:t>Goruchwyliaeth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parhaus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rieni</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err="1">
                <a:latin typeface="Arial" panose="020B0604020202020204" pitchFamily="34" charset="0"/>
                <a:cs typeface="Arial" panose="020B0604020202020204" pitchFamily="34" charset="0"/>
              </a:rPr>
              <a:t>Cefnogaeth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emosiynol</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err="1">
                <a:latin typeface="Arial" panose="020B0604020202020204" pitchFamily="34" charset="0"/>
                <a:cs typeface="Arial" panose="020B0604020202020204" pitchFamily="34" charset="0"/>
              </a:rPr>
              <a:t>Arweiniad</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rhyngweithio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oedolion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gofalgar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â’u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traed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ddaear</a:t>
            </a:r>
            <a:endParaRPr lang="en-GB"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70000" lnSpcReduction="20000"/>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4"/>
          <a:stretch>
            <a:fillRect/>
          </a:stretch>
        </p:blipFill>
        <p:spPr>
          <a:xfrm>
            <a:off x="7827964" y="2465416"/>
            <a:ext cx="3420152" cy="4200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446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61663"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allwch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wneud</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2700" dirty="0" err="1">
                <a:latin typeface="Arial" panose="020B0604020202020204" pitchFamily="34" charset="0"/>
                <a:ea typeface="ヒラギノ角ゴ Pro W3" pitchFamily="6" charset="-128"/>
                <a:cs typeface="Arial" panose="020B0604020202020204" pitchFamily="34" charset="0"/>
              </a:rPr>
              <a:t>Amlygu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eich</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arddegwr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weithgareddau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academaidd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cymdeithasol</a:t>
            </a:r>
            <a:r>
              <a:rPr lang="en-GB" altLang="en-US" sz="2700" dirty="0">
                <a:latin typeface="Arial" panose="020B0604020202020204" pitchFamily="34" charset="0"/>
                <a:ea typeface="ヒラギノ角ゴ Pro W3" pitchFamily="6" charset="-128"/>
                <a:cs typeface="Arial" panose="020B0604020202020204" pitchFamily="34" charset="0"/>
              </a:rPr>
              <a:t> a </a:t>
            </a:r>
            <a:r>
              <a:rPr lang="en-GB" altLang="en-US" sz="2700" dirty="0" err="1">
                <a:latin typeface="Arial" panose="020B0604020202020204" pitchFamily="34" charset="0"/>
                <a:ea typeface="ヒラギノ角ゴ Pro W3" pitchFamily="6" charset="-128"/>
                <a:cs typeface="Arial" panose="020B0604020202020204" pitchFamily="34" charset="0"/>
              </a:rPr>
              <a:t>diwylliannol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iach</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2700" dirty="0" err="1">
                <a:latin typeface="Arial" panose="020B0604020202020204" pitchFamily="34" charset="0"/>
                <a:ea typeface="ヒラギノ角ゴ Pro W3" pitchFamily="6" charset="-128"/>
                <a:cs typeface="Arial" panose="020B0604020202020204" pitchFamily="34" charset="0"/>
              </a:rPr>
              <a:t>Gosod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terfynau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rhesymol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weithgareddau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goddefol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neu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ynysig</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2700" dirty="0">
                <a:latin typeface="Arial" panose="020B0604020202020204" pitchFamily="34" charset="0"/>
                <a:ea typeface="ヒラギノ角ゴ Pro W3" pitchFamily="6" charset="-128"/>
                <a:cs typeface="Arial" panose="020B0604020202020204" pitchFamily="34" charset="0"/>
              </a:rPr>
              <a:t>Mae </a:t>
            </a:r>
            <a:r>
              <a:rPr lang="en-GB" altLang="en-US" sz="2700" dirty="0" err="1">
                <a:latin typeface="Arial" panose="020B0604020202020204" pitchFamily="34" charset="0"/>
                <a:ea typeface="ヒラギノ角ゴ Pro W3" pitchFamily="6" charset="-128"/>
                <a:cs typeface="Arial" panose="020B0604020202020204" pitchFamily="34" charset="0"/>
              </a:rPr>
              <a:t>arddegwyr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wedi’u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mabwysiadu</a:t>
            </a:r>
            <a:r>
              <a:rPr lang="en-GB" altLang="en-US" sz="2700" dirty="0">
                <a:latin typeface="Arial" panose="020B0604020202020204" pitchFamily="34" charset="0"/>
                <a:ea typeface="ヒラギノ角ゴ Pro W3" pitchFamily="6" charset="-128"/>
                <a:cs typeface="Arial" panose="020B0604020202020204" pitchFamily="34" charset="0"/>
              </a:rPr>
              <a:t> o </a:t>
            </a:r>
            <a:r>
              <a:rPr lang="en-GB" altLang="en-US" sz="2700" dirty="0" err="1">
                <a:latin typeface="Arial" panose="020B0604020202020204" pitchFamily="34" charset="0"/>
                <a:ea typeface="ヒラギノ角ゴ Pro W3" pitchFamily="6" charset="-128"/>
                <a:cs typeface="Arial" panose="020B0604020202020204" pitchFamily="34" charset="0"/>
              </a:rPr>
              <a:t>sefyllfaoedd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esgeulus</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enwedig</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angen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mwy</a:t>
            </a:r>
            <a:r>
              <a:rPr lang="en-GB" altLang="en-US" sz="2700" dirty="0">
                <a:latin typeface="Arial" panose="020B0604020202020204" pitchFamily="34" charset="0"/>
                <a:ea typeface="ヒラギノ角ゴ Pro W3" pitchFamily="6" charset="-128"/>
                <a:cs typeface="Arial" panose="020B0604020202020204" pitchFamily="34" charset="0"/>
              </a:rPr>
              <a:t> o </a:t>
            </a:r>
            <a:r>
              <a:rPr lang="en-GB" altLang="en-US" sz="2700" dirty="0" err="1">
                <a:latin typeface="Arial" panose="020B0604020202020204" pitchFamily="34" charset="0"/>
                <a:ea typeface="ヒラギノ角ゴ Pro W3" pitchFamily="6" charset="-128"/>
                <a:cs typeface="Arial" panose="020B0604020202020204" pitchFamily="34" charset="0"/>
              </a:rPr>
              <a:t>amser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rhyngweithio</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gydag</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eraill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bersonol</a:t>
            </a:r>
            <a:r>
              <a:rPr lang="en-GB" altLang="en-US" sz="2700" dirty="0">
                <a:latin typeface="Arial" panose="020B0604020202020204" pitchFamily="34" charset="0"/>
                <a:ea typeface="ヒラギノ角ゴ Pro W3" pitchFamily="6" charset="-128"/>
                <a:cs typeface="Arial" panose="020B0604020202020204" pitchFamily="34" charset="0"/>
              </a:rPr>
              <a:t> a </a:t>
            </a:r>
            <a:r>
              <a:rPr lang="en-GB" altLang="en-US" sz="2700" dirty="0" err="1">
                <a:latin typeface="Arial" panose="020B0604020202020204" pitchFamily="34" charset="0"/>
                <a:ea typeface="ヒラギノ角ゴ Pro W3" pitchFamily="6" charset="-128"/>
                <a:cs typeface="Arial" panose="020B0604020202020204" pitchFamily="34" charset="0"/>
              </a:rPr>
              <a:t>llai</a:t>
            </a:r>
            <a:r>
              <a:rPr lang="en-GB" altLang="en-US" sz="2700" dirty="0">
                <a:latin typeface="Arial" panose="020B0604020202020204" pitchFamily="34" charset="0"/>
                <a:ea typeface="ヒラギノ角ゴ Pro W3" pitchFamily="6" charset="-128"/>
                <a:cs typeface="Arial" panose="020B0604020202020204" pitchFamily="34" charset="0"/>
              </a:rPr>
              <a:t> o </a:t>
            </a:r>
            <a:r>
              <a:rPr lang="en-GB" altLang="en-US" sz="2700" dirty="0" err="1">
                <a:latin typeface="Arial" panose="020B0604020202020204" pitchFamily="34" charset="0"/>
                <a:ea typeface="ヒラギノ角ゴ Pro W3" pitchFamily="6" charset="-128"/>
                <a:cs typeface="Arial" panose="020B0604020202020204" pitchFamily="34" charset="0"/>
              </a:rPr>
              <a:t>amser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pen </a:t>
            </a: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hunain</a:t>
            </a:r>
            <a:r>
              <a:rPr lang="en-GB" altLang="en-US" sz="2700" dirty="0">
                <a:latin typeface="Arial" panose="020B0604020202020204" pitchFamily="34" charset="0"/>
                <a:ea typeface="ヒラギノ角ゴ Pro W3" pitchFamily="6" charset="-128"/>
                <a:cs typeface="Arial" panose="020B0604020202020204" pitchFamily="34" charset="0"/>
              </a:rPr>
              <a:t> o </a:t>
            </a:r>
            <a:r>
              <a:rPr lang="en-GB" altLang="en-US" sz="2700" dirty="0" err="1">
                <a:latin typeface="Arial" panose="020B0604020202020204" pitchFamily="34" charset="0"/>
                <a:ea typeface="ヒラギノ角ゴ Pro W3" pitchFamily="6" charset="-128"/>
                <a:cs typeface="Arial" panose="020B0604020202020204" pitchFamily="34" charset="0"/>
              </a:rPr>
              <a:t>flaen</a:t>
            </a:r>
            <a:r>
              <a:rPr lang="en-GB" altLang="en-US" sz="2700" dirty="0">
                <a:latin typeface="Arial" panose="020B0604020202020204" pitchFamily="34" charset="0"/>
                <a:ea typeface="ヒラギノ角ゴ Pro W3" pitchFamily="6" charset="-128"/>
                <a:cs typeface="Arial" panose="020B0604020202020204" pitchFamily="34" charset="0"/>
              </a:rPr>
              <a:t> y </a:t>
            </a:r>
            <a:r>
              <a:rPr lang="en-GB" altLang="en-US" sz="2700" dirty="0" err="1">
                <a:latin typeface="Arial" panose="020B0604020202020204" pitchFamily="34" charset="0"/>
                <a:ea typeface="ヒラギノ角ゴ Pro W3" pitchFamily="6" charset="-128"/>
                <a:cs typeface="Arial" panose="020B0604020202020204" pitchFamily="34" charset="0"/>
              </a:rPr>
              <a:t>teledu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neu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sgrin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cyfrifiadur</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2700" dirty="0">
                <a:latin typeface="Arial" panose="020B0604020202020204" pitchFamily="34" charset="0"/>
                <a:ea typeface="ヒラギノ角ゴ Pro W3" pitchFamily="6" charset="-128"/>
                <a:cs typeface="Arial" panose="020B0604020202020204" pitchFamily="34" charset="0"/>
              </a:rPr>
              <a:t>Gall </a:t>
            </a:r>
            <a:r>
              <a:rPr lang="en-GB" altLang="en-US" sz="2700" dirty="0" err="1">
                <a:latin typeface="Arial" panose="020B0604020202020204" pitchFamily="34" charset="0"/>
                <a:ea typeface="ヒラギノ角ゴ Pro W3" pitchFamily="6" charset="-128"/>
                <a:cs typeface="Arial" panose="020B0604020202020204" pitchFamily="34" charset="0"/>
              </a:rPr>
              <a:t>rhieni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feithrin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ymlyniad</a:t>
            </a:r>
            <a:r>
              <a:rPr lang="en-GB" altLang="en-US" sz="2700" dirty="0">
                <a:latin typeface="Arial" panose="020B0604020202020204" pitchFamily="34" charset="0"/>
                <a:ea typeface="ヒラギノ角ゴ Pro W3" pitchFamily="6" charset="-128"/>
                <a:cs typeface="Arial" panose="020B0604020202020204" pitchFamily="34" charset="0"/>
              </a:rPr>
              <a:t> a </a:t>
            </a:r>
            <a:r>
              <a:rPr lang="en-GB" altLang="en-US" sz="2700" dirty="0" err="1">
                <a:latin typeface="Arial" panose="020B0604020202020204" pitchFamily="34" charset="0"/>
                <a:ea typeface="ヒラギノ角ゴ Pro W3" pitchFamily="6" charset="-128"/>
                <a:cs typeface="Arial" panose="020B0604020202020204" pitchFamily="34" charset="0"/>
              </a:rPr>
              <a:t>gosod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esiampl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dda</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i’w</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harddegwyr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drwy</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gymryd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rhan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gyda</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nhw</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mewn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gweithgareddau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cymdeithasol</a:t>
            </a:r>
            <a:r>
              <a:rPr lang="en-GB" altLang="en-US" sz="2700" dirty="0">
                <a:latin typeface="Arial" panose="020B0604020202020204" pitchFamily="34" charset="0"/>
                <a:ea typeface="ヒラギノ角ゴ Pro W3" pitchFamily="6" charset="-128"/>
                <a:cs typeface="Arial" panose="020B0604020202020204" pitchFamily="34" charset="0"/>
              </a:rPr>
              <a:t> a </a:t>
            </a:r>
            <a:r>
              <a:rPr lang="en-GB" altLang="en-US" sz="2700" dirty="0" err="1">
                <a:latin typeface="Arial" panose="020B0604020202020204" pitchFamily="34" charset="0"/>
                <a:ea typeface="ヒラギノ角ゴ Pro W3" pitchFamily="6" charset="-128"/>
                <a:cs typeface="Arial" panose="020B0604020202020204" pitchFamily="34" charset="0"/>
              </a:rPr>
              <a:t>chymunedol</a:t>
            </a:r>
            <a:endParaRPr lang="en-GB" altLang="en-US" sz="2700" dirty="0">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84206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pPr algn="ctr"/>
            <a:r>
              <a:rPr lang="en-GB" dirty="0" err="1">
                <a:latin typeface="Arial" panose="020B0604020202020204" pitchFamily="34" charset="0"/>
                <a:cs typeface="Arial" panose="020B0604020202020204" pitchFamily="34" charset="0"/>
              </a:rPr>
              <a:t>Cyfathrebu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Arddegwr</a:t>
            </a:r>
            <a:r>
              <a:rPr lang="en-GB" dirty="0">
                <a:latin typeface="Arial" panose="020B0604020202020204" pitchFamily="34" charset="0"/>
                <a:cs typeface="Arial" panose="020B0604020202020204" pitchFamily="34" charset="0"/>
              </a:rPr>
              <a:t> am </a:t>
            </a:r>
            <a:r>
              <a:rPr lang="en-GB" dirty="0" err="1">
                <a:latin typeface="Arial" panose="020B0604020202020204" pitchFamily="34" charset="0"/>
                <a:cs typeface="Arial" panose="020B0604020202020204" pitchFamily="34" charset="0"/>
              </a:rPr>
              <a:t>Fabwysiadu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70000" lnSpcReduction="20000"/>
          </a:bodyPr>
          <a:lstStyle/>
          <a:p>
            <a:pPr marL="342900" lvl="0" indent="-342900">
              <a:lnSpc>
                <a:spcPct val="100000"/>
              </a:lnSpc>
              <a:spcBef>
                <a:spcPct val="20000"/>
              </a:spcBef>
            </a:pP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err="1">
                <a:latin typeface="Arial" panose="020B0604020202020204" pitchFamily="34" charset="0"/>
                <a:cs typeface="Arial" panose="020B0604020202020204" pitchFamily="34" charset="0"/>
              </a:rPr>
              <a:t>Defnyddio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adegau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addysgadwy</a:t>
            </a: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err="1">
                <a:latin typeface="Arial" panose="020B0604020202020204" pitchFamily="34" charset="0"/>
                <a:cs typeface="Arial" panose="020B0604020202020204" pitchFamily="34" charset="0"/>
              </a:rPr>
              <a:t>Datgelu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popeth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llawn</a:t>
            </a: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err="1">
                <a:latin typeface="Arial" panose="020B0604020202020204" pitchFamily="34" charset="0"/>
                <a:cs typeface="Arial" panose="020B0604020202020204" pitchFamily="34" charset="0"/>
              </a:rPr>
              <a:t>Datblygu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llyfr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bywyd</a:t>
            </a: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err="1">
                <a:latin typeface="Arial" panose="020B0604020202020204" pitchFamily="34" charset="0"/>
                <a:cs typeface="Arial" panose="020B0604020202020204" pitchFamily="34" charset="0"/>
              </a:rPr>
              <a:t>Paratoi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gyfer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olrhain</a:t>
            </a:r>
            <a:r>
              <a:rPr lang="en-GB" sz="3600" dirty="0">
                <a:latin typeface="Arial" panose="020B0604020202020204" pitchFamily="34" charset="0"/>
                <a:cs typeface="Arial" panose="020B0604020202020204" pitchFamily="34" charset="0"/>
              </a:rPr>
              <a:t> a/</a:t>
            </a:r>
            <a:r>
              <a:rPr lang="en-GB" sz="3600" dirty="0" err="1">
                <a:latin typeface="Arial" panose="020B0604020202020204" pitchFamily="34" charset="0"/>
                <a:cs typeface="Arial" panose="020B0604020202020204" pitchFamily="34" charset="0"/>
              </a:rPr>
              <a:t>neu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aduniad</a:t>
            </a:r>
            <a:endParaRPr lang="en-GB" sz="36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70000" lnSpcReduction="20000"/>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4"/>
          <a:stretch>
            <a:fillRect/>
          </a:stretch>
        </p:blipFill>
        <p:spPr>
          <a:xfrm>
            <a:off x="6903261" y="3084635"/>
            <a:ext cx="4517528" cy="29812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2164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Hunaniaeth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Arddegwr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Mabwysiedig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buFont typeface="Times" charset="0"/>
              <a:buChar char="•"/>
              <a:defRPr/>
            </a:pP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Rhoi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ffeithiau</a:t>
            </a:r>
            <a:r>
              <a:rPr lang="en-GB" altLang="en-US" sz="2700" dirty="0">
                <a:latin typeface="Arial" panose="020B0604020202020204" pitchFamily="34" charset="0"/>
                <a:ea typeface="ヒラギノ角ゴ Pro W3" pitchFamily="6" charset="-128"/>
                <a:cs typeface="Arial" panose="020B0604020202020204" pitchFamily="34" charset="0"/>
              </a:rPr>
              <a:t> am </a:t>
            </a:r>
            <a:r>
              <a:rPr lang="en-GB" altLang="en-US" sz="2700" dirty="0" err="1">
                <a:latin typeface="Arial" panose="020B0604020202020204" pitchFamily="34" charset="0"/>
                <a:ea typeface="ヒラギノ角ゴ Pro W3" pitchFamily="6" charset="-128"/>
                <a:cs typeface="Arial" panose="020B0604020202020204" pitchFamily="34" charset="0"/>
              </a:rPr>
              <a:t>sut</a:t>
            </a:r>
            <a:r>
              <a:rPr lang="en-GB" altLang="en-US" sz="2700" dirty="0">
                <a:latin typeface="Arial" panose="020B0604020202020204" pitchFamily="34" charset="0"/>
                <a:ea typeface="ヒラギノ角ゴ Pro W3" pitchFamily="6" charset="-128"/>
                <a:cs typeface="Arial" panose="020B0604020202020204" pitchFamily="34" charset="0"/>
              </a:rPr>
              <a:t> a </a:t>
            </a:r>
            <a:r>
              <a:rPr lang="en-GB" altLang="en-US" sz="2700" dirty="0" err="1">
                <a:latin typeface="Arial" panose="020B0604020202020204" pitchFamily="34" charset="0"/>
                <a:ea typeface="ヒラギノ角ゴ Pro W3" pitchFamily="6" charset="-128"/>
                <a:cs typeface="Arial" panose="020B0604020202020204" pitchFamily="34" charset="0"/>
              </a:rPr>
              <a:t>pham</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bod </a:t>
            </a:r>
            <a:r>
              <a:rPr lang="en-GB" altLang="en-US" sz="2700" dirty="0" err="1">
                <a:latin typeface="Arial" panose="020B0604020202020204" pitchFamily="34" charset="0"/>
                <a:ea typeface="ヒラギノ角ゴ Pro W3" pitchFamily="6" charset="-128"/>
                <a:cs typeface="Arial" panose="020B0604020202020204" pitchFamily="34" charset="0"/>
              </a:rPr>
              <a:t>wedi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cael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mabwysiadu</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helpu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ddod</a:t>
            </a:r>
            <a:r>
              <a:rPr lang="en-GB" altLang="en-US" sz="2700" dirty="0">
                <a:latin typeface="Arial" panose="020B0604020202020204" pitchFamily="34" charset="0"/>
                <a:ea typeface="ヒラギノ角ゴ Pro W3" pitchFamily="6" charset="-128"/>
                <a:cs typeface="Arial" panose="020B0604020202020204" pitchFamily="34" charset="0"/>
              </a:rPr>
              <a:t> o </a:t>
            </a:r>
            <a:r>
              <a:rPr lang="en-GB" altLang="en-US" sz="2700" dirty="0" err="1">
                <a:latin typeface="Arial" panose="020B0604020202020204" pitchFamily="34" charset="0"/>
                <a:ea typeface="ヒラギノ角ゴ Pro W3" pitchFamily="6" charset="-128"/>
                <a:cs typeface="Arial" panose="020B0604020202020204" pitchFamily="34" charset="0"/>
              </a:rPr>
              <a:t>hyd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wybodaeth</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sydd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goll</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Cynnig</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holl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wybodaeth</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sydd</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gennych</a:t>
            </a:r>
            <a:r>
              <a:rPr lang="en-GB" altLang="en-US" sz="2700" dirty="0">
                <a:latin typeface="Arial" panose="020B0604020202020204" pitchFamily="34" charset="0"/>
                <a:ea typeface="ヒラギノ角ゴ Pro W3" pitchFamily="6" charset="-128"/>
                <a:cs typeface="Arial" panose="020B0604020202020204" pitchFamily="34" charset="0"/>
              </a:rPr>
              <a:t> am </a:t>
            </a: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rhieni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biolegol</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helpu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ddatblygu</a:t>
            </a:r>
            <a:r>
              <a:rPr lang="en-GB" altLang="en-US" sz="2700" dirty="0">
                <a:latin typeface="Arial" panose="020B0604020202020204" pitchFamily="34" charset="0"/>
                <a:ea typeface="ヒラギノ角ゴ Pro W3" pitchFamily="6" charset="-128"/>
                <a:cs typeface="Arial" panose="020B0604020202020204" pitchFamily="34" charset="0"/>
              </a:rPr>
              <a:t> barn </a:t>
            </a:r>
            <a:r>
              <a:rPr lang="en-GB" altLang="en-US" sz="2700" dirty="0" err="1">
                <a:latin typeface="Arial" panose="020B0604020202020204" pitchFamily="34" charset="0"/>
                <a:ea typeface="ヒラギノ角ゴ Pro W3" pitchFamily="6" charset="-128"/>
                <a:cs typeface="Arial" panose="020B0604020202020204" pitchFamily="34" charset="0"/>
              </a:rPr>
              <a:t>gytbwys</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o’u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rhieni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biolegol</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Osgoi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cyd-gynllwynio</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os</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yw</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eich</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arddegwr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yn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beirniadu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rhieni</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biolegol</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Darparu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cyswllt</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gydag</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arddegwyr</a:t>
            </a:r>
            <a:r>
              <a:rPr lang="en-GB" altLang="en-US" sz="2700" dirty="0">
                <a:latin typeface="Arial" panose="020B0604020202020204" pitchFamily="34" charset="0"/>
                <a:ea typeface="ヒラギノ角ゴ Pro W3" pitchFamily="6" charset="-128"/>
                <a:cs typeface="Arial" panose="020B0604020202020204" pitchFamily="34" charset="0"/>
              </a:rPr>
              <a:t> ac </a:t>
            </a:r>
            <a:r>
              <a:rPr lang="en-GB" altLang="en-US" sz="2700" dirty="0" err="1">
                <a:latin typeface="Arial" panose="020B0604020202020204" pitchFamily="34" charset="0"/>
                <a:ea typeface="ヒラギノ角ゴ Pro W3" pitchFamily="6" charset="-128"/>
                <a:cs typeface="Arial" panose="020B0604020202020204" pitchFamily="34" charset="0"/>
              </a:rPr>
              <a:t>oedolion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ifanc</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eraill</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mabwysiedig</a:t>
            </a:r>
            <a:endParaRPr lang="en-GB"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sz="2700" dirty="0" err="1">
                <a:latin typeface="Arial" panose="020B0604020202020204" pitchFamily="34" charset="0"/>
                <a:ea typeface="ヒラギノ角ゴ Pro W3" pitchFamily="6" charset="-128"/>
                <a:cs typeface="Arial" panose="020B0604020202020204" pitchFamily="34" charset="0"/>
              </a:rPr>
              <a:t>Amlygu</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nodweddion</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tebyg</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rhyngoch</a:t>
            </a:r>
            <a:r>
              <a:rPr lang="en-GB" altLang="en-US" sz="2700" dirty="0">
                <a:latin typeface="Arial" panose="020B0604020202020204" pitchFamily="34" charset="0"/>
                <a:ea typeface="ヒラギノ角ゴ Pro W3" pitchFamily="6" charset="-128"/>
                <a:cs typeface="Arial" panose="020B0604020202020204" pitchFamily="34" charset="0"/>
              </a:rPr>
              <a:t> chi </a:t>
            </a:r>
            <a:r>
              <a:rPr lang="en-GB" altLang="en-US" sz="2700" dirty="0" err="1">
                <a:latin typeface="Arial" panose="020B0604020202020204" pitchFamily="34" charset="0"/>
                <a:ea typeface="ヒラギノ角ゴ Pro W3" pitchFamily="6" charset="-128"/>
                <a:cs typeface="Arial" panose="020B0604020202020204" pitchFamily="34" charset="0"/>
              </a:rPr>
              <a:t>a’ch</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arddegwr</a:t>
            </a:r>
            <a:r>
              <a:rPr lang="en-GB" altLang="en-US" sz="2700" dirty="0">
                <a:latin typeface="Arial" panose="020B0604020202020204" pitchFamily="34" charset="0"/>
                <a:ea typeface="ヒラギノ角ゴ Pro W3" pitchFamily="6" charset="-128"/>
                <a:cs typeface="Arial" panose="020B0604020202020204" pitchFamily="34" charset="0"/>
              </a:rPr>
              <a:t> </a:t>
            </a:r>
            <a:r>
              <a:rPr lang="en-GB" altLang="en-US" sz="2700" dirty="0" err="1">
                <a:latin typeface="Arial" panose="020B0604020202020204" pitchFamily="34" charset="0"/>
                <a:ea typeface="ヒラギノ角ゴ Pro W3" pitchFamily="6" charset="-128"/>
                <a:cs typeface="Arial" panose="020B0604020202020204" pitchFamily="34" charset="0"/>
              </a:rPr>
              <a:t>mabwysiedig</a:t>
            </a:r>
            <a:endParaRPr lang="en-GB" altLang="en-US" sz="2700" dirty="0">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1273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940040" cy="1325563"/>
          </a:xfrm>
        </p:spPr>
        <p:txBody>
          <a:bodyPr/>
          <a:lstStyle/>
          <a:p>
            <a:pPr algn="ctr"/>
            <a:r>
              <a:rPr lang="en-GB" dirty="0" err="1">
                <a:latin typeface="Arial" panose="020B0604020202020204" pitchFamily="34" charset="0"/>
                <a:cs typeface="Arial" panose="020B0604020202020204" pitchFamily="34" charset="0"/>
              </a:rPr>
              <a:t>Materion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Cyswllt</a:t>
            </a:r>
            <a:r>
              <a:rPr lang="en-GB" dirty="0">
                <a:latin typeface="Arial" panose="020B0604020202020204" pitchFamily="34" charset="0"/>
                <a:cs typeface="Arial" panose="020B0604020202020204" pitchFamily="34" charset="0"/>
              </a:rPr>
              <a:t> (1)</a:t>
            </a:r>
          </a:p>
        </p:txBody>
      </p:sp>
      <p:sp>
        <p:nvSpPr>
          <p:cNvPr id="3" name="Content Placeholder 2"/>
          <p:cNvSpPr>
            <a:spLocks noGrp="1"/>
          </p:cNvSpPr>
          <p:nvPr>
            <p:ph idx="1"/>
          </p:nvPr>
        </p:nvSpPr>
        <p:spPr/>
        <p:txBody>
          <a:bodyPr>
            <a:normAutofit fontScale="70000" lnSpcReduction="20000"/>
          </a:bodyPr>
          <a:lstStyle/>
          <a:p>
            <a:pPr marL="342900" lvl="0" indent="-342900">
              <a:lnSpc>
                <a:spcPct val="100000"/>
              </a:lnSpc>
              <a:spcBef>
                <a:spcPct val="20000"/>
              </a:spcBef>
            </a:pPr>
            <a:endParaRPr lang="en-US" altLang="en-US" sz="36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US" altLang="en-US" sz="3600" dirty="0">
                <a:latin typeface="Arial" panose="020B0604020202020204" pitchFamily="34" charset="0"/>
                <a:ea typeface="ヒラギノ角ゴ Pro W3" pitchFamily="6" charset="-128"/>
                <a:cs typeface="Arial" panose="020B0604020202020204" pitchFamily="34" charset="0"/>
              </a:rPr>
              <a:t>Fe </a:t>
            </a:r>
            <a:r>
              <a:rPr lang="en-US" altLang="en-US" sz="3600" dirty="0" err="1">
                <a:latin typeface="Arial" panose="020B0604020202020204" pitchFamily="34" charset="0"/>
                <a:ea typeface="ヒラギノ角ゴ Pro W3" pitchFamily="6" charset="-128"/>
                <a:cs typeface="Arial" panose="020B0604020202020204" pitchFamily="34" charset="0"/>
              </a:rPr>
              <a:t>wyddom</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fod</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rhai</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teuluoedd</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biolegol</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wedi</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defnyddio</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safleoedd</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megis</a:t>
            </a:r>
            <a:r>
              <a:rPr lang="en-US" altLang="en-US" sz="3600" dirty="0">
                <a:latin typeface="Arial" panose="020B0604020202020204" pitchFamily="34" charset="0"/>
                <a:ea typeface="ヒラギノ角ゴ Pro W3" pitchFamily="6" charset="-128"/>
                <a:cs typeface="Arial" panose="020B0604020202020204" pitchFamily="34" charset="0"/>
              </a:rPr>
              <a:t> Facebook </a:t>
            </a:r>
            <a:r>
              <a:rPr lang="en-US" altLang="en-US" sz="3600" dirty="0" err="1">
                <a:latin typeface="Arial" panose="020B0604020202020204" pitchFamily="34" charset="0"/>
                <a:ea typeface="ヒラギノ角ゴ Pro W3" pitchFamily="6" charset="-128"/>
                <a:cs typeface="Arial" panose="020B0604020202020204" pitchFamily="34" charset="0"/>
              </a:rPr>
              <a:t>i</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olrhain</a:t>
            </a:r>
            <a:r>
              <a:rPr lang="en-US" altLang="en-US" sz="3600" dirty="0">
                <a:latin typeface="Arial" panose="020B0604020202020204" pitchFamily="34" charset="0"/>
                <a:ea typeface="ヒラギノ角ゴ Pro W3" pitchFamily="6" charset="-128"/>
                <a:cs typeface="Arial" panose="020B0604020202020204" pitchFamily="34" charset="0"/>
              </a:rPr>
              <a:t> a </a:t>
            </a:r>
            <a:r>
              <a:rPr lang="en-US" altLang="en-US" sz="3600" dirty="0" err="1">
                <a:latin typeface="Arial" panose="020B0604020202020204" pitchFamily="34" charset="0"/>
                <a:ea typeface="ヒラギノ角ゴ Pro W3" pitchFamily="6" charset="-128"/>
                <a:cs typeface="Arial" panose="020B0604020202020204" pitchFamily="34" charset="0"/>
              </a:rPr>
              <a:t>lleoli</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eu</a:t>
            </a:r>
            <a:r>
              <a:rPr lang="en-US" altLang="en-US" sz="3600" dirty="0">
                <a:latin typeface="Arial" panose="020B0604020202020204" pitchFamily="34" charset="0"/>
                <a:ea typeface="ヒラギノ角ゴ Pro W3" pitchFamily="6" charset="-128"/>
                <a:cs typeface="Arial" panose="020B0604020202020204" pitchFamily="34" charset="0"/>
              </a:rPr>
              <a:t> plant </a:t>
            </a:r>
            <a:r>
              <a:rPr lang="en-US" altLang="en-US" sz="3600" dirty="0" err="1">
                <a:latin typeface="Arial" panose="020B0604020202020204" pitchFamily="34" charset="0"/>
                <a:ea typeface="ヒラギノ角ゴ Pro W3" pitchFamily="6" charset="-128"/>
                <a:cs typeface="Arial" panose="020B0604020202020204" pitchFamily="34" charset="0"/>
              </a:rPr>
              <a:t>sydd</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wedi’u</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mabwysiadu</a:t>
            </a:r>
            <a:endParaRPr lang="en-US" altLang="en-US" sz="36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US" altLang="en-US" sz="3600" dirty="0">
                <a:latin typeface="Arial" panose="020B0604020202020204" pitchFamily="34" charset="0"/>
                <a:ea typeface="ヒラギノ角ゴ Pro W3" pitchFamily="6" charset="-128"/>
                <a:cs typeface="Arial" panose="020B0604020202020204" pitchFamily="34" charset="0"/>
              </a:rPr>
              <a:t>Mae </a:t>
            </a:r>
            <a:r>
              <a:rPr lang="en-US" altLang="en-US" sz="3600" dirty="0" err="1">
                <a:latin typeface="Arial" panose="020B0604020202020204" pitchFamily="34" charset="0"/>
                <a:ea typeface="ヒラギノ角ゴ Pro W3" pitchFamily="6" charset="-128"/>
                <a:cs typeface="Arial" panose="020B0604020202020204" pitchFamily="34" charset="0"/>
              </a:rPr>
              <a:t>rhai</a:t>
            </a:r>
            <a:r>
              <a:rPr lang="en-US" altLang="en-US" sz="3600" dirty="0">
                <a:latin typeface="Arial" panose="020B0604020202020204" pitchFamily="34" charset="0"/>
                <a:ea typeface="ヒラギノ角ゴ Pro W3" pitchFamily="6" charset="-128"/>
                <a:cs typeface="Arial" panose="020B0604020202020204" pitchFamily="34" charset="0"/>
              </a:rPr>
              <a:t> plant </a:t>
            </a:r>
            <a:r>
              <a:rPr lang="en-US" altLang="en-US" sz="3600" dirty="0" err="1">
                <a:latin typeface="Arial" panose="020B0604020202020204" pitchFamily="34" charset="0"/>
                <a:ea typeface="ヒラギノ角ゴ Pro W3" pitchFamily="6" charset="-128"/>
                <a:cs typeface="Arial" panose="020B0604020202020204" pitchFamily="34" charset="0"/>
              </a:rPr>
              <a:t>mabwysiedig</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hefyd</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yn</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chwilio</a:t>
            </a:r>
            <a:r>
              <a:rPr lang="en-US" altLang="en-US" sz="3600" dirty="0">
                <a:latin typeface="Arial" panose="020B0604020202020204" pitchFamily="34" charset="0"/>
                <a:ea typeface="ヒラギノ角ゴ Pro W3" pitchFamily="6" charset="-128"/>
                <a:cs typeface="Arial" panose="020B0604020202020204" pitchFamily="34" charset="0"/>
              </a:rPr>
              <a:t> am </a:t>
            </a:r>
            <a:r>
              <a:rPr lang="en-US" altLang="en-US" sz="3600" dirty="0" err="1">
                <a:latin typeface="Arial" panose="020B0604020202020204" pitchFamily="34" charset="0"/>
                <a:ea typeface="ヒラギノ角ゴ Pro W3" pitchFamily="6" charset="-128"/>
                <a:cs typeface="Arial" panose="020B0604020202020204" pitchFamily="34" charset="0"/>
              </a:rPr>
              <a:t>eu</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perthnasau</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biolegol</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yn</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gyfrinachol</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os</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ydyn</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nhw’n</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llwyddiannus</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gallai</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hyn</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eu</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rhoi</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mewn</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sefyllfaoedd</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err="1">
                <a:latin typeface="Arial" panose="020B0604020202020204" pitchFamily="34" charset="0"/>
                <a:ea typeface="ヒラギノ角ゴ Pro W3" pitchFamily="6" charset="-128"/>
                <a:cs typeface="Arial" panose="020B0604020202020204" pitchFamily="34" charset="0"/>
              </a:rPr>
              <a:t>peryglus</a:t>
            </a:r>
            <a:r>
              <a:rPr lang="en-US" altLang="en-US" sz="3600" dirty="0">
                <a:latin typeface="Arial" panose="020B0604020202020204" pitchFamily="34" charset="0"/>
                <a:ea typeface="ヒラギノ角ゴ Pro W3" pitchFamily="6" charset="-128"/>
                <a:cs typeface="Arial" panose="020B0604020202020204" pitchFamily="34" charset="0"/>
              </a:rPr>
              <a:t> </a:t>
            </a:r>
            <a:r>
              <a:rPr lang="en-US" altLang="en-US" sz="3600" dirty="0">
                <a:latin typeface="Arial" panose="020B0604020202020204" pitchFamily="34" charset="0"/>
                <a:ea typeface="ヒラギノ角ゴ Pro W3" pitchFamily="6" charset="-128"/>
                <a:cs typeface="Arial" panose="020B0604020202020204" pitchFamily="34" charset="0"/>
                <a:hlinkClick r:id="rId4"/>
              </a:rPr>
              <a:t>www.thinkuknow.co.uk</a:t>
            </a:r>
            <a:r>
              <a:rPr lang="en-US" altLang="en-US" sz="3600" dirty="0">
                <a:latin typeface="Arial" panose="020B0604020202020204" pitchFamily="34" charset="0"/>
                <a:ea typeface="ヒラギノ角ゴ Pro W3" pitchFamily="6" charset="-128"/>
                <a:cs typeface="Arial" panose="020B0604020202020204" pitchFamily="34" charset="0"/>
              </a:rPr>
              <a:t> </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67968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err="1">
                <a:latin typeface="Arial" panose="020B0604020202020204" pitchFamily="34" charset="0"/>
                <a:cs typeface="Arial" panose="020B0604020202020204" pitchFamily="34" charset="0"/>
              </a:rPr>
              <a:t>Materion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Cyswllt</a:t>
            </a:r>
            <a:r>
              <a:rPr lang="en-GB" dirty="0">
                <a:latin typeface="Arial" panose="020B0604020202020204" pitchFamily="34" charset="0"/>
                <a:cs typeface="Arial" panose="020B0604020202020204" pitchFamily="34" charset="0"/>
              </a:rPr>
              <a:t> (2)</a:t>
            </a: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US" altLang="en-US" dirty="0" err="1">
                <a:latin typeface="Arial" panose="020B0604020202020204" pitchFamily="34" charset="0"/>
                <a:ea typeface="ヒラギノ角ゴ Pro W3" pitchFamily="6" charset="-128"/>
                <a:cs typeface="Arial" panose="020B0604020202020204" pitchFamily="34" charset="0"/>
              </a:rPr>
              <a:t>Mae’r</a:t>
            </a:r>
            <a:r>
              <a:rPr lang="en-US" altLang="en-US" dirty="0">
                <a:latin typeface="Arial" panose="020B0604020202020204" pitchFamily="34" charset="0"/>
                <a:ea typeface="ヒラギノ角ゴ Pro W3" pitchFamily="6" charset="-128"/>
                <a:cs typeface="Arial" panose="020B0604020202020204" pitchFamily="34" charset="0"/>
              </a:rPr>
              <a:t> broses </a:t>
            </a:r>
            <a:r>
              <a:rPr lang="en-US" altLang="en-US" dirty="0" err="1">
                <a:latin typeface="Arial" panose="020B0604020202020204" pitchFamily="34" charset="0"/>
                <a:ea typeface="ヒラギノ角ゴ Pro W3" pitchFamily="6" charset="-128"/>
                <a:cs typeface="Arial" panose="020B0604020202020204" pitchFamily="34" charset="0"/>
              </a:rPr>
              <a:t>ffurfiol</a:t>
            </a:r>
            <a:r>
              <a:rPr lang="en-US" altLang="en-US" dirty="0">
                <a:latin typeface="Arial" panose="020B0604020202020204" pitchFamily="34" charset="0"/>
                <a:ea typeface="ヒラギノ角ゴ Pro W3" pitchFamily="6" charset="-128"/>
                <a:cs typeface="Arial" panose="020B0604020202020204" pitchFamily="34" charset="0"/>
              </a:rPr>
              <a:t> o </a:t>
            </a:r>
            <a:r>
              <a:rPr lang="en-US" altLang="en-US" dirty="0" err="1">
                <a:latin typeface="Arial" panose="020B0604020202020204" pitchFamily="34" charset="0"/>
                <a:ea typeface="ヒラギノ角ゴ Pro W3" pitchFamily="6" charset="-128"/>
                <a:cs typeface="Arial" panose="020B0604020202020204" pitchFamily="34" charset="0"/>
              </a:rPr>
              <a:t>ddod</a:t>
            </a:r>
            <a:r>
              <a:rPr lang="en-US" altLang="en-US" dirty="0">
                <a:latin typeface="Arial" panose="020B0604020202020204" pitchFamily="34" charset="0"/>
                <a:ea typeface="ヒラギノ角ゴ Pro W3" pitchFamily="6" charset="-128"/>
                <a:cs typeface="Arial" panose="020B0604020202020204" pitchFamily="34" charset="0"/>
              </a:rPr>
              <a:t> </a:t>
            </a:r>
            <a:r>
              <a:rPr lang="en-US" altLang="en-US" dirty="0" err="1">
                <a:latin typeface="Arial" panose="020B0604020202020204" pitchFamily="34" charset="0"/>
                <a:ea typeface="ヒラギノ角ゴ Pro W3" pitchFamily="6" charset="-128"/>
                <a:cs typeface="Arial" panose="020B0604020202020204" pitchFamily="34" charset="0"/>
              </a:rPr>
              <a:t>i</a:t>
            </a:r>
            <a:r>
              <a:rPr lang="en-US" altLang="en-US" dirty="0">
                <a:latin typeface="Arial" panose="020B0604020202020204" pitchFamily="34" charset="0"/>
                <a:ea typeface="ヒラギノ角ゴ Pro W3" pitchFamily="6" charset="-128"/>
                <a:cs typeface="Arial" panose="020B0604020202020204" pitchFamily="34" charset="0"/>
              </a:rPr>
              <a:t> </a:t>
            </a:r>
            <a:r>
              <a:rPr lang="en-US" altLang="en-US" dirty="0" err="1">
                <a:latin typeface="Arial" panose="020B0604020202020204" pitchFamily="34" charset="0"/>
                <a:ea typeface="ヒラギノ角ゴ Pro W3" pitchFamily="6" charset="-128"/>
                <a:cs typeface="Arial" panose="020B0604020202020204" pitchFamily="34" charset="0"/>
              </a:rPr>
              <a:t>gysylltiad</a:t>
            </a:r>
            <a:r>
              <a:rPr lang="en-US" altLang="en-US" dirty="0">
                <a:latin typeface="Arial" panose="020B0604020202020204" pitchFamily="34" charset="0"/>
                <a:ea typeface="ヒラギノ角ゴ Pro W3" pitchFamily="6" charset="-128"/>
                <a:cs typeface="Arial" panose="020B0604020202020204" pitchFamily="34" charset="0"/>
              </a:rPr>
              <a:t> </a:t>
            </a:r>
            <a:r>
              <a:rPr lang="en-GB" altLang="en-US" dirty="0">
                <a:latin typeface="Arial" panose="020B0604020202020204" pitchFamily="34" charset="0"/>
                <a:ea typeface="ヒラギノ角ゴ Pro W3" pitchFamily="6" charset="-128"/>
                <a:cs typeface="Arial" panose="020B0604020202020204" pitchFamily="34" charset="0"/>
              </a:rPr>
              <a:t>â </a:t>
            </a:r>
            <a:r>
              <a:rPr lang="en-GB" altLang="en-US" dirty="0" err="1">
                <a:latin typeface="Arial" panose="020B0604020202020204" pitchFamily="34" charset="0"/>
                <a:ea typeface="ヒラギノ角ゴ Pro W3" pitchFamily="6" charset="-128"/>
                <a:cs typeface="Arial" panose="020B0604020202020204" pitchFamily="34" charset="0"/>
              </a:rPr>
              <a:t>theuluoedd</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biolegol</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fel</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arfer</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cynnwys</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paratoi</a:t>
            </a:r>
            <a:r>
              <a:rPr lang="en-GB" altLang="en-US" dirty="0">
                <a:latin typeface="Arial" panose="020B0604020202020204" pitchFamily="34" charset="0"/>
                <a:ea typeface="ヒラギノ角ゴ Pro W3" pitchFamily="6" charset="-128"/>
                <a:cs typeface="Arial" panose="020B0604020202020204" pitchFamily="34" charset="0"/>
              </a:rPr>
              <a:t> a </a:t>
            </a:r>
            <a:r>
              <a:rPr lang="en-GB" altLang="en-US" dirty="0" err="1">
                <a:latin typeface="Arial" panose="020B0604020202020204" pitchFamily="34" charset="0"/>
                <a:ea typeface="ヒラギノ角ゴ Pro W3" pitchFamily="6" charset="-128"/>
                <a:cs typeface="Arial" panose="020B0604020202020204" pitchFamily="34" charset="0"/>
              </a:rPr>
              <a:t>chefnogaeth</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sylweddol</a:t>
            </a:r>
            <a:endParaRPr lang="en-GB" altLang="en-US"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dirty="0" err="1">
                <a:latin typeface="Arial" panose="020B0604020202020204" pitchFamily="34" charset="0"/>
                <a:ea typeface="ヒラギノ角ゴ Pro W3" pitchFamily="6" charset="-128"/>
                <a:cs typeface="Arial" panose="020B0604020202020204" pitchFamily="34" charset="0"/>
              </a:rPr>
              <a:t>Mae’r</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rhyngrwyd</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golygu</a:t>
            </a:r>
            <a:r>
              <a:rPr lang="en-GB" altLang="en-US" dirty="0">
                <a:latin typeface="Arial" panose="020B0604020202020204" pitchFamily="34" charset="0"/>
                <a:ea typeface="ヒラギノ角ゴ Pro W3" pitchFamily="6" charset="-128"/>
                <a:cs typeface="Arial" panose="020B0604020202020204" pitchFamily="34" charset="0"/>
              </a:rPr>
              <a:t> y </a:t>
            </a:r>
            <a:r>
              <a:rPr lang="en-GB" altLang="en-US" dirty="0" err="1">
                <a:latin typeface="Arial" panose="020B0604020202020204" pitchFamily="34" charset="0"/>
                <a:ea typeface="ヒラギノ角ゴ Pro W3" pitchFamily="6" charset="-128"/>
                <a:cs typeface="Arial" panose="020B0604020202020204" pitchFamily="34" charset="0"/>
              </a:rPr>
              <a:t>gallai</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cyswllt</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ar-lein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ddigwydd</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ar</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unwaith</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uniongyrchol</a:t>
            </a:r>
            <a:r>
              <a:rPr lang="en-GB" altLang="en-US" dirty="0">
                <a:latin typeface="Arial" panose="020B0604020202020204" pitchFamily="34" charset="0"/>
                <a:ea typeface="ヒラギノ角ゴ Pro W3" pitchFamily="6" charset="-128"/>
                <a:cs typeface="Arial" panose="020B0604020202020204" pitchFamily="34" charset="0"/>
              </a:rPr>
              <a:t> a gall </a:t>
            </a:r>
            <a:r>
              <a:rPr lang="en-GB" altLang="en-US" dirty="0" err="1">
                <a:latin typeface="Arial" panose="020B0604020202020204" pitchFamily="34" charset="0"/>
                <a:ea typeface="ヒラギノ角ゴ Pro W3" pitchFamily="6" charset="-128"/>
                <a:cs typeface="Arial" panose="020B0604020202020204" pitchFamily="34" charset="0"/>
              </a:rPr>
              <a:t>ddigwydd</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heb</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i</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unrhyw</a:t>
            </a:r>
            <a:r>
              <a:rPr lang="en-GB" altLang="en-US" dirty="0">
                <a:latin typeface="Arial" panose="020B0604020202020204" pitchFamily="34" charset="0"/>
                <a:ea typeface="ヒラギノ角ゴ Pro W3" pitchFamily="6" charset="-128"/>
                <a:cs typeface="Arial" panose="020B0604020202020204" pitchFamily="34" charset="0"/>
              </a:rPr>
              <a:t> un </a:t>
            </a:r>
            <a:r>
              <a:rPr lang="en-GB" altLang="en-US" dirty="0" err="1">
                <a:latin typeface="Arial" panose="020B0604020202020204" pitchFamily="34" charset="0"/>
                <a:ea typeface="ヒラギノ角ゴ Pro W3" pitchFamily="6" charset="-128"/>
                <a:cs typeface="Arial" panose="020B0604020202020204" pitchFamily="34" charset="0"/>
              </a:rPr>
              <a:t>wybod</a:t>
            </a:r>
            <a:endParaRPr lang="en-GB" altLang="en-US"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dirty="0" err="1">
                <a:latin typeface="Arial" panose="020B0604020202020204" pitchFamily="34" charset="0"/>
                <a:ea typeface="ヒラギノ角ゴ Pro W3" pitchFamily="6" charset="-128"/>
                <a:cs typeface="Arial" panose="020B0604020202020204" pitchFamily="34" charset="0"/>
              </a:rPr>
              <a:t>Mae’r</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cyswllt</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answyddogol</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hwn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achosi</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cymhlethdodau</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ychwanegol</a:t>
            </a:r>
            <a:r>
              <a:rPr lang="en-GB" altLang="en-US" dirty="0">
                <a:latin typeface="Arial" panose="020B0604020202020204" pitchFamily="34" charset="0"/>
                <a:ea typeface="ヒラギノ角ゴ Pro W3" pitchFamily="6" charset="-128"/>
                <a:cs typeface="Arial" panose="020B0604020202020204" pitchFamily="34" charset="0"/>
              </a:rPr>
              <a:t>; gall </a:t>
            </a:r>
            <a:r>
              <a:rPr lang="en-GB" altLang="en-US" dirty="0" err="1">
                <a:latin typeface="Arial" panose="020B0604020202020204" pitchFamily="34" charset="0"/>
                <a:ea typeface="ヒラギノ角ゴ Pro W3" pitchFamily="6" charset="-128"/>
                <a:cs typeface="Arial" panose="020B0604020202020204" pitchFamily="34" charset="0"/>
              </a:rPr>
              <a:t>yr</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hyn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sy’n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dechrau’n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dda</a:t>
            </a:r>
            <a:r>
              <a:rPr lang="en-GB" altLang="en-US" dirty="0">
                <a:latin typeface="Arial" panose="020B0604020202020204" pitchFamily="34" charset="0"/>
                <a:ea typeface="ヒラギノ角ゴ Pro W3" pitchFamily="6" charset="-128"/>
                <a:cs typeface="Arial" panose="020B0604020202020204" pitchFamily="34" charset="0"/>
              </a:rPr>
              <a:t> a </a:t>
            </a:r>
            <a:r>
              <a:rPr lang="en-GB" altLang="en-US" dirty="0" err="1">
                <a:latin typeface="Arial" panose="020B0604020202020204" pitchFamily="34" charset="0"/>
                <a:ea typeface="ヒラギノ角ゴ Pro W3" pitchFamily="6" charset="-128"/>
                <a:cs typeface="Arial" panose="020B0604020202020204" pitchFamily="34" charset="0"/>
              </a:rPr>
              <a:t>theimlo</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fel</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cyfnod</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mis</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mêl</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fynd</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allan</a:t>
            </a:r>
            <a:r>
              <a:rPr lang="en-GB" altLang="en-US" dirty="0">
                <a:latin typeface="Arial" panose="020B0604020202020204" pitchFamily="34" charset="0"/>
                <a:ea typeface="ヒラギノ角ゴ Pro W3" pitchFamily="6" charset="-128"/>
                <a:cs typeface="Arial" panose="020B0604020202020204" pitchFamily="34" charset="0"/>
              </a:rPr>
              <a:t> o bob </a:t>
            </a:r>
            <a:r>
              <a:rPr lang="en-GB" altLang="en-US" dirty="0" err="1">
                <a:latin typeface="Arial" panose="020B0604020202020204" pitchFamily="34" charset="0"/>
                <a:ea typeface="ヒラギノ角ゴ Pro W3" pitchFamily="6" charset="-128"/>
                <a:cs typeface="Arial" panose="020B0604020202020204" pitchFamily="34" charset="0"/>
              </a:rPr>
              <a:t>rheolaeth</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yn</a:t>
            </a:r>
            <a:r>
              <a:rPr lang="en-GB" altLang="en-US" dirty="0">
                <a:latin typeface="Arial" panose="020B0604020202020204" pitchFamily="34" charset="0"/>
                <a:ea typeface="ヒラギノ角ゴ Pro W3" pitchFamily="6" charset="-128"/>
                <a:cs typeface="Arial" panose="020B0604020202020204" pitchFamily="34" charset="0"/>
              </a:rPr>
              <a:t> </a:t>
            </a:r>
            <a:r>
              <a:rPr lang="en-GB" altLang="en-US" dirty="0" err="1">
                <a:latin typeface="Arial" panose="020B0604020202020204" pitchFamily="34" charset="0"/>
                <a:ea typeface="ヒラギノ角ゴ Pro W3" pitchFamily="6" charset="-128"/>
                <a:cs typeface="Arial" panose="020B0604020202020204" pitchFamily="34" charset="0"/>
              </a:rPr>
              <a:t>gyflym</a:t>
            </a:r>
            <a:r>
              <a:rPr lang="en-US" altLang="en-US" dirty="0">
                <a:latin typeface="Arial" panose="020B0604020202020204" pitchFamily="34" charset="0"/>
                <a:ea typeface="ヒラギノ角ゴ Pro W3" pitchFamily="6" charset="-128"/>
                <a:cs typeface="Arial" panose="020B0604020202020204" pitchFamily="34" charset="0"/>
              </a:rPr>
              <a:t> </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77614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48600" cy="1325563"/>
          </a:xfrm>
        </p:spPr>
        <p:txBody>
          <a:bodyPr/>
          <a:lstStyle/>
          <a:p>
            <a:pPr algn="ctr"/>
            <a:r>
              <a:rPr lang="en-GB" dirty="0" err="1">
                <a:latin typeface="Arial" panose="020B0604020202020204" pitchFamily="34" charset="0"/>
                <a:cs typeface="Arial" panose="020B0604020202020204" pitchFamily="34" charset="0"/>
              </a:rPr>
              <a:t>Arbrawf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Rhwydweithio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Cymdeithasol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a:xfrm>
            <a:off x="8686800" y="6522602"/>
            <a:ext cx="7084177" cy="365125"/>
          </a:xfrm>
        </p:spPr>
        <p:txBody>
          <a:bodyPr/>
          <a:lstStyle/>
          <a:p>
            <a:r>
              <a:rPr lang="en-GB" dirty="0"/>
              <a:t>Achieving More Together / </a:t>
            </a:r>
            <a:r>
              <a:rPr lang="en-GB" dirty="0" err="1"/>
              <a:t>Cyflawni</a:t>
            </a:r>
            <a:r>
              <a:rPr lang="en-GB" dirty="0"/>
              <a:t> </a:t>
            </a:r>
            <a:r>
              <a:rPr lang="en-GB" dirty="0" err="1"/>
              <a:t>Mwy</a:t>
            </a:r>
            <a:r>
              <a:rPr lang="en-GB" dirty="0"/>
              <a:t> </a:t>
            </a:r>
            <a:r>
              <a:rPr lang="en-GB" dirty="0" err="1"/>
              <a:t>Gyda'n</a:t>
            </a:r>
            <a:r>
              <a:rPr lang="en-GB" dirty="0"/>
              <a:t> </a:t>
            </a:r>
            <a:r>
              <a:rPr lang="en-GB" dirty="0" err="1"/>
              <a:t>Gilydd</a:t>
            </a:r>
            <a:endParaRPr lang="en-GB" dirty="0"/>
          </a:p>
        </p:txBody>
      </p:sp>
      <p:pic>
        <p:nvPicPr>
          <p:cNvPr id="6" name="Picture 5"/>
          <p:cNvPicPr>
            <a:picLocks noChangeAspect="1"/>
          </p:cNvPicPr>
          <p:nvPr/>
        </p:nvPicPr>
        <p:blipFill>
          <a:blip r:embed="rId4"/>
          <a:stretch>
            <a:fillRect/>
          </a:stretch>
        </p:blipFill>
        <p:spPr>
          <a:xfrm>
            <a:off x="3163570" y="2572807"/>
            <a:ext cx="5864860" cy="39200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a:stretch>
            <a:fillRect/>
          </a:stretch>
        </p:blipFill>
        <p:spPr>
          <a:xfrm>
            <a:off x="1800000" y="1620000"/>
            <a:ext cx="8839966" cy="853514"/>
          </a:xfrm>
          <a:prstGeom prst="rect">
            <a:avLst/>
          </a:prstGeom>
        </p:spPr>
      </p:pic>
    </p:spTree>
    <p:extLst>
      <p:ext uri="{BB962C8B-B14F-4D97-AF65-F5344CB8AC3E}">
        <p14:creationId xmlns:p14="http://schemas.microsoft.com/office/powerpoint/2010/main" val="287212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fontScale="85000" lnSpcReduction="20000"/>
          </a:bodyPr>
          <a:lstStyle/>
          <a:p>
            <a:pPr marL="342900" lvl="0" indent="-342900">
              <a:lnSpc>
                <a:spcPct val="100000"/>
              </a:lnSpc>
              <a:spcBef>
                <a:spcPct val="20000"/>
              </a:spcBef>
            </a:pPr>
            <a:endParaRPr lang="en-GB" sz="2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Mae’r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cwrs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hwn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rhan</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gyfres</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ddatblygwyd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Gwasanaeth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Cenedlaethol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mabwysiadwyr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ôl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iddynt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cymeradwyo</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Gellir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hyd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wefan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Gwasanaeth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Cenedlaethol</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Siaradwch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tîm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ragor</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wybodaeth</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7619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3" name="Title 2"/>
          <p:cNvSpPr>
            <a:spLocks noGrp="1"/>
          </p:cNvSpPr>
          <p:nvPr>
            <p:ph type="title"/>
          </p:nvPr>
        </p:nvSpPr>
        <p:spPr>
          <a:xfrm>
            <a:off x="1365676" y="749686"/>
            <a:ext cx="7796349" cy="1325563"/>
          </a:xfrm>
        </p:spPr>
        <p:txBody>
          <a:bodyPr>
            <a:normAutofit/>
          </a:bodyPr>
          <a:lstStyle/>
          <a:p>
            <a:pPr algn="ctr"/>
            <a:r>
              <a:rPr lang="en-GB" dirty="0" err="1">
                <a:latin typeface="Arial" panose="020B0604020202020204" pitchFamily="34" charset="0"/>
                <a:cs typeface="Arial" panose="020B0604020202020204" pitchFamily="34" charset="0"/>
              </a:rPr>
              <a:t>Fframwaith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Hyfforddi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Ôl-Mabwysiadu</a:t>
            </a:r>
            <a:r>
              <a:rPr lang="en-GB" dirty="0">
                <a:latin typeface="Arial" panose="020B0604020202020204" pitchFamily="34" charset="0"/>
                <a:cs typeface="Arial" panose="020B0604020202020204" pitchFamily="34" charset="0"/>
              </a:rPr>
              <a:t> y GMC</a:t>
            </a:r>
          </a:p>
        </p:txBody>
      </p:sp>
      <p:sp>
        <p:nvSpPr>
          <p:cNvPr id="4" name="Content Placeholder 3"/>
          <p:cNvSpPr>
            <a:spLocks noGrp="1"/>
          </p:cNvSpPr>
          <p:nvPr>
            <p:ph idx="1"/>
          </p:nvPr>
        </p:nvSpPr>
        <p:spPr/>
        <p:txBody>
          <a:bodyPr>
            <a:normAutofit fontScale="92500" lnSpcReduction="20000"/>
          </a:bodyPr>
          <a:lstStyle/>
          <a:p>
            <a:pPr marL="342900" lvl="0" indent="-342900">
              <a:lnSpc>
                <a:spcPct val="100000"/>
              </a:lnSpc>
              <a:spcBef>
                <a:spcPct val="20000"/>
              </a:spcBef>
            </a:pP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deunyddiau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ran y </a:t>
            </a:r>
            <a:r>
              <a:rPr lang="en-GB" dirty="0" err="1">
                <a:latin typeface="Arial" panose="020B0604020202020204" pitchFamily="34" charset="0"/>
                <a:cs typeface="Arial" panose="020B0604020202020204" pitchFamily="34" charset="0"/>
              </a:rPr>
              <a:t>Gwasanaeth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Cenedlaethol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teuluoedd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mabwysiadol</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diben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adnodd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dysgu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lleoli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Gellir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defnyddio’r</a:t>
            </a:r>
            <a:r>
              <a:rPr lang="en-GB" dirty="0">
                <a:latin typeface="Arial" panose="020B0604020202020204" pitchFamily="34" charset="0"/>
                <a:cs typeface="Arial" panose="020B0604020202020204" pitchFamily="34" charset="0"/>
              </a:rPr>
              <a:t> offer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grwpiau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unigolion</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llawer</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nodiadau</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dan</a:t>
            </a:r>
            <a:r>
              <a:rPr lang="en-GB" dirty="0">
                <a:latin typeface="Arial" panose="020B0604020202020204" pitchFamily="34" charset="0"/>
                <a:cs typeface="Arial" panose="020B0604020202020204" pitchFamily="34" charset="0"/>
              </a:rPr>
              <a:t> bob </a:t>
            </a:r>
            <a:r>
              <a:rPr lang="en-GB" dirty="0" err="1">
                <a:latin typeface="Arial" panose="020B0604020202020204" pitchFamily="34" charset="0"/>
                <a:cs typeface="Arial" panose="020B0604020202020204" pitchFamily="34" charset="0"/>
              </a:rPr>
              <a:t>sleid</a:t>
            </a:r>
            <a:r>
              <a:rPr lang="en-GB" dirty="0">
                <a:latin typeface="Arial" panose="020B0604020202020204" pitchFamily="34" charset="0"/>
                <a:cs typeface="Arial" panose="020B0604020202020204" pitchFamily="34" charset="0"/>
              </a:rPr>
              <a:t> felly </a:t>
            </a: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bwysig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rhain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bod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gymaint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mwy</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defnyddiol</a:t>
            </a:r>
            <a:r>
              <a:rPr lang="en-GB" dirty="0">
                <a:latin typeface="Arial" panose="020B0604020202020204" pitchFamily="34" charset="0"/>
                <a:cs typeface="Arial" panose="020B0604020202020204" pitchFamily="34" charset="0"/>
              </a:rPr>
              <a:t> o ran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pellach</a:t>
            </a:r>
            <a:r>
              <a:rPr lang="en-GB" dirty="0">
                <a:latin typeface="Arial" panose="020B0604020202020204" pitchFamily="34" charset="0"/>
                <a:cs typeface="Arial" panose="020B0604020202020204" pitchFamily="34" charset="0"/>
              </a:rPr>
              <a:t>.</a:t>
            </a:r>
          </a:p>
        </p:txBody>
      </p:sp>
      <p:sp>
        <p:nvSpPr>
          <p:cNvPr id="2" name="Footer Placeholder 1"/>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26627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err="1">
                <a:latin typeface="Arial" panose="020B0604020202020204" pitchFamily="34" charset="0"/>
                <a:cs typeface="Arial" panose="020B0604020202020204" pitchFamily="34" charset="0"/>
              </a:rPr>
              <a:t>Rhianta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Harddegwyr</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a:xfrm>
            <a:off x="2951577" y="6402386"/>
            <a:ext cx="7084177" cy="365125"/>
          </a:xfrm>
        </p:spPr>
        <p:txBody>
          <a:bodyPr/>
          <a:lstStyle/>
          <a:p>
            <a:r>
              <a:rPr lang="en-GB"/>
              <a:t>Achieving More Together / Cyflawni Mwy Gyda'n Gilydd</a:t>
            </a:r>
          </a:p>
        </p:txBody>
      </p:sp>
      <p:pic>
        <p:nvPicPr>
          <p:cNvPr id="6" name="Picture 5"/>
          <p:cNvPicPr>
            <a:picLocks noChangeAspect="1"/>
          </p:cNvPicPr>
          <p:nvPr/>
        </p:nvPicPr>
        <p:blipFill>
          <a:blip r:embed="rId4"/>
          <a:stretch>
            <a:fillRect/>
          </a:stretch>
        </p:blipFill>
        <p:spPr>
          <a:xfrm>
            <a:off x="2196875" y="1729982"/>
            <a:ext cx="6328196" cy="42980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913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Deilliannau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marL="0" lvl="0" indent="0">
              <a:lnSpc>
                <a:spcPct val="100000"/>
              </a:lnSpc>
              <a:spcBef>
                <a:spcPct val="20000"/>
              </a:spcBef>
              <a:buNone/>
            </a:pPr>
            <a:endParaRPr lang="en-GB" sz="26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400" dirty="0" err="1">
                <a:latin typeface="Arial" panose="020B0604020202020204" pitchFamily="34" charset="0"/>
                <a:cs typeface="Arial" panose="020B0604020202020204" pitchFamily="34" charset="0"/>
              </a:rPr>
              <a:t>Erbyn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diwedd</a:t>
            </a:r>
            <a:r>
              <a:rPr lang="en-GB" sz="3400" dirty="0">
                <a:latin typeface="Arial" panose="020B0604020202020204" pitchFamily="34" charset="0"/>
                <a:cs typeface="Arial" panose="020B0604020202020204" pitchFamily="34" charset="0"/>
              </a:rPr>
              <a:t> y </a:t>
            </a:r>
            <a:r>
              <a:rPr lang="en-GB" sz="3400" dirty="0" err="1">
                <a:latin typeface="Arial" panose="020B0604020202020204" pitchFamily="34" charset="0"/>
                <a:cs typeface="Arial" panose="020B0604020202020204" pitchFamily="34" charset="0"/>
              </a:rPr>
              <a:t>cwrs</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hwn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bydd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cyfranogwyr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wedi</a:t>
            </a:r>
            <a:r>
              <a:rPr lang="en-GB" sz="34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600" dirty="0" err="1">
                <a:latin typeface="Arial" panose="020B0604020202020204" pitchFamily="34" charset="0"/>
                <a:cs typeface="Arial" panose="020B0604020202020204" pitchFamily="34" charset="0"/>
              </a:rPr>
              <a:t>Dysgu</a:t>
            </a:r>
            <a:r>
              <a:rPr lang="en-GB" sz="2600" dirty="0">
                <a:latin typeface="Arial" panose="020B0604020202020204" pitchFamily="34" charset="0"/>
                <a:cs typeface="Arial" panose="020B0604020202020204" pitchFamily="34" charset="0"/>
              </a:rPr>
              <a:t> am </a:t>
            </a:r>
            <a:r>
              <a:rPr lang="en-GB" sz="2600" dirty="0" err="1">
                <a:latin typeface="Arial" panose="020B0604020202020204" pitchFamily="34" charset="0"/>
                <a:cs typeface="Arial" panose="020B0604020202020204" pitchFamily="34" charset="0"/>
              </a:rPr>
              <a:t>ddatblygiad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ymennydd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arddegwyr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llencyndod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a’r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effaith</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ar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ymddygiad</a:t>
            </a:r>
            <a:endParaRPr lang="en-GB" sz="2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600" dirty="0" err="1">
                <a:latin typeface="Arial" panose="020B0604020202020204" pitchFamily="34" charset="0"/>
                <a:cs typeface="Arial" panose="020B0604020202020204" pitchFamily="34" charset="0"/>
              </a:rPr>
              <a:t>Wedi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archwilio</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rhai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sgiliau</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cyfathrebu</a:t>
            </a:r>
            <a:r>
              <a:rPr lang="en-GB" sz="2600" dirty="0">
                <a:latin typeface="Arial" panose="020B0604020202020204" pitchFamily="34" charset="0"/>
                <a:cs typeface="Arial" panose="020B0604020202020204" pitchFamily="34" charset="0"/>
              </a:rPr>
              <a:t> y </a:t>
            </a:r>
            <a:r>
              <a:rPr lang="en-GB" sz="2600" dirty="0" err="1">
                <a:latin typeface="Arial" panose="020B0604020202020204" pitchFamily="34" charset="0"/>
                <a:cs typeface="Arial" panose="020B0604020202020204" pitchFamily="34" charset="0"/>
              </a:rPr>
              <a:t>gellir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eu</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defnyddio</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gynnal</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perthnasau</a:t>
            </a:r>
            <a:endParaRPr lang="en-GB" sz="2600" dirty="0">
              <a:latin typeface="Arial" panose="020B0604020202020204" pitchFamily="34" charset="0"/>
              <a:cs typeface="Arial" panose="020B0604020202020204" pitchFamily="34" charset="0"/>
            </a:endParaRPr>
          </a:p>
          <a:p>
            <a:pPr marL="342900" lvl="0" indent="-342900">
              <a:spcBef>
                <a:spcPct val="20000"/>
              </a:spcBef>
              <a:defRPr/>
            </a:pPr>
            <a:r>
              <a:rPr lang="en-US" altLang="en-US" sz="2700" dirty="0" err="1">
                <a:latin typeface="Arial" panose="020B0604020202020204" pitchFamily="34" charset="0"/>
                <a:ea typeface="ヒラギノ角ゴ Pro W3" pitchFamily="6" charset="-128"/>
                <a:cs typeface="Arial" panose="020B0604020202020204" pitchFamily="34" charset="0"/>
              </a:rPr>
              <a:t>Deall</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mwy</a:t>
            </a:r>
            <a:r>
              <a:rPr lang="en-US" altLang="en-US" sz="2700" dirty="0">
                <a:latin typeface="Arial" panose="020B0604020202020204" pitchFamily="34" charset="0"/>
                <a:ea typeface="ヒラギノ角ゴ Pro W3" pitchFamily="6" charset="-128"/>
                <a:cs typeface="Arial" panose="020B0604020202020204" pitchFamily="34" charset="0"/>
              </a:rPr>
              <a:t> am </a:t>
            </a:r>
            <a:r>
              <a:rPr lang="en-US" altLang="en-US" sz="2700" dirty="0" err="1">
                <a:latin typeface="Arial" panose="020B0604020202020204" pitchFamily="34" charset="0"/>
                <a:ea typeface="ヒラギノ角ゴ Pro W3" pitchFamily="6" charset="-128"/>
                <a:cs typeface="Arial" panose="020B0604020202020204" pitchFamily="34" charset="0"/>
              </a:rPr>
              <a:t>bwysigrwydd</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hunaniaeth</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datblygiad</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cymdeithasol</a:t>
            </a:r>
            <a:r>
              <a:rPr lang="en-US" altLang="en-US" sz="2700" dirty="0">
                <a:latin typeface="Arial" panose="020B0604020202020204" pitchFamily="34" charset="0"/>
                <a:ea typeface="ヒラギノ角ゴ Pro W3" pitchFamily="6" charset="-128"/>
                <a:cs typeface="Arial" panose="020B0604020202020204" pitchFamily="34" charset="0"/>
              </a:rPr>
              <a:t> a </a:t>
            </a:r>
            <a:r>
              <a:rPr lang="en-US" altLang="en-US" sz="2700" dirty="0" err="1">
                <a:latin typeface="Arial" panose="020B0604020202020204" pitchFamily="34" charset="0"/>
                <a:ea typeface="ヒラギノ角ゴ Pro W3" pitchFamily="6" charset="-128"/>
                <a:cs typeface="Arial" panose="020B0604020202020204" pitchFamily="34" charset="0"/>
              </a:rPr>
              <a:t>chyflwyniad</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mewn</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llencyndod</a:t>
            </a:r>
            <a:endParaRPr lang="en-US"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defRPr/>
            </a:pPr>
            <a:r>
              <a:rPr lang="en-US" altLang="en-US" sz="2700" dirty="0" err="1">
                <a:latin typeface="Arial" panose="020B0604020202020204" pitchFamily="34" charset="0"/>
                <a:ea typeface="ヒラギノ角ゴ Pro W3" pitchFamily="6" charset="-128"/>
                <a:cs typeface="Arial" panose="020B0604020202020204" pitchFamily="34" charset="0"/>
              </a:rPr>
              <a:t>Ystyried</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cyswllt</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gydag</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aelodau</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o’r</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teulu</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biolegol</a:t>
            </a:r>
            <a:r>
              <a:rPr lang="en-US" altLang="en-US" sz="2700" dirty="0">
                <a:latin typeface="Arial" panose="020B0604020202020204" pitchFamily="34" charset="0"/>
                <a:ea typeface="ヒラギノ角ゴ Pro W3" pitchFamily="6" charset="-128"/>
                <a:cs typeface="Arial" panose="020B0604020202020204" pitchFamily="34" charset="0"/>
              </a:rPr>
              <a:t> a </a:t>
            </a:r>
            <a:r>
              <a:rPr lang="en-US" altLang="en-US" sz="2700" dirty="0" err="1">
                <a:latin typeface="Arial" panose="020B0604020202020204" pitchFamily="34" charset="0"/>
                <a:ea typeface="ヒラギノ角ゴ Pro W3" pitchFamily="6" charset="-128"/>
                <a:cs typeface="Arial" panose="020B0604020202020204" pitchFamily="34" charset="0"/>
              </a:rPr>
              <a:t>phwysigrwydd</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gwaith</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stori</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bywyd</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perthnasol</a:t>
            </a:r>
            <a:endParaRPr lang="en-US" altLang="en-US" sz="2700" dirty="0">
              <a:latin typeface="Arial" panose="020B0604020202020204" pitchFamily="34" charset="0"/>
              <a:ea typeface="ヒラギノ角ゴ Pro W3" pitchFamily="6" charset="-128"/>
              <a:cs typeface="Arial" panose="020B0604020202020204" pitchFamily="34" charset="0"/>
            </a:endParaRPr>
          </a:p>
          <a:p>
            <a:pPr marL="342900" lvl="0" indent="-342900">
              <a:spcBef>
                <a:spcPct val="20000"/>
              </a:spcBef>
              <a:defRPr/>
            </a:pPr>
            <a:r>
              <a:rPr lang="en-US" altLang="en-US" sz="2700" dirty="0" err="1">
                <a:latin typeface="Arial" panose="020B0604020202020204" pitchFamily="34" charset="0"/>
                <a:ea typeface="ヒラギノ角ゴ Pro W3" pitchFamily="6" charset="-128"/>
                <a:cs typeface="Arial" panose="020B0604020202020204" pitchFamily="34" charset="0"/>
              </a:rPr>
              <a:t>Ymwybyddigaeth</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gynyddol</a:t>
            </a:r>
            <a:r>
              <a:rPr lang="en-US" altLang="en-US" sz="2700" dirty="0">
                <a:latin typeface="Arial" panose="020B0604020202020204" pitchFamily="34" charset="0"/>
                <a:ea typeface="ヒラギノ角ゴ Pro W3" pitchFamily="6" charset="-128"/>
                <a:cs typeface="Arial" panose="020B0604020202020204" pitchFamily="34" charset="0"/>
              </a:rPr>
              <a:t> o </a:t>
            </a:r>
            <a:r>
              <a:rPr lang="en-US" altLang="en-US" sz="2700" dirty="0" err="1">
                <a:latin typeface="Arial" panose="020B0604020202020204" pitchFamily="34" charset="0"/>
                <a:ea typeface="ヒラギノ角ゴ Pro W3" pitchFamily="6" charset="-128"/>
                <a:cs typeface="Arial" panose="020B0604020202020204" pitchFamily="34" charset="0"/>
              </a:rPr>
              <a:t>gyfryngau</a:t>
            </a:r>
            <a:r>
              <a:rPr lang="en-US" altLang="en-US" sz="2700" dirty="0">
                <a:latin typeface="Arial" panose="020B0604020202020204" pitchFamily="34" charset="0"/>
                <a:ea typeface="ヒラギノ角ゴ Pro W3" pitchFamily="6" charset="-128"/>
                <a:cs typeface="Arial" panose="020B0604020202020204" pitchFamily="34" charset="0"/>
              </a:rPr>
              <a:t> </a:t>
            </a:r>
            <a:r>
              <a:rPr lang="en-US" altLang="en-US" sz="2700" dirty="0" err="1">
                <a:latin typeface="Arial" panose="020B0604020202020204" pitchFamily="34" charset="0"/>
                <a:ea typeface="ヒラギノ角ゴ Pro W3" pitchFamily="6" charset="-128"/>
                <a:cs typeface="Arial" panose="020B0604020202020204" pitchFamily="34" charset="0"/>
              </a:rPr>
              <a:t>cymdeithasol</a:t>
            </a:r>
            <a:endParaRPr lang="en-US" altLang="en-US" sz="2700" dirty="0">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72275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2154253" y="626920"/>
            <a:ext cx="5967549" cy="1325563"/>
          </a:xfrm>
        </p:spPr>
        <p:txBody>
          <a:bodyPr/>
          <a:lstStyle/>
          <a:p>
            <a:pPr algn="ctr"/>
            <a:r>
              <a:rPr lang="fi-FI" dirty="0">
                <a:latin typeface="Arial" panose="020B0604020202020204" pitchFamily="34" charset="0"/>
                <a:cs typeface="Arial" panose="020B0604020202020204" pitchFamily="34" charset="0"/>
              </a:rPr>
              <a:t>Eich taith i rianta plentyn yn ei arddegau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buFontTx/>
              <a:buChar char="-"/>
            </a:pP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600" dirty="0" err="1">
                <a:latin typeface="Arial" panose="020B0604020202020204" pitchFamily="34" charset="0"/>
                <a:cs typeface="Arial" panose="020B0604020202020204" pitchFamily="34" charset="0"/>
              </a:rPr>
              <a:t>Eich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disgwyliadau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ohonynt</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wrth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gyrraedd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harddegau</a:t>
            </a: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600" dirty="0" err="1">
                <a:latin typeface="Arial" panose="020B0604020202020204" pitchFamily="34" charset="0"/>
                <a:cs typeface="Arial" panose="020B0604020202020204" pitchFamily="34" charset="0"/>
              </a:rPr>
              <a:t>Eich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profiad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o’ch</a:t>
            </a:r>
            <a:r>
              <a:rPr lang="en-GB" sz="3600" dirty="0">
                <a:latin typeface="Arial" panose="020B0604020202020204" pitchFamily="34" charset="0"/>
                <a:cs typeface="Arial" panose="020B0604020202020204" pitchFamily="34" charset="0"/>
              </a:rPr>
              <a:t> person </a:t>
            </a:r>
            <a:r>
              <a:rPr lang="en-GB" sz="3600" dirty="0" err="1">
                <a:latin typeface="Arial" panose="020B0604020202020204" pitchFamily="34" charset="0"/>
                <a:cs typeface="Arial" panose="020B0604020202020204" pitchFamily="34" charset="0"/>
              </a:rPr>
              <a:t>ifanc</a:t>
            </a:r>
            <a:r>
              <a:rPr lang="en-GB" sz="3600" dirty="0">
                <a:latin typeface="Arial" panose="020B0604020202020204" pitchFamily="34" charset="0"/>
                <a:cs typeface="Arial" panose="020B0604020202020204" pitchFamily="34" charset="0"/>
              </a:rPr>
              <a:t> chi </a:t>
            </a:r>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cyrraedd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harddegau</a:t>
            </a:r>
            <a:endParaRPr lang="en-GB" sz="36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600" dirty="0" err="1">
                <a:latin typeface="Arial" panose="020B0604020202020204" pitchFamily="34" charset="0"/>
                <a:cs typeface="Arial" panose="020B0604020202020204" pitchFamily="34" charset="0"/>
              </a:rPr>
              <a:t>Sut</a:t>
            </a:r>
            <a:r>
              <a:rPr lang="en-GB" sz="3600" dirty="0">
                <a:latin typeface="Arial" panose="020B0604020202020204" pitchFamily="34" charset="0"/>
                <a:cs typeface="Arial" panose="020B0604020202020204" pitchFamily="34" charset="0"/>
              </a:rPr>
              <a:t> y </a:t>
            </a:r>
            <a:r>
              <a:rPr lang="en-GB" sz="3600" dirty="0" err="1">
                <a:latin typeface="Arial" panose="020B0604020202020204" pitchFamily="34" charset="0"/>
                <a:cs typeface="Arial" panose="020B0604020202020204" pitchFamily="34" charset="0"/>
              </a:rPr>
              <a:t>gallai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eich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plentyn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arddegau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mabwysiedig</a:t>
            </a:r>
            <a:r>
              <a:rPr lang="en-GB" sz="3600" dirty="0">
                <a:latin typeface="Arial" panose="020B0604020202020204" pitchFamily="34" charset="0"/>
                <a:cs typeface="Arial" panose="020B0604020202020204" pitchFamily="34" charset="0"/>
              </a:rPr>
              <a:t> chi </a:t>
            </a:r>
            <a:r>
              <a:rPr lang="en-GB" sz="3600" dirty="0" err="1">
                <a:latin typeface="Arial" panose="020B0604020202020204" pitchFamily="34" charset="0"/>
                <a:cs typeface="Arial" panose="020B0604020202020204" pitchFamily="34" charset="0"/>
              </a:rPr>
              <a:t>gymharu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â’r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rhai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hynny</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mewn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teuluoedd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biolegol</a:t>
            </a:r>
            <a:endParaRPr lang="en-GB"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16445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6" name="Title 5"/>
          <p:cNvSpPr>
            <a:spLocks noGrp="1"/>
          </p:cNvSpPr>
          <p:nvPr>
            <p:ph type="title"/>
          </p:nvPr>
        </p:nvSpPr>
        <p:spPr>
          <a:xfrm>
            <a:off x="838200" y="365125"/>
            <a:ext cx="7796349" cy="1325563"/>
          </a:xfrm>
        </p:spPr>
        <p:txBody>
          <a:bodyPr/>
          <a:lstStyle/>
          <a:p>
            <a:pPr algn="ct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am </a:t>
            </a:r>
            <a:r>
              <a:rPr lang="en-GB" dirty="0" err="1">
                <a:latin typeface="Arial" panose="020B0604020202020204" pitchFamily="34" charset="0"/>
                <a:cs typeface="Arial" panose="020B0604020202020204" pitchFamily="34" charset="0"/>
              </a:rPr>
              <a:t>lencyndod</a:t>
            </a:r>
            <a:endParaRPr lang="en-GB" dirty="0">
              <a:latin typeface="Arial" panose="020B0604020202020204" pitchFamily="34" charset="0"/>
              <a:cs typeface="Arial" panose="020B0604020202020204" pitchFamily="34" charset="0"/>
            </a:endParaRPr>
          </a:p>
        </p:txBody>
      </p:sp>
      <p:sp>
        <p:nvSpPr>
          <p:cNvPr id="7" name="Content Placeholder 6"/>
          <p:cNvSpPr>
            <a:spLocks noGrp="1"/>
          </p:cNvSpPr>
          <p:nvPr>
            <p:ph sz="half" idx="1"/>
          </p:nvPr>
        </p:nvSpPr>
        <p:spPr/>
        <p:txBody>
          <a:bodyPr>
            <a:normAutofit fontScale="70000" lnSpcReduction="20000"/>
          </a:bodyPr>
          <a:lstStyle/>
          <a:p>
            <a:pPr marL="342900" lvl="0" indent="-342900">
              <a:lnSpc>
                <a:spcPct val="100000"/>
              </a:lnSpc>
              <a:spcBef>
                <a:spcPct val="20000"/>
              </a:spcBef>
              <a:buFontTx/>
              <a:buChar char="-"/>
            </a:pP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a:latin typeface="Arial" panose="020B0604020202020204" pitchFamily="34" charset="0"/>
                <a:cs typeface="Arial" panose="020B0604020202020204" pitchFamily="34" charset="0"/>
              </a:rPr>
              <a:t>HORMONAU </a:t>
            </a:r>
            <a:r>
              <a:rPr lang="en-GB" sz="3200" dirty="0" err="1">
                <a:latin typeface="Arial" panose="020B0604020202020204" pitchFamily="34" charset="0"/>
                <a:cs typeface="Arial" panose="020B0604020202020204" pitchFamily="34" charset="0"/>
              </a:rPr>
              <a:t>ydy</a:t>
            </a:r>
            <a:r>
              <a:rPr lang="en-GB" sz="3200" dirty="0">
                <a:latin typeface="Arial" panose="020B0604020202020204" pitchFamily="34" charset="0"/>
                <a:cs typeface="Arial" panose="020B0604020202020204" pitchFamily="34" charset="0"/>
              </a:rPr>
              <a:t> o!</a:t>
            </a:r>
          </a:p>
          <a:p>
            <a:pPr marL="342900" lvl="0" indent="-342900">
              <a:lnSpc>
                <a:spcPct val="100000"/>
              </a:lnSpc>
              <a:spcBef>
                <a:spcPct val="20000"/>
              </a:spcBef>
              <a:buFontTx/>
              <a:buChar char="-"/>
            </a:pPr>
            <a:r>
              <a:rPr lang="en-GB" sz="3200" dirty="0">
                <a:latin typeface="Arial" panose="020B0604020202020204" pitchFamily="34" charset="0"/>
                <a:cs typeface="Arial" panose="020B0604020202020204" pitchFamily="34" charset="0"/>
              </a:rPr>
              <a:t>DIWYLLIANNOL </a:t>
            </a:r>
            <a:r>
              <a:rPr lang="en-GB" sz="3200" dirty="0" err="1">
                <a:latin typeface="Arial" panose="020B0604020202020204" pitchFamily="34" charset="0"/>
                <a:cs typeface="Arial" panose="020B0604020202020204" pitchFamily="34" charset="0"/>
              </a:rPr>
              <a:t>ydy</a:t>
            </a:r>
            <a:r>
              <a:rPr lang="en-GB" sz="3200" dirty="0">
                <a:latin typeface="Arial" panose="020B0604020202020204" pitchFamily="34" charset="0"/>
                <a:cs typeface="Arial" panose="020B0604020202020204" pitchFamily="34" charset="0"/>
              </a:rPr>
              <a:t> o – </a:t>
            </a:r>
            <a:r>
              <a:rPr lang="en-GB" sz="3200" dirty="0" err="1">
                <a:latin typeface="Arial" panose="020B0604020202020204" pitchFamily="34" charset="0"/>
                <a:cs typeface="Arial" panose="020B0604020202020204" pitchFamily="34" charset="0"/>
              </a:rPr>
              <a:t>nid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oedden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gwneud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hynny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amser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buFontTx/>
              <a:buChar char="-"/>
            </a:pP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ANGEN AM ANNIBYNIAETH </a:t>
            </a:r>
            <a:r>
              <a:rPr lang="en-GB" sz="3200" dirty="0" err="1">
                <a:latin typeface="Arial" panose="020B0604020202020204" pitchFamily="34" charset="0"/>
                <a:cs typeface="Arial" panose="020B0604020202020204" pitchFamily="34" charset="0"/>
              </a:rPr>
              <a:t>ydy</a:t>
            </a:r>
            <a:r>
              <a:rPr lang="en-GB" sz="3200" dirty="0">
                <a:latin typeface="Arial" panose="020B0604020202020204" pitchFamily="34" charset="0"/>
                <a:cs typeface="Arial" panose="020B0604020202020204" pitchFamily="34" charset="0"/>
              </a:rPr>
              <a:t> o</a:t>
            </a:r>
          </a:p>
          <a:p>
            <a:pPr marL="342900" lvl="0" indent="-342900">
              <a:lnSpc>
                <a:spcPct val="100000"/>
              </a:lnSpc>
              <a:spcBef>
                <a:spcPct val="20000"/>
              </a:spcBef>
              <a:buFontTx/>
              <a:buChar char="-"/>
            </a:pPr>
            <a:r>
              <a:rPr lang="en-GB" sz="3200" dirty="0">
                <a:latin typeface="Arial" panose="020B0604020202020204" pitchFamily="34" charset="0"/>
                <a:cs typeface="Arial" panose="020B0604020202020204" pitchFamily="34" charset="0"/>
              </a:rPr>
              <a:t>ESBLYGIAD </a:t>
            </a:r>
            <a:r>
              <a:rPr lang="en-GB" sz="3200" dirty="0" err="1">
                <a:latin typeface="Arial" panose="020B0604020202020204" pitchFamily="34" charset="0"/>
                <a:cs typeface="Arial" panose="020B0604020202020204" pitchFamily="34" charset="0"/>
              </a:rPr>
              <a:t>ydy</a:t>
            </a:r>
            <a:r>
              <a:rPr lang="en-GB" sz="3200" dirty="0">
                <a:latin typeface="Arial" panose="020B0604020202020204" pitchFamily="34" charset="0"/>
                <a:cs typeface="Arial" panose="020B0604020202020204" pitchFamily="34" charset="0"/>
              </a:rPr>
              <a:t> o</a:t>
            </a:r>
          </a:p>
        </p:txBody>
      </p:sp>
      <p:sp>
        <p:nvSpPr>
          <p:cNvPr id="8" name="Content Placeholder 7"/>
          <p:cNvSpPr>
            <a:spLocks noGrp="1"/>
          </p:cNvSpPr>
          <p:nvPr>
            <p:ph sz="half" idx="2"/>
          </p:nvPr>
        </p:nvSpPr>
        <p:spPr/>
        <p:txBody>
          <a:bodyPr>
            <a:normAutofit fontScale="70000" lnSpcReduction="20000"/>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9" name="Picture 8"/>
          <p:cNvPicPr>
            <a:picLocks noChangeAspect="1"/>
          </p:cNvPicPr>
          <p:nvPr/>
        </p:nvPicPr>
        <p:blipFill>
          <a:blip r:embed="rId4"/>
          <a:stretch>
            <a:fillRect/>
          </a:stretch>
        </p:blipFill>
        <p:spPr>
          <a:xfrm>
            <a:off x="7055586" y="2428873"/>
            <a:ext cx="4676037" cy="4273666"/>
          </a:xfrm>
          <a:prstGeom prst="rect">
            <a:avLst/>
          </a:prstGeom>
          <a:ln>
            <a:noFill/>
          </a:ln>
          <a:effectLst>
            <a:softEdge rad="112500"/>
          </a:effectLst>
        </p:spPr>
      </p:pic>
    </p:spTree>
    <p:extLst>
      <p:ext uri="{BB962C8B-B14F-4D97-AF65-F5344CB8AC3E}">
        <p14:creationId xmlns:p14="http://schemas.microsoft.com/office/powerpoint/2010/main" val="301067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1285272" y="404018"/>
            <a:ext cx="7770223"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mynd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ymlaen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hymennydd</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sz="half" idx="1"/>
          </p:nvPr>
        </p:nvSpPr>
        <p:spPr>
          <a:xfrm>
            <a:off x="1667656" y="2209391"/>
            <a:ext cx="4895055" cy="3124201"/>
          </a:xfrm>
        </p:spPr>
        <p:txBody>
          <a:bodyPr>
            <a:noAutofit/>
          </a:bodyPr>
          <a:lstStyle/>
          <a:p>
            <a:pPr marL="0" lvl="0" indent="0">
              <a:lnSpc>
                <a:spcPct val="100000"/>
              </a:lnSpc>
              <a:spcBef>
                <a:spcPct val="20000"/>
              </a:spcBef>
              <a:buNone/>
            </a:pPr>
            <a:endParaRPr lang="en-GB" sz="20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200" dirty="0" err="1">
                <a:latin typeface="Arial" panose="020B0604020202020204" pitchFamily="34" charset="0"/>
                <a:cs typeface="Arial" panose="020B0604020202020204" pitchFamily="34" charset="0"/>
              </a:rPr>
              <a:t>Cyn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cyrraedd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glasoed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freithell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cortecs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cyndalcennol</a:t>
            </a:r>
            <a:r>
              <a:rPr lang="en-GB" sz="3200" dirty="0">
                <a:latin typeface="Arial" panose="020B0604020202020204" pitchFamily="34" charset="0"/>
                <a:cs typeface="Arial" panose="020B0604020202020204" pitchFamily="34" charset="0"/>
              </a:rPr>
              <a:t> – y </a:t>
            </a:r>
            <a:r>
              <a:rPr lang="en-GB" sz="3200" dirty="0" err="1">
                <a:latin typeface="Arial" panose="020B0604020202020204" pitchFamily="34" charset="0"/>
                <a:cs typeface="Arial" panose="020B0604020202020204" pitchFamily="34" charset="0"/>
              </a:rPr>
              <a:t>rhan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ymennydd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ymwneud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fwyaf</a:t>
            </a:r>
            <a:r>
              <a:rPr lang="en-GB" sz="3200" dirty="0">
                <a:latin typeface="Arial" panose="020B0604020202020204" pitchFamily="34" charset="0"/>
                <a:cs typeface="Arial" panose="020B0604020202020204" pitchFamily="34" charset="0"/>
              </a:rPr>
              <a:t> â </a:t>
            </a:r>
            <a:r>
              <a:rPr lang="en-GB" sz="3200" dirty="0" err="1">
                <a:latin typeface="Arial" panose="020B0604020202020204" pitchFamily="34" charset="0"/>
                <a:cs typeface="Arial" panose="020B0604020202020204" pitchFamily="34" charset="0"/>
              </a:rPr>
              <a:t>meddwl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rhesymeg</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gwneud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penderfyniadau</a:t>
            </a:r>
            <a:r>
              <a:rPr lang="en-GB" sz="3200" dirty="0">
                <a:latin typeface="Arial" panose="020B0604020202020204" pitchFamily="34" charset="0"/>
                <a:cs typeface="Arial" panose="020B0604020202020204" pitchFamily="34" charset="0"/>
              </a:rPr>
              <a:t> –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cynyddu’n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sylweddol</a:t>
            </a:r>
            <a:endParaRPr lang="en-GB"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4"/>
          <a:stretch>
            <a:fillRect/>
          </a:stretch>
        </p:blipFill>
        <p:spPr>
          <a:xfrm>
            <a:off x="7557846" y="2716810"/>
            <a:ext cx="3737172" cy="37371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9316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6" name="Title 5"/>
          <p:cNvSpPr>
            <a:spLocks noGrp="1"/>
          </p:cNvSpPr>
          <p:nvPr>
            <p:ph type="title"/>
          </p:nvPr>
        </p:nvSpPr>
        <p:spPr>
          <a:xfrm>
            <a:off x="1339551" y="665811"/>
            <a:ext cx="7822474" cy="1325563"/>
          </a:xfrm>
        </p:spPr>
        <p:txBody>
          <a:bodyPr/>
          <a:lstStyle/>
          <a:p>
            <a:pPr algn="ctr"/>
            <a:r>
              <a:rPr lang="en-GB" dirty="0">
                <a:latin typeface="Arial" panose="020B0604020202020204" pitchFamily="34" charset="0"/>
                <a:cs typeface="Arial" panose="020B0604020202020204" pitchFamily="34" charset="0"/>
              </a:rPr>
              <a:t>3 Cam </a:t>
            </a:r>
            <a:r>
              <a:rPr lang="en-GB" dirty="0" err="1">
                <a:latin typeface="Arial" panose="020B0604020202020204" pitchFamily="34" charset="0"/>
                <a:cs typeface="Arial" panose="020B0604020202020204" pitchFamily="34" charset="0"/>
              </a:rPr>
              <a:t>Datblygiad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Ymennydd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Llencyndod</a:t>
            </a:r>
            <a:endParaRPr lang="en-GB" dirty="0">
              <a:latin typeface="Arial" panose="020B0604020202020204" pitchFamily="34" charset="0"/>
              <a:cs typeface="Arial" panose="020B0604020202020204" pitchFamily="34" charset="0"/>
            </a:endParaRPr>
          </a:p>
        </p:txBody>
      </p:sp>
      <p:sp>
        <p:nvSpPr>
          <p:cNvPr id="7" name="Content Placeholder 6"/>
          <p:cNvSpPr>
            <a:spLocks noGrp="1"/>
          </p:cNvSpPr>
          <p:nvPr>
            <p:ph sz="half" idx="1"/>
          </p:nvPr>
        </p:nvSpPr>
        <p:spPr/>
        <p:txBody>
          <a:bodyPr>
            <a:normAutofit fontScale="70000" lnSpcReduction="20000"/>
          </a:bodyPr>
          <a:lstStyle/>
          <a:p>
            <a:pPr marL="514350" lvl="0" indent="-514350">
              <a:lnSpc>
                <a:spcPct val="100000"/>
              </a:lnSpc>
              <a:spcBef>
                <a:spcPct val="20000"/>
              </a:spcBef>
              <a:buFont typeface="Arial" pitchFamily="34" charset="0"/>
              <a:buAutoNum type="arabicPeriod"/>
            </a:pPr>
            <a:endParaRPr lang="en-GB" sz="3000" dirty="0">
              <a:latin typeface="Arial" panose="020B0604020202020204" pitchFamily="34" charset="0"/>
              <a:cs typeface="Arial" panose="020B0604020202020204" pitchFamily="34" charset="0"/>
            </a:endParaRPr>
          </a:p>
          <a:p>
            <a:pPr marL="514350" lvl="0" indent="-514350">
              <a:lnSpc>
                <a:spcPct val="100000"/>
              </a:lnSpc>
              <a:spcBef>
                <a:spcPct val="20000"/>
              </a:spcBef>
              <a:buFont typeface="Arial" pitchFamily="34" charset="0"/>
              <a:buAutoNum type="arabicPeriod"/>
            </a:pPr>
            <a:r>
              <a:rPr lang="en-GB" sz="3000" dirty="0" err="1">
                <a:latin typeface="Arial" panose="020B0604020202020204" pitchFamily="34" charset="0"/>
                <a:cs typeface="Arial" panose="020B0604020202020204" pitchFamily="34" charset="0"/>
              </a:rPr>
              <a:t>Amlhad</a:t>
            </a:r>
            <a:r>
              <a:rPr lang="en-GB" sz="3000" dirty="0">
                <a:latin typeface="Arial" panose="020B0604020202020204" pitchFamily="34" charset="0"/>
                <a:cs typeface="Arial" panose="020B0604020202020204" pitchFamily="34" charset="0"/>
              </a:rPr>
              <a:t> – </a:t>
            </a:r>
            <a:r>
              <a:rPr lang="en-GB" sz="3000" dirty="0" err="1">
                <a:latin typeface="Arial" panose="020B0604020202020204" pitchFamily="34" charset="0"/>
                <a:cs typeface="Arial" panose="020B0604020202020204" pitchFamily="34" charset="0"/>
              </a:rPr>
              <a:t>twf</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cyflym</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y </a:t>
            </a:r>
            <a:r>
              <a:rPr lang="en-GB" sz="3000" dirty="0" err="1">
                <a:latin typeface="Arial" panose="020B0604020202020204" pitchFamily="34" charset="0"/>
                <a:cs typeface="Arial" panose="020B0604020202020204" pitchFamily="34" charset="0"/>
              </a:rPr>
              <a:t>freithell</a:t>
            </a:r>
            <a:r>
              <a:rPr lang="en-GB" sz="3000" dirty="0">
                <a:latin typeface="Arial" panose="020B0604020202020204" pitchFamily="34" charset="0"/>
                <a:cs typeface="Arial" panose="020B0604020202020204" pitchFamily="34" charset="0"/>
              </a:rPr>
              <a:t> a </a:t>
            </a:r>
            <a:r>
              <a:rPr lang="en-GB" sz="3000" dirty="0" err="1">
                <a:latin typeface="Arial" panose="020B0604020202020204" pitchFamily="34" charset="0"/>
                <a:cs typeface="Arial" panose="020B0604020202020204" pitchFamily="34" charset="0"/>
              </a:rPr>
              <a:t>ffurfio</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cysylltiadau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newydd</a:t>
            </a:r>
            <a:r>
              <a:rPr lang="en-GB" sz="3000" dirty="0">
                <a:latin typeface="Arial" panose="020B0604020202020204" pitchFamily="34" charset="0"/>
                <a:cs typeface="Arial" panose="020B0604020202020204" pitchFamily="34" charset="0"/>
              </a:rPr>
              <a:t> </a:t>
            </a:r>
          </a:p>
          <a:p>
            <a:pPr marL="514350" lvl="0" indent="-514350">
              <a:lnSpc>
                <a:spcPct val="100000"/>
              </a:lnSpc>
              <a:spcBef>
                <a:spcPct val="20000"/>
              </a:spcBef>
              <a:buFont typeface="Arial" pitchFamily="34" charset="0"/>
              <a:buAutoNum type="arabicPeriod"/>
            </a:pPr>
            <a:r>
              <a:rPr lang="en-GB" sz="3000" dirty="0" err="1">
                <a:latin typeface="Arial" panose="020B0604020202020204" pitchFamily="34" charset="0"/>
                <a:cs typeface="Arial" panose="020B0604020202020204" pitchFamily="34" charset="0"/>
              </a:rPr>
              <a:t>Tocio</a:t>
            </a:r>
            <a:r>
              <a:rPr lang="en-GB" sz="3000" dirty="0">
                <a:latin typeface="Arial" panose="020B0604020202020204" pitchFamily="34" charset="0"/>
                <a:cs typeface="Arial" panose="020B0604020202020204" pitchFamily="34" charset="0"/>
              </a:rPr>
              <a:t> – </a:t>
            </a:r>
            <a:r>
              <a:rPr lang="en-GB" sz="3000" dirty="0" err="1">
                <a:latin typeface="Arial" panose="020B0604020202020204" pitchFamily="34" charset="0"/>
                <a:cs typeface="Arial" panose="020B0604020202020204" pitchFamily="34" charset="0"/>
              </a:rPr>
              <a:t>torri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cysylltiadau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nad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ydynt</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cael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eu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defnyddio</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neu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nad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ydynt</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bwysig</a:t>
            </a:r>
            <a:r>
              <a:rPr lang="en-GB" sz="3000" dirty="0">
                <a:latin typeface="Arial" panose="020B0604020202020204" pitchFamily="34" charset="0"/>
                <a:cs typeface="Arial" panose="020B0604020202020204" pitchFamily="34" charset="0"/>
              </a:rPr>
              <a:t> </a:t>
            </a:r>
          </a:p>
          <a:p>
            <a:pPr marL="514350" lvl="0" indent="-514350">
              <a:lnSpc>
                <a:spcPct val="100000"/>
              </a:lnSpc>
              <a:spcBef>
                <a:spcPct val="20000"/>
              </a:spcBef>
              <a:buFont typeface="Arial" pitchFamily="34" charset="0"/>
              <a:buAutoNum type="arabicPeriod"/>
            </a:pPr>
            <a:r>
              <a:rPr lang="en-GB" sz="3000" dirty="0" err="1">
                <a:latin typeface="Arial" panose="020B0604020202020204" pitchFamily="34" charset="0"/>
                <a:cs typeface="Arial" panose="020B0604020202020204" pitchFamily="34" charset="0"/>
              </a:rPr>
              <a:t>Myelineiddio</a:t>
            </a:r>
            <a:r>
              <a:rPr lang="en-GB" sz="3000" dirty="0">
                <a:latin typeface="Arial" panose="020B0604020202020204" pitchFamily="34" charset="0"/>
                <a:cs typeface="Arial" panose="020B0604020202020204" pitchFamily="34" charset="0"/>
              </a:rPr>
              <a:t> – </a:t>
            </a:r>
            <a:r>
              <a:rPr lang="en-GB" sz="3000" dirty="0" err="1">
                <a:latin typeface="Arial" panose="020B0604020202020204" pitchFamily="34" charset="0"/>
                <a:cs typeface="Arial" panose="020B0604020202020204" pitchFamily="34" charset="0"/>
              </a:rPr>
              <a:t>ynysu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llwybrau’r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ymennydd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i’w</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gwneud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gyflymach</a:t>
            </a:r>
            <a:r>
              <a:rPr lang="en-GB" sz="3000" dirty="0">
                <a:latin typeface="Arial" panose="020B0604020202020204" pitchFamily="34" charset="0"/>
                <a:cs typeface="Arial" panose="020B0604020202020204" pitchFamily="34" charset="0"/>
              </a:rPr>
              <a:t> ac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fwy</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dibynadwy</a:t>
            </a:r>
            <a:endParaRPr lang="en-GB" sz="3000"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p:txBody>
          <a:bodyPr>
            <a:normAutofit fontScale="70000" lnSpcReduction="20000"/>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9" name="Picture 8"/>
          <p:cNvPicPr>
            <a:picLocks noChangeAspect="1"/>
          </p:cNvPicPr>
          <p:nvPr/>
        </p:nvPicPr>
        <p:blipFill>
          <a:blip r:embed="rId4"/>
          <a:stretch>
            <a:fillRect/>
          </a:stretch>
        </p:blipFill>
        <p:spPr>
          <a:xfrm>
            <a:off x="7746931" y="2766752"/>
            <a:ext cx="3566469" cy="35725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4637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da-DK" dirty="0">
                <a:latin typeface="Arial" panose="020B0604020202020204" pitchFamily="34" charset="0"/>
                <a:cs typeface="Arial" panose="020B0604020202020204" pitchFamily="34" charset="0"/>
              </a:rPr>
              <a:t>Pam fod hyn yn Bwysig?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342900" lvl="0" indent="-342900">
              <a:lnSpc>
                <a:spcPct val="100000"/>
              </a:lnSpc>
              <a:spcBef>
                <a:spcPct val="20000"/>
              </a:spcBef>
            </a:pPr>
            <a:endParaRPr lang="en-GB" altLang="ja-JP" sz="24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ja-JP" sz="2400" dirty="0" err="1">
                <a:latin typeface="Arial" panose="020B0604020202020204" pitchFamily="34" charset="0"/>
                <a:ea typeface="ヒラギノ角ゴ Pro W3" pitchFamily="6" charset="-128"/>
                <a:cs typeface="Arial" panose="020B0604020202020204" pitchFamily="34" charset="0"/>
              </a:rPr>
              <a:t>Roedden</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ni’n</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arfer</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meddwl</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nad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oedd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yr</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ymennydd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yn</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cael</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ei</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newid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gan</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brofiadau</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bywyd</a:t>
            </a:r>
            <a:endParaRPr lang="en-GB" altLang="ja-JP" sz="24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ja-JP" sz="2400" dirty="0" err="1">
                <a:latin typeface="Arial" panose="020B0604020202020204" pitchFamily="34" charset="0"/>
                <a:ea typeface="ヒラギノ角ゴ Pro W3" pitchFamily="6" charset="-128"/>
                <a:cs typeface="Arial" panose="020B0604020202020204" pitchFamily="34" charset="0"/>
              </a:rPr>
              <a:t>Yr</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arwyddair</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newydd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nawr</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yw</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niwroplastigrwydd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sef</a:t>
            </a:r>
            <a:r>
              <a:rPr lang="en-GB" altLang="ja-JP" sz="2400" dirty="0">
                <a:latin typeface="Arial" panose="020B0604020202020204" pitchFamily="34" charset="0"/>
                <a:ea typeface="ヒラギノ角ゴ Pro W3" pitchFamily="6" charset="-128"/>
                <a:cs typeface="Arial" panose="020B0604020202020204" pitchFamily="34" charset="0"/>
              </a:rPr>
              <a:t> y </a:t>
            </a:r>
            <a:r>
              <a:rPr lang="en-GB" altLang="ja-JP" sz="2400" dirty="0" err="1">
                <a:latin typeface="Arial" panose="020B0604020202020204" pitchFamily="34" charset="0"/>
                <a:ea typeface="ヒラギノ角ゴ Pro W3" pitchFamily="6" charset="-128"/>
                <a:cs typeface="Arial" panose="020B0604020202020204" pitchFamily="34" charset="0"/>
              </a:rPr>
              <a:t>syniad</a:t>
            </a:r>
            <a:r>
              <a:rPr lang="en-GB" altLang="ja-JP" sz="2400" dirty="0">
                <a:latin typeface="Arial" panose="020B0604020202020204" pitchFamily="34" charset="0"/>
                <a:ea typeface="ヒラギノ角ゴ Pro W3" pitchFamily="6" charset="-128"/>
                <a:cs typeface="Arial" panose="020B0604020202020204" pitchFamily="34" charset="0"/>
              </a:rPr>
              <a:t> bod </a:t>
            </a:r>
            <a:r>
              <a:rPr lang="en-GB" altLang="ja-JP" sz="2400" dirty="0" err="1">
                <a:latin typeface="Arial" panose="020B0604020202020204" pitchFamily="34" charset="0"/>
                <a:ea typeface="ヒラギノ角ゴ Pro W3" pitchFamily="6" charset="-128"/>
                <a:cs typeface="Arial" panose="020B0604020202020204" pitchFamily="34" charset="0"/>
              </a:rPr>
              <a:t>yr</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ymennydd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yn</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newid</a:t>
            </a:r>
            <a:r>
              <a:rPr lang="en-GB" altLang="ja-JP" sz="2400" dirty="0">
                <a:latin typeface="Arial" panose="020B0604020202020204" pitchFamily="34" charset="0"/>
                <a:ea typeface="ヒラギノ角ゴ Pro W3" pitchFamily="6" charset="-128"/>
                <a:cs typeface="Arial" panose="020B0604020202020204" pitchFamily="34" charset="0"/>
              </a:rPr>
              <a:t> o </a:t>
            </a:r>
            <a:r>
              <a:rPr lang="en-GB" altLang="ja-JP" sz="2400" dirty="0" err="1">
                <a:latin typeface="Arial" panose="020B0604020202020204" pitchFamily="34" charset="0"/>
                <a:ea typeface="ヒラギノ角ゴ Pro W3" pitchFamily="6" charset="-128"/>
                <a:cs typeface="Arial" panose="020B0604020202020204" pitchFamily="34" charset="0"/>
              </a:rPr>
              <a:t>ganlyniad</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i’n</a:t>
            </a:r>
            <a:r>
              <a:rPr lang="en-GB" altLang="ja-JP" sz="2400" dirty="0">
                <a:latin typeface="Arial" panose="020B0604020202020204" pitchFamily="34" charset="0"/>
                <a:ea typeface="ヒラギノ角ゴ Pro W3" pitchFamily="6" charset="-128"/>
                <a:cs typeface="Arial" panose="020B0604020202020204" pitchFamily="34" charset="0"/>
              </a:rPr>
              <a:t> </a:t>
            </a:r>
            <a:r>
              <a:rPr lang="en-GB" altLang="ja-JP" sz="2400" dirty="0" err="1">
                <a:latin typeface="Arial" panose="020B0604020202020204" pitchFamily="34" charset="0"/>
                <a:ea typeface="ヒラギノ角ゴ Pro W3" pitchFamily="6" charset="-128"/>
                <a:cs typeface="Arial" panose="020B0604020202020204" pitchFamily="34" charset="0"/>
              </a:rPr>
              <a:t>profiadau</a:t>
            </a:r>
            <a:endParaRPr lang="en-GB" altLang="ja-JP" sz="2400" dirty="0">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2400" dirty="0">
                <a:latin typeface="Arial" panose="020B0604020202020204" pitchFamily="34" charset="0"/>
                <a:ea typeface="Calibri" charset="0"/>
                <a:cs typeface="Arial" panose="020B0604020202020204" pitchFamily="34" charset="0"/>
              </a:rPr>
              <a:t>Mae </a:t>
            </a:r>
            <a:r>
              <a:rPr lang="en-GB" altLang="en-US" sz="2400" dirty="0" err="1">
                <a:latin typeface="Arial" panose="020B0604020202020204" pitchFamily="34" charset="0"/>
                <a:ea typeface="Calibri" charset="0"/>
                <a:cs typeface="Arial" panose="020B0604020202020204" pitchFamily="34" charset="0"/>
              </a:rPr>
              <a:t>llawer</a:t>
            </a:r>
            <a:r>
              <a:rPr lang="en-GB" altLang="en-US" sz="2400" dirty="0">
                <a:latin typeface="Arial" panose="020B0604020202020204" pitchFamily="34" charset="0"/>
                <a:ea typeface="Calibri" charset="0"/>
                <a:cs typeface="Arial" panose="020B0604020202020204" pitchFamily="34" charset="0"/>
              </a:rPr>
              <a:t> o </a:t>
            </a:r>
            <a:r>
              <a:rPr lang="en-GB" altLang="en-US" sz="2400" dirty="0" err="1">
                <a:latin typeface="Arial" panose="020B0604020202020204" pitchFamily="34" charset="0"/>
                <a:ea typeface="Calibri" charset="0"/>
                <a:cs typeface="Arial" panose="020B0604020202020204" pitchFamily="34" charset="0"/>
              </a:rPr>
              <a:t>dystiolaeth</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sy’n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awgrymu</a:t>
            </a:r>
            <a:r>
              <a:rPr lang="en-GB" altLang="en-US" sz="2400" dirty="0">
                <a:latin typeface="Arial" panose="020B0604020202020204" pitchFamily="34" charset="0"/>
                <a:ea typeface="Calibri" charset="0"/>
                <a:cs typeface="Arial" panose="020B0604020202020204" pitchFamily="34" charset="0"/>
              </a:rPr>
              <a:t> y </a:t>
            </a:r>
            <a:r>
              <a:rPr lang="en-GB" altLang="en-US" sz="2400" dirty="0" err="1">
                <a:latin typeface="Arial" panose="020B0604020202020204" pitchFamily="34" charset="0"/>
                <a:ea typeface="Calibri" charset="0"/>
                <a:cs typeface="Arial" panose="020B0604020202020204" pitchFamily="34" charset="0"/>
              </a:rPr>
              <a:t>gallai</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profiadau</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cynnar</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bywyd</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niweidio</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niwronau’r</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ymennydd</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a’i</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allu</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i</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gynhyrchu</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niwronau</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newydd</a:t>
            </a:r>
            <a:r>
              <a:rPr lang="en-GB" altLang="en-US" sz="2400" dirty="0">
                <a:latin typeface="Arial" panose="020B0604020202020204" pitchFamily="34" charset="0"/>
                <a:ea typeface="Calibri" charset="0"/>
                <a:cs typeface="Arial" panose="020B0604020202020204" pitchFamily="34" charset="0"/>
              </a:rPr>
              <a:t>. Mae </a:t>
            </a:r>
            <a:r>
              <a:rPr lang="en-GB" altLang="en-US" sz="2400" dirty="0" err="1">
                <a:latin typeface="Arial" panose="020B0604020202020204" pitchFamily="34" charset="0"/>
                <a:ea typeface="Calibri" charset="0"/>
                <a:cs typeface="Arial" panose="020B0604020202020204" pitchFamily="34" charset="0"/>
              </a:rPr>
              <a:t>hyn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yn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effeithio</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ar</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allu</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pobl</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i</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ddelio</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gydag</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emosiynau</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dinistriol</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yn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ddiweddarach</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mewn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bywyd</a:t>
            </a:r>
            <a:endParaRPr lang="en-GB" altLang="en-US" sz="2400" dirty="0">
              <a:latin typeface="Arial" panose="020B0604020202020204" pitchFamily="34" charset="0"/>
              <a:ea typeface="Calibri" charset="0"/>
              <a:cs typeface="Arial" panose="020B0604020202020204" pitchFamily="34" charset="0"/>
            </a:endParaRPr>
          </a:p>
          <a:p>
            <a:pPr marL="342900" lvl="0" indent="-342900">
              <a:lnSpc>
                <a:spcPct val="100000"/>
              </a:lnSpc>
              <a:spcBef>
                <a:spcPct val="20000"/>
              </a:spcBef>
            </a:pPr>
            <a:r>
              <a:rPr lang="en-GB" altLang="en-US" sz="2400" dirty="0">
                <a:latin typeface="Arial" panose="020B0604020202020204" pitchFamily="34" charset="0"/>
                <a:ea typeface="Calibri" charset="0"/>
                <a:cs typeface="Arial" panose="020B0604020202020204" pitchFamily="34" charset="0"/>
              </a:rPr>
              <a:t>Y </a:t>
            </a:r>
            <a:r>
              <a:rPr lang="en-GB" altLang="en-US" sz="2400" dirty="0" err="1">
                <a:latin typeface="Arial" panose="020B0604020202020204" pitchFamily="34" charset="0"/>
                <a:ea typeface="Calibri" charset="0"/>
                <a:cs typeface="Arial" panose="020B0604020202020204" pitchFamily="34" charset="0"/>
              </a:rPr>
              <a:t>mwyaf</a:t>
            </a:r>
            <a:r>
              <a:rPr lang="en-GB" altLang="en-US" sz="2400" dirty="0">
                <a:latin typeface="Arial" panose="020B0604020202020204" pitchFamily="34" charset="0"/>
                <a:ea typeface="Calibri" charset="0"/>
                <a:cs typeface="Arial" panose="020B0604020202020204" pitchFamily="34" charset="0"/>
              </a:rPr>
              <a:t> o </a:t>
            </a:r>
            <a:r>
              <a:rPr lang="en-GB" altLang="en-US" sz="2400" dirty="0" err="1">
                <a:latin typeface="Arial" panose="020B0604020202020204" pitchFamily="34" charset="0"/>
                <a:ea typeface="Calibri" charset="0"/>
                <a:cs typeface="Arial" panose="020B0604020202020204" pitchFamily="34" charset="0"/>
              </a:rPr>
              <a:t>straen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yn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byddwch</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chi’n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ei</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brofi</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yn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gynnar</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mewn</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bywyd</a:t>
            </a:r>
            <a:r>
              <a:rPr lang="en-GB" altLang="en-US" sz="2400" dirty="0">
                <a:latin typeface="Arial" panose="020B0604020202020204" pitchFamily="34" charset="0"/>
                <a:ea typeface="Calibri" charset="0"/>
                <a:cs typeface="Arial" panose="020B0604020202020204" pitchFamily="34" charset="0"/>
              </a:rPr>
              <a:t>,  y </a:t>
            </a:r>
            <a:r>
              <a:rPr lang="en-GB" altLang="en-US" sz="2400" dirty="0" err="1">
                <a:latin typeface="Arial" panose="020B0604020202020204" pitchFamily="34" charset="0"/>
                <a:ea typeface="Calibri" charset="0"/>
                <a:cs typeface="Arial" panose="020B0604020202020204" pitchFamily="34" charset="0"/>
              </a:rPr>
              <a:t>mwyaf</a:t>
            </a:r>
            <a:r>
              <a:rPr lang="en-GB" altLang="en-US" sz="2400" dirty="0">
                <a:latin typeface="Arial" panose="020B0604020202020204" pitchFamily="34" charset="0"/>
                <a:ea typeface="Calibri" charset="0"/>
                <a:cs typeface="Arial" panose="020B0604020202020204" pitchFamily="34" charset="0"/>
              </a:rPr>
              <a:t>, y </a:t>
            </a:r>
            <a:r>
              <a:rPr lang="en-GB" altLang="en-US" sz="2400" dirty="0" err="1">
                <a:latin typeface="Arial" panose="020B0604020202020204" pitchFamily="34" charset="0"/>
                <a:ea typeface="Calibri" charset="0"/>
                <a:cs typeface="Arial" panose="020B0604020202020204" pitchFamily="34" charset="0"/>
              </a:rPr>
              <a:t>cryfaf</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a’r</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mwyaf</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sensitif</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fydd</a:t>
            </a:r>
            <a:r>
              <a:rPr lang="en-GB" altLang="en-US" sz="2400" dirty="0">
                <a:latin typeface="Arial" panose="020B0604020202020204" pitchFamily="34" charset="0"/>
                <a:ea typeface="Calibri" charset="0"/>
                <a:cs typeface="Arial" panose="020B0604020202020204" pitchFamily="34" charset="0"/>
              </a:rPr>
              <a:t> </a:t>
            </a:r>
            <a:r>
              <a:rPr lang="en-GB" altLang="en-US" sz="2400" dirty="0" err="1">
                <a:latin typeface="Arial" panose="020B0604020202020204" pitchFamily="34" charset="0"/>
                <a:ea typeface="Calibri" charset="0"/>
                <a:cs typeface="Arial" panose="020B0604020202020204" pitchFamily="34" charset="0"/>
              </a:rPr>
              <a:t>yr</a:t>
            </a:r>
            <a:r>
              <a:rPr lang="en-GB" altLang="en-US" sz="2400" dirty="0">
                <a:latin typeface="Arial" panose="020B0604020202020204" pitchFamily="34" charset="0"/>
                <a:ea typeface="Calibri" charset="0"/>
                <a:cs typeface="Arial" panose="020B0604020202020204" pitchFamily="34" charset="0"/>
              </a:rPr>
              <a:t> amygdala</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81159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301</TotalTime>
  <Words>4947</Words>
  <Application>Microsoft Office PowerPoint</Application>
  <PresentationFormat>Widescreen</PresentationFormat>
  <Paragraphs>291</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Times</vt:lpstr>
      <vt:lpstr>Parallax</vt:lpstr>
      <vt:lpstr>PowerPoint Presentation</vt:lpstr>
      <vt:lpstr>Fframwaith Datblygu a Hyfforddi Ôl-Mabwysiadu y GMC</vt:lpstr>
      <vt:lpstr>Rhianta ein Harddegwyr</vt:lpstr>
      <vt:lpstr>Deilliannau Dysgu</vt:lpstr>
      <vt:lpstr>Eich taith i rianta plentyn yn ei arddegau</vt:lpstr>
      <vt:lpstr>Rhai syniadau am lencyndod</vt:lpstr>
      <vt:lpstr>Beth sy’n mynd ymlaen yn eu hymennydd?</vt:lpstr>
      <vt:lpstr>3 Cam Datblygiad yr Ymennydd mewn Llencyndod</vt:lpstr>
      <vt:lpstr>Pam fod hyn yn Bwysig?</vt:lpstr>
      <vt:lpstr>Beth ydych chi’n ei weld?</vt:lpstr>
      <vt:lpstr>Beth sy’n wahanol i Blant yn eu Harddegau sy’n fabwysiedig?</vt:lpstr>
      <vt:lpstr>Mae Arddegwyr dal yn Blant!</vt:lpstr>
      <vt:lpstr>Beth allwch chi ei wneud?</vt:lpstr>
      <vt:lpstr>Cyfathrebu gyda’ch Arddegwr am Fabwysiadu</vt:lpstr>
      <vt:lpstr>Hunaniaeth Arddegwr Mabwysiedig</vt:lpstr>
      <vt:lpstr>Materion Cyswllt (1)</vt:lpstr>
      <vt:lpstr>Materion Cyswllt (2)</vt:lpstr>
      <vt:lpstr>Arbrawf Rhwydweithio Cymdeithasol</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Samantha Frith-Jones</cp:lastModifiedBy>
  <cp:revision>19</cp:revision>
  <dcterms:created xsi:type="dcterms:W3CDTF">2020-04-23T09:46:07Z</dcterms:created>
  <dcterms:modified xsi:type="dcterms:W3CDTF">2024-10-28T17:58:57Z</dcterms:modified>
</cp:coreProperties>
</file>