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7" r:id="rId2"/>
    <p:sldId id="256"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83"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75180-51F5-4FA5-8F5B-AD5B213111DD}" v="7" dt="2024-10-28T16:49:12.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401" autoAdjust="0"/>
  </p:normalViewPr>
  <p:slideViewPr>
    <p:cSldViewPr snapToGrid="0">
      <p:cViewPr varScale="1">
        <p:scale>
          <a:sx n="96" d="100"/>
          <a:sy n="96" d="100"/>
        </p:scale>
        <p:origin x="2046" y="96"/>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B6293-F4AB-4574-B23D-AFBF86924AB6}" type="datetimeFigureOut">
              <a:rPr lang="en-GB" smtClean="0"/>
              <a:t>24/12/2024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CC67C-038C-47DC-A842-975CF7940892}" type="slidenum">
              <a:rPr lang="en-GB" smtClean="0"/>
              <a:t>‹#›</a:t>
            </a:fld>
            <a:endParaRPr lang="en-GB"/>
          </a:p>
        </p:txBody>
      </p:sp>
    </p:spTree>
    <p:extLst>
      <p:ext uri="{BB962C8B-B14F-4D97-AF65-F5344CB8AC3E}">
        <p14:creationId xmlns:p14="http://schemas.microsoft.com/office/powerpoint/2010/main" val="20980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haparenting.com/parenting-tools/connection/play-child-emotional-intelligenc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Gall y </a:t>
            </a:r>
            <a:r>
              <a:rPr lang="en-GB" dirty="0" err="1"/>
              <a:t>cyrsiau</a:t>
            </a:r>
            <a:r>
              <a:rPr lang="en-GB" dirty="0"/>
              <a:t> </a:t>
            </a:r>
            <a:r>
              <a:rPr lang="en-GB" dirty="0" err="1"/>
              <a:t>hyn</a:t>
            </a:r>
            <a:r>
              <a:rPr lang="en-GB" dirty="0"/>
              <a:t> </a:t>
            </a:r>
            <a:r>
              <a:rPr lang="en-GB" dirty="0" err="1"/>
              <a:t>fod</a:t>
            </a:r>
            <a:r>
              <a:rPr lang="en-GB" dirty="0"/>
              <a:t> </a:t>
            </a:r>
            <a:r>
              <a:rPr lang="en-GB" dirty="0" err="1"/>
              <a:t>yn</a:t>
            </a:r>
            <a:r>
              <a:rPr lang="en-GB" dirty="0"/>
              <a:t> </a:t>
            </a:r>
            <a:r>
              <a:rPr lang="en-GB" dirty="0" err="1"/>
              <a:t>ddefnyddiol</a:t>
            </a:r>
            <a:r>
              <a:rPr lang="en-GB" dirty="0"/>
              <a:t> </a:t>
            </a:r>
            <a:r>
              <a:rPr lang="en-GB" dirty="0" err="1"/>
              <a:t>i</a:t>
            </a:r>
            <a:r>
              <a:rPr lang="en-GB" dirty="0"/>
              <a:t> </a:t>
            </a:r>
            <a:r>
              <a:rPr lang="en-GB" dirty="0" err="1"/>
              <a:t>weithwyr</a:t>
            </a:r>
            <a:r>
              <a:rPr lang="en-GB" dirty="0"/>
              <a:t> </a:t>
            </a:r>
            <a:r>
              <a:rPr lang="en-GB" dirty="0" err="1"/>
              <a:t>proffesiynol</a:t>
            </a:r>
            <a:r>
              <a:rPr lang="en-GB" dirty="0"/>
              <a:t> </a:t>
            </a:r>
            <a:r>
              <a:rPr lang="en-GB" dirty="0" err="1"/>
              <a:t>ond</a:t>
            </a:r>
            <a:r>
              <a:rPr lang="en-GB" dirty="0"/>
              <a:t> </a:t>
            </a:r>
            <a:r>
              <a:rPr lang="en-GB" dirty="0" err="1"/>
              <a:t>eu</a:t>
            </a:r>
            <a:r>
              <a:rPr lang="en-GB" dirty="0"/>
              <a:t> </a:t>
            </a:r>
            <a:r>
              <a:rPr lang="en-GB" dirty="0" err="1"/>
              <a:t>prif</a:t>
            </a:r>
            <a:r>
              <a:rPr lang="en-GB" dirty="0"/>
              <a:t> </a:t>
            </a:r>
            <a:r>
              <a:rPr lang="en-GB" dirty="0" err="1"/>
              <a:t>gynulleidfa</a:t>
            </a:r>
            <a:r>
              <a:rPr lang="en-GB" dirty="0"/>
              <a:t> </a:t>
            </a:r>
            <a:r>
              <a:rPr lang="en-GB" dirty="0" err="1"/>
              <a:t>yw</a:t>
            </a:r>
            <a:r>
              <a:rPr lang="en-GB" dirty="0"/>
              <a:t> </a:t>
            </a:r>
            <a:r>
              <a:rPr lang="en-GB" dirty="0" err="1"/>
              <a:t>mabwysiadwyr</a:t>
            </a:r>
            <a:r>
              <a:rPr lang="en-GB" dirty="0"/>
              <a:t>, </a:t>
            </a:r>
            <a:r>
              <a:rPr lang="en-GB" dirty="0" err="1"/>
              <a:t>a'u</a:t>
            </a:r>
            <a:r>
              <a:rPr lang="en-GB" dirty="0"/>
              <a:t> </a:t>
            </a:r>
            <a:r>
              <a:rPr lang="en-GB" dirty="0" err="1"/>
              <a:t>teuluoedd</a:t>
            </a:r>
            <a:r>
              <a:rPr lang="en-GB" dirty="0"/>
              <a:t>.</a:t>
            </a:r>
          </a:p>
          <a:p>
            <a:r>
              <a:rPr lang="en-GB" dirty="0" err="1"/>
              <a:t>Rydym</a:t>
            </a:r>
            <a:r>
              <a:rPr lang="en-GB" dirty="0"/>
              <a:t> </a:t>
            </a:r>
            <a:r>
              <a:rPr lang="en-GB" dirty="0" err="1"/>
              <a:t>wedi</a:t>
            </a:r>
            <a:r>
              <a:rPr lang="en-GB" dirty="0"/>
              <a:t> </a:t>
            </a:r>
            <a:r>
              <a:rPr lang="en-GB" dirty="0" err="1"/>
              <a:t>ceisio</a:t>
            </a:r>
            <a:r>
              <a:rPr lang="en-GB" dirty="0"/>
              <a:t> </a:t>
            </a:r>
            <a:r>
              <a:rPr lang="en-GB" dirty="0" err="1"/>
              <a:t>cynnwys</a:t>
            </a:r>
            <a:r>
              <a:rPr lang="en-GB" dirty="0"/>
              <a:t> </a:t>
            </a:r>
            <a:r>
              <a:rPr lang="en-GB" dirty="0" err="1"/>
              <a:t>gwybodaeth</a:t>
            </a:r>
            <a:r>
              <a:rPr lang="en-GB" dirty="0"/>
              <a:t> </a:t>
            </a:r>
            <a:r>
              <a:rPr lang="en-GB" dirty="0" err="1"/>
              <a:t>ddigonol</a:t>
            </a:r>
            <a:r>
              <a:rPr lang="en-GB" dirty="0"/>
              <a:t> </a:t>
            </a:r>
            <a:r>
              <a:rPr lang="en-GB" dirty="0" err="1"/>
              <a:t>ar</a:t>
            </a:r>
            <a:r>
              <a:rPr lang="en-GB" dirty="0"/>
              <a:t> </a:t>
            </a:r>
            <a:r>
              <a:rPr lang="en-GB" dirty="0" err="1"/>
              <a:t>gyfer</a:t>
            </a:r>
            <a:r>
              <a:rPr lang="en-GB" dirty="0"/>
              <a:t> </a:t>
            </a:r>
            <a:r>
              <a:rPr lang="en-GB" dirty="0" err="1"/>
              <a:t>yr</a:t>
            </a:r>
            <a:r>
              <a:rPr lang="en-GB" dirty="0"/>
              <a:t> </a:t>
            </a:r>
            <a:r>
              <a:rPr lang="en-GB" dirty="0" err="1"/>
              <a:t>hunan-ddysgwyr</a:t>
            </a:r>
            <a:r>
              <a:rPr lang="en-GB" dirty="0"/>
              <a:t> </a:t>
            </a:r>
            <a:r>
              <a:rPr lang="en-GB" dirty="0" err="1"/>
              <a:t>hynny</a:t>
            </a:r>
            <a:r>
              <a:rPr lang="en-GB" dirty="0"/>
              <a:t> </a:t>
            </a:r>
            <a:r>
              <a:rPr lang="en-GB" dirty="0" err="1"/>
              <a:t>sy'n</a:t>
            </a:r>
            <a:r>
              <a:rPr lang="en-GB" dirty="0"/>
              <a:t> </a:t>
            </a:r>
            <a:r>
              <a:rPr lang="en-GB" dirty="0" err="1"/>
              <a:t>edrych</a:t>
            </a:r>
            <a:r>
              <a:rPr lang="en-GB" dirty="0"/>
              <a:t> </a:t>
            </a:r>
            <a:r>
              <a:rPr lang="en-GB" dirty="0" err="1"/>
              <a:t>arno</a:t>
            </a:r>
            <a:r>
              <a:rPr lang="en-GB" dirty="0"/>
              <a:t> </a:t>
            </a:r>
            <a:r>
              <a:rPr lang="en-GB" dirty="0" err="1"/>
              <a:t>ar</a:t>
            </a:r>
            <a:r>
              <a:rPr lang="en-GB" dirty="0"/>
              <a:t> </a:t>
            </a:r>
            <a:r>
              <a:rPr lang="en-GB" dirty="0" err="1"/>
              <a:t>eu</a:t>
            </a:r>
            <a:r>
              <a:rPr lang="en-GB" dirty="0"/>
              <a:t> pen </a:t>
            </a:r>
            <a:r>
              <a:rPr lang="en-GB" dirty="0" err="1"/>
              <a:t>eu</a:t>
            </a:r>
            <a:r>
              <a:rPr lang="en-GB" dirty="0"/>
              <a:t> </a:t>
            </a:r>
            <a:r>
              <a:rPr lang="en-GB" dirty="0" err="1"/>
              <a:t>hunain</a:t>
            </a:r>
            <a:r>
              <a:rPr lang="en-GB" dirty="0"/>
              <a:t>.  </a:t>
            </a:r>
            <a:r>
              <a:rPr lang="en-GB" dirty="0" err="1"/>
              <a:t>Fodd</a:t>
            </a:r>
            <a:r>
              <a:rPr lang="en-GB" dirty="0"/>
              <a:t> </a:t>
            </a:r>
            <a:r>
              <a:rPr lang="en-GB" dirty="0" err="1"/>
              <a:t>bynnag</a:t>
            </a:r>
            <a:r>
              <a:rPr lang="en-GB" dirty="0"/>
              <a:t>, </a:t>
            </a:r>
            <a:r>
              <a:rPr lang="en-GB" dirty="0" err="1"/>
              <a:t>os</a:t>
            </a:r>
            <a:r>
              <a:rPr lang="en-GB" dirty="0"/>
              <a:t> </a:t>
            </a:r>
            <a:r>
              <a:rPr lang="en-GB" dirty="0" err="1"/>
              <a:t>nad</a:t>
            </a:r>
            <a:r>
              <a:rPr lang="en-GB" dirty="0"/>
              <a:t> </a:t>
            </a:r>
            <a:r>
              <a:rPr lang="en-GB" dirty="0" err="1"/>
              <a:t>yw'n</a:t>
            </a:r>
            <a:r>
              <a:rPr lang="en-GB" dirty="0"/>
              <a:t> </a:t>
            </a:r>
            <a:r>
              <a:rPr lang="en-GB" dirty="0" err="1"/>
              <a:t>ymddangos</a:t>
            </a:r>
            <a:r>
              <a:rPr lang="en-GB" dirty="0"/>
              <a:t> bod y </a:t>
            </a:r>
            <a:r>
              <a:rPr lang="en-GB" dirty="0" err="1"/>
              <a:t>deunydd</a:t>
            </a:r>
            <a:r>
              <a:rPr lang="en-GB" dirty="0"/>
              <a:t> </a:t>
            </a:r>
            <a:r>
              <a:rPr lang="en-GB" dirty="0" err="1"/>
              <a:t>yn</a:t>
            </a:r>
            <a:r>
              <a:rPr lang="en-GB" dirty="0"/>
              <a:t> </a:t>
            </a:r>
            <a:r>
              <a:rPr lang="en-GB" dirty="0" err="1"/>
              <a:t>cynnwys</a:t>
            </a:r>
            <a:r>
              <a:rPr lang="en-GB" dirty="0"/>
              <a:t> </a:t>
            </a:r>
            <a:r>
              <a:rPr lang="en-GB" dirty="0" err="1"/>
              <a:t>digon</a:t>
            </a:r>
            <a:r>
              <a:rPr lang="en-GB" dirty="0"/>
              <a:t> o </a:t>
            </a:r>
            <a:r>
              <a:rPr lang="en-GB" dirty="0" err="1"/>
              <a:t>wybodaeth</a:t>
            </a:r>
            <a:r>
              <a:rPr lang="en-GB" dirty="0"/>
              <a:t>, </a:t>
            </a:r>
            <a:r>
              <a:rPr lang="en-GB" dirty="0" err="1"/>
              <a:t>gofynnwch</a:t>
            </a:r>
            <a:r>
              <a:rPr lang="en-GB" dirty="0"/>
              <a:t> </a:t>
            </a:r>
            <a:r>
              <a:rPr lang="en-GB" dirty="0" err="1"/>
              <a:t>i'ch</a:t>
            </a:r>
            <a:r>
              <a:rPr lang="en-GB" dirty="0"/>
              <a:t> </a:t>
            </a:r>
            <a:r>
              <a:rPr lang="en-GB" dirty="0" err="1"/>
              <a:t>tîm</a:t>
            </a:r>
            <a:r>
              <a:rPr lang="en-GB" dirty="0"/>
              <a:t> </a:t>
            </a:r>
            <a:r>
              <a:rPr lang="en-GB" dirty="0" err="1"/>
              <a:t>cymorth</a:t>
            </a:r>
            <a:r>
              <a:rPr lang="en-GB" dirty="0"/>
              <a:t> </a:t>
            </a:r>
            <a:r>
              <a:rPr lang="en-GB" dirty="0" err="1"/>
              <a:t>mabwysiadu</a:t>
            </a:r>
            <a:r>
              <a:rPr lang="en-GB" dirty="0"/>
              <a:t> am </a:t>
            </a:r>
            <a:r>
              <a:rPr lang="en-GB" dirty="0" err="1"/>
              <a:t>rywfaint</a:t>
            </a:r>
            <a:r>
              <a:rPr lang="en-GB" dirty="0"/>
              <a:t> o help </a:t>
            </a:r>
            <a:r>
              <a:rPr lang="en-GB" dirty="0" err="1"/>
              <a:t>i</a:t>
            </a:r>
            <a:r>
              <a:rPr lang="en-GB" dirty="0"/>
              <a:t> </a:t>
            </a:r>
            <a:r>
              <a:rPr lang="en-GB" dirty="0" err="1"/>
              <a:t>fynd</a:t>
            </a:r>
            <a:r>
              <a:rPr lang="en-GB" dirty="0"/>
              <a:t> </a:t>
            </a:r>
            <a:r>
              <a:rPr lang="en-GB" dirty="0" err="1"/>
              <a:t>i'r</a:t>
            </a:r>
            <a:r>
              <a:rPr lang="en-GB" dirty="0"/>
              <a:t> </a:t>
            </a:r>
            <a:r>
              <a:rPr lang="en-GB" dirty="0" err="1"/>
              <a:t>afael</a:t>
            </a:r>
            <a:r>
              <a:rPr lang="en-GB" dirty="0"/>
              <a:t> </a:t>
            </a:r>
            <a:r>
              <a:rPr lang="en-GB" dirty="0" err="1"/>
              <a:t>â'r</a:t>
            </a:r>
            <a:r>
              <a:rPr lang="en-GB" dirty="0"/>
              <a:t> </a:t>
            </a:r>
            <a:r>
              <a:rPr lang="en-GB" dirty="0" err="1"/>
              <a:t>problemau</a:t>
            </a:r>
            <a:r>
              <a:rPr lang="en-GB" dirty="0"/>
              <a:t>.</a:t>
            </a:r>
          </a:p>
          <a:p>
            <a:r>
              <a:rPr lang="en-GB" dirty="0" err="1"/>
              <a:t>Oherwydd</a:t>
            </a:r>
            <a:r>
              <a:rPr lang="en-GB" dirty="0"/>
              <a:t> </a:t>
            </a:r>
            <a:r>
              <a:rPr lang="en-GB" dirty="0" err="1"/>
              <a:t>ei</a:t>
            </a:r>
            <a:r>
              <a:rPr lang="en-GB" dirty="0"/>
              <a:t> </a:t>
            </a:r>
            <a:r>
              <a:rPr lang="en-GB" dirty="0" err="1"/>
              <a:t>natur</a:t>
            </a:r>
            <a:r>
              <a:rPr lang="en-GB" dirty="0"/>
              <a:t>, </a:t>
            </a:r>
            <a:r>
              <a:rPr lang="en-GB" dirty="0" err="1"/>
              <a:t>ni</a:t>
            </a:r>
            <a:r>
              <a:rPr lang="en-GB" dirty="0"/>
              <a:t> </a:t>
            </a:r>
            <a:r>
              <a:rPr lang="en-GB" dirty="0" err="1"/>
              <a:t>fydd</a:t>
            </a:r>
            <a:r>
              <a:rPr lang="en-GB" dirty="0"/>
              <a:t> </a:t>
            </a:r>
            <a:r>
              <a:rPr lang="en-GB" dirty="0" err="1"/>
              <a:t>cwrs</a:t>
            </a:r>
            <a:r>
              <a:rPr lang="en-GB" dirty="0"/>
              <a:t> </a:t>
            </a:r>
            <a:r>
              <a:rPr lang="en-GB" dirty="0" err="1"/>
              <a:t>byr</a:t>
            </a:r>
            <a:r>
              <a:rPr lang="en-GB" dirty="0"/>
              <a:t> </a:t>
            </a:r>
            <a:r>
              <a:rPr lang="en-GB" dirty="0" err="1"/>
              <a:t>byth</a:t>
            </a:r>
            <a:r>
              <a:rPr lang="en-GB" dirty="0"/>
              <a:t> </a:t>
            </a:r>
            <a:r>
              <a:rPr lang="en-GB" dirty="0" err="1"/>
              <a:t>yn</a:t>
            </a:r>
            <a:r>
              <a:rPr lang="en-GB" dirty="0"/>
              <a:t> </a:t>
            </a:r>
            <a:r>
              <a:rPr lang="en-GB" dirty="0" err="1"/>
              <a:t>ymdrin</a:t>
            </a:r>
            <a:r>
              <a:rPr lang="en-GB" dirty="0"/>
              <a:t> </a:t>
            </a:r>
            <a:r>
              <a:rPr lang="en-GB" dirty="0" err="1"/>
              <a:t>â'r</a:t>
            </a:r>
            <a:r>
              <a:rPr lang="en-GB" dirty="0"/>
              <a:t> </a:t>
            </a:r>
            <a:r>
              <a:rPr lang="en-GB" dirty="0" err="1"/>
              <a:t>cyfan</a:t>
            </a:r>
            <a:r>
              <a:rPr lang="en-GB" dirty="0"/>
              <a:t> </a:t>
            </a:r>
            <a:r>
              <a:rPr lang="en-GB" dirty="0" err="1"/>
              <a:t>rydyn</a:t>
            </a:r>
            <a:r>
              <a:rPr lang="en-GB" dirty="0"/>
              <a:t> </a:t>
            </a:r>
            <a:r>
              <a:rPr lang="en-GB" dirty="0" err="1"/>
              <a:t>ni’n</a:t>
            </a:r>
            <a:r>
              <a:rPr lang="en-GB" dirty="0"/>
              <a:t> </a:t>
            </a:r>
            <a:r>
              <a:rPr lang="en-GB" dirty="0" err="1"/>
              <a:t>ei</a:t>
            </a:r>
            <a:r>
              <a:rPr lang="en-GB" dirty="0"/>
              <a:t> </a:t>
            </a:r>
            <a:r>
              <a:rPr lang="en-GB" dirty="0" err="1"/>
              <a:t>wybod</a:t>
            </a:r>
            <a:r>
              <a:rPr lang="en-GB" dirty="0"/>
              <a:t> </a:t>
            </a:r>
            <a:r>
              <a:rPr lang="en-GB" dirty="0" err="1"/>
              <a:t>ar</a:t>
            </a:r>
            <a:r>
              <a:rPr lang="en-GB" dirty="0"/>
              <a:t> </a:t>
            </a:r>
            <a:r>
              <a:rPr lang="en-GB" dirty="0" err="1"/>
              <a:t>bwnc</a:t>
            </a:r>
            <a:r>
              <a:rPr lang="en-GB" dirty="0"/>
              <a:t>.  </a:t>
            </a:r>
            <a:r>
              <a:rPr lang="en-GB" dirty="0" err="1"/>
              <a:t>Mae'r</a:t>
            </a:r>
            <a:r>
              <a:rPr lang="en-GB" dirty="0"/>
              <a:t> </a:t>
            </a:r>
            <a:r>
              <a:rPr lang="en-GB" dirty="0" err="1"/>
              <a:t>cyrsiau</a:t>
            </a:r>
            <a:r>
              <a:rPr lang="en-GB" dirty="0"/>
              <a:t> </a:t>
            </a:r>
            <a:r>
              <a:rPr lang="en-GB" dirty="0" err="1"/>
              <a:t>wedi'u</a:t>
            </a:r>
            <a:r>
              <a:rPr lang="en-GB" dirty="0"/>
              <a:t> </a:t>
            </a:r>
            <a:r>
              <a:rPr lang="en-GB" dirty="0" err="1"/>
              <a:t>datblygu</a:t>
            </a:r>
            <a:r>
              <a:rPr lang="en-GB" dirty="0"/>
              <a:t> </a:t>
            </a:r>
            <a:r>
              <a:rPr lang="en-GB" dirty="0" err="1"/>
              <a:t>gan</a:t>
            </a:r>
            <a:r>
              <a:rPr lang="en-GB" dirty="0"/>
              <a:t> </a:t>
            </a:r>
            <a:r>
              <a:rPr lang="en-GB" dirty="0" err="1"/>
              <a:t>weithwyr</a:t>
            </a:r>
            <a:r>
              <a:rPr lang="en-GB" dirty="0"/>
              <a:t> </a:t>
            </a:r>
            <a:r>
              <a:rPr lang="en-GB" dirty="0" err="1"/>
              <a:t>cymdeithasol</a:t>
            </a:r>
            <a:r>
              <a:rPr lang="en-GB" dirty="0"/>
              <a:t> </a:t>
            </a:r>
            <a:r>
              <a:rPr lang="en-GB" dirty="0" err="1"/>
              <a:t>profiadol</a:t>
            </a:r>
            <a:r>
              <a:rPr lang="en-GB" dirty="0"/>
              <a:t> a </a:t>
            </a:r>
            <a:r>
              <a:rPr lang="en-GB" dirty="0" err="1"/>
              <a:t>mabwysiadwyr</a:t>
            </a:r>
            <a:r>
              <a:rPr lang="en-GB" dirty="0"/>
              <a:t> </a:t>
            </a:r>
            <a:r>
              <a:rPr lang="en-GB" dirty="0" err="1"/>
              <a:t>sydd</a:t>
            </a:r>
            <a:r>
              <a:rPr lang="en-GB" dirty="0"/>
              <a:t> </a:t>
            </a:r>
            <a:r>
              <a:rPr lang="en-GB" dirty="0" err="1"/>
              <a:t>wedi</a:t>
            </a:r>
            <a:r>
              <a:rPr lang="en-GB" dirty="0"/>
              <a:t> </a:t>
            </a:r>
            <a:r>
              <a:rPr lang="en-GB" dirty="0" err="1"/>
              <a:t>cyfuno</a:t>
            </a:r>
            <a:r>
              <a:rPr lang="en-GB" dirty="0"/>
              <a:t> </a:t>
            </a:r>
            <a:r>
              <a:rPr lang="en-GB" dirty="0" err="1"/>
              <a:t>eu</a:t>
            </a:r>
            <a:r>
              <a:rPr lang="en-GB" dirty="0"/>
              <a:t> </a:t>
            </a:r>
            <a:r>
              <a:rPr lang="en-GB" dirty="0" err="1"/>
              <a:t>syniadau</a:t>
            </a:r>
            <a:r>
              <a:rPr lang="en-GB" dirty="0"/>
              <a:t> am </a:t>
            </a:r>
            <a:r>
              <a:rPr lang="en-GB" dirty="0" err="1"/>
              <a:t>yr</a:t>
            </a:r>
            <a:r>
              <a:rPr lang="en-GB" dirty="0"/>
              <a:t> </a:t>
            </a:r>
            <a:r>
              <a:rPr lang="en-GB" dirty="0" err="1"/>
              <a:t>hyn</a:t>
            </a:r>
            <a:r>
              <a:rPr lang="en-GB" dirty="0"/>
              <a:t> a </a:t>
            </a:r>
            <a:r>
              <a:rPr lang="en-GB" dirty="0" err="1"/>
              <a:t>allai</a:t>
            </a:r>
            <a:r>
              <a:rPr lang="en-GB" dirty="0"/>
              <a:t> </a:t>
            </a:r>
            <a:r>
              <a:rPr lang="en-GB" dirty="0" err="1"/>
              <a:t>fod</a:t>
            </a:r>
            <a:r>
              <a:rPr lang="en-GB" dirty="0"/>
              <a:t> </a:t>
            </a:r>
            <a:r>
              <a:rPr lang="en-GB" dirty="0" err="1"/>
              <a:t>yn</a:t>
            </a:r>
            <a:r>
              <a:rPr lang="en-GB" dirty="0"/>
              <a:t> </a:t>
            </a:r>
            <a:r>
              <a:rPr lang="en-GB" dirty="0" err="1"/>
              <a:t>ddefnyddiol</a:t>
            </a:r>
            <a:r>
              <a:rPr lang="en-GB" dirty="0"/>
              <a:t>.  Mae </a:t>
            </a:r>
            <a:r>
              <a:rPr lang="en-GB" dirty="0" err="1"/>
              <a:t>mwy</a:t>
            </a:r>
            <a:r>
              <a:rPr lang="en-GB" dirty="0"/>
              <a:t> </a:t>
            </a:r>
            <a:r>
              <a:rPr lang="en-GB" dirty="0" err="1"/>
              <a:t>i'w</a:t>
            </a:r>
            <a:r>
              <a:rPr lang="en-GB" dirty="0"/>
              <a:t> </a:t>
            </a:r>
            <a:r>
              <a:rPr lang="en-GB" dirty="0" err="1"/>
              <a:t>wybod</a:t>
            </a:r>
            <a:r>
              <a:rPr lang="en-GB" dirty="0"/>
              <a:t> bob </a:t>
            </a:r>
            <a:r>
              <a:rPr lang="en-GB" dirty="0" err="1"/>
              <a:t>amser</a:t>
            </a:r>
            <a:r>
              <a:rPr lang="en-GB" dirty="0"/>
              <a:t>, a </a:t>
            </a:r>
            <a:r>
              <a:rPr lang="en-GB" dirty="0" err="1"/>
              <a:t>rhai</a:t>
            </a:r>
            <a:r>
              <a:rPr lang="en-GB" dirty="0"/>
              <a:t> </a:t>
            </a:r>
            <a:r>
              <a:rPr lang="en-GB" dirty="0" err="1"/>
              <a:t>awduron</a:t>
            </a:r>
            <a:r>
              <a:rPr lang="en-GB" dirty="0"/>
              <a:t> a </a:t>
            </a:r>
            <a:r>
              <a:rPr lang="en-GB" dirty="0" err="1"/>
              <a:t>fydd</a:t>
            </a:r>
            <a:r>
              <a:rPr lang="en-GB" dirty="0"/>
              <a:t> </a:t>
            </a:r>
            <a:r>
              <a:rPr lang="en-GB" dirty="0" err="1"/>
              <a:t>yn</a:t>
            </a:r>
            <a:r>
              <a:rPr lang="en-GB" dirty="0"/>
              <a:t> </a:t>
            </a:r>
            <a:r>
              <a:rPr lang="en-GB" dirty="0" err="1"/>
              <a:t>ymddangos</a:t>
            </a:r>
            <a:r>
              <a:rPr lang="en-GB" dirty="0"/>
              <a:t> </a:t>
            </a:r>
            <a:r>
              <a:rPr lang="en-GB" dirty="0" err="1"/>
              <a:t>yn</a:t>
            </a:r>
            <a:r>
              <a:rPr lang="en-GB" dirty="0"/>
              <a:t> </a:t>
            </a:r>
            <a:r>
              <a:rPr lang="en-GB" dirty="0" err="1"/>
              <a:t>ddefnyddiol</a:t>
            </a:r>
            <a:r>
              <a:rPr lang="en-GB" dirty="0"/>
              <a:t> </a:t>
            </a:r>
            <a:r>
              <a:rPr lang="en-GB" dirty="0" err="1"/>
              <a:t>i</a:t>
            </a:r>
            <a:r>
              <a:rPr lang="en-GB" dirty="0"/>
              <a:t> chi, </a:t>
            </a:r>
            <a:r>
              <a:rPr lang="en-GB" dirty="0" err="1"/>
              <a:t>eraill</a:t>
            </a:r>
            <a:r>
              <a:rPr lang="en-GB" dirty="0"/>
              <a:t> </a:t>
            </a:r>
            <a:r>
              <a:rPr lang="en-GB" dirty="0" err="1"/>
              <a:t>yn</a:t>
            </a:r>
            <a:r>
              <a:rPr lang="en-GB" dirty="0"/>
              <a:t> </a:t>
            </a:r>
            <a:r>
              <a:rPr lang="en-GB" dirty="0" err="1"/>
              <a:t>llai</a:t>
            </a:r>
            <a:r>
              <a:rPr lang="en-GB" dirty="0"/>
              <a:t> felly.</a:t>
            </a:r>
          </a:p>
          <a:p>
            <a:r>
              <a:rPr lang="en-GB" dirty="0" err="1"/>
              <a:t>Rhowch</a:t>
            </a:r>
            <a:r>
              <a:rPr lang="en-GB" dirty="0"/>
              <a:t> </a:t>
            </a:r>
            <a:r>
              <a:rPr lang="en-GB" dirty="0" err="1"/>
              <a:t>gynnig</a:t>
            </a:r>
            <a:r>
              <a:rPr lang="en-GB" dirty="0"/>
              <a:t> </a:t>
            </a:r>
            <a:r>
              <a:rPr lang="en-GB" dirty="0" err="1"/>
              <a:t>ar</a:t>
            </a:r>
            <a:r>
              <a:rPr lang="en-GB" dirty="0"/>
              <a:t> </a:t>
            </a:r>
            <a:r>
              <a:rPr lang="en-GB" dirty="0" err="1"/>
              <a:t>ffyrdd</a:t>
            </a:r>
            <a:r>
              <a:rPr lang="en-GB" dirty="0"/>
              <a:t> </a:t>
            </a:r>
            <a:r>
              <a:rPr lang="en-GB" dirty="0" err="1"/>
              <a:t>newydd</a:t>
            </a:r>
            <a:r>
              <a:rPr lang="en-GB" dirty="0"/>
              <a:t> o </a:t>
            </a:r>
            <a:r>
              <a:rPr lang="en-GB" dirty="0" err="1"/>
              <a:t>feddwl</a:t>
            </a:r>
            <a:r>
              <a:rPr lang="en-GB" dirty="0"/>
              <a:t> </a:t>
            </a:r>
            <a:r>
              <a:rPr lang="en-GB" dirty="0" err="1"/>
              <a:t>ond</a:t>
            </a:r>
            <a:r>
              <a:rPr lang="en-GB" dirty="0"/>
              <a:t> </a:t>
            </a:r>
            <a:r>
              <a:rPr lang="en-GB" dirty="0" err="1"/>
              <a:t>os</a:t>
            </a:r>
            <a:r>
              <a:rPr lang="en-GB" dirty="0"/>
              <a:t> </a:t>
            </a:r>
            <a:r>
              <a:rPr lang="en-GB" dirty="0" err="1"/>
              <a:t>nad</a:t>
            </a:r>
            <a:r>
              <a:rPr lang="en-GB" dirty="0"/>
              <a:t> </a:t>
            </a:r>
            <a:r>
              <a:rPr lang="en-GB" dirty="0" err="1"/>
              <a:t>yw'n</a:t>
            </a:r>
            <a:r>
              <a:rPr lang="en-GB" dirty="0"/>
              <a:t> </a:t>
            </a:r>
            <a:r>
              <a:rPr lang="en-GB" dirty="0" err="1"/>
              <a:t>ddefnyddiol</a:t>
            </a:r>
            <a:r>
              <a:rPr lang="en-GB" dirty="0"/>
              <a:t>, </a:t>
            </a:r>
            <a:r>
              <a:rPr lang="en-GB" dirty="0" err="1"/>
              <a:t>gofynnwch</a:t>
            </a:r>
            <a:r>
              <a:rPr lang="en-GB" dirty="0"/>
              <a:t> </a:t>
            </a:r>
            <a:r>
              <a:rPr lang="en-GB" dirty="0" err="1"/>
              <a:t>i</a:t>
            </a:r>
            <a:r>
              <a:rPr lang="en-GB" dirty="0"/>
              <a:t> </a:t>
            </a:r>
            <a:r>
              <a:rPr lang="en-GB" dirty="0" err="1"/>
              <a:t>bobl</a:t>
            </a:r>
            <a:r>
              <a:rPr lang="en-GB" dirty="0"/>
              <a:t> </a:t>
            </a:r>
            <a:r>
              <a:rPr lang="en-GB" dirty="0" err="1"/>
              <a:t>eraill</a:t>
            </a:r>
            <a:r>
              <a:rPr lang="en-GB" dirty="0"/>
              <a:t> am </a:t>
            </a:r>
            <a:r>
              <a:rPr lang="en-GB" dirty="0" err="1"/>
              <a:t>syniadau</a:t>
            </a:r>
            <a:r>
              <a:rPr lang="en-GB" dirty="0"/>
              <a:t> a </a:t>
            </a:r>
            <a:r>
              <a:rPr lang="en-GB" dirty="0" err="1"/>
              <a:t>chyrsiau</a:t>
            </a:r>
            <a:r>
              <a:rPr lang="en-GB" dirty="0"/>
              <a:t> </a:t>
            </a:r>
            <a:r>
              <a:rPr lang="en-GB" dirty="0" err="1"/>
              <a:t>hyfforddi</a:t>
            </a:r>
            <a:r>
              <a:rPr lang="en-GB" dirty="0"/>
              <a:t> </a:t>
            </a:r>
            <a:r>
              <a:rPr lang="en-GB" dirty="0" err="1"/>
              <a:t>eraill</a:t>
            </a:r>
            <a:r>
              <a:rPr lang="en-GB" dirty="0"/>
              <a:t>, </a:t>
            </a:r>
            <a:r>
              <a:rPr lang="en-GB" dirty="0" err="1"/>
              <a:t>llyfrau</a:t>
            </a:r>
            <a:r>
              <a:rPr lang="en-GB" dirty="0"/>
              <a:t> ac </a:t>
            </a:r>
            <a:r>
              <a:rPr lang="en-GB" dirty="0" err="1"/>
              <a:t>ati</a:t>
            </a:r>
            <a:r>
              <a:rPr lang="en-GB" dirty="0"/>
              <a:t> – </a:t>
            </a:r>
            <a:r>
              <a:rPr lang="en-GB" dirty="0" err="1"/>
              <a:t>ffrindiau</a:t>
            </a:r>
            <a:r>
              <a:rPr lang="en-GB" dirty="0"/>
              <a:t>, </a:t>
            </a:r>
            <a:r>
              <a:rPr lang="en-GB" dirty="0" err="1"/>
              <a:t>cydweithwyr</a:t>
            </a:r>
            <a:r>
              <a:rPr lang="en-GB" dirty="0"/>
              <a:t>, </a:t>
            </a:r>
            <a:r>
              <a:rPr lang="en-GB" dirty="0" err="1"/>
              <a:t>mabwysiadwyr</a:t>
            </a:r>
            <a:r>
              <a:rPr lang="en-GB" dirty="0"/>
              <a:t> </a:t>
            </a:r>
            <a:r>
              <a:rPr lang="en-GB" dirty="0" err="1"/>
              <a:t>eraill</a:t>
            </a:r>
            <a:r>
              <a:rPr lang="en-GB" dirty="0"/>
              <a:t>, </a:t>
            </a:r>
            <a:r>
              <a:rPr lang="en-GB" dirty="0" err="1"/>
              <a:t>llinellau</a:t>
            </a:r>
            <a:r>
              <a:rPr lang="en-GB" dirty="0"/>
              <a:t> </a:t>
            </a:r>
            <a:r>
              <a:rPr lang="en-GB" dirty="0" err="1"/>
              <a:t>cymorth</a:t>
            </a:r>
            <a:r>
              <a:rPr lang="en-GB" dirty="0"/>
              <a:t>, </a:t>
            </a:r>
            <a:r>
              <a:rPr lang="en-GB" dirty="0" err="1"/>
              <a:t>eich</a:t>
            </a:r>
            <a:r>
              <a:rPr lang="en-GB" dirty="0"/>
              <a:t> </a:t>
            </a:r>
            <a:r>
              <a:rPr lang="en-GB" dirty="0" err="1"/>
              <a:t>gwasanaeth</a:t>
            </a:r>
            <a:r>
              <a:rPr lang="en-GB" dirty="0"/>
              <a:t> </a:t>
            </a:r>
            <a:r>
              <a:rPr lang="en-GB" dirty="0" err="1"/>
              <a:t>cymorth</a:t>
            </a:r>
            <a:r>
              <a:rPr lang="en-GB" dirty="0"/>
              <a:t> </a:t>
            </a:r>
            <a:r>
              <a:rPr lang="en-GB" dirty="0" err="1"/>
              <a:t>mabwysiadu</a:t>
            </a:r>
            <a:r>
              <a:rPr lang="en-GB" dirty="0"/>
              <a:t>.  </a:t>
            </a:r>
            <a:r>
              <a:rPr lang="en-GB" dirty="0" err="1"/>
              <a:t>Drwy</a:t>
            </a:r>
            <a:r>
              <a:rPr lang="en-GB" dirty="0"/>
              <a:t> </a:t>
            </a:r>
            <a:r>
              <a:rPr lang="en-GB" dirty="0" err="1"/>
              <a:t>ddarllen</a:t>
            </a:r>
            <a:r>
              <a:rPr lang="en-GB" dirty="0"/>
              <a:t> o </a:t>
            </a:r>
            <a:r>
              <a:rPr lang="en-GB" dirty="0" err="1"/>
              <a:t>gwmpas</a:t>
            </a:r>
            <a:r>
              <a:rPr lang="en-GB" dirty="0"/>
              <a:t> </a:t>
            </a:r>
            <a:r>
              <a:rPr lang="en-GB" dirty="0" err="1"/>
              <a:t>byddwch</a:t>
            </a:r>
            <a:r>
              <a:rPr lang="en-GB" dirty="0"/>
              <a:t> </a:t>
            </a:r>
            <a:r>
              <a:rPr lang="en-GB" dirty="0" err="1"/>
              <a:t>yn</a:t>
            </a:r>
            <a:r>
              <a:rPr lang="en-GB" dirty="0"/>
              <a:t> </a:t>
            </a:r>
            <a:r>
              <a:rPr lang="en-GB" dirty="0" err="1"/>
              <a:t>dod</a:t>
            </a:r>
            <a:r>
              <a:rPr lang="en-GB" dirty="0"/>
              <a:t> </a:t>
            </a:r>
            <a:r>
              <a:rPr lang="en-GB" dirty="0" err="1"/>
              <a:t>ar</a:t>
            </a:r>
            <a:r>
              <a:rPr lang="en-GB" dirty="0"/>
              <a:t> draws </a:t>
            </a:r>
            <a:r>
              <a:rPr lang="en-GB" dirty="0" err="1"/>
              <a:t>rhywun</a:t>
            </a:r>
            <a:r>
              <a:rPr lang="en-GB" dirty="0"/>
              <a:t> </a:t>
            </a:r>
            <a:r>
              <a:rPr lang="en-GB" dirty="0" err="1"/>
              <a:t>sy'n</a:t>
            </a:r>
            <a:r>
              <a:rPr lang="en-GB" dirty="0"/>
              <a:t> </a:t>
            </a:r>
            <a:r>
              <a:rPr lang="en-GB" dirty="0" err="1"/>
              <a:t>siarad</a:t>
            </a:r>
            <a:r>
              <a:rPr lang="en-GB" dirty="0"/>
              <a:t> </a:t>
            </a:r>
            <a:r>
              <a:rPr lang="en-GB" dirty="0" err="1"/>
              <a:t>â'ch</a:t>
            </a:r>
            <a:r>
              <a:rPr lang="en-GB" dirty="0"/>
              <a:t> </a:t>
            </a:r>
            <a:r>
              <a:rPr lang="en-GB" dirty="0" err="1"/>
              <a:t>profiad</a:t>
            </a:r>
            <a:r>
              <a:rPr lang="en-GB" dirty="0"/>
              <a:t>. </a:t>
            </a:r>
          </a:p>
          <a:p>
            <a:r>
              <a:rPr lang="en-GB" dirty="0" err="1"/>
              <a:t>Os</a:t>
            </a:r>
            <a:r>
              <a:rPr lang="en-GB" dirty="0"/>
              <a:t> </a:t>
            </a:r>
            <a:r>
              <a:rPr lang="en-GB" dirty="0" err="1"/>
              <a:t>ydych</a:t>
            </a:r>
            <a:r>
              <a:rPr lang="en-GB" dirty="0"/>
              <a:t> </a:t>
            </a:r>
            <a:r>
              <a:rPr lang="en-GB" dirty="0" err="1"/>
              <a:t>chi’n</a:t>
            </a:r>
            <a:r>
              <a:rPr lang="en-GB" dirty="0"/>
              <a:t> </a:t>
            </a:r>
            <a:r>
              <a:rPr lang="en-GB" dirty="0" err="1"/>
              <a:t>cyflwyno</a:t>
            </a:r>
            <a:r>
              <a:rPr lang="en-GB" dirty="0"/>
              <a:t> </a:t>
            </a:r>
            <a:r>
              <a:rPr lang="en-GB" dirty="0" err="1"/>
              <a:t>hwn</a:t>
            </a:r>
            <a:r>
              <a:rPr lang="en-GB" dirty="0"/>
              <a:t> </a:t>
            </a:r>
            <a:r>
              <a:rPr lang="en-GB" dirty="0" err="1"/>
              <a:t>fel</a:t>
            </a:r>
            <a:r>
              <a:rPr lang="en-GB" dirty="0"/>
              <a:t> </a:t>
            </a:r>
            <a:r>
              <a:rPr lang="en-GB" dirty="0" err="1"/>
              <a:t>cwrs</a:t>
            </a:r>
            <a:r>
              <a:rPr lang="en-GB" dirty="0"/>
              <a:t>, </a:t>
            </a:r>
            <a:r>
              <a:rPr lang="en-GB" dirty="0" err="1"/>
              <a:t>ystyriwch</a:t>
            </a:r>
            <a:r>
              <a:rPr lang="en-GB" dirty="0"/>
              <a:t> y </a:t>
            </a:r>
            <a:r>
              <a:rPr lang="en-GB" dirty="0" err="1"/>
              <a:t>canlynol</a:t>
            </a:r>
            <a:endParaRPr lang="en-GB" dirty="0"/>
          </a:p>
          <a:p>
            <a:r>
              <a:rPr lang="en-GB" dirty="0" err="1"/>
              <a:t>ddefnyddio</a:t>
            </a:r>
            <a:r>
              <a:rPr lang="en-GB" dirty="0"/>
              <a:t> GEMAU TORRI’R IÂ </a:t>
            </a:r>
          </a:p>
          <a:p>
            <a:r>
              <a:rPr lang="en-GB" dirty="0" err="1"/>
              <a:t>sut</a:t>
            </a:r>
            <a:r>
              <a:rPr lang="en-GB" dirty="0"/>
              <a:t> y </a:t>
            </a:r>
            <a:r>
              <a:rPr lang="en-GB" dirty="0" err="1"/>
              <a:t>byddwch</a:t>
            </a:r>
            <a:r>
              <a:rPr lang="en-GB" dirty="0"/>
              <a:t> </a:t>
            </a:r>
            <a:r>
              <a:rPr lang="en-GB" dirty="0" err="1"/>
              <a:t>yn</a:t>
            </a:r>
            <a:r>
              <a:rPr lang="en-GB" dirty="0"/>
              <a:t> </a:t>
            </a:r>
            <a:r>
              <a:rPr lang="en-GB" dirty="0" err="1"/>
              <a:t>delio</a:t>
            </a:r>
            <a:r>
              <a:rPr lang="en-GB" dirty="0"/>
              <a:t> â CHYFLWYNIADAU (</a:t>
            </a:r>
            <a:r>
              <a:rPr lang="en-GB" dirty="0" err="1"/>
              <a:t>cyflwyno</a:t>
            </a:r>
            <a:r>
              <a:rPr lang="en-GB" dirty="0"/>
              <a:t> chi </a:t>
            </a:r>
            <a:r>
              <a:rPr lang="en-GB" dirty="0" err="1"/>
              <a:t>eich</a:t>
            </a:r>
            <a:r>
              <a:rPr lang="en-GB" dirty="0"/>
              <a:t> </a:t>
            </a:r>
            <a:r>
              <a:rPr lang="en-GB" dirty="0" err="1"/>
              <a:t>huna</a:t>
            </a:r>
            <a:r>
              <a:rPr lang="en-GB" dirty="0"/>
              <a:t> a </a:t>
            </a:r>
            <a:r>
              <a:rPr lang="en-GB" dirty="0" err="1"/>
              <a:t>chyfranogwyr</a:t>
            </a:r>
            <a:r>
              <a:rPr lang="en-GB" dirty="0"/>
              <a:t>) - </a:t>
            </a:r>
            <a:r>
              <a:rPr lang="en-GB" dirty="0" err="1"/>
              <a:t>ee</a:t>
            </a:r>
            <a:r>
              <a:rPr lang="en-GB" dirty="0"/>
              <a:t>. o </a:t>
            </a:r>
            <a:r>
              <a:rPr lang="en-GB" dirty="0" err="1"/>
              <a:t>amgylch</a:t>
            </a:r>
            <a:r>
              <a:rPr lang="en-GB" dirty="0"/>
              <a:t> </a:t>
            </a:r>
            <a:r>
              <a:rPr lang="en-GB" dirty="0" err="1"/>
              <a:t>yr</a:t>
            </a:r>
            <a:r>
              <a:rPr lang="en-GB" dirty="0"/>
              <a:t> </a:t>
            </a:r>
            <a:r>
              <a:rPr lang="en-GB" dirty="0" err="1"/>
              <a:t>ystafell</a:t>
            </a:r>
            <a:r>
              <a:rPr lang="en-GB" dirty="0"/>
              <a:t>, </a:t>
            </a:r>
            <a:r>
              <a:rPr lang="en-GB" dirty="0" err="1"/>
              <a:t>cyflwyno</a:t>
            </a:r>
            <a:r>
              <a:rPr lang="en-GB" dirty="0"/>
              <a:t> </a:t>
            </a:r>
            <a:r>
              <a:rPr lang="en-GB" dirty="0" err="1"/>
              <a:t>eich</a:t>
            </a:r>
            <a:r>
              <a:rPr lang="en-GB" dirty="0"/>
              <a:t> </a:t>
            </a:r>
            <a:r>
              <a:rPr lang="en-GB" dirty="0" err="1"/>
              <a:t>gilydd</a:t>
            </a:r>
            <a:r>
              <a:rPr lang="en-GB" dirty="0"/>
              <a:t>, </a:t>
            </a:r>
            <a:r>
              <a:rPr lang="en-GB" dirty="0" err="1"/>
              <a:t>dangos</a:t>
            </a:r>
            <a:r>
              <a:rPr lang="en-GB" dirty="0"/>
              <a:t> </a:t>
            </a:r>
            <a:r>
              <a:rPr lang="en-GB" dirty="0" err="1"/>
              <a:t>dwylo</a:t>
            </a:r>
            <a:endParaRPr lang="en-GB" dirty="0"/>
          </a:p>
          <a:p>
            <a:r>
              <a:rPr lang="en-GB" dirty="0"/>
              <a:t>A </a:t>
            </a:r>
            <a:r>
              <a:rPr lang="en-GB" dirty="0" err="1"/>
              <a:t>oes</a:t>
            </a:r>
            <a:r>
              <a:rPr lang="en-GB" dirty="0"/>
              <a:t> </a:t>
            </a:r>
            <a:r>
              <a:rPr lang="en-GB" dirty="0" err="1"/>
              <a:t>angen</a:t>
            </a:r>
            <a:r>
              <a:rPr lang="en-GB" dirty="0"/>
              <a:t> </a:t>
            </a:r>
            <a:r>
              <a:rPr lang="en-GB" dirty="0" err="1"/>
              <a:t>cwblhau</a:t>
            </a:r>
            <a:r>
              <a:rPr lang="en-GB" dirty="0"/>
              <a:t> COFRESTR</a:t>
            </a:r>
          </a:p>
          <a:p>
            <a:r>
              <a:rPr lang="en-GB" dirty="0"/>
              <a:t>A </a:t>
            </a:r>
            <a:r>
              <a:rPr lang="en-GB" dirty="0" err="1"/>
              <a:t>fyddwch</a:t>
            </a:r>
            <a:r>
              <a:rPr lang="en-GB" dirty="0"/>
              <a:t> </a:t>
            </a:r>
            <a:r>
              <a:rPr lang="en-GB" dirty="0" err="1"/>
              <a:t>yn</a:t>
            </a:r>
            <a:r>
              <a:rPr lang="en-GB" dirty="0"/>
              <a:t> </a:t>
            </a:r>
            <a:r>
              <a:rPr lang="en-GB" dirty="0" err="1"/>
              <a:t>defnyddio</a:t>
            </a:r>
            <a:r>
              <a:rPr lang="en-GB" dirty="0"/>
              <a:t> BATHODYNNAU</a:t>
            </a:r>
          </a:p>
          <a:p>
            <a:r>
              <a:rPr lang="en-GB" dirty="0"/>
              <a:t>CADW TŶ/RHEOLAU SYLFAENOL (</a:t>
            </a:r>
            <a:r>
              <a:rPr lang="en-GB" dirty="0" err="1"/>
              <a:t>ee</a:t>
            </a:r>
            <a:r>
              <a:rPr lang="en-GB" dirty="0"/>
              <a:t>. </a:t>
            </a:r>
            <a:r>
              <a:rPr lang="en-GB" dirty="0" err="1"/>
              <a:t>dril</a:t>
            </a:r>
            <a:r>
              <a:rPr lang="en-GB" dirty="0"/>
              <a:t> </a:t>
            </a:r>
            <a:r>
              <a:rPr lang="en-GB" dirty="0" err="1"/>
              <a:t>tân</a:t>
            </a:r>
            <a:r>
              <a:rPr lang="en-GB" dirty="0"/>
              <a:t>, </a:t>
            </a:r>
            <a:r>
              <a:rPr lang="en-GB" dirty="0" err="1"/>
              <a:t>allanfa</a:t>
            </a:r>
            <a:r>
              <a:rPr lang="en-GB" dirty="0"/>
              <a:t> </a:t>
            </a:r>
            <a:r>
              <a:rPr lang="en-GB" dirty="0" err="1"/>
              <a:t>dân</a:t>
            </a:r>
            <a:r>
              <a:rPr lang="en-GB" dirty="0"/>
              <a:t>, </a:t>
            </a:r>
            <a:r>
              <a:rPr lang="en-GB" dirty="0" err="1"/>
              <a:t>lluniaeth</a:t>
            </a:r>
            <a:r>
              <a:rPr lang="en-GB" dirty="0"/>
              <a:t>, </a:t>
            </a:r>
            <a:r>
              <a:rPr lang="en-GB" dirty="0" err="1"/>
              <a:t>parcio</a:t>
            </a:r>
            <a:r>
              <a:rPr lang="en-GB" dirty="0"/>
              <a:t>, </a:t>
            </a:r>
            <a:r>
              <a:rPr lang="en-GB" dirty="0" err="1"/>
              <a:t>ffonau</a:t>
            </a:r>
            <a:r>
              <a:rPr lang="en-GB" dirty="0"/>
              <a:t> </a:t>
            </a:r>
            <a:r>
              <a:rPr lang="en-GB" dirty="0" err="1"/>
              <a:t>symudol</a:t>
            </a:r>
            <a:r>
              <a:rPr lang="en-GB" dirty="0"/>
              <a:t>, </a:t>
            </a:r>
            <a:r>
              <a:rPr lang="en-GB" dirty="0" err="1"/>
              <a:t>cyfrinachedd</a:t>
            </a:r>
            <a:r>
              <a:rPr lang="en-GB" dirty="0"/>
              <a:t>, </a:t>
            </a:r>
            <a:r>
              <a:rPr lang="en-GB" dirty="0" err="1"/>
              <a:t>diogelu</a:t>
            </a:r>
            <a:r>
              <a:rPr lang="en-GB" dirty="0"/>
              <a:t>, </a:t>
            </a:r>
            <a:r>
              <a:rPr lang="en-GB" dirty="0" err="1"/>
              <a:t>gadael</a:t>
            </a:r>
            <a:r>
              <a:rPr lang="en-GB" dirty="0"/>
              <a:t> </a:t>
            </a:r>
            <a:r>
              <a:rPr lang="en-GB" dirty="0" err="1"/>
              <a:t>i</a:t>
            </a:r>
            <a:r>
              <a:rPr lang="en-GB" dirty="0"/>
              <a:t> </a:t>
            </a:r>
            <a:r>
              <a:rPr lang="en-GB" dirty="0" err="1"/>
              <a:t>bawb</a:t>
            </a:r>
            <a:r>
              <a:rPr lang="en-GB" dirty="0"/>
              <a:t> </a:t>
            </a:r>
            <a:r>
              <a:rPr lang="en-GB" dirty="0" err="1"/>
              <a:t>siarad</a:t>
            </a:r>
            <a:r>
              <a:rPr lang="en-GB" dirty="0"/>
              <a:t>, </a:t>
            </a:r>
            <a:r>
              <a:rPr lang="en-GB" dirty="0" err="1"/>
              <a:t>mae</a:t>
            </a:r>
            <a:r>
              <a:rPr lang="en-GB" dirty="0"/>
              <a:t> </a:t>
            </a:r>
            <a:r>
              <a:rPr lang="en-GB" dirty="0" err="1"/>
              <a:t>gan</a:t>
            </a:r>
            <a:r>
              <a:rPr lang="en-GB" dirty="0"/>
              <a:t> </a:t>
            </a:r>
            <a:r>
              <a:rPr lang="en-GB" dirty="0" err="1"/>
              <a:t>bawb</a:t>
            </a:r>
            <a:r>
              <a:rPr lang="en-GB" dirty="0"/>
              <a:t> </a:t>
            </a:r>
            <a:r>
              <a:rPr lang="en-GB" dirty="0" err="1"/>
              <a:t>yr</a:t>
            </a:r>
            <a:r>
              <a:rPr lang="en-GB" dirty="0"/>
              <a:t> </a:t>
            </a:r>
            <a:r>
              <a:rPr lang="en-GB" dirty="0" err="1"/>
              <a:t>hawl</a:t>
            </a:r>
            <a:r>
              <a:rPr lang="en-GB" dirty="0"/>
              <a:t> </a:t>
            </a:r>
            <a:r>
              <a:rPr lang="en-GB" dirty="0" err="1"/>
              <a:t>i'w</a:t>
            </a:r>
            <a:r>
              <a:rPr lang="en-GB" dirty="0"/>
              <a:t> barn, </a:t>
            </a:r>
            <a:r>
              <a:rPr lang="en-GB" dirty="0" err="1"/>
              <a:t>cadw</a:t>
            </a:r>
            <a:r>
              <a:rPr lang="en-GB" dirty="0"/>
              <a:t> </a:t>
            </a:r>
            <a:r>
              <a:rPr lang="en-GB" dirty="0" err="1"/>
              <a:t>amser</a:t>
            </a:r>
            <a:r>
              <a:rPr lang="en-GB" dirty="0"/>
              <a:t>, </a:t>
            </a:r>
            <a:r>
              <a:rPr lang="en-GB" dirty="0" err="1"/>
              <a:t>cyfleoedd</a:t>
            </a:r>
            <a:r>
              <a:rPr lang="en-GB" dirty="0"/>
              <a:t> </a:t>
            </a:r>
            <a:r>
              <a:rPr lang="en-GB" dirty="0" err="1"/>
              <a:t>i</a:t>
            </a:r>
            <a:r>
              <a:rPr lang="en-GB" dirty="0"/>
              <a:t> </a:t>
            </a:r>
            <a:r>
              <a:rPr lang="en-GB" dirty="0" err="1"/>
              <a:t>ofyn</a:t>
            </a:r>
            <a:r>
              <a:rPr lang="en-GB" dirty="0"/>
              <a:t> </a:t>
            </a:r>
            <a:r>
              <a:rPr lang="en-GB" dirty="0" err="1"/>
              <a:t>cwestiynau</a:t>
            </a:r>
            <a:r>
              <a:rPr lang="en-GB" dirty="0"/>
              <a:t>/</a:t>
            </a:r>
            <a:r>
              <a:rPr lang="en-GB" dirty="0" err="1"/>
              <a:t>trafod</a:t>
            </a:r>
            <a:r>
              <a:rPr lang="en-GB" dirty="0"/>
              <a:t>)</a:t>
            </a:r>
          </a:p>
          <a:p>
            <a:r>
              <a:rPr lang="en-GB" dirty="0" err="1"/>
              <a:t>Trefniadau</a:t>
            </a:r>
            <a:r>
              <a:rPr lang="en-GB" dirty="0"/>
              <a:t> </a:t>
            </a:r>
            <a:r>
              <a:rPr lang="en-GB" dirty="0" err="1"/>
              <a:t>fydd</a:t>
            </a:r>
            <a:r>
              <a:rPr lang="en-GB" dirty="0"/>
              <a:t> </a:t>
            </a:r>
            <a:r>
              <a:rPr lang="en-GB" dirty="0" err="1"/>
              <a:t>yn</a:t>
            </a:r>
            <a:r>
              <a:rPr lang="en-GB" dirty="0"/>
              <a:t> </a:t>
            </a:r>
            <a:r>
              <a:rPr lang="en-GB" dirty="0" err="1"/>
              <a:t>eu</a:t>
            </a:r>
            <a:r>
              <a:rPr lang="en-GB" dirty="0"/>
              <a:t> </a:t>
            </a:r>
            <a:r>
              <a:rPr lang="en-GB" dirty="0" err="1"/>
              <a:t>lle</a:t>
            </a:r>
            <a:r>
              <a:rPr lang="en-GB" dirty="0"/>
              <a:t> </a:t>
            </a:r>
            <a:r>
              <a:rPr lang="en-GB" dirty="0" err="1"/>
              <a:t>os</a:t>
            </a:r>
            <a:r>
              <a:rPr lang="en-GB" dirty="0"/>
              <a:t> </a:t>
            </a:r>
            <a:r>
              <a:rPr lang="en-GB" dirty="0" err="1"/>
              <a:t>bydd</a:t>
            </a:r>
            <a:r>
              <a:rPr lang="en-GB" dirty="0"/>
              <a:t> </a:t>
            </a:r>
            <a:r>
              <a:rPr lang="en-GB" dirty="0" err="1"/>
              <a:t>cyfranogwr</a:t>
            </a:r>
            <a:r>
              <a:rPr lang="en-GB" dirty="0"/>
              <a:t> </a:t>
            </a:r>
            <a:r>
              <a:rPr lang="en-GB" dirty="0" err="1"/>
              <a:t>yn</a:t>
            </a:r>
            <a:r>
              <a:rPr lang="en-GB" dirty="0"/>
              <a:t> </a:t>
            </a:r>
            <a:r>
              <a:rPr lang="en-GB" dirty="0" err="1"/>
              <a:t>dechrau</a:t>
            </a:r>
            <a:r>
              <a:rPr lang="en-GB" dirty="0"/>
              <a:t> </a:t>
            </a:r>
            <a:r>
              <a:rPr lang="en-GB" dirty="0" err="1"/>
              <a:t>ymddwyn</a:t>
            </a:r>
            <a:r>
              <a:rPr lang="en-GB" dirty="0"/>
              <a:t> </a:t>
            </a:r>
            <a:r>
              <a:rPr lang="en-GB" dirty="0" err="1"/>
              <a:t>yn</a:t>
            </a:r>
            <a:r>
              <a:rPr lang="en-GB" dirty="0"/>
              <a:t> OFIDUS </a:t>
            </a:r>
            <a:r>
              <a:rPr lang="en-GB" dirty="0" err="1"/>
              <a:t>neu</a:t>
            </a:r>
            <a:r>
              <a:rPr lang="en-GB" dirty="0"/>
              <a:t> </a:t>
            </a:r>
            <a:r>
              <a:rPr lang="en-GB" dirty="0" err="1"/>
              <a:t>os</a:t>
            </a:r>
            <a:r>
              <a:rPr lang="en-GB" dirty="0"/>
              <a:t> </a:t>
            </a:r>
            <a:r>
              <a:rPr lang="en-GB" dirty="0" err="1"/>
              <a:t>oes</a:t>
            </a:r>
            <a:r>
              <a:rPr lang="en-GB" dirty="0"/>
              <a:t> </a:t>
            </a:r>
            <a:r>
              <a:rPr lang="en-GB" dirty="0" err="1"/>
              <a:t>angen</a:t>
            </a:r>
            <a:r>
              <a:rPr lang="en-GB" dirty="0"/>
              <a:t> </a:t>
            </a:r>
            <a:r>
              <a:rPr lang="en-GB" dirty="0" err="1"/>
              <a:t>iddo</a:t>
            </a:r>
            <a:r>
              <a:rPr lang="en-GB" dirty="0"/>
              <a:t> </a:t>
            </a:r>
            <a:r>
              <a:rPr lang="en-GB" dirty="0" err="1"/>
              <a:t>adael</a:t>
            </a:r>
            <a:r>
              <a:rPr lang="en-GB" dirty="0"/>
              <a:t> </a:t>
            </a:r>
            <a:r>
              <a:rPr lang="en-GB" dirty="0" err="1"/>
              <a:t>yr</a:t>
            </a:r>
            <a:r>
              <a:rPr lang="en-GB" dirty="0"/>
              <a:t> </a:t>
            </a:r>
            <a:r>
              <a:rPr lang="en-GB" dirty="0" err="1"/>
              <a:t>ystafell</a:t>
            </a:r>
            <a:r>
              <a:rPr lang="en-GB" dirty="0"/>
              <a:t> </a:t>
            </a:r>
            <a:r>
              <a:rPr lang="en-GB" dirty="0" err="1"/>
              <a:t>hyfforddi</a:t>
            </a:r>
            <a:r>
              <a:rPr lang="en-GB" dirty="0"/>
              <a:t> </a:t>
            </a:r>
            <a:r>
              <a:rPr lang="en-GB" dirty="0" err="1"/>
              <a:t>os</a:t>
            </a:r>
            <a:r>
              <a:rPr lang="en-GB" dirty="0"/>
              <a:t> </a:t>
            </a:r>
            <a:r>
              <a:rPr lang="en-GB" dirty="0" err="1"/>
              <a:t>yw'n</a:t>
            </a:r>
            <a:r>
              <a:rPr lang="en-GB" dirty="0"/>
              <a:t> </a:t>
            </a:r>
            <a:r>
              <a:rPr lang="en-GB" dirty="0" err="1"/>
              <a:t>teimlo</a:t>
            </a:r>
            <a:r>
              <a:rPr lang="en-GB" dirty="0"/>
              <a:t> bod y </a:t>
            </a:r>
            <a:r>
              <a:rPr lang="en-GB" dirty="0" err="1"/>
              <a:t>pwnc</a:t>
            </a:r>
            <a:r>
              <a:rPr lang="en-GB" dirty="0"/>
              <a:t> </a:t>
            </a:r>
            <a:r>
              <a:rPr lang="en-GB" dirty="0" err="1"/>
              <a:t>yn</a:t>
            </a:r>
            <a:r>
              <a:rPr lang="en-GB" dirty="0"/>
              <a:t> un </a:t>
            </a:r>
            <a:r>
              <a:rPr lang="en-GB" dirty="0" err="1"/>
              <a:t>emosiynol</a:t>
            </a:r>
            <a:endParaRPr lang="en-GB" dirty="0"/>
          </a:p>
          <a:p>
            <a:r>
              <a:rPr lang="en-GB" dirty="0" err="1"/>
              <a:t>Os</a:t>
            </a:r>
            <a:r>
              <a:rPr lang="en-GB" dirty="0"/>
              <a:t> </a:t>
            </a:r>
            <a:r>
              <a:rPr lang="en-GB" dirty="0" err="1"/>
              <a:t>ydych</a:t>
            </a:r>
            <a:r>
              <a:rPr lang="en-GB" dirty="0"/>
              <a:t> </a:t>
            </a:r>
            <a:r>
              <a:rPr lang="en-GB" dirty="0" err="1"/>
              <a:t>chi'n</a:t>
            </a:r>
            <a:r>
              <a:rPr lang="en-GB" dirty="0"/>
              <a:t> </a:t>
            </a:r>
            <a:r>
              <a:rPr lang="en-GB" dirty="0" err="1"/>
              <a:t>cyflawni</a:t>
            </a:r>
            <a:r>
              <a:rPr lang="en-GB" dirty="0"/>
              <a:t> </a:t>
            </a:r>
            <a:r>
              <a:rPr lang="en-GB" dirty="0" err="1"/>
              <a:t>ar</a:t>
            </a:r>
            <a:r>
              <a:rPr lang="en-GB" dirty="0"/>
              <a:t> sail un </a:t>
            </a:r>
            <a:r>
              <a:rPr lang="en-GB" dirty="0" err="1"/>
              <a:t>i</a:t>
            </a:r>
            <a:r>
              <a:rPr lang="en-GB" dirty="0"/>
              <a:t> un, </a:t>
            </a:r>
            <a:r>
              <a:rPr lang="en-GB" dirty="0" err="1"/>
              <a:t>ystyriwch</a:t>
            </a:r>
            <a:r>
              <a:rPr lang="en-GB" dirty="0"/>
              <a:t> y </a:t>
            </a:r>
            <a:r>
              <a:rPr lang="en-GB" dirty="0" err="1"/>
              <a:t>canlynol</a:t>
            </a:r>
            <a:endParaRPr lang="en-GB" dirty="0"/>
          </a:p>
          <a:p>
            <a:r>
              <a:rPr lang="en-GB" dirty="0"/>
              <a:t>RHEOLAU SYLFAENOL (</a:t>
            </a:r>
            <a:r>
              <a:rPr lang="en-GB" dirty="0" err="1"/>
              <a:t>ee</a:t>
            </a:r>
            <a:r>
              <a:rPr lang="en-GB" dirty="0"/>
              <a:t>. </a:t>
            </a:r>
            <a:r>
              <a:rPr lang="en-GB" dirty="0" err="1"/>
              <a:t>cyfrinachedd</a:t>
            </a:r>
            <a:r>
              <a:rPr lang="en-GB" dirty="0"/>
              <a:t>, </a:t>
            </a:r>
            <a:r>
              <a:rPr lang="en-GB" dirty="0" err="1"/>
              <a:t>diogelu</a:t>
            </a:r>
            <a:r>
              <a:rPr lang="en-GB" dirty="0"/>
              <a:t>, </a:t>
            </a:r>
            <a:r>
              <a:rPr lang="en-GB" dirty="0" err="1"/>
              <a:t>mae</a:t>
            </a:r>
            <a:r>
              <a:rPr lang="en-GB" dirty="0"/>
              <a:t> </a:t>
            </a:r>
            <a:r>
              <a:rPr lang="en-GB" dirty="0" err="1"/>
              <a:t>gan</a:t>
            </a:r>
            <a:r>
              <a:rPr lang="en-GB" dirty="0"/>
              <a:t> </a:t>
            </a:r>
            <a:r>
              <a:rPr lang="en-GB" dirty="0" err="1"/>
              <a:t>bawb</a:t>
            </a:r>
            <a:r>
              <a:rPr lang="en-GB" dirty="0"/>
              <a:t> </a:t>
            </a:r>
            <a:r>
              <a:rPr lang="en-GB" dirty="0" err="1"/>
              <a:t>hawl</a:t>
            </a:r>
            <a:r>
              <a:rPr lang="en-GB" dirty="0"/>
              <a:t> </a:t>
            </a:r>
            <a:r>
              <a:rPr lang="en-GB" dirty="0" err="1"/>
              <a:t>i'w</a:t>
            </a:r>
            <a:r>
              <a:rPr lang="en-GB" dirty="0"/>
              <a:t> barn, </a:t>
            </a:r>
            <a:r>
              <a:rPr lang="en-GB" dirty="0" err="1"/>
              <a:t>cadw</a:t>
            </a:r>
            <a:r>
              <a:rPr lang="en-GB" dirty="0"/>
              <a:t> </a:t>
            </a:r>
            <a:r>
              <a:rPr lang="en-GB" dirty="0" err="1"/>
              <a:t>amser</a:t>
            </a:r>
            <a:r>
              <a:rPr lang="en-GB" dirty="0"/>
              <a:t>)</a:t>
            </a:r>
          </a:p>
          <a:p>
            <a:r>
              <a:rPr lang="en-GB" dirty="0" err="1"/>
              <a:t>Esboniwch</a:t>
            </a:r>
            <a:r>
              <a:rPr lang="en-GB" dirty="0"/>
              <a:t> y </a:t>
            </a:r>
            <a:r>
              <a:rPr lang="en-GB" dirty="0" err="1"/>
              <a:t>cwrs</a:t>
            </a:r>
            <a:r>
              <a:rPr lang="en-GB" dirty="0"/>
              <a:t> </a:t>
            </a:r>
            <a:r>
              <a:rPr lang="en-GB" dirty="0" err="1"/>
              <a:t>yng</a:t>
            </a:r>
            <a:r>
              <a:rPr lang="en-GB" dirty="0"/>
              <a:t> </a:t>
            </a:r>
            <a:r>
              <a:rPr lang="en-GB" dirty="0" err="1"/>
              <a:t>nghyd-destun</a:t>
            </a:r>
            <a:r>
              <a:rPr lang="en-GB" dirty="0"/>
              <a:t> y </a:t>
            </a:r>
            <a:r>
              <a:rPr lang="en-GB" dirty="0" err="1"/>
              <a:t>cyrsiau</a:t>
            </a:r>
            <a:r>
              <a:rPr lang="en-GB" dirty="0"/>
              <a:t> 2 </a:t>
            </a:r>
            <a:r>
              <a:rPr lang="en-GB" dirty="0" err="1"/>
              <a:t>awr</a:t>
            </a:r>
            <a:r>
              <a:rPr lang="en-GB" dirty="0"/>
              <a:t> </a:t>
            </a:r>
            <a:r>
              <a:rPr lang="en-GB" dirty="0" err="1"/>
              <a:t>eraill</a:t>
            </a:r>
            <a:r>
              <a:rPr lang="en-GB" dirty="0"/>
              <a:t> </a:t>
            </a:r>
            <a:r>
              <a:rPr lang="en-GB" dirty="0" err="1"/>
              <a:t>yn</a:t>
            </a:r>
            <a:r>
              <a:rPr lang="en-GB" dirty="0"/>
              <a:t> </a:t>
            </a:r>
            <a:r>
              <a:rPr lang="en-GB" dirty="0" err="1"/>
              <a:t>ystafell</a:t>
            </a:r>
            <a:r>
              <a:rPr lang="en-GB" dirty="0"/>
              <a:t> </a:t>
            </a:r>
            <a:r>
              <a:rPr lang="en-GB" dirty="0" err="1"/>
              <a:t>hyfforddi</a:t>
            </a:r>
            <a:r>
              <a:rPr lang="en-GB" dirty="0"/>
              <a:t> </a:t>
            </a:r>
            <a:r>
              <a:rPr lang="en-GB" dirty="0" err="1"/>
              <a:t>ar-lein</a:t>
            </a:r>
            <a:r>
              <a:rPr lang="en-GB" dirty="0"/>
              <a:t> y </a:t>
            </a:r>
            <a:r>
              <a:rPr lang="en-GB" dirty="0" err="1"/>
              <a:t>Gwasanaeth</a:t>
            </a:r>
            <a:r>
              <a:rPr lang="en-GB" dirty="0"/>
              <a:t> </a:t>
            </a:r>
            <a:r>
              <a:rPr lang="en-GB" dirty="0" err="1"/>
              <a:t>Mabwysiadu</a:t>
            </a:r>
            <a:r>
              <a:rPr lang="en-GB" dirty="0"/>
              <a:t> </a:t>
            </a:r>
            <a:r>
              <a:rPr lang="en-GB" dirty="0" err="1"/>
              <a:t>Cenedlaethol</a:t>
            </a:r>
            <a:r>
              <a:rPr lang="en-GB" dirty="0"/>
              <a:t> a </a:t>
            </a:r>
            <a:r>
              <a:rPr lang="en-GB" dirty="0" err="1"/>
              <a:t>hyfforddiant</a:t>
            </a:r>
            <a:r>
              <a:rPr lang="en-GB" dirty="0"/>
              <a:t>/</a:t>
            </a:r>
            <a:r>
              <a:rPr lang="en-GB" dirty="0" err="1"/>
              <a:t>cymorth</a:t>
            </a:r>
            <a:r>
              <a:rPr lang="en-GB" dirty="0"/>
              <a:t> </a:t>
            </a:r>
            <a:r>
              <a:rPr lang="en-GB" dirty="0" err="1"/>
              <a:t>ehangach</a:t>
            </a:r>
            <a:r>
              <a:rPr lang="en-GB" dirty="0"/>
              <a:t> </a:t>
            </a:r>
            <a:r>
              <a:rPr lang="en-GB" dirty="0" err="1"/>
              <a:t>sydd</a:t>
            </a:r>
            <a:r>
              <a:rPr lang="en-GB" dirty="0"/>
              <a:t> </a:t>
            </a:r>
            <a:r>
              <a:rPr lang="en-GB" dirty="0" err="1"/>
              <a:t>ar</a:t>
            </a:r>
            <a:r>
              <a:rPr lang="en-GB" dirty="0"/>
              <a:t> </a:t>
            </a:r>
            <a:r>
              <a:rPr lang="en-GB" dirty="0" err="1"/>
              <a:t>gael</a:t>
            </a:r>
            <a:r>
              <a:rPr lang="en-GB" dirty="0"/>
              <a:t> </a:t>
            </a:r>
            <a:r>
              <a:rPr lang="en-GB" dirty="0" err="1"/>
              <a:t>yng</a:t>
            </a:r>
            <a:r>
              <a:rPr lang="en-GB" dirty="0"/>
              <a:t> </a:t>
            </a:r>
            <a:r>
              <a:rPr lang="en-GB" dirty="0" err="1"/>
              <a:t>Nghymru</a:t>
            </a:r>
            <a:r>
              <a:rPr lang="en-GB" dirty="0"/>
              <a:t> </a:t>
            </a:r>
            <a:r>
              <a:rPr lang="en-GB" dirty="0" err="1"/>
              <a:t>ar</a:t>
            </a:r>
            <a:r>
              <a:rPr lang="en-GB" dirty="0"/>
              <a:t> </a:t>
            </a:r>
            <a:r>
              <a:rPr lang="en-GB" dirty="0" err="1"/>
              <a:t>gyfer</a:t>
            </a:r>
            <a:r>
              <a:rPr lang="en-GB" dirty="0"/>
              <a:t> </a:t>
            </a:r>
            <a:r>
              <a:rPr lang="en-GB" dirty="0" err="1"/>
              <a:t>teuluoedd</a:t>
            </a:r>
            <a:r>
              <a:rPr lang="en-GB" dirty="0"/>
              <a:t> </a:t>
            </a:r>
            <a:r>
              <a:rPr lang="en-GB" dirty="0" err="1"/>
              <a:t>sy'n</a:t>
            </a:r>
            <a:r>
              <a:rPr lang="en-GB" dirty="0"/>
              <a:t> </a:t>
            </a:r>
            <a:r>
              <a:rPr lang="en-GB" dirty="0" err="1"/>
              <a:t>mabwysiadu</a:t>
            </a:r>
            <a:r>
              <a:rPr lang="en-GB" dirty="0"/>
              <a:t>.</a:t>
            </a:r>
            <a:r>
              <a:rPr lang="en-GB" baseline="0" dirty="0"/>
              <a:t> </a:t>
            </a:r>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2</a:t>
            </a:fld>
            <a:endParaRPr lang="en-GB"/>
          </a:p>
        </p:txBody>
      </p:sp>
    </p:spTree>
    <p:extLst>
      <p:ext uri="{BB962C8B-B14F-4D97-AF65-F5344CB8AC3E}">
        <p14:creationId xmlns:p14="http://schemas.microsoft.com/office/powerpoint/2010/main" val="229302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hyn rydym wedi'i ddysgu am y broses o ddatblygu'r ymennydd yn ein helpu i ddeall mwy am y rôl mae geneteg a'r amgylchedd yn ei chwarae yn y datblygiad hwnnw.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Mae </a:t>
            </a:r>
            <a:r>
              <a:rPr kumimoji="0" lang="cy-GB" sz="1200" b="1"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1" i="0" u="none" strike="noStrike" kern="1200" cap="none" spc="0" normalizeH="0" baseline="0" noProof="0" dirty="0">
                <a:ln>
                  <a:noFill/>
                </a:ln>
                <a:solidFill>
                  <a:prstClr val="black"/>
                </a:solidFill>
                <a:effectLst/>
                <a:uLnTx/>
                <a:uFillTx/>
                <a:latin typeface="+mn-lt"/>
                <a:ea typeface="+mn-ea"/>
                <a:cs typeface="+mn-cs"/>
              </a:rPr>
              <a:t> da bob amser yn arwain at ganlyniadau gwell pa bynnag anawsterau sydd gan y plentyn neu'r person ifanc.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diagram hwn o'r ymennydd yn dangos y camau yn natblygiad yr ymennydd.  Yn fras iawn mae'n datblygu o'r gwaelod i fyny.   Yn y </a:t>
            </a:r>
            <a:r>
              <a:rPr kumimoji="0" lang="cy-GB" sz="1200" b="0" i="0" u="none" strike="noStrike" kern="1200" cap="none" spc="0" normalizeH="0" baseline="0" noProof="0" dirty="0" err="1">
                <a:ln>
                  <a:noFill/>
                </a:ln>
                <a:solidFill>
                  <a:prstClr val="black"/>
                </a:solidFill>
                <a:effectLst/>
                <a:uLnTx/>
                <a:uFillTx/>
                <a:latin typeface="+mn-lt"/>
                <a:ea typeface="+mn-ea"/>
                <a:cs typeface="+mn-cs"/>
              </a:rPr>
              <a:t>ffetws</a:t>
            </a:r>
            <a:r>
              <a:rPr kumimoji="0" lang="cy-GB" sz="1200" b="0" i="0" u="none" strike="noStrike" kern="1200" cap="none" spc="0" normalizeH="0" baseline="0" noProof="0" dirty="0">
                <a:ln>
                  <a:noFill/>
                </a:ln>
                <a:solidFill>
                  <a:prstClr val="black"/>
                </a:solidFill>
                <a:effectLst/>
                <a:uLnTx/>
                <a:uFillTx/>
                <a:latin typeface="+mn-lt"/>
                <a:ea typeface="+mn-ea"/>
                <a:cs typeface="+mn-cs"/>
              </a:rPr>
              <a:t> mae'r niwronau'n cael eu creu ac yna'n mudo i ffurfio gwahanol rannau o'r ymennydd.  Wrth i'r niwronau fudo maen nhw hefyd yn gwahaniaethu neu'n arbenigo ac yn llywodraethu swyddogaethau penodol yn y corff mewn ymateb i signalau cemegol.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 cyntaf i ffurfio a rheoli'r swyddogaethau mwyaf cyntefig fel curiad y galon, anadlu yw coesyn yr ymennydd, mae hwn yn cael ei ffurfio'n llawn ar enedigaeth.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Nesaf, bydd canol yr ymennydd yn ffurfio gan ddilyn gyda’r ardal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limbig</a:t>
            </a:r>
            <a:r>
              <a:rPr kumimoji="0" lang="cy-GB" sz="1200" b="0" i="0" u="none" strike="noStrike" kern="1200" cap="none" spc="0" normalizeH="0" baseline="0" noProof="0" dirty="0">
                <a:ln>
                  <a:noFill/>
                </a:ln>
                <a:solidFill>
                  <a:prstClr val="black"/>
                </a:solidFill>
                <a:effectLst/>
                <a:uLnTx/>
                <a:uFillTx/>
                <a:latin typeface="+mn-lt"/>
                <a:ea typeface="+mn-ea"/>
                <a:cs typeface="+mn-cs"/>
              </a:rPr>
              <a:t> sy'n rheoli datblygiad emosiynol a system larwm yr ymennydd.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olaf, mae'r cortecs yn datblygu sef y rhan o'r ymennydd lle mae datrys problemau a dealltwriaeth yn digwydd.  Mae'r rhan hon o'r ymennydd yn datblygu'n llawer hwyrach ac nid yw wedi datblygu'n llawn tan yr </a:t>
            </a:r>
            <a:r>
              <a:rPr kumimoji="0" lang="cy-GB" sz="1200" b="0" i="0" u="none" strike="noStrike" kern="1200" cap="none" spc="0" normalizeH="0" baseline="0" noProof="0" dirty="0" err="1">
                <a:ln>
                  <a:noFill/>
                </a:ln>
                <a:solidFill>
                  <a:prstClr val="black"/>
                </a:solidFill>
                <a:effectLst/>
                <a:uLnTx/>
                <a:uFillTx/>
                <a:latin typeface="+mn-lt"/>
                <a:ea typeface="+mn-ea"/>
                <a:cs typeface="+mn-cs"/>
              </a:rPr>
              <a:t>ugeiniau</a:t>
            </a:r>
            <a:r>
              <a:rPr kumimoji="0" lang="cy-GB" sz="1200" b="0" i="0" u="none" strike="noStrike" kern="1200" cap="none" spc="0" normalizeH="0" baseline="0" noProof="0" dirty="0">
                <a:ln>
                  <a:noFill/>
                </a:ln>
                <a:solidFill>
                  <a:prstClr val="black"/>
                </a:solidFill>
                <a:effectLst/>
                <a:uLnTx/>
                <a:uFillTx/>
                <a:latin typeface="+mn-lt"/>
                <a:ea typeface="+mn-ea"/>
                <a:cs typeface="+mn-cs"/>
              </a:rPr>
              <a:t> canol.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Felly, fel enghraifft, bydd babanod yn teimlo poen ac yn crio os ydyn nhw’n cyffwrdd â gwrthrych poeth, ond mae angen ymyriad oedolyn i egluro eu bod yn teimlo poen OHERWYDD eu bod wedi cyffwrdd â'r gwrthrych hwnnw.  Nid yw'r baban yn deall ac ni all weithio allan pam mae rhywbeth yn brifo gan nad oes </a:t>
            </a:r>
            <a:r>
              <a:rPr kumimoji="0" lang="cy-GB" sz="1200" b="0" i="0" u="none" strike="noStrike" kern="1200" cap="none" spc="0" normalizeH="0" baseline="0" noProof="0" dirty="0" err="1">
                <a:ln>
                  <a:noFill/>
                </a:ln>
                <a:solidFill>
                  <a:prstClr val="black"/>
                </a:solidFill>
                <a:effectLst/>
                <a:uLnTx/>
                <a:uFillTx/>
                <a:latin typeface="+mn-lt"/>
                <a:ea typeface="+mn-ea"/>
                <a:cs typeface="+mn-cs"/>
              </a:rPr>
              <a:t>ganddo'r</a:t>
            </a:r>
            <a:r>
              <a:rPr kumimoji="0" lang="cy-GB" sz="1200" b="0" i="0" u="none" strike="noStrike" kern="1200" cap="none" spc="0" normalizeH="0" baseline="0" noProof="0" dirty="0">
                <a:ln>
                  <a:noFill/>
                </a:ln>
                <a:solidFill>
                  <a:prstClr val="black"/>
                </a:solidFill>
                <a:effectLst/>
                <a:uLnTx/>
                <a:uFillTx/>
                <a:latin typeface="+mn-lt"/>
                <a:ea typeface="+mn-ea"/>
                <a:cs typeface="+mn-cs"/>
              </a:rPr>
              <a:t> wybodaeth a’r pŵer rhesymu i weithio hyn allan.  Mae angen ymennydd mwy datblygedig arnynt i'w helpu i ddysgu felly mae'r oedolyn sy'n gofalu amdanyn nhw'n eu helpu i wneud synnwyr ohono.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datblygiadau'n dechrau ar ddiwrnod 3 wedi’r </a:t>
            </a:r>
            <a:r>
              <a:rPr kumimoji="0" lang="cy-GB" sz="1200" b="0" i="0" u="none" strike="noStrike" kern="1200" cap="none" spc="0" normalizeH="0" baseline="0" noProof="0" dirty="0" err="1">
                <a:ln>
                  <a:noFill/>
                </a:ln>
                <a:solidFill>
                  <a:prstClr val="black"/>
                </a:solidFill>
                <a:effectLst/>
                <a:uLnTx/>
                <a:uFillTx/>
                <a:latin typeface="+mn-lt"/>
                <a:ea typeface="+mn-ea"/>
                <a:cs typeface="+mn-cs"/>
              </a:rPr>
              <a:t>ffetws</a:t>
            </a:r>
            <a:r>
              <a:rPr kumimoji="0" lang="cy-GB" sz="1200" b="0" i="0" u="none" strike="noStrike" kern="1200" cap="none" spc="0" normalizeH="0" baseline="0" noProof="0" dirty="0">
                <a:ln>
                  <a:noFill/>
                </a:ln>
                <a:solidFill>
                  <a:prstClr val="black"/>
                </a:solidFill>
                <a:effectLst/>
                <a:uLnTx/>
                <a:uFillTx/>
                <a:latin typeface="+mn-lt"/>
                <a:ea typeface="+mn-ea"/>
                <a:cs typeface="+mn-cs"/>
              </a:rPr>
              <a:t> ffurfio ac erbyn i'r babi gael ei eni mae rhannau isaf y system nerfol wedi datblygu'n dda tra bod y rhannau uwch (y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limbig</a:t>
            </a:r>
            <a:r>
              <a:rPr kumimoji="0" lang="cy-GB" sz="1200" b="0" i="0" u="none" strike="noStrike" kern="1200" cap="none" spc="0" normalizeH="0" baseline="0" noProof="0" dirty="0">
                <a:ln>
                  <a:noFill/>
                </a:ln>
                <a:solidFill>
                  <a:prstClr val="black"/>
                </a:solidFill>
                <a:effectLst/>
                <a:uLnTx/>
                <a:uFillTx/>
                <a:latin typeface="+mn-lt"/>
                <a:ea typeface="+mn-ea"/>
                <a:cs typeface="+mn-cs"/>
              </a:rPr>
              <a:t> a'r cortecs barlys) yn dal braidd yn gyntefig</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12</a:t>
            </a:fld>
            <a:endParaRPr lang="en-GB"/>
          </a:p>
        </p:txBody>
      </p:sp>
    </p:spTree>
    <p:extLst>
      <p:ext uri="{BB962C8B-B14F-4D97-AF65-F5344CB8AC3E}">
        <p14:creationId xmlns:p14="http://schemas.microsoft.com/office/powerpoint/2010/main" val="363998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Yr</a:t>
            </a:r>
            <a:r>
              <a:rPr lang="en-GB" dirty="0"/>
              <a:t> amygdala </a:t>
            </a:r>
            <a:r>
              <a:rPr lang="en-GB" dirty="0" err="1"/>
              <a:t>yw</a:t>
            </a:r>
            <a:r>
              <a:rPr lang="en-GB" dirty="0"/>
              <a:t> </a:t>
            </a:r>
            <a:r>
              <a:rPr lang="en-GB" dirty="0" err="1"/>
              <a:t>canolfan</a:t>
            </a:r>
            <a:r>
              <a:rPr lang="en-GB" dirty="0"/>
              <a:t> </a:t>
            </a:r>
            <a:r>
              <a:rPr lang="en-GB" dirty="0" err="1"/>
              <a:t>ofn</a:t>
            </a:r>
            <a:r>
              <a:rPr lang="en-GB" dirty="0"/>
              <a:t> </a:t>
            </a:r>
            <a:r>
              <a:rPr lang="en-GB" dirty="0" err="1"/>
              <a:t>yr</a:t>
            </a:r>
            <a:r>
              <a:rPr lang="en-GB" dirty="0"/>
              <a:t> </a:t>
            </a:r>
            <a:r>
              <a:rPr lang="en-GB" dirty="0" err="1"/>
              <a:t>ymennydd</a:t>
            </a:r>
            <a:r>
              <a:rPr lang="en-GB" dirty="0"/>
              <a:t>.  </a:t>
            </a:r>
            <a:r>
              <a:rPr lang="en-GB" dirty="0" err="1"/>
              <a:t>Mae'n</a:t>
            </a:r>
            <a:r>
              <a:rPr lang="en-GB" dirty="0"/>
              <a:t> </a:t>
            </a:r>
            <a:r>
              <a:rPr lang="en-GB" dirty="0" err="1"/>
              <a:t>ganolog</a:t>
            </a:r>
            <a:r>
              <a:rPr lang="en-GB" dirty="0"/>
              <a:t> </a:t>
            </a:r>
            <a:r>
              <a:rPr lang="en-GB" dirty="0" err="1"/>
              <a:t>i</a:t>
            </a:r>
            <a:r>
              <a:rPr lang="en-GB" dirty="0"/>
              <a:t> system </a:t>
            </a:r>
            <a:r>
              <a:rPr lang="en-GB" dirty="0" err="1"/>
              <a:t>straen</a:t>
            </a:r>
            <a:r>
              <a:rPr lang="en-GB" dirty="0"/>
              <a:t> y </a:t>
            </a:r>
            <a:r>
              <a:rPr lang="en-GB" dirty="0" err="1"/>
              <a:t>corff</a:t>
            </a:r>
            <a:r>
              <a:rPr lang="en-GB" dirty="0"/>
              <a:t>.  </a:t>
            </a:r>
            <a:r>
              <a:rPr lang="en-GB" dirty="0" err="1"/>
              <a:t>Mae'n</a:t>
            </a:r>
            <a:r>
              <a:rPr lang="en-GB" dirty="0"/>
              <a:t> </a:t>
            </a:r>
            <a:r>
              <a:rPr lang="en-GB" dirty="0" err="1"/>
              <a:t>ddefnyddiol</a:t>
            </a:r>
            <a:r>
              <a:rPr lang="en-GB" dirty="0"/>
              <a:t> </a:t>
            </a:r>
            <a:r>
              <a:rPr lang="en-GB" dirty="0" err="1"/>
              <a:t>gan</a:t>
            </a:r>
            <a:r>
              <a:rPr lang="en-GB" dirty="0"/>
              <a:t> </a:t>
            </a:r>
            <a:r>
              <a:rPr lang="en-GB" dirty="0" err="1"/>
              <a:t>ei</a:t>
            </a:r>
            <a:r>
              <a:rPr lang="en-GB" dirty="0"/>
              <a:t> </a:t>
            </a:r>
            <a:r>
              <a:rPr lang="en-GB" dirty="0" err="1"/>
              <a:t>fod</a:t>
            </a:r>
            <a:r>
              <a:rPr lang="en-GB" dirty="0"/>
              <a:t> </a:t>
            </a:r>
            <a:r>
              <a:rPr lang="en-GB" dirty="0" err="1"/>
              <a:t>yn</a:t>
            </a:r>
            <a:r>
              <a:rPr lang="en-GB" dirty="0"/>
              <a:t> </a:t>
            </a:r>
            <a:r>
              <a:rPr lang="en-GB" dirty="0" err="1"/>
              <a:t>ein</a:t>
            </a:r>
            <a:r>
              <a:rPr lang="en-GB" dirty="0"/>
              <a:t> </a:t>
            </a:r>
            <a:r>
              <a:rPr lang="en-GB" dirty="0" err="1"/>
              <a:t>helpu</a:t>
            </a:r>
            <a:r>
              <a:rPr lang="en-GB" dirty="0"/>
              <a:t> </a:t>
            </a:r>
            <a:r>
              <a:rPr lang="en-GB" dirty="0" err="1"/>
              <a:t>i</a:t>
            </a:r>
            <a:r>
              <a:rPr lang="en-GB" dirty="0"/>
              <a:t> </a:t>
            </a:r>
            <a:r>
              <a:rPr lang="en-GB" dirty="0" err="1"/>
              <a:t>nodi</a:t>
            </a:r>
            <a:r>
              <a:rPr lang="en-GB" dirty="0"/>
              <a:t> ac </a:t>
            </a:r>
            <a:r>
              <a:rPr lang="en-GB" dirty="0" err="1"/>
              <a:t>ymateb</a:t>
            </a:r>
            <a:r>
              <a:rPr lang="en-GB" dirty="0"/>
              <a:t> </a:t>
            </a:r>
            <a:r>
              <a:rPr lang="en-GB" dirty="0" err="1"/>
              <a:t>yn</a:t>
            </a:r>
            <a:r>
              <a:rPr lang="en-GB" dirty="0"/>
              <a:t> </a:t>
            </a:r>
            <a:r>
              <a:rPr lang="en-GB" dirty="0" err="1"/>
              <a:t>gyflym</a:t>
            </a:r>
            <a:r>
              <a:rPr lang="en-GB" dirty="0"/>
              <a:t> </a:t>
            </a:r>
            <a:r>
              <a:rPr lang="en-GB" dirty="0" err="1"/>
              <a:t>i</a:t>
            </a:r>
            <a:r>
              <a:rPr lang="en-GB" dirty="0"/>
              <a:t> </a:t>
            </a:r>
            <a:r>
              <a:rPr lang="en-GB" dirty="0" err="1"/>
              <a:t>berygl</a:t>
            </a:r>
            <a:r>
              <a:rPr lang="en-GB" dirty="0"/>
              <a:t> </a:t>
            </a:r>
            <a:r>
              <a:rPr lang="en-GB" dirty="0" err="1"/>
              <a:t>ond</a:t>
            </a:r>
            <a:r>
              <a:rPr lang="en-GB" dirty="0"/>
              <a:t> </a:t>
            </a:r>
            <a:r>
              <a:rPr lang="en-GB" dirty="0" err="1"/>
              <a:t>os</a:t>
            </a:r>
            <a:r>
              <a:rPr lang="en-GB" dirty="0"/>
              <a:t> </a:t>
            </a:r>
            <a:r>
              <a:rPr lang="en-GB" dirty="0" err="1"/>
              <a:t>bydd</a:t>
            </a:r>
            <a:r>
              <a:rPr lang="en-GB" dirty="0"/>
              <a:t> </a:t>
            </a:r>
            <a:r>
              <a:rPr lang="en-GB" dirty="0" err="1"/>
              <a:t>yn</a:t>
            </a:r>
            <a:r>
              <a:rPr lang="en-GB" dirty="0"/>
              <a:t> </a:t>
            </a:r>
            <a:r>
              <a:rPr lang="en-GB" dirty="0" err="1"/>
              <a:t>cael</a:t>
            </a:r>
            <a:r>
              <a:rPr lang="en-GB" dirty="0"/>
              <a:t> </a:t>
            </a:r>
            <a:r>
              <a:rPr lang="en-GB" dirty="0" err="1"/>
              <a:t>ei</a:t>
            </a:r>
            <a:r>
              <a:rPr lang="en-GB" dirty="0"/>
              <a:t> </a:t>
            </a:r>
            <a:r>
              <a:rPr lang="en-GB" dirty="0" err="1"/>
              <a:t>actifadu'n</a:t>
            </a:r>
            <a:r>
              <a:rPr lang="en-GB" dirty="0"/>
              <a:t> </a:t>
            </a:r>
            <a:r>
              <a:rPr lang="en-GB" dirty="0" err="1"/>
              <a:t>rhy</a:t>
            </a:r>
            <a:r>
              <a:rPr lang="en-GB" dirty="0"/>
              <a:t> </a:t>
            </a:r>
            <a:r>
              <a:rPr lang="en-GB" dirty="0" err="1"/>
              <a:t>aml</a:t>
            </a:r>
            <a:r>
              <a:rPr lang="en-GB" dirty="0"/>
              <a:t> a </a:t>
            </a:r>
            <a:r>
              <a:rPr lang="en-GB" dirty="0" err="1"/>
              <a:t>thros</a:t>
            </a:r>
            <a:r>
              <a:rPr lang="en-GB" dirty="0"/>
              <a:t> </a:t>
            </a:r>
            <a:r>
              <a:rPr lang="en-GB" dirty="0" err="1"/>
              <a:t>gyfnod</a:t>
            </a:r>
            <a:r>
              <a:rPr lang="en-GB" dirty="0"/>
              <a:t> </a:t>
            </a:r>
            <a:r>
              <a:rPr lang="en-GB" dirty="0" err="1"/>
              <a:t>rhy</a:t>
            </a:r>
            <a:r>
              <a:rPr lang="en-GB" dirty="0"/>
              <a:t> </a:t>
            </a:r>
            <a:r>
              <a:rPr lang="en-GB" dirty="0" err="1"/>
              <a:t>hir</a:t>
            </a:r>
            <a:r>
              <a:rPr lang="en-GB" dirty="0"/>
              <a:t> gall </a:t>
            </a:r>
            <a:r>
              <a:rPr lang="en-GB" dirty="0" err="1"/>
              <a:t>ddod</a:t>
            </a:r>
            <a:r>
              <a:rPr lang="en-GB" dirty="0"/>
              <a:t> </a:t>
            </a:r>
            <a:r>
              <a:rPr lang="en-GB" dirty="0" err="1"/>
              <a:t>yn</a:t>
            </a:r>
            <a:r>
              <a:rPr lang="en-GB" dirty="0"/>
              <a:t> </a:t>
            </a:r>
            <a:r>
              <a:rPr lang="en-GB" dirty="0" err="1"/>
              <a:t>orfywiog</a:t>
            </a:r>
            <a:r>
              <a:rPr lang="en-GB" dirty="0"/>
              <a:t> ac </a:t>
            </a:r>
            <a:r>
              <a:rPr lang="en-GB" dirty="0" err="1"/>
              <a:t>mae'n</a:t>
            </a:r>
            <a:r>
              <a:rPr lang="en-GB" dirty="0"/>
              <a:t> </a:t>
            </a:r>
            <a:r>
              <a:rPr lang="en-GB" dirty="0" err="1"/>
              <a:t>dechrau</a:t>
            </a:r>
            <a:r>
              <a:rPr lang="en-GB" dirty="0"/>
              <a:t> </a:t>
            </a:r>
            <a:r>
              <a:rPr lang="en-GB" dirty="0" err="1"/>
              <a:t>creu</a:t>
            </a:r>
            <a:r>
              <a:rPr lang="en-GB" dirty="0"/>
              <a:t> </a:t>
            </a:r>
            <a:r>
              <a:rPr lang="en-GB" dirty="0" err="1"/>
              <a:t>llanast</a:t>
            </a:r>
            <a:r>
              <a:rPr lang="en-GB" dirty="0"/>
              <a:t> </a:t>
            </a:r>
            <a:r>
              <a:rPr lang="en-GB" dirty="0" err="1"/>
              <a:t>o'i</a:t>
            </a:r>
            <a:r>
              <a:rPr lang="en-GB" dirty="0"/>
              <a:t> </a:t>
            </a:r>
            <a:r>
              <a:rPr lang="en-GB" dirty="0" err="1"/>
              <a:t>ragfynegiadau</a:t>
            </a:r>
            <a:r>
              <a:rPr lang="en-GB" dirty="0"/>
              <a:t> </a:t>
            </a:r>
            <a:r>
              <a:rPr lang="en-GB" dirty="0" err="1"/>
              <a:t>ynghylch</a:t>
            </a:r>
            <a:r>
              <a:rPr lang="en-GB" dirty="0"/>
              <a:t> pa </a:t>
            </a:r>
            <a:r>
              <a:rPr lang="en-GB" dirty="0" err="1"/>
              <a:t>bethau</a:t>
            </a:r>
            <a:r>
              <a:rPr lang="en-GB" dirty="0"/>
              <a:t> </a:t>
            </a:r>
            <a:r>
              <a:rPr lang="en-GB" dirty="0" err="1"/>
              <a:t>sy'n</a:t>
            </a:r>
            <a:r>
              <a:rPr lang="en-GB" dirty="0"/>
              <a:t> </a:t>
            </a:r>
            <a:r>
              <a:rPr lang="en-GB" dirty="0" err="1"/>
              <a:t>beryglus</a:t>
            </a:r>
            <a:r>
              <a:rPr lang="en-GB" dirty="0"/>
              <a:t> a </a:t>
            </a:r>
            <a:r>
              <a:rPr lang="en-GB" dirty="0" err="1"/>
              <a:t>pha</a:t>
            </a:r>
            <a:r>
              <a:rPr lang="en-GB" dirty="0"/>
              <a:t> </a:t>
            </a:r>
            <a:r>
              <a:rPr lang="en-GB" dirty="0" err="1"/>
              <a:t>bethau</a:t>
            </a:r>
            <a:r>
              <a:rPr lang="en-GB" dirty="0"/>
              <a:t> </a:t>
            </a:r>
            <a:r>
              <a:rPr lang="en-GB" dirty="0" err="1"/>
              <a:t>nad</a:t>
            </a:r>
            <a:r>
              <a:rPr lang="en-GB" dirty="0"/>
              <a:t> </a:t>
            </a:r>
            <a:r>
              <a:rPr lang="en-GB" dirty="0" err="1"/>
              <a:t>ydynt</a:t>
            </a:r>
            <a:r>
              <a:rPr lang="en-GB" dirty="0"/>
              <a:t> </a:t>
            </a:r>
            <a:r>
              <a:rPr lang="en-GB" dirty="0" err="1"/>
              <a:t>yn</a:t>
            </a:r>
            <a:r>
              <a:rPr lang="en-GB" dirty="0"/>
              <a:t> </a:t>
            </a:r>
            <a:r>
              <a:rPr lang="en-GB" dirty="0" err="1"/>
              <a:t>beryglus</a:t>
            </a:r>
            <a:r>
              <a:rPr lang="en-GB" dirty="0"/>
              <a:t>.   </a:t>
            </a:r>
            <a:r>
              <a:rPr lang="en-GB" dirty="0" err="1"/>
              <a:t>Mae'n</a:t>
            </a:r>
            <a:r>
              <a:rPr lang="en-GB" dirty="0"/>
              <a:t> </a:t>
            </a:r>
            <a:r>
              <a:rPr lang="en-GB" dirty="0" err="1"/>
              <a:t>anfon</a:t>
            </a:r>
            <a:r>
              <a:rPr lang="en-GB" dirty="0"/>
              <a:t> </a:t>
            </a:r>
            <a:r>
              <a:rPr lang="en-GB" dirty="0" err="1"/>
              <a:t>larymau</a:t>
            </a:r>
            <a:r>
              <a:rPr lang="en-GB" dirty="0"/>
              <a:t> </a:t>
            </a:r>
            <a:r>
              <a:rPr lang="en-GB" dirty="0" err="1"/>
              <a:t>ffug</a:t>
            </a:r>
            <a:r>
              <a:rPr lang="en-GB" dirty="0"/>
              <a:t> </a:t>
            </a:r>
            <a:r>
              <a:rPr lang="en-GB" dirty="0" err="1"/>
              <a:t>i'r</a:t>
            </a:r>
            <a:r>
              <a:rPr lang="en-GB" dirty="0"/>
              <a:t> </a:t>
            </a:r>
            <a:r>
              <a:rPr lang="en-GB" dirty="0" err="1"/>
              <a:t>corff</a:t>
            </a:r>
            <a:r>
              <a:rPr lang="en-GB" dirty="0"/>
              <a:t> ac </a:t>
            </a:r>
            <a:r>
              <a:rPr lang="en-GB" dirty="0" err="1"/>
              <a:t>yn</a:t>
            </a:r>
            <a:r>
              <a:rPr lang="en-GB" dirty="0"/>
              <a:t> </a:t>
            </a:r>
            <a:r>
              <a:rPr lang="en-GB" dirty="0" err="1"/>
              <a:t>achosi</a:t>
            </a:r>
            <a:r>
              <a:rPr lang="en-GB" dirty="0"/>
              <a:t> </a:t>
            </a:r>
            <a:r>
              <a:rPr lang="en-GB" dirty="0" err="1"/>
              <a:t>i’r</a:t>
            </a:r>
            <a:r>
              <a:rPr lang="en-GB" dirty="0"/>
              <a:t> </a:t>
            </a:r>
            <a:r>
              <a:rPr lang="en-GB" dirty="0" err="1"/>
              <a:t>systemau</a:t>
            </a:r>
            <a:r>
              <a:rPr lang="en-GB" dirty="0"/>
              <a:t> </a:t>
            </a:r>
            <a:r>
              <a:rPr lang="en-GB" dirty="0" err="1"/>
              <a:t>straen</a:t>
            </a:r>
            <a:r>
              <a:rPr lang="en-GB" dirty="0"/>
              <a:t> </a:t>
            </a:r>
            <a:r>
              <a:rPr lang="en-GB" dirty="0" err="1"/>
              <a:t>eraill</a:t>
            </a:r>
            <a:r>
              <a:rPr lang="en-GB" dirty="0"/>
              <a:t> </a:t>
            </a:r>
            <a:r>
              <a:rPr lang="en-GB" dirty="0" err="1"/>
              <a:t>ddechrau</a:t>
            </a:r>
            <a:r>
              <a:rPr lang="en-GB" dirty="0"/>
              <a:t> </a:t>
            </a:r>
            <a:r>
              <a:rPr lang="en-GB" dirty="0" err="1"/>
              <a:t>gweithio</a:t>
            </a:r>
            <a:r>
              <a:rPr lang="en-GB" dirty="0"/>
              <a:t>, a dyna pam </a:t>
            </a:r>
            <a:r>
              <a:rPr lang="en-GB" dirty="0" err="1"/>
              <a:t>ein</a:t>
            </a:r>
            <a:r>
              <a:rPr lang="en-GB" dirty="0"/>
              <a:t> bod </a:t>
            </a:r>
            <a:r>
              <a:rPr lang="en-GB" dirty="0" err="1"/>
              <a:t>yn</a:t>
            </a:r>
            <a:r>
              <a:rPr lang="en-GB" dirty="0"/>
              <a:t> </a:t>
            </a:r>
            <a:r>
              <a:rPr lang="en-GB" dirty="0" err="1"/>
              <a:t>dweud</a:t>
            </a:r>
            <a:r>
              <a:rPr lang="en-GB" dirty="0"/>
              <a:t> bod y system </a:t>
            </a:r>
            <a:r>
              <a:rPr lang="en-GB" dirty="0" err="1"/>
              <a:t>straen</a:t>
            </a:r>
            <a:r>
              <a:rPr lang="en-GB" dirty="0"/>
              <a:t> </a:t>
            </a:r>
            <a:r>
              <a:rPr lang="en-GB" dirty="0" err="1"/>
              <a:t>wedi</a:t>
            </a:r>
            <a:r>
              <a:rPr lang="en-GB" dirty="0"/>
              <a:t> </a:t>
            </a:r>
            <a:r>
              <a:rPr lang="en-GB" dirty="0" err="1"/>
              <a:t>dechrau</a:t>
            </a:r>
            <a:r>
              <a:rPr lang="en-GB" dirty="0"/>
              <a:t> </a:t>
            </a:r>
            <a:r>
              <a:rPr lang="en-GB" dirty="0" err="1"/>
              <a:t>mynd</a:t>
            </a:r>
            <a:r>
              <a:rPr lang="en-GB" dirty="0"/>
              <a:t> </a:t>
            </a:r>
            <a:r>
              <a:rPr lang="en-GB" dirty="0" err="1"/>
              <a:t>yn</a:t>
            </a:r>
            <a:r>
              <a:rPr lang="en-GB" dirty="0"/>
              <a:t> </a:t>
            </a:r>
            <a:r>
              <a:rPr lang="en-GB" dirty="0" err="1"/>
              <a:t>gamweithredol</a:t>
            </a:r>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13</a:t>
            </a:fld>
            <a:endParaRPr lang="en-GB"/>
          </a:p>
        </p:txBody>
      </p:sp>
    </p:spTree>
    <p:extLst>
      <p:ext uri="{BB962C8B-B14F-4D97-AF65-F5344CB8AC3E}">
        <p14:creationId xmlns:p14="http://schemas.microsoft.com/office/powerpoint/2010/main" val="4857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Dilynwch</a:t>
            </a:r>
            <a:r>
              <a:rPr lang="en-GB" dirty="0"/>
              <a:t> y </a:t>
            </a:r>
            <a:r>
              <a:rPr lang="en-GB" dirty="0" err="1"/>
              <a:t>ddolen</a:t>
            </a:r>
            <a:r>
              <a:rPr lang="en-GB" dirty="0"/>
              <a:t> hon https://www.youtube.com/watch?v=gm9CIJ74Oxw </a:t>
            </a:r>
            <a:r>
              <a:rPr lang="en-GB" dirty="0" err="1"/>
              <a:t>i</a:t>
            </a:r>
            <a:r>
              <a:rPr lang="en-GB" dirty="0"/>
              <a:t> weld </a:t>
            </a:r>
            <a:r>
              <a:rPr lang="en-GB" dirty="0" err="1"/>
              <a:t>fideo</a:t>
            </a:r>
            <a:r>
              <a:rPr lang="en-GB" dirty="0"/>
              <a:t> Dan Siegel am </a:t>
            </a:r>
            <a:r>
              <a:rPr lang="en-GB" dirty="0" err="1"/>
              <a:t>yr</a:t>
            </a:r>
            <a:r>
              <a:rPr lang="en-GB" dirty="0"/>
              <a:t> </a:t>
            </a:r>
            <a:r>
              <a:rPr lang="en-GB" dirty="0" err="1"/>
              <a:t>ymennydd</a:t>
            </a:r>
            <a:r>
              <a:rPr lang="en-GB" dirty="0"/>
              <a:t>.</a:t>
            </a:r>
          </a:p>
          <a:p>
            <a:endParaRPr lang="en-GB" dirty="0"/>
          </a:p>
          <a:p>
            <a:r>
              <a:rPr lang="en-GB" dirty="0" err="1"/>
              <a:t>Meddyliwch</a:t>
            </a:r>
            <a:r>
              <a:rPr lang="en-GB" dirty="0"/>
              <a:t> </a:t>
            </a:r>
            <a:r>
              <a:rPr lang="en-GB" dirty="0" err="1"/>
              <a:t>sut</a:t>
            </a:r>
            <a:r>
              <a:rPr lang="en-GB" dirty="0"/>
              <a:t> y gall plant “</a:t>
            </a:r>
            <a:r>
              <a:rPr lang="en-GB" dirty="0" err="1"/>
              <a:t>Golli</a:t>
            </a:r>
            <a:r>
              <a:rPr lang="en-GB" dirty="0"/>
              <a:t> </a:t>
            </a:r>
            <a:r>
              <a:rPr lang="en-GB" dirty="0" err="1"/>
              <a:t>eu</a:t>
            </a:r>
            <a:r>
              <a:rPr lang="en-GB" dirty="0"/>
              <a:t> </a:t>
            </a:r>
            <a:r>
              <a:rPr lang="en-GB" dirty="0" err="1"/>
              <a:t>limpin</a:t>
            </a:r>
            <a:r>
              <a:rPr lang="en-GB" dirty="0"/>
              <a:t>” ac </a:t>
            </a:r>
            <a:r>
              <a:rPr lang="en-GB" dirty="0" err="1"/>
              <a:t>ystyried</a:t>
            </a:r>
            <a:r>
              <a:rPr lang="en-GB" dirty="0"/>
              <a:t> </a:t>
            </a:r>
            <a:r>
              <a:rPr lang="en-GB" dirty="0" err="1"/>
              <a:t>p’un</a:t>
            </a:r>
            <a:r>
              <a:rPr lang="en-GB" dirty="0"/>
              <a:t> a </a:t>
            </a:r>
            <a:r>
              <a:rPr lang="en-GB" dirty="0" err="1"/>
              <a:t>fyddai’n</a:t>
            </a:r>
            <a:r>
              <a:rPr lang="en-GB" dirty="0"/>
              <a:t> </a:t>
            </a:r>
            <a:r>
              <a:rPr lang="en-GB" dirty="0" err="1"/>
              <a:t>bosibl</a:t>
            </a:r>
            <a:r>
              <a:rPr lang="en-GB" dirty="0"/>
              <a:t> </a:t>
            </a:r>
            <a:r>
              <a:rPr lang="en-GB" dirty="0" err="1"/>
              <a:t>i</a:t>
            </a:r>
            <a:r>
              <a:rPr lang="en-GB" dirty="0"/>
              <a:t> chi </a:t>
            </a:r>
            <a:r>
              <a:rPr lang="en-GB" dirty="0" err="1"/>
              <a:t>ddefnyddio'r</a:t>
            </a:r>
            <a:r>
              <a:rPr lang="en-GB" dirty="0"/>
              <a:t> clip </a:t>
            </a:r>
            <a:r>
              <a:rPr lang="en-GB" dirty="0" err="1"/>
              <a:t>hwn</a:t>
            </a:r>
            <a:r>
              <a:rPr lang="en-GB" dirty="0"/>
              <a:t> </a:t>
            </a:r>
            <a:r>
              <a:rPr lang="en-GB" dirty="0" err="1"/>
              <a:t>gyda'ch</a:t>
            </a:r>
            <a:r>
              <a:rPr lang="en-GB" dirty="0"/>
              <a:t> </a:t>
            </a:r>
            <a:r>
              <a:rPr lang="en-GB" dirty="0" err="1"/>
              <a:t>plentyn</a:t>
            </a:r>
            <a:r>
              <a:rPr lang="en-GB" dirty="0"/>
              <a:t> </a:t>
            </a:r>
            <a:r>
              <a:rPr lang="en-GB" dirty="0" err="1"/>
              <a:t>i'w</a:t>
            </a:r>
            <a:r>
              <a:rPr lang="en-GB" dirty="0"/>
              <a:t> </a:t>
            </a:r>
            <a:r>
              <a:rPr lang="en-GB" dirty="0" err="1"/>
              <a:t>helpu</a:t>
            </a:r>
            <a:r>
              <a:rPr lang="en-GB" dirty="0"/>
              <a:t> </a:t>
            </a:r>
            <a:r>
              <a:rPr lang="en-GB" dirty="0" err="1"/>
              <a:t>i</a:t>
            </a:r>
            <a:r>
              <a:rPr lang="en-GB" dirty="0"/>
              <a:t> </a:t>
            </a:r>
            <a:r>
              <a:rPr lang="en-GB" dirty="0" err="1"/>
              <a:t>ddeall</a:t>
            </a:r>
            <a:r>
              <a:rPr lang="en-GB" dirty="0"/>
              <a:t> pam </a:t>
            </a:r>
            <a:r>
              <a:rPr lang="en-GB" dirty="0" err="1"/>
              <a:t>ei</a:t>
            </a:r>
            <a:r>
              <a:rPr lang="en-GB" dirty="0"/>
              <a:t> </a:t>
            </a:r>
            <a:r>
              <a:rPr lang="en-GB" dirty="0" err="1"/>
              <a:t>fod</a:t>
            </a:r>
            <a:r>
              <a:rPr lang="en-GB" dirty="0"/>
              <a:t> </a:t>
            </a:r>
            <a:r>
              <a:rPr lang="en-GB" dirty="0" err="1"/>
              <a:t>yn</a:t>
            </a:r>
            <a:r>
              <a:rPr lang="en-GB" dirty="0"/>
              <a:t> </a:t>
            </a:r>
            <a:r>
              <a:rPr lang="en-GB" dirty="0" err="1"/>
              <a:t>troi</a:t>
            </a:r>
            <a:r>
              <a:rPr lang="en-GB" dirty="0"/>
              <a:t> o </a:t>
            </a:r>
            <a:r>
              <a:rPr lang="en-GB" dirty="0" err="1"/>
              <a:t>fod</a:t>
            </a:r>
            <a:r>
              <a:rPr lang="en-GB" dirty="0"/>
              <a:t> </a:t>
            </a:r>
            <a:r>
              <a:rPr lang="en-GB" dirty="0" err="1"/>
              <a:t>yn</a:t>
            </a:r>
            <a:r>
              <a:rPr lang="en-GB" dirty="0"/>
              <a:t> </a:t>
            </a:r>
            <a:r>
              <a:rPr lang="en-GB" dirty="0" err="1"/>
              <a:t>dawel</a:t>
            </a:r>
            <a:r>
              <a:rPr lang="en-GB" dirty="0"/>
              <a:t> </a:t>
            </a:r>
            <a:r>
              <a:rPr lang="en-GB" dirty="0" err="1"/>
              <a:t>i</a:t>
            </a:r>
            <a:r>
              <a:rPr lang="en-GB" dirty="0"/>
              <a:t> </a:t>
            </a:r>
            <a:r>
              <a:rPr lang="en-GB" dirty="0" err="1"/>
              <a:t>anhrefn</a:t>
            </a:r>
            <a:r>
              <a:rPr lang="en-GB" dirty="0"/>
              <a:t> </a:t>
            </a:r>
            <a:r>
              <a:rPr lang="en-GB" dirty="0" err="1"/>
              <a:t>mewn</a:t>
            </a:r>
            <a:r>
              <a:rPr lang="en-GB" dirty="0"/>
              <a:t> </a:t>
            </a:r>
            <a:r>
              <a:rPr lang="en-GB" dirty="0" err="1"/>
              <a:t>cyn</a:t>
            </a:r>
            <a:r>
              <a:rPr lang="en-GB" dirty="0"/>
              <a:t> </a:t>
            </a:r>
            <a:r>
              <a:rPr lang="en-GB" dirty="0" err="1"/>
              <a:t>lleied</a:t>
            </a:r>
            <a:r>
              <a:rPr lang="en-GB" dirty="0"/>
              <a:t> o </a:t>
            </a:r>
            <a:r>
              <a:rPr lang="en-GB" dirty="0" err="1"/>
              <a:t>amser</a:t>
            </a:r>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14</a:t>
            </a:fld>
            <a:endParaRPr lang="en-GB"/>
          </a:p>
        </p:txBody>
      </p:sp>
    </p:spTree>
    <p:extLst>
      <p:ext uri="{BB962C8B-B14F-4D97-AF65-F5344CB8AC3E}">
        <p14:creationId xmlns:p14="http://schemas.microsoft.com/office/powerpoint/2010/main" val="256171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Felly </a:t>
            </a:r>
            <a:r>
              <a:rPr lang="en-GB" dirty="0" err="1"/>
              <a:t>mae</a:t>
            </a:r>
            <a:r>
              <a:rPr lang="en-GB" dirty="0"/>
              <a:t> </a:t>
            </a:r>
            <a:r>
              <a:rPr lang="en-GB" dirty="0" err="1"/>
              <a:t>gennym</a:t>
            </a:r>
            <a:r>
              <a:rPr lang="en-GB" dirty="0"/>
              <a:t> </a:t>
            </a:r>
            <a:r>
              <a:rPr lang="en-GB" dirty="0" err="1"/>
              <a:t>ni’r</a:t>
            </a:r>
            <a:r>
              <a:rPr lang="en-GB" dirty="0"/>
              <a:t> </a:t>
            </a:r>
            <a:r>
              <a:rPr lang="en-GB" dirty="0" err="1"/>
              <a:t>syniad</a:t>
            </a:r>
            <a:r>
              <a:rPr lang="en-GB" dirty="0"/>
              <a:t> </a:t>
            </a:r>
            <a:r>
              <a:rPr lang="en-GB" dirty="0" err="1"/>
              <a:t>hwn</a:t>
            </a:r>
            <a:r>
              <a:rPr lang="en-GB" dirty="0"/>
              <a:t> </a:t>
            </a:r>
            <a:r>
              <a:rPr lang="en-GB" dirty="0" err="1"/>
              <a:t>o'r</a:t>
            </a:r>
            <a:r>
              <a:rPr lang="en-GB" dirty="0"/>
              <a:t> </a:t>
            </a:r>
            <a:r>
              <a:rPr lang="en-GB" dirty="0" err="1"/>
              <a:t>ymennydd</a:t>
            </a:r>
            <a:r>
              <a:rPr lang="en-GB" dirty="0"/>
              <a:t> </a:t>
            </a:r>
            <a:r>
              <a:rPr lang="en-GB" dirty="0" err="1"/>
              <a:t>mewn</a:t>
            </a:r>
            <a:r>
              <a:rPr lang="en-GB" dirty="0"/>
              <a:t> </a:t>
            </a:r>
            <a:r>
              <a:rPr lang="en-GB" dirty="0" err="1"/>
              <a:t>tair</a:t>
            </a:r>
            <a:r>
              <a:rPr lang="en-GB" dirty="0"/>
              <a:t> </a:t>
            </a:r>
            <a:r>
              <a:rPr lang="en-GB" dirty="0" err="1"/>
              <a:t>haen</a:t>
            </a:r>
            <a:r>
              <a:rPr lang="en-GB" dirty="0"/>
              <a:t> - </a:t>
            </a:r>
            <a:r>
              <a:rPr lang="en-GB" dirty="0" err="1"/>
              <a:t>Yr</a:t>
            </a:r>
            <a:r>
              <a:rPr lang="en-GB" dirty="0"/>
              <a:t> </a:t>
            </a:r>
            <a:r>
              <a:rPr lang="en-GB" dirty="0" err="1"/>
              <a:t>ymennydd</a:t>
            </a:r>
            <a:r>
              <a:rPr lang="en-GB" dirty="0"/>
              <a:t> </a:t>
            </a:r>
            <a:r>
              <a:rPr lang="en-GB" dirty="0" err="1"/>
              <a:t>cyntefig</a:t>
            </a:r>
            <a:r>
              <a:rPr lang="en-GB" dirty="0"/>
              <a:t>, system </a:t>
            </a:r>
            <a:r>
              <a:rPr lang="en-GB" dirty="0" err="1"/>
              <a:t>limbig</a:t>
            </a:r>
            <a:r>
              <a:rPr lang="en-GB" dirty="0"/>
              <a:t> a </a:t>
            </a:r>
            <a:r>
              <a:rPr lang="en-GB" dirty="0" err="1"/>
              <a:t>cortecs</a:t>
            </a:r>
            <a:r>
              <a:rPr lang="en-GB" dirty="0"/>
              <a:t> </a:t>
            </a:r>
            <a:r>
              <a:rPr lang="en-GB" dirty="0" err="1"/>
              <a:t>gyda'r</a:t>
            </a:r>
            <a:r>
              <a:rPr lang="en-GB" dirty="0"/>
              <a:t> Amygdala </a:t>
            </a:r>
            <a:r>
              <a:rPr lang="en-GB" dirty="0" err="1"/>
              <a:t>yn</a:t>
            </a:r>
            <a:r>
              <a:rPr lang="en-GB" dirty="0"/>
              <a:t> </a:t>
            </a:r>
            <a:r>
              <a:rPr lang="en-GB" dirty="0" err="1"/>
              <a:t>gweithredu</a:t>
            </a:r>
            <a:r>
              <a:rPr lang="en-GB" dirty="0"/>
              <a:t> </a:t>
            </a:r>
            <a:r>
              <a:rPr lang="en-GB" dirty="0" err="1"/>
              <a:t>fel</a:t>
            </a:r>
            <a:r>
              <a:rPr lang="en-GB" dirty="0"/>
              <a:t> </a:t>
            </a:r>
            <a:r>
              <a:rPr lang="en-GB" dirty="0" err="1"/>
              <a:t>larwm</a:t>
            </a:r>
            <a:r>
              <a:rPr lang="en-GB" dirty="0"/>
              <a:t> </a:t>
            </a:r>
            <a:r>
              <a:rPr lang="en-GB" dirty="0" err="1"/>
              <a:t>ofn</a:t>
            </a:r>
            <a:r>
              <a:rPr lang="en-GB" dirty="0"/>
              <a:t> </a:t>
            </a:r>
            <a:r>
              <a:rPr lang="en-GB" dirty="0" err="1"/>
              <a:t>sydd</a:t>
            </a:r>
            <a:r>
              <a:rPr lang="en-GB" dirty="0"/>
              <a:t> </a:t>
            </a:r>
            <a:r>
              <a:rPr lang="en-GB" dirty="0" err="1"/>
              <a:t>wedyn</a:t>
            </a:r>
            <a:r>
              <a:rPr lang="en-GB" dirty="0"/>
              <a:t> </a:t>
            </a:r>
            <a:r>
              <a:rPr lang="en-GB" dirty="0" err="1"/>
              <a:t>yn</a:t>
            </a:r>
            <a:r>
              <a:rPr lang="en-GB" dirty="0"/>
              <a:t> </a:t>
            </a:r>
            <a:r>
              <a:rPr lang="en-GB" dirty="0" err="1"/>
              <a:t>sbarduno</a:t>
            </a:r>
            <a:r>
              <a:rPr lang="en-GB" dirty="0"/>
              <a:t> </a:t>
            </a:r>
            <a:r>
              <a:rPr lang="en-GB" dirty="0" err="1"/>
              <a:t>systemau</a:t>
            </a:r>
            <a:r>
              <a:rPr lang="en-GB" dirty="0"/>
              <a:t> </a:t>
            </a:r>
            <a:r>
              <a:rPr lang="en-GB" dirty="0" err="1"/>
              <a:t>eraill</a:t>
            </a:r>
            <a:r>
              <a:rPr lang="en-GB" dirty="0"/>
              <a:t> </a:t>
            </a:r>
            <a:r>
              <a:rPr lang="en-GB" dirty="0" err="1"/>
              <a:t>i</a:t>
            </a:r>
            <a:r>
              <a:rPr lang="en-GB" dirty="0"/>
              <a:t> </a:t>
            </a:r>
            <a:r>
              <a:rPr lang="en-GB" dirty="0" err="1"/>
              <a:t>ddechrau</a:t>
            </a:r>
            <a:r>
              <a:rPr lang="en-GB" dirty="0"/>
              <a:t> </a:t>
            </a:r>
            <a:r>
              <a:rPr lang="en-GB" dirty="0" err="1"/>
              <a:t>gweithio</a:t>
            </a:r>
            <a:r>
              <a:rPr lang="en-GB" dirty="0"/>
              <a:t>.</a:t>
            </a:r>
          </a:p>
          <a:p>
            <a:endParaRPr lang="en-GB" dirty="0"/>
          </a:p>
          <a:p>
            <a:r>
              <a:rPr lang="en-GB" dirty="0" err="1"/>
              <a:t>Rydym</a:t>
            </a:r>
            <a:r>
              <a:rPr lang="en-GB" dirty="0"/>
              <a:t> </a:t>
            </a:r>
            <a:r>
              <a:rPr lang="en-GB" dirty="0" err="1"/>
              <a:t>hefyd</a:t>
            </a:r>
            <a:r>
              <a:rPr lang="en-GB" dirty="0"/>
              <a:t> </a:t>
            </a:r>
            <a:r>
              <a:rPr lang="en-GB" dirty="0" err="1"/>
              <a:t>yn</a:t>
            </a:r>
            <a:r>
              <a:rPr lang="en-GB" dirty="0"/>
              <a:t> </a:t>
            </a:r>
            <a:r>
              <a:rPr lang="en-GB" dirty="0" err="1"/>
              <a:t>gwybod</a:t>
            </a:r>
            <a:r>
              <a:rPr lang="en-GB" dirty="0"/>
              <a:t> bod </a:t>
            </a:r>
            <a:r>
              <a:rPr lang="en-GB" dirty="0" err="1"/>
              <a:t>ardal</a:t>
            </a:r>
            <a:r>
              <a:rPr lang="en-GB" dirty="0"/>
              <a:t> </a:t>
            </a:r>
            <a:r>
              <a:rPr lang="en-GB" dirty="0" err="1"/>
              <a:t>yn</a:t>
            </a:r>
            <a:r>
              <a:rPr lang="en-GB" dirty="0"/>
              <a:t> </a:t>
            </a:r>
            <a:r>
              <a:rPr lang="en-GB" dirty="0" err="1"/>
              <a:t>gweithio</a:t>
            </a:r>
            <a:r>
              <a:rPr lang="en-GB" dirty="0"/>
              <a:t> </a:t>
            </a:r>
            <a:r>
              <a:rPr lang="en-GB" dirty="0" err="1"/>
              <a:t>gyda'i</a:t>
            </a:r>
            <a:r>
              <a:rPr lang="en-GB" dirty="0"/>
              <a:t> </a:t>
            </a:r>
            <a:r>
              <a:rPr lang="en-GB" dirty="0" err="1"/>
              <a:t>gilydd</a:t>
            </a:r>
            <a:r>
              <a:rPr lang="en-GB" dirty="0"/>
              <a:t> </a:t>
            </a:r>
            <a:r>
              <a:rPr lang="en-GB" dirty="0" err="1"/>
              <a:t>mewn</a:t>
            </a:r>
            <a:r>
              <a:rPr lang="en-GB" dirty="0"/>
              <a:t> </a:t>
            </a:r>
            <a:r>
              <a:rPr lang="en-GB" dirty="0" err="1"/>
              <a:t>systemau</a:t>
            </a:r>
            <a:r>
              <a:rPr lang="en-GB" dirty="0"/>
              <a:t> </a:t>
            </a:r>
            <a:r>
              <a:rPr lang="en-GB" dirty="0" err="1"/>
              <a:t>yn</a:t>
            </a:r>
            <a:r>
              <a:rPr lang="en-GB" dirty="0"/>
              <a:t> </a:t>
            </a:r>
            <a:r>
              <a:rPr lang="en-GB" dirty="0" err="1"/>
              <a:t>yr</a:t>
            </a:r>
            <a:r>
              <a:rPr lang="en-GB" dirty="0"/>
              <a:t> </a:t>
            </a:r>
            <a:r>
              <a:rPr lang="en-GB" dirty="0" err="1"/>
              <a:t>ymennydd</a:t>
            </a:r>
            <a:r>
              <a:rPr lang="en-GB" dirty="0"/>
              <a:t> (</a:t>
            </a:r>
            <a:r>
              <a:rPr lang="en-GB" dirty="0" err="1"/>
              <a:t>fel</a:t>
            </a:r>
            <a:r>
              <a:rPr lang="en-GB" dirty="0"/>
              <a:t> </a:t>
            </a:r>
            <a:r>
              <a:rPr lang="en-GB" dirty="0" err="1"/>
              <a:t>offerynnau</a:t>
            </a:r>
            <a:r>
              <a:rPr lang="en-GB" dirty="0"/>
              <a:t> </a:t>
            </a:r>
            <a:r>
              <a:rPr lang="en-GB" dirty="0" err="1"/>
              <a:t>mewn</a:t>
            </a:r>
            <a:r>
              <a:rPr lang="en-GB" dirty="0"/>
              <a:t> </a:t>
            </a:r>
            <a:r>
              <a:rPr lang="en-GB" dirty="0" err="1"/>
              <a:t>cerddorfa</a:t>
            </a:r>
            <a:r>
              <a:rPr lang="en-GB" dirty="0"/>
              <a:t>) </a:t>
            </a:r>
            <a:r>
              <a:rPr lang="en-GB" dirty="0" err="1"/>
              <a:t>Enw</a:t>
            </a:r>
            <a:r>
              <a:rPr lang="en-GB" dirty="0"/>
              <a:t> </a:t>
            </a:r>
            <a:r>
              <a:rPr lang="en-GB" dirty="0" err="1"/>
              <a:t>dwy</a:t>
            </a:r>
            <a:r>
              <a:rPr lang="en-GB" dirty="0"/>
              <a:t> </a:t>
            </a:r>
            <a:r>
              <a:rPr lang="en-GB" dirty="0" err="1"/>
              <a:t>o'r</a:t>
            </a:r>
            <a:r>
              <a:rPr lang="en-GB" dirty="0"/>
              <a:t> </a:t>
            </a:r>
            <a:r>
              <a:rPr lang="en-GB" dirty="0" err="1"/>
              <a:t>systemau</a:t>
            </a:r>
            <a:r>
              <a:rPr lang="en-GB" dirty="0"/>
              <a:t> </a:t>
            </a:r>
            <a:r>
              <a:rPr lang="en-GB" dirty="0" err="1"/>
              <a:t>pwysicaf</a:t>
            </a:r>
            <a:r>
              <a:rPr lang="en-GB" dirty="0"/>
              <a:t> </a:t>
            </a:r>
            <a:r>
              <a:rPr lang="en-GB" dirty="0" err="1"/>
              <a:t>mewn</a:t>
            </a:r>
            <a:r>
              <a:rPr lang="en-GB" dirty="0"/>
              <a:t> </a:t>
            </a:r>
            <a:r>
              <a:rPr lang="en-GB" dirty="0" err="1"/>
              <a:t>ymatebion</a:t>
            </a:r>
            <a:r>
              <a:rPr lang="en-GB" dirty="0"/>
              <a:t> </a:t>
            </a:r>
            <a:r>
              <a:rPr lang="en-GB" dirty="0" err="1"/>
              <a:t>i</a:t>
            </a:r>
            <a:r>
              <a:rPr lang="en-GB" dirty="0"/>
              <a:t> </a:t>
            </a:r>
            <a:r>
              <a:rPr lang="en-GB" dirty="0" err="1"/>
              <a:t>straen</a:t>
            </a:r>
            <a:r>
              <a:rPr lang="en-GB" dirty="0"/>
              <a:t> </a:t>
            </a:r>
            <a:r>
              <a:rPr lang="en-GB" dirty="0" err="1"/>
              <a:t>yw</a:t>
            </a:r>
            <a:r>
              <a:rPr lang="en-GB" dirty="0"/>
              <a:t>:</a:t>
            </a:r>
          </a:p>
          <a:p>
            <a:endParaRPr lang="en-GB" dirty="0"/>
          </a:p>
          <a:p>
            <a:r>
              <a:rPr lang="en-GB" dirty="0"/>
              <a:t>HPA = System Adrenal </a:t>
            </a:r>
            <a:r>
              <a:rPr lang="en-GB" dirty="0" err="1"/>
              <a:t>Pitẅidol</a:t>
            </a:r>
            <a:r>
              <a:rPr lang="en-GB" dirty="0"/>
              <a:t> </a:t>
            </a:r>
            <a:r>
              <a:rPr lang="en-GB" dirty="0" err="1"/>
              <a:t>Hypothalamig</a:t>
            </a:r>
            <a:r>
              <a:rPr lang="en-GB" dirty="0"/>
              <a:t> </a:t>
            </a:r>
            <a:r>
              <a:rPr lang="en-GB" dirty="0" err="1"/>
              <a:t>sy'n</a:t>
            </a:r>
            <a:r>
              <a:rPr lang="en-GB" dirty="0"/>
              <a:t> </a:t>
            </a:r>
            <a:r>
              <a:rPr lang="en-GB" dirty="0" err="1"/>
              <a:t>rhyddhau</a:t>
            </a:r>
            <a:r>
              <a:rPr lang="en-GB" dirty="0"/>
              <a:t> cortisol (</a:t>
            </a:r>
            <a:r>
              <a:rPr lang="en-GB" dirty="0" err="1"/>
              <a:t>hormon</a:t>
            </a:r>
            <a:r>
              <a:rPr lang="en-GB" dirty="0"/>
              <a:t> </a:t>
            </a:r>
            <a:r>
              <a:rPr lang="en-GB" dirty="0" err="1"/>
              <a:t>straen</a:t>
            </a:r>
            <a:r>
              <a:rPr lang="en-GB" dirty="0"/>
              <a:t> </a:t>
            </a:r>
            <a:r>
              <a:rPr lang="en-GB" dirty="0" err="1"/>
              <a:t>hir-weithredol</a:t>
            </a:r>
            <a:r>
              <a:rPr lang="en-GB" dirty="0"/>
              <a:t>) </a:t>
            </a:r>
            <a:r>
              <a:rPr lang="en-GB" dirty="0" err="1"/>
              <a:t>o'r</a:t>
            </a:r>
            <a:r>
              <a:rPr lang="en-GB" dirty="0"/>
              <a:t> </a:t>
            </a:r>
            <a:r>
              <a:rPr lang="en-GB" dirty="0" err="1"/>
              <a:t>chwarren</a:t>
            </a:r>
            <a:r>
              <a:rPr lang="en-GB" dirty="0"/>
              <a:t> adrenal.</a:t>
            </a:r>
          </a:p>
          <a:p>
            <a:endParaRPr lang="en-GB" dirty="0"/>
          </a:p>
          <a:p>
            <a:r>
              <a:rPr lang="en-GB" dirty="0"/>
              <a:t>SAM = System </a:t>
            </a:r>
            <a:r>
              <a:rPr lang="en-GB" dirty="0" err="1"/>
              <a:t>sympatho-adrenomedwlaraidd</a:t>
            </a:r>
            <a:r>
              <a:rPr lang="en-GB" dirty="0"/>
              <a:t> </a:t>
            </a:r>
            <a:r>
              <a:rPr lang="en-GB" dirty="0" err="1"/>
              <a:t>sy'n</a:t>
            </a:r>
            <a:r>
              <a:rPr lang="en-GB" dirty="0"/>
              <a:t> </a:t>
            </a:r>
            <a:r>
              <a:rPr lang="en-GB" dirty="0" err="1"/>
              <a:t>cynhyrchu</a:t>
            </a:r>
            <a:r>
              <a:rPr lang="en-GB" dirty="0"/>
              <a:t> adrenalin a adrenalin nor (</a:t>
            </a:r>
            <a:r>
              <a:rPr lang="en-GB" dirty="0" err="1"/>
              <a:t>hormonau</a:t>
            </a:r>
            <a:r>
              <a:rPr lang="en-GB" dirty="0"/>
              <a:t> </a:t>
            </a:r>
            <a:r>
              <a:rPr lang="en-GB" dirty="0" err="1"/>
              <a:t>straen</a:t>
            </a:r>
            <a:r>
              <a:rPr lang="en-GB" dirty="0"/>
              <a:t> </a:t>
            </a:r>
            <a:r>
              <a:rPr lang="en-GB" dirty="0" err="1"/>
              <a:t>sy’n</a:t>
            </a:r>
            <a:r>
              <a:rPr lang="en-GB" dirty="0"/>
              <a:t> </a:t>
            </a:r>
            <a:r>
              <a:rPr lang="en-GB" dirty="0" err="1"/>
              <a:t>gweithredu</a:t>
            </a:r>
            <a:r>
              <a:rPr lang="en-GB" dirty="0"/>
              <a:t> am </a:t>
            </a:r>
            <a:r>
              <a:rPr lang="en-GB" dirty="0" err="1"/>
              <a:t>gyfnod</a:t>
            </a:r>
            <a:r>
              <a:rPr lang="en-GB" dirty="0"/>
              <a:t> </a:t>
            </a:r>
            <a:r>
              <a:rPr lang="en-GB" dirty="0" err="1"/>
              <a:t>byr</a:t>
            </a:r>
            <a:r>
              <a:rPr lang="en-GB" dirty="0"/>
              <a:t>)</a:t>
            </a:r>
          </a:p>
          <a:p>
            <a:endParaRPr lang="en-GB" dirty="0"/>
          </a:p>
          <a:p>
            <a:r>
              <a:rPr lang="en-GB" dirty="0" err="1"/>
              <a:t>Mae'r</a:t>
            </a:r>
            <a:r>
              <a:rPr lang="en-GB" dirty="0"/>
              <a:t> diagram </a:t>
            </a:r>
            <a:r>
              <a:rPr lang="en-GB" dirty="0" err="1"/>
              <a:t>hwn</a:t>
            </a:r>
            <a:r>
              <a:rPr lang="en-GB" dirty="0"/>
              <a:t> </a:t>
            </a:r>
            <a:r>
              <a:rPr lang="en-GB" dirty="0" err="1"/>
              <a:t>yn</a:t>
            </a:r>
            <a:r>
              <a:rPr lang="en-GB" dirty="0"/>
              <a:t> </a:t>
            </a:r>
            <a:r>
              <a:rPr lang="en-GB" dirty="0" err="1"/>
              <a:t>egluro</a:t>
            </a:r>
            <a:r>
              <a:rPr lang="en-GB" dirty="0"/>
              <a:t> </a:t>
            </a:r>
            <a:r>
              <a:rPr lang="en-GB" dirty="0" err="1"/>
              <a:t>eu</a:t>
            </a:r>
            <a:r>
              <a:rPr lang="en-GB" dirty="0"/>
              <a:t> </a:t>
            </a:r>
            <a:r>
              <a:rPr lang="en-GB" dirty="0" err="1"/>
              <a:t>rolau</a:t>
            </a:r>
            <a:r>
              <a:rPr lang="en-GB" dirty="0"/>
              <a:t> </a:t>
            </a:r>
            <a:r>
              <a:rPr lang="en-GB" dirty="0" err="1"/>
              <a:t>gwahanol</a:t>
            </a:r>
            <a:r>
              <a:rPr lang="en-GB" dirty="0"/>
              <a:t> </a:t>
            </a:r>
            <a:r>
              <a:rPr lang="en-GB" dirty="0" err="1"/>
              <a:t>ond</a:t>
            </a:r>
            <a:r>
              <a:rPr lang="en-GB" dirty="0"/>
              <a:t> </a:t>
            </a:r>
            <a:r>
              <a:rPr lang="en-GB" dirty="0" err="1"/>
              <a:t>sy'n</a:t>
            </a:r>
            <a:r>
              <a:rPr lang="en-GB" dirty="0"/>
              <a:t> </a:t>
            </a:r>
            <a:r>
              <a:rPr lang="en-GB" dirty="0" err="1"/>
              <a:t>gorgyffwrdd</a:t>
            </a:r>
            <a:r>
              <a:rPr lang="en-GB" dirty="0"/>
              <a:t> </a:t>
            </a:r>
            <a:r>
              <a:rPr lang="en-GB" dirty="0" err="1"/>
              <a:t>mewn</a:t>
            </a:r>
            <a:r>
              <a:rPr lang="en-GB" dirty="0"/>
              <a:t> </a:t>
            </a:r>
            <a:r>
              <a:rPr lang="en-GB" dirty="0" err="1"/>
              <a:t>ymateb</a:t>
            </a:r>
            <a:r>
              <a:rPr lang="en-GB" dirty="0"/>
              <a:t> </a:t>
            </a:r>
            <a:r>
              <a:rPr lang="en-GB" dirty="0" err="1"/>
              <a:t>arferol</a:t>
            </a:r>
            <a:r>
              <a:rPr lang="en-GB" dirty="0"/>
              <a:t> </a:t>
            </a:r>
            <a:r>
              <a:rPr lang="en-GB" dirty="0" err="1"/>
              <a:t>i</a:t>
            </a:r>
            <a:r>
              <a:rPr lang="en-GB" dirty="0"/>
              <a:t> </a:t>
            </a:r>
            <a:r>
              <a:rPr lang="en-GB" dirty="0" err="1"/>
              <a:t>straen</a:t>
            </a:r>
            <a:r>
              <a:rPr lang="en-GB" dirty="0"/>
              <a:t>.  </a:t>
            </a:r>
            <a:r>
              <a:rPr lang="en-GB" dirty="0" err="1"/>
              <a:t>Unwaith</a:t>
            </a:r>
            <a:r>
              <a:rPr lang="en-GB" dirty="0"/>
              <a:t> y </a:t>
            </a:r>
            <a:r>
              <a:rPr lang="en-GB" dirty="0" err="1"/>
              <a:t>bydd</a:t>
            </a:r>
            <a:r>
              <a:rPr lang="en-GB" dirty="0"/>
              <a:t> y </a:t>
            </a:r>
            <a:r>
              <a:rPr lang="en-GB" dirty="0" err="1"/>
              <a:t>sefyllfa</a:t>
            </a:r>
            <a:r>
              <a:rPr lang="en-GB" dirty="0"/>
              <a:t> </a:t>
            </a:r>
            <a:r>
              <a:rPr lang="en-GB" dirty="0" err="1"/>
              <a:t>sy’n</a:t>
            </a:r>
            <a:r>
              <a:rPr lang="en-GB" dirty="0"/>
              <a:t> </a:t>
            </a:r>
            <a:r>
              <a:rPr lang="en-GB" dirty="0" err="1"/>
              <a:t>peri</a:t>
            </a:r>
            <a:r>
              <a:rPr lang="en-GB" dirty="0"/>
              <a:t> </a:t>
            </a:r>
            <a:r>
              <a:rPr lang="en-GB" dirty="0" err="1"/>
              <a:t>straen</a:t>
            </a:r>
            <a:r>
              <a:rPr lang="en-GB" dirty="0"/>
              <a:t> </a:t>
            </a:r>
            <a:r>
              <a:rPr lang="en-GB" dirty="0" err="1"/>
              <a:t>drosodd</a:t>
            </a:r>
            <a:r>
              <a:rPr lang="en-GB" dirty="0"/>
              <a:t>, </a:t>
            </a:r>
            <a:r>
              <a:rPr lang="en-GB" dirty="0" err="1"/>
              <a:t>mae</a:t>
            </a:r>
            <a:r>
              <a:rPr lang="en-GB" dirty="0"/>
              <a:t> </a:t>
            </a:r>
            <a:r>
              <a:rPr lang="en-GB" dirty="0" err="1"/>
              <a:t>dolenni</a:t>
            </a:r>
            <a:r>
              <a:rPr lang="en-GB" dirty="0"/>
              <a:t> </a:t>
            </a:r>
            <a:r>
              <a:rPr lang="en-GB" dirty="0" err="1"/>
              <a:t>adborth</a:t>
            </a:r>
            <a:r>
              <a:rPr lang="en-GB" dirty="0"/>
              <a:t> </a:t>
            </a:r>
            <a:r>
              <a:rPr lang="en-GB" dirty="0" err="1"/>
              <a:t>yn</a:t>
            </a:r>
            <a:r>
              <a:rPr lang="en-GB" dirty="0"/>
              <a:t> </a:t>
            </a:r>
            <a:r>
              <a:rPr lang="en-GB" dirty="0" err="1"/>
              <a:t>bodoli</a:t>
            </a:r>
            <a:r>
              <a:rPr lang="en-GB" dirty="0"/>
              <a:t> </a:t>
            </a:r>
            <a:r>
              <a:rPr lang="en-GB" dirty="0" err="1"/>
              <a:t>sy'n</a:t>
            </a:r>
            <a:r>
              <a:rPr lang="en-GB" dirty="0"/>
              <a:t> </a:t>
            </a:r>
            <a:r>
              <a:rPr lang="en-GB" dirty="0" err="1"/>
              <a:t>caniatáu</a:t>
            </a:r>
            <a:r>
              <a:rPr lang="en-GB" dirty="0"/>
              <a:t> </a:t>
            </a:r>
            <a:r>
              <a:rPr lang="en-GB" dirty="0" err="1"/>
              <a:t>i'r</a:t>
            </a:r>
            <a:r>
              <a:rPr lang="en-GB" dirty="0"/>
              <a:t> </a:t>
            </a:r>
            <a:r>
              <a:rPr lang="en-GB" dirty="0" err="1"/>
              <a:t>ddwy</a:t>
            </a:r>
            <a:r>
              <a:rPr lang="en-GB" dirty="0"/>
              <a:t> system </a:t>
            </a:r>
            <a:r>
              <a:rPr lang="en-GB" dirty="0" err="1"/>
              <a:t>ddychwelyd</a:t>
            </a:r>
            <a:r>
              <a:rPr lang="en-GB" dirty="0"/>
              <a:t> </a:t>
            </a:r>
            <a:r>
              <a:rPr lang="en-GB" dirty="0" err="1"/>
              <a:t>i</a:t>
            </a:r>
            <a:r>
              <a:rPr lang="en-GB" dirty="0"/>
              <a:t> </a:t>
            </a:r>
            <a:r>
              <a:rPr lang="en-GB" dirty="0" err="1"/>
              <a:t>lefelau</a:t>
            </a:r>
            <a:r>
              <a:rPr lang="en-GB" dirty="0"/>
              <a:t> </a:t>
            </a:r>
            <a:r>
              <a:rPr lang="en-GB" dirty="0" err="1"/>
              <a:t>arferol</a:t>
            </a:r>
            <a:r>
              <a:rPr lang="en-GB" dirty="0"/>
              <a:t>.  </a:t>
            </a:r>
            <a:r>
              <a:rPr lang="en-GB" dirty="0" err="1"/>
              <a:t>Fodd</a:t>
            </a:r>
            <a:r>
              <a:rPr lang="en-GB" dirty="0"/>
              <a:t> </a:t>
            </a:r>
            <a:r>
              <a:rPr lang="en-GB" dirty="0" err="1"/>
              <a:t>bynnag</a:t>
            </a:r>
            <a:r>
              <a:rPr lang="en-GB" dirty="0"/>
              <a:t>, </a:t>
            </a:r>
            <a:r>
              <a:rPr lang="en-GB" dirty="0" err="1"/>
              <a:t>os</a:t>
            </a:r>
            <a:r>
              <a:rPr lang="en-GB" dirty="0"/>
              <a:t> </a:t>
            </a:r>
            <a:r>
              <a:rPr lang="en-GB" dirty="0" err="1"/>
              <a:t>yw</a:t>
            </a:r>
            <a:r>
              <a:rPr lang="en-GB" dirty="0"/>
              <a:t> </a:t>
            </a:r>
            <a:r>
              <a:rPr lang="en-GB" dirty="0" err="1"/>
              <a:t>babanod</a:t>
            </a:r>
            <a:r>
              <a:rPr lang="en-GB" dirty="0"/>
              <a:t> </a:t>
            </a:r>
            <a:r>
              <a:rPr lang="en-GB" dirty="0" err="1"/>
              <a:t>yn</a:t>
            </a:r>
            <a:r>
              <a:rPr lang="en-GB" dirty="0"/>
              <a:t> </a:t>
            </a:r>
            <a:r>
              <a:rPr lang="en-GB" dirty="0" err="1"/>
              <a:t>profi</a:t>
            </a:r>
            <a:r>
              <a:rPr lang="en-GB" dirty="0"/>
              <a:t> </a:t>
            </a:r>
            <a:r>
              <a:rPr lang="en-GB" dirty="0" err="1"/>
              <a:t>gormod</a:t>
            </a:r>
            <a:r>
              <a:rPr lang="en-GB" dirty="0"/>
              <a:t> o </a:t>
            </a:r>
            <a:r>
              <a:rPr lang="en-GB" dirty="0" err="1"/>
              <a:t>straen</a:t>
            </a:r>
            <a:r>
              <a:rPr lang="en-GB" dirty="0"/>
              <a:t> </a:t>
            </a:r>
            <a:r>
              <a:rPr lang="en-GB" dirty="0" err="1"/>
              <a:t>neu</a:t>
            </a:r>
            <a:r>
              <a:rPr lang="en-GB" dirty="0"/>
              <a:t> </a:t>
            </a:r>
            <a:r>
              <a:rPr lang="en-GB" dirty="0" err="1"/>
              <a:t>brofiad</a:t>
            </a:r>
            <a:r>
              <a:rPr lang="en-GB" dirty="0"/>
              <a:t> </a:t>
            </a:r>
            <a:r>
              <a:rPr lang="en-GB" dirty="0" err="1"/>
              <a:t>ar</a:t>
            </a:r>
            <a:r>
              <a:rPr lang="en-GB" dirty="0"/>
              <a:t> </a:t>
            </a:r>
            <a:r>
              <a:rPr lang="en-GB" dirty="0" err="1"/>
              <a:t>gamau</a:t>
            </a:r>
            <a:r>
              <a:rPr lang="en-GB" dirty="0"/>
              <a:t> </a:t>
            </a:r>
            <a:r>
              <a:rPr lang="en-GB" dirty="0" err="1"/>
              <a:t>hollbwysig</a:t>
            </a:r>
            <a:r>
              <a:rPr lang="en-GB" dirty="0"/>
              <a:t> </a:t>
            </a:r>
            <a:r>
              <a:rPr lang="en-GB" dirty="0" err="1"/>
              <a:t>yn</a:t>
            </a:r>
            <a:r>
              <a:rPr lang="en-GB" dirty="0"/>
              <a:t> </a:t>
            </a:r>
            <a:r>
              <a:rPr lang="en-GB" dirty="0" err="1"/>
              <a:t>natblygiad</a:t>
            </a:r>
            <a:r>
              <a:rPr lang="en-GB" dirty="0"/>
              <a:t> </a:t>
            </a:r>
            <a:r>
              <a:rPr lang="en-GB" dirty="0" err="1"/>
              <a:t>eu</a:t>
            </a:r>
            <a:r>
              <a:rPr lang="en-GB" dirty="0"/>
              <a:t> </a:t>
            </a:r>
            <a:r>
              <a:rPr lang="en-GB" dirty="0" err="1"/>
              <a:t>hymennydd</a:t>
            </a:r>
            <a:r>
              <a:rPr lang="en-GB" dirty="0"/>
              <a:t>, </a:t>
            </a:r>
            <a:r>
              <a:rPr lang="en-GB" dirty="0" err="1"/>
              <a:t>bydd</a:t>
            </a:r>
            <a:r>
              <a:rPr lang="en-GB" dirty="0"/>
              <a:t> </a:t>
            </a:r>
            <a:r>
              <a:rPr lang="en-GB" dirty="0" err="1"/>
              <a:t>hyn</a:t>
            </a:r>
            <a:r>
              <a:rPr lang="en-GB" dirty="0"/>
              <a:t> </a:t>
            </a:r>
            <a:r>
              <a:rPr lang="en-GB" dirty="0" err="1"/>
              <a:t>yn</a:t>
            </a:r>
            <a:r>
              <a:rPr lang="en-GB" dirty="0"/>
              <a:t> </a:t>
            </a:r>
            <a:r>
              <a:rPr lang="en-GB" dirty="0" err="1"/>
              <a:t>amharu</a:t>
            </a:r>
            <a:r>
              <a:rPr lang="en-GB" dirty="0"/>
              <a:t> </a:t>
            </a:r>
            <a:r>
              <a:rPr lang="en-GB" dirty="0" err="1"/>
              <a:t>ar</a:t>
            </a:r>
            <a:r>
              <a:rPr lang="en-GB" dirty="0"/>
              <a:t> </a:t>
            </a:r>
            <a:r>
              <a:rPr lang="en-GB" dirty="0" err="1"/>
              <a:t>allu'r</a:t>
            </a:r>
            <a:r>
              <a:rPr lang="en-GB" dirty="0"/>
              <a:t> </a:t>
            </a:r>
            <a:r>
              <a:rPr lang="en-GB" dirty="0" err="1"/>
              <a:t>ymennydd</a:t>
            </a:r>
            <a:r>
              <a:rPr lang="en-GB" dirty="0"/>
              <a:t> </a:t>
            </a:r>
            <a:r>
              <a:rPr lang="en-GB" dirty="0" err="1"/>
              <a:t>i</a:t>
            </a:r>
            <a:r>
              <a:rPr lang="en-GB" dirty="0"/>
              <a:t> </a:t>
            </a:r>
            <a:r>
              <a:rPr lang="en-GB" dirty="0" err="1"/>
              <a:t>ddychwelyd</a:t>
            </a:r>
            <a:r>
              <a:rPr lang="en-GB" dirty="0"/>
              <a:t> </a:t>
            </a:r>
            <a:r>
              <a:rPr lang="en-GB" dirty="0" err="1"/>
              <a:t>i'r</a:t>
            </a:r>
            <a:r>
              <a:rPr lang="en-GB" dirty="0"/>
              <a:t> </a:t>
            </a:r>
            <a:r>
              <a:rPr lang="en-GB" dirty="0" err="1"/>
              <a:t>arfer</a:t>
            </a:r>
            <a:r>
              <a:rPr lang="en-GB" dirty="0"/>
              <a:t>.  </a:t>
            </a:r>
            <a:r>
              <a:rPr lang="en-GB" dirty="0" err="1"/>
              <a:t>Dyma</a:t>
            </a:r>
            <a:r>
              <a:rPr lang="en-GB" dirty="0"/>
              <a:t> a </a:t>
            </a:r>
            <a:r>
              <a:rPr lang="en-GB" dirty="0" err="1"/>
              <a:t>olygir</a:t>
            </a:r>
            <a:r>
              <a:rPr lang="en-GB" dirty="0"/>
              <a:t> </a:t>
            </a:r>
            <a:r>
              <a:rPr lang="en-GB" dirty="0" err="1"/>
              <a:t>gan</a:t>
            </a:r>
            <a:r>
              <a:rPr lang="en-GB" dirty="0"/>
              <a:t> system </a:t>
            </a:r>
            <a:r>
              <a:rPr lang="en-GB" dirty="0" err="1"/>
              <a:t>ymateb</a:t>
            </a:r>
            <a:r>
              <a:rPr lang="en-GB" dirty="0"/>
              <a:t> </a:t>
            </a:r>
            <a:r>
              <a:rPr lang="en-GB" dirty="0" err="1"/>
              <a:t>wedi'i</a:t>
            </a:r>
            <a:r>
              <a:rPr lang="en-GB" dirty="0"/>
              <a:t> </a:t>
            </a:r>
            <a:r>
              <a:rPr lang="en-GB" dirty="0" err="1"/>
              <a:t>gamreoleiddio</a:t>
            </a:r>
            <a:r>
              <a:rPr lang="en-GB" dirty="0"/>
              <a:t> </a:t>
            </a:r>
            <a:r>
              <a:rPr lang="en-GB" dirty="0" err="1"/>
              <a:t>i</a:t>
            </a:r>
            <a:r>
              <a:rPr lang="en-GB" dirty="0"/>
              <a:t> </a:t>
            </a:r>
            <a:r>
              <a:rPr lang="en-GB" dirty="0" err="1"/>
              <a:t>straen</a:t>
            </a:r>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15</a:t>
            </a:fld>
            <a:endParaRPr lang="en-GB"/>
          </a:p>
        </p:txBody>
      </p:sp>
    </p:spTree>
    <p:extLst>
      <p:ext uri="{BB962C8B-B14F-4D97-AF65-F5344CB8AC3E}">
        <p14:creationId xmlns:p14="http://schemas.microsoft.com/office/powerpoint/2010/main" val="279917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Mae'r</a:t>
            </a:r>
            <a:r>
              <a:rPr lang="en-GB" dirty="0"/>
              <a:t> system </a:t>
            </a:r>
            <a:r>
              <a:rPr lang="en-GB" dirty="0" err="1"/>
              <a:t>nerfol</a:t>
            </a:r>
            <a:r>
              <a:rPr lang="en-GB" dirty="0"/>
              <a:t> </a:t>
            </a:r>
            <a:r>
              <a:rPr lang="en-GB" dirty="0" err="1"/>
              <a:t>yn</a:t>
            </a:r>
            <a:r>
              <a:rPr lang="en-GB" dirty="0"/>
              <a:t> </a:t>
            </a:r>
            <a:r>
              <a:rPr lang="en-GB" dirty="0" err="1"/>
              <a:t>cynnwys</a:t>
            </a:r>
            <a:r>
              <a:rPr lang="en-GB" dirty="0"/>
              <a:t> </a:t>
            </a:r>
            <a:r>
              <a:rPr lang="en-GB" dirty="0" err="1"/>
              <a:t>yr</a:t>
            </a:r>
            <a:r>
              <a:rPr lang="en-GB" dirty="0"/>
              <a:t> </a:t>
            </a:r>
            <a:r>
              <a:rPr lang="en-GB" dirty="0" err="1"/>
              <a:t>ymennydd</a:t>
            </a:r>
            <a:r>
              <a:rPr lang="en-GB" dirty="0"/>
              <a:t> </a:t>
            </a:r>
            <a:r>
              <a:rPr lang="en-GB" dirty="0" err="1"/>
              <a:t>a'r</a:t>
            </a:r>
            <a:r>
              <a:rPr lang="en-GB" dirty="0"/>
              <a:t> </a:t>
            </a:r>
            <a:r>
              <a:rPr lang="en-GB" dirty="0" err="1"/>
              <a:t>systemau</a:t>
            </a:r>
            <a:r>
              <a:rPr lang="en-GB" dirty="0"/>
              <a:t> </a:t>
            </a:r>
            <a:r>
              <a:rPr lang="en-GB" dirty="0" err="1"/>
              <a:t>nerfol</a:t>
            </a:r>
            <a:r>
              <a:rPr lang="en-GB" dirty="0"/>
              <a:t> </a:t>
            </a:r>
            <a:r>
              <a:rPr lang="en-GB" dirty="0" err="1"/>
              <a:t>parasympathetig</a:t>
            </a:r>
            <a:r>
              <a:rPr lang="en-GB" dirty="0"/>
              <a:t> a </a:t>
            </a:r>
            <a:r>
              <a:rPr lang="en-GB" dirty="0" err="1"/>
              <a:t>sympathetig</a:t>
            </a:r>
            <a:r>
              <a:rPr lang="en-GB" dirty="0"/>
              <a:t>.  </a:t>
            </a:r>
          </a:p>
          <a:p>
            <a:r>
              <a:rPr lang="en-GB" dirty="0"/>
              <a:t>  </a:t>
            </a:r>
          </a:p>
          <a:p>
            <a:r>
              <a:rPr lang="en-GB" dirty="0" err="1"/>
              <a:t>Maen</a:t>
            </a:r>
            <a:r>
              <a:rPr lang="en-GB" dirty="0"/>
              <a:t> </a:t>
            </a:r>
            <a:r>
              <a:rPr lang="en-GB" dirty="0" err="1"/>
              <a:t>nhw’n</a:t>
            </a:r>
            <a:r>
              <a:rPr lang="en-GB" dirty="0"/>
              <a:t> </a:t>
            </a:r>
            <a:r>
              <a:rPr lang="en-GB" dirty="0" err="1"/>
              <a:t>gweithio</a:t>
            </a:r>
            <a:r>
              <a:rPr lang="en-GB" dirty="0"/>
              <a:t> </a:t>
            </a:r>
            <a:r>
              <a:rPr lang="en-GB" dirty="0" err="1"/>
              <a:t>mewn</a:t>
            </a:r>
            <a:r>
              <a:rPr lang="en-GB" dirty="0"/>
              <a:t> </a:t>
            </a:r>
            <a:r>
              <a:rPr lang="en-GB" dirty="0" err="1"/>
              <a:t>ffyrdd</a:t>
            </a:r>
            <a:r>
              <a:rPr lang="en-GB" dirty="0"/>
              <a:t> </a:t>
            </a:r>
            <a:r>
              <a:rPr lang="en-GB" dirty="0" err="1"/>
              <a:t>gwahanol</a:t>
            </a:r>
            <a:r>
              <a:rPr lang="en-GB" dirty="0"/>
              <a:t> a </a:t>
            </a:r>
            <a:r>
              <a:rPr lang="en-GB" dirty="0" err="1"/>
              <a:t>dylent</a:t>
            </a:r>
            <a:r>
              <a:rPr lang="en-GB" dirty="0"/>
              <a:t> </a:t>
            </a:r>
            <a:r>
              <a:rPr lang="en-GB" dirty="0" err="1"/>
              <a:t>ddal</a:t>
            </a:r>
            <a:r>
              <a:rPr lang="en-GB" dirty="0"/>
              <a:t> y </a:t>
            </a:r>
            <a:r>
              <a:rPr lang="en-GB" dirty="0" err="1"/>
              <a:t>corff</a:t>
            </a:r>
            <a:r>
              <a:rPr lang="en-GB" dirty="0"/>
              <a:t> </a:t>
            </a:r>
            <a:r>
              <a:rPr lang="en-GB" dirty="0" err="1"/>
              <a:t>mewn</a:t>
            </a:r>
            <a:r>
              <a:rPr lang="en-GB" dirty="0"/>
              <a:t> </a:t>
            </a:r>
            <a:r>
              <a:rPr lang="en-GB" dirty="0" err="1"/>
              <a:t>cydbwysedd</a:t>
            </a:r>
            <a:r>
              <a:rPr lang="en-GB" dirty="0"/>
              <a:t>.  </a:t>
            </a:r>
          </a:p>
          <a:p>
            <a:endParaRPr lang="en-GB" dirty="0"/>
          </a:p>
          <a:p>
            <a:r>
              <a:rPr lang="en-GB" dirty="0"/>
              <a:t>I </a:t>
            </a:r>
            <a:r>
              <a:rPr lang="en-GB" dirty="0" err="1"/>
              <a:t>lawer</a:t>
            </a:r>
            <a:r>
              <a:rPr lang="en-GB" dirty="0"/>
              <a:t> o </a:t>
            </a:r>
            <a:r>
              <a:rPr lang="en-GB" dirty="0" err="1"/>
              <a:t>blant</a:t>
            </a:r>
            <a:r>
              <a:rPr lang="en-GB" dirty="0"/>
              <a:t> </a:t>
            </a:r>
            <a:r>
              <a:rPr lang="en-GB" dirty="0" err="1"/>
              <a:t>sydd</a:t>
            </a:r>
            <a:r>
              <a:rPr lang="en-GB" dirty="0"/>
              <a:t> </a:t>
            </a:r>
            <a:r>
              <a:rPr lang="en-GB" dirty="0" err="1"/>
              <a:t>wedi</a:t>
            </a:r>
            <a:r>
              <a:rPr lang="en-GB" dirty="0"/>
              <a:t> </a:t>
            </a:r>
            <a:r>
              <a:rPr lang="en-GB" dirty="0" err="1"/>
              <a:t>cael</a:t>
            </a:r>
            <a:r>
              <a:rPr lang="en-GB" dirty="0"/>
              <a:t> </a:t>
            </a:r>
            <a:r>
              <a:rPr lang="en-GB" dirty="0" err="1"/>
              <a:t>cyfnodau</a:t>
            </a:r>
            <a:r>
              <a:rPr lang="en-GB" dirty="0"/>
              <a:t> </a:t>
            </a:r>
            <a:r>
              <a:rPr lang="en-GB" dirty="0" err="1"/>
              <a:t>hir</a:t>
            </a:r>
            <a:r>
              <a:rPr lang="en-GB" dirty="0"/>
              <a:t> o </a:t>
            </a:r>
            <a:r>
              <a:rPr lang="en-GB" dirty="0" err="1"/>
              <a:t>drawma</a:t>
            </a:r>
            <a:r>
              <a:rPr lang="en-GB" dirty="0"/>
              <a:t> a </a:t>
            </a:r>
            <a:r>
              <a:rPr lang="en-GB" dirty="0" err="1"/>
              <a:t>straen</a:t>
            </a:r>
            <a:r>
              <a:rPr lang="en-GB" dirty="0"/>
              <a:t> </a:t>
            </a:r>
            <a:r>
              <a:rPr lang="en-GB" dirty="0" err="1"/>
              <a:t>mae'n</a:t>
            </a:r>
            <a:r>
              <a:rPr lang="en-GB" dirty="0"/>
              <a:t> </a:t>
            </a:r>
            <a:r>
              <a:rPr lang="en-GB" dirty="0" err="1"/>
              <a:t>ymddangos</a:t>
            </a:r>
            <a:r>
              <a:rPr lang="en-GB" dirty="0"/>
              <a:t> bod y system </a:t>
            </a:r>
            <a:r>
              <a:rPr lang="en-GB" dirty="0" err="1"/>
              <a:t>parasympathetig</a:t>
            </a:r>
            <a:r>
              <a:rPr lang="en-GB" dirty="0"/>
              <a:t> </a:t>
            </a:r>
            <a:r>
              <a:rPr lang="en-GB" dirty="0" err="1"/>
              <a:t>yn</a:t>
            </a:r>
            <a:r>
              <a:rPr lang="en-GB" dirty="0"/>
              <a:t> </a:t>
            </a:r>
            <a:r>
              <a:rPr lang="en-GB" dirty="0" err="1"/>
              <a:t>tangyflawni</a:t>
            </a:r>
            <a:r>
              <a:rPr lang="en-GB" dirty="0"/>
              <a:t> ac </a:t>
            </a:r>
            <a:r>
              <a:rPr lang="en-GB" dirty="0" err="1"/>
              <a:t>mae'r</a:t>
            </a:r>
            <a:r>
              <a:rPr lang="en-GB" dirty="0"/>
              <a:t> </a:t>
            </a:r>
            <a:r>
              <a:rPr lang="en-GB" dirty="0" err="1"/>
              <a:t>corff</a:t>
            </a:r>
            <a:r>
              <a:rPr lang="en-GB" dirty="0"/>
              <a:t> </a:t>
            </a:r>
            <a:r>
              <a:rPr lang="en-GB" dirty="0" err="1"/>
              <a:t>cyfan</a:t>
            </a:r>
            <a:r>
              <a:rPr lang="en-GB" dirty="0"/>
              <a:t> </a:t>
            </a:r>
            <a:r>
              <a:rPr lang="en-GB" dirty="0" err="1"/>
              <a:t>mewn</a:t>
            </a:r>
            <a:r>
              <a:rPr lang="en-GB" dirty="0"/>
              <a:t> </a:t>
            </a:r>
            <a:r>
              <a:rPr lang="en-GB" dirty="0" err="1"/>
              <a:t>cyflwr</a:t>
            </a:r>
            <a:r>
              <a:rPr lang="en-GB" dirty="0"/>
              <a:t> o </a:t>
            </a:r>
            <a:r>
              <a:rPr lang="en-GB" dirty="0" err="1"/>
              <a:t>straen</a:t>
            </a:r>
            <a:r>
              <a:rPr lang="en-GB" dirty="0"/>
              <a:t> </a:t>
            </a:r>
            <a:r>
              <a:rPr lang="en-GB" dirty="0" err="1"/>
              <a:t>cyson</a:t>
            </a:r>
            <a:r>
              <a:rPr lang="en-GB" dirty="0"/>
              <a:t> a </a:t>
            </a:r>
            <a:r>
              <a:rPr lang="en-GB" dirty="0" err="1"/>
              <a:t>gellir</a:t>
            </a:r>
            <a:r>
              <a:rPr lang="en-GB" dirty="0"/>
              <a:t> </a:t>
            </a:r>
            <a:r>
              <a:rPr lang="en-GB" dirty="0" err="1"/>
              <a:t>gweld</a:t>
            </a:r>
            <a:r>
              <a:rPr lang="en-GB" dirty="0"/>
              <a:t> </a:t>
            </a:r>
            <a:r>
              <a:rPr lang="en-GB" dirty="0" err="1"/>
              <a:t>hyn</a:t>
            </a:r>
            <a:r>
              <a:rPr lang="en-GB" dirty="0"/>
              <a:t> </a:t>
            </a:r>
            <a:r>
              <a:rPr lang="en-GB" dirty="0" err="1"/>
              <a:t>drwy</a:t>
            </a:r>
            <a:r>
              <a:rPr lang="en-GB" dirty="0"/>
              <a:t> </a:t>
            </a:r>
            <a:r>
              <a:rPr lang="en-GB" dirty="0" err="1"/>
              <a:t>gyfradd</a:t>
            </a:r>
            <a:r>
              <a:rPr lang="en-GB" dirty="0"/>
              <a:t> </a:t>
            </a:r>
            <a:r>
              <a:rPr lang="en-GB" dirty="0" err="1"/>
              <a:t>curiad</a:t>
            </a:r>
            <a:r>
              <a:rPr lang="en-GB" dirty="0"/>
              <a:t> y </a:t>
            </a:r>
            <a:r>
              <a:rPr lang="en-GB" dirty="0" err="1"/>
              <a:t>galon</a:t>
            </a:r>
            <a:r>
              <a:rPr lang="en-GB" dirty="0"/>
              <a:t>, </a:t>
            </a:r>
            <a:r>
              <a:rPr lang="en-GB" dirty="0" err="1"/>
              <a:t>treulio</a:t>
            </a:r>
            <a:r>
              <a:rPr lang="en-GB" dirty="0"/>
              <a:t> </a:t>
            </a:r>
            <a:r>
              <a:rPr lang="en-GB" dirty="0" err="1"/>
              <a:t>gwael</a:t>
            </a:r>
            <a:r>
              <a:rPr lang="en-GB" dirty="0"/>
              <a:t>, </a:t>
            </a:r>
            <a:r>
              <a:rPr lang="en-GB" dirty="0" err="1"/>
              <a:t>crampiau</a:t>
            </a:r>
            <a:r>
              <a:rPr lang="en-GB" dirty="0"/>
              <a:t> </a:t>
            </a:r>
            <a:r>
              <a:rPr lang="en-GB" dirty="0" err="1"/>
              <a:t>yn</a:t>
            </a:r>
            <a:r>
              <a:rPr lang="en-GB" dirty="0"/>
              <a:t> y </a:t>
            </a:r>
            <a:r>
              <a:rPr lang="en-GB" dirty="0" err="1"/>
              <a:t>breichiau</a:t>
            </a:r>
            <a:r>
              <a:rPr lang="en-GB" dirty="0"/>
              <a:t> </a:t>
            </a:r>
            <a:r>
              <a:rPr lang="en-GB" dirty="0" err="1"/>
              <a:t>a’r</a:t>
            </a:r>
            <a:r>
              <a:rPr lang="en-GB" dirty="0"/>
              <a:t> </a:t>
            </a:r>
            <a:r>
              <a:rPr lang="en-GB" dirty="0" err="1"/>
              <a:t>coesau</a:t>
            </a:r>
            <a:r>
              <a:rPr lang="en-GB" dirty="0"/>
              <a:t>, </a:t>
            </a:r>
            <a:r>
              <a:rPr lang="en-GB" dirty="0" err="1"/>
              <a:t>anadlu</a:t>
            </a:r>
            <a:r>
              <a:rPr lang="en-GB" dirty="0"/>
              <a:t> bas </a:t>
            </a:r>
            <a:r>
              <a:rPr lang="en-GB" dirty="0" err="1"/>
              <a:t>cyflym</a:t>
            </a:r>
            <a:r>
              <a:rPr lang="en-GB" dirty="0"/>
              <a:t> ac </a:t>
            </a:r>
            <a:r>
              <a:rPr lang="en-GB" dirty="0" err="1"/>
              <a:t>ati</a:t>
            </a:r>
            <a:r>
              <a:rPr lang="en-GB" dirty="0"/>
              <a:t>. </a:t>
            </a:r>
          </a:p>
          <a:p>
            <a:endParaRPr lang="en-GB" dirty="0"/>
          </a:p>
          <a:p>
            <a:r>
              <a:rPr lang="en-GB" dirty="0" err="1"/>
              <a:t>Dyma</a:t>
            </a:r>
            <a:r>
              <a:rPr lang="en-GB" dirty="0"/>
              <a:t> </a:t>
            </a:r>
            <a:r>
              <a:rPr lang="en-GB" dirty="0" err="1"/>
              <a:t>beth</a:t>
            </a:r>
            <a:r>
              <a:rPr lang="en-GB" dirty="0"/>
              <a:t> </a:t>
            </a:r>
            <a:r>
              <a:rPr lang="en-GB" dirty="0" err="1"/>
              <a:t>rydyn</a:t>
            </a:r>
            <a:r>
              <a:rPr lang="en-GB" dirty="0"/>
              <a:t> </a:t>
            </a:r>
            <a:r>
              <a:rPr lang="en-GB" dirty="0" err="1"/>
              <a:t>ni’n</a:t>
            </a:r>
            <a:r>
              <a:rPr lang="en-GB" dirty="0"/>
              <a:t> </a:t>
            </a:r>
            <a:r>
              <a:rPr lang="en-GB" dirty="0" err="1"/>
              <a:t>ei</a:t>
            </a:r>
            <a:r>
              <a:rPr lang="en-GB" dirty="0"/>
              <a:t> </a:t>
            </a:r>
            <a:r>
              <a:rPr lang="en-GB" dirty="0" err="1"/>
              <a:t>olygu</a:t>
            </a:r>
            <a:r>
              <a:rPr lang="en-GB" dirty="0"/>
              <a:t> </a:t>
            </a:r>
            <a:r>
              <a:rPr lang="en-GB" dirty="0" err="1"/>
              <a:t>wrth</a:t>
            </a:r>
            <a:r>
              <a:rPr lang="en-GB" dirty="0"/>
              <a:t> </a:t>
            </a:r>
            <a:r>
              <a:rPr lang="en-GB" dirty="0" err="1"/>
              <a:t>sôn</a:t>
            </a:r>
            <a:r>
              <a:rPr lang="en-GB" dirty="0"/>
              <a:t> am system </a:t>
            </a:r>
            <a:r>
              <a:rPr lang="en-GB" dirty="0" err="1"/>
              <a:t>ymateb</a:t>
            </a:r>
            <a:r>
              <a:rPr lang="en-GB" dirty="0"/>
              <a:t> </a:t>
            </a:r>
            <a:r>
              <a:rPr lang="en-GB" dirty="0" err="1"/>
              <a:t>wedi'i</a:t>
            </a:r>
            <a:r>
              <a:rPr lang="en-GB" dirty="0"/>
              <a:t> </a:t>
            </a:r>
            <a:r>
              <a:rPr lang="en-GB" dirty="0" err="1"/>
              <a:t>gamreoleiddio</a:t>
            </a:r>
            <a:r>
              <a:rPr lang="en-GB" dirty="0"/>
              <a:t> </a:t>
            </a:r>
            <a:r>
              <a:rPr lang="en-GB" dirty="0" err="1"/>
              <a:t>i</a:t>
            </a:r>
            <a:r>
              <a:rPr lang="en-GB" dirty="0"/>
              <a:t> </a:t>
            </a:r>
            <a:r>
              <a:rPr lang="en-GB" dirty="0" err="1"/>
              <a:t>straen</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16</a:t>
            </a:fld>
            <a:endParaRPr lang="en-GB"/>
          </a:p>
        </p:txBody>
      </p:sp>
    </p:spTree>
    <p:extLst>
      <p:ext uri="{BB962C8B-B14F-4D97-AF65-F5344CB8AC3E}">
        <p14:creationId xmlns:p14="http://schemas.microsoft.com/office/powerpoint/2010/main" val="64169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celloedd yr ymennydd yn dechrau ffurfio o ail ddiwrnod y </a:t>
            </a:r>
            <a:r>
              <a:rPr kumimoji="0" lang="cy-GB" sz="1200" b="0" i="0" u="none" strike="noStrike" kern="1200" cap="none" spc="0" normalizeH="0" baseline="0" noProof="0" dirty="0" err="1">
                <a:ln>
                  <a:noFill/>
                </a:ln>
                <a:solidFill>
                  <a:prstClr val="black"/>
                </a:solidFill>
                <a:effectLst/>
                <a:uLnTx/>
                <a:uFillTx/>
                <a:latin typeface="+mn-lt"/>
                <a:ea typeface="+mn-ea"/>
                <a:cs typeface="+mn-cs"/>
              </a:rPr>
              <a:t>ffetws</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tiwb nerfol sydd yn y pen draw yn troi i mewn i linyn y cefn yn ffurfio rhwng 2 a 3 wythnos ar ôl ffrwythloniad – a dyma pam ei bod hi mor bwysig bod merched a allai feichiogi yn cymryd asid </a:t>
            </a:r>
            <a:r>
              <a:rPr kumimoji="0" lang="cy-GB" sz="1200" b="0" i="0" u="none" strike="noStrike" kern="1200" cap="none" spc="0" normalizeH="0" baseline="0" noProof="0" dirty="0" err="1">
                <a:ln>
                  <a:noFill/>
                </a:ln>
                <a:solidFill>
                  <a:prstClr val="black"/>
                </a:solidFill>
                <a:effectLst/>
                <a:uLnTx/>
                <a:uFillTx/>
                <a:latin typeface="+mn-lt"/>
                <a:ea typeface="+mn-ea"/>
                <a:cs typeface="+mn-cs"/>
              </a:rPr>
              <a:t>ffolig</a:t>
            </a:r>
            <a:r>
              <a:rPr kumimoji="0" lang="cy-GB" sz="1200" b="0" i="0" u="none" strike="noStrike" kern="1200" cap="none" spc="0" normalizeH="0" baseline="0" noProof="0" dirty="0">
                <a:ln>
                  <a:noFill/>
                </a:ln>
                <a:solidFill>
                  <a:prstClr val="black"/>
                </a:solidFill>
                <a:effectLst/>
                <a:uLnTx/>
                <a:uFillTx/>
                <a:latin typeface="+mn-lt"/>
                <a:ea typeface="+mn-ea"/>
                <a:cs typeface="+mn-cs"/>
              </a:rPr>
              <a:t> cyn y beichiogrwydd.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yr amgylchedd a genynnau effeithio ar yr holl gamau hyn, ond nid ydym yn deall yr union fecaneg yn dda eto.  Mae'n debyg, wrth i rai ardaloedd ffurfio maen nhw’n fwy agored i niwed nag ar adegau eraill – felly, pan fydd merch yn yfed alcohol yn ystod beichiogrwydd, gall hynny effeithio ar yr effaith y bydd hynny’n ei gael er enghraifft.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tyfiant yn gyflym iawn trwy 3 blynedd gyntaf bywyd ac yna mae'n mynd sefydlogi rhywfaint gyda hwrdd arall ychydig cyn y glasoed ac amser o docio a newidiadau sy'n nodi glaslencyndod.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yw datblygiad yr ymennydd byth yn stopio'n llwyr ac rydyn ni'n gwybod y gall yr ymennydd wella o anaf yn ddiweddarach mewn bywyd ond yn gyffredinol rydyn ni o'r farn bod y rhan fwyaf o'r newidiadau yn dod i ben ar ddiwedd y 20au.  Y newyddion da yw bod yr ymennydd yn parhau i fod yn ‘blastig’ a gallwn wneud newidiadau drwy newid ein hymddygiad a chynnal y newid hwnnw.  Os ydyn ni’n deall mai ein system ymateb i straen sydd ddim yn gweithredu’n gywir, yna gallwn wneud yn siŵr ein bod yn gwneud pethau i'w gefnogi.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Bwyta’n iach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Ymarfer corff rheolaidd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Perthnasoedd 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Treulio amser yn sylwi ar y pethau o'n cwmpas ni mewn natur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Mewn geiriau eraill, yr holl bethau rydyn ni'n eu gwneud gyda'n plant fel rhan o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https://www.childwelfare.gov/pubPDFs/brain_development.pdf </a:t>
            </a:r>
            <a:r>
              <a:rPr kumimoji="0" lang="cy-GB" sz="1200" b="0" i="0" u="none" strike="noStrike" kern="1200" cap="none" spc="0" normalizeH="0" baseline="0" noProof="0" dirty="0">
                <a:ln>
                  <a:noFill/>
                </a:ln>
                <a:solidFill>
                  <a:prstClr val="black"/>
                </a:solidFill>
                <a:effectLst/>
                <a:uLnTx/>
                <a:uFillTx/>
                <a:latin typeface="+mn-lt"/>
                <a:ea typeface="+mn-ea"/>
                <a:cs typeface="+mn-cs"/>
              </a:rPr>
              <a:t>Mae hwn yn gyhoeddiad defnyddiol iawn o 2015 sy'n crynhoi'r wybodaeth newydd yn y maes hwn.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17</a:t>
            </a:fld>
            <a:endParaRPr lang="en-GB"/>
          </a:p>
        </p:txBody>
      </p:sp>
    </p:spTree>
    <p:extLst>
      <p:ext uri="{BB962C8B-B14F-4D97-AF65-F5344CB8AC3E}">
        <p14:creationId xmlns:p14="http://schemas.microsoft.com/office/powerpoint/2010/main" val="241884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Rhai darnau eraill o wybodaeth sylfaenol am ddatblygiad plant a fydd yn ein helpu i ddeall beth sy'n normal a sut y gellir ei gyflawni: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yna gyfnodau sensitif lle mae'n haws i faban neu blentyn ddysgu rhywbeth – felly er enghraifft mae'n haws ffurfio bondiau ymlyniad cryf cyn troi’n 24 mis oed cyhyd â bod yr amodau’n iawn.  Nid yw hynny'n golygu na ellir ei ddysgu ar ôl hynny ond mae'n anoddach i'w ddysgu.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ieithoedd yn beth arall sy'n ymddangos yn haws i'w ddysgu yn gynnar mewn bywyd.   Nid yw'n golygu na allwn ei wneud yn ddiweddarach ond mae'n gwneud y broses yn anoddach.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oes diffyg ysgogiad yn ystod babandod cynnar, efallai y bydd y synapsau hynny wedi cael eu tocio gyda cholled rhai llwybrau niwral.  Wrth i blant ddatblygu drwy bob cam datblygiadol, byddant yn dysgu ac yn meistroli pob cam yn haws os yw eu hymennydd wedi adeiladu rhwydwaith effeithlon o lwybrau i gefnogi'r gweithrediad gorau posibl.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Atgofion</a:t>
            </a:r>
            <a:r>
              <a:rPr kumimoji="0" lang="cy-GB" sz="1200" b="0" i="0" u="none" strike="noStrike" kern="1200" cap="none" spc="0" normalizeH="0" baseline="0" noProof="0" dirty="0">
                <a:ln>
                  <a:noFill/>
                </a:ln>
                <a:solidFill>
                  <a:prstClr val="black"/>
                </a:solidFill>
                <a:effectLst/>
                <a:uLnTx/>
                <a:uFillTx/>
                <a:latin typeface="+mn-lt"/>
                <a:ea typeface="+mn-ea"/>
                <a:cs typeface="+mn-cs"/>
              </a:rPr>
              <a:t> - mae datblygiad yn dibynnu ar greu atgofion.  Pan fydd profiadau ailadroddus yn cryfhau llwybr niwral mae'r llwybr hwnnw'n cael ei amgodio ac yn dod yn atgof.   Dysgu cerdded a siarad ayyb.  Unwaith y bydd yn cael ei ddysgu nid oes angen i ni feddwl yn ymwybodol am y peth mwyach.   Os yw profiadau cynnar yn anffafriol yna efallai y byddwn yn gwneud atgofion o'r rhai a fydd yn aros gyda ni am amser hir.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Ymateb i straen </a:t>
            </a:r>
            <a:r>
              <a:rPr kumimoji="0" lang="cy-GB" sz="1200" b="0" i="0" u="none" strike="noStrike" kern="1200" cap="none" spc="0" normalizeH="0" baseline="0" noProof="0" dirty="0">
                <a:ln>
                  <a:noFill/>
                </a:ln>
                <a:solidFill>
                  <a:prstClr val="black"/>
                </a:solidFill>
                <a:effectLst/>
                <a:uLnTx/>
                <a:uFillTx/>
                <a:latin typeface="+mn-lt"/>
                <a:ea typeface="+mn-ea"/>
                <a:cs typeface="+mn-cs"/>
              </a:rPr>
              <a:t>- Gall straen gael ei ddisgrifio fel rhywbeth cadarnhaol, goddefadwy neu wenwynig yn dibynnu ar ba mor ddifrifol ydyw a pha mor hir y mae'n para.  Mae gan bob person nodweddion genetig sy'n effeithio ar ba mor gyflym y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ddod dros straen.   Gallwn ddweud bod plant wedi’u mabwysiadu yn gyffredinol wedi cael llawer gormod o straen yn eu bywydau ifanc yn barod ac y bydd eu hymennydd yn sensitif iawn i straen ac yn ei chael yn anodd i ymadfer ar ôl cyfnodau o straen.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 neges i’w </a:t>
            </a:r>
            <a:r>
              <a:rPr kumimoji="0" lang="cy-GB" sz="1200" b="0" i="0" u="none" strike="noStrike" kern="1200" cap="none" spc="0" normalizeH="0" baseline="0" noProof="0" dirty="0" err="1">
                <a:ln>
                  <a:noFill/>
                </a:ln>
                <a:solidFill>
                  <a:prstClr val="black"/>
                </a:solidFill>
                <a:effectLst/>
                <a:uLnTx/>
                <a:uFillTx/>
                <a:latin typeface="+mn-lt"/>
                <a:ea typeface="+mn-ea"/>
                <a:cs typeface="+mn-cs"/>
              </a:rPr>
              <a:t>chofio</a:t>
            </a:r>
            <a:r>
              <a:rPr kumimoji="0" lang="cy-GB" sz="1200" b="0" i="0" u="none" strike="noStrike" kern="1200" cap="none" spc="0" normalizeH="0" baseline="0" noProof="0" dirty="0">
                <a:ln>
                  <a:noFill/>
                </a:ln>
                <a:solidFill>
                  <a:prstClr val="black"/>
                </a:solidFill>
                <a:effectLst/>
                <a:uLnTx/>
                <a:uFillTx/>
                <a:latin typeface="+mn-lt"/>
                <a:ea typeface="+mn-ea"/>
                <a:cs typeface="+mn-cs"/>
              </a:rPr>
              <a:t> yma yw bod yr ymennydd yn hynod gymhleth ac mae'n debyg na fyddwn byth yn deall yn union pa brofiad neu ddylanwad genetig sydd wedi arwain at y darnau o'r ymennydd yn datblygu mewn ffordd annodweddiadol ac mae'n debyg nad yw'n helpu i boeni gormod am y rheswm pam.  Mae angen i ni ganolbwyntio ar yr hyn y gallwn ei wneud fel rhieni i helpu.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Pryder</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cael ymennydd nad yw'n ymateb yn yr un modd ag y mae'r rhan fwyaf o’r bobl o'u hamgylch yn achosi straen </a:t>
            </a:r>
            <a:r>
              <a:rPr kumimoji="0" lang="cy-GB" sz="1200" b="0" i="0" u="none" strike="noStrike" kern="1200" cap="none" spc="0" normalizeH="0" baseline="0" noProof="0" dirty="0" err="1">
                <a:ln>
                  <a:noFill/>
                </a:ln>
                <a:solidFill>
                  <a:prstClr val="black"/>
                </a:solidFill>
                <a:effectLst/>
                <a:uLnTx/>
                <a:uFillTx/>
                <a:latin typeface="+mn-lt"/>
                <a:ea typeface="+mn-ea"/>
                <a:cs typeface="+mn-cs"/>
              </a:rPr>
              <a:t>ynddo'i</a:t>
            </a:r>
            <a:r>
              <a:rPr kumimoji="0" lang="cy-GB" sz="1200" b="0" i="0" u="none" strike="noStrike" kern="1200" cap="none" spc="0" normalizeH="0" baseline="0" noProof="0" dirty="0">
                <a:ln>
                  <a:noFill/>
                </a:ln>
                <a:solidFill>
                  <a:prstClr val="black"/>
                </a:solidFill>
                <a:effectLst/>
                <a:uLnTx/>
                <a:uFillTx/>
                <a:latin typeface="+mn-lt"/>
                <a:ea typeface="+mn-ea"/>
                <a:cs typeface="+mn-cs"/>
              </a:rPr>
              <a:t> hun ac mae llawer o blant wedi'u mabwysiadu yn dangos pryder mawr.  Mae pryder hefyd yn gyffredin iawn ymhlith pobl sydd â diagnosis o ASD – mae hwn yn ddiagnosis cyffredin ar gyfer plant wedi'u mabwysiadu ac mae elfen enetig iddo.    Mae'n arbennig o anodd trin pryder pan na all plant leisio eu hemosiynau, ac mae hynny'n aml yn wir am blant sydd ag ASD.    Rhaid i'n hymateb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felly geisio lleihau pryder yn hytrach na'i gynyddu ond efallai y bydd angen i ni fod yn greadigol iawn ynglŷn â sut rydyn ni’n gwneud hynny.</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18</a:t>
            </a:fld>
            <a:endParaRPr lang="en-GB"/>
          </a:p>
        </p:txBody>
      </p:sp>
    </p:spTree>
    <p:extLst>
      <p:ext uri="{BB962C8B-B14F-4D97-AF65-F5344CB8AC3E}">
        <p14:creationId xmlns:p14="http://schemas.microsoft.com/office/powerpoint/2010/main" val="365596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integreiddio synhwyraidd yn broses niwrolegol isymwybodol ac awtomatig sy'n digwydd ym mhob person ar bob cam o fywyd.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ein hymennydd yn derbyn gwybodaeth drwy ein synhwyrau ac yn ei threfnu fel ein bod yn gallu ymateb yn briodol i sefyllfaoedd penodol a gofynion amgylcheddol. Mae profiadau synhwyraidd yn cynnwys cyffwrdd, symud, safle'r corff, golwg, arogl, blas, sain a thyniad disgyrchiant.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I'r rhan fwyaf o bobl, mae integreiddio synhwyraidd yn datblygu yn ystod gweithgareddau plentyndod cyffredin. Pan fo gan unigolyn integreiddiad synhwyraidd da, mae'n gallu prosesu gwybodaeth yn awtomatig ac yn effeithlon. Ond i rai pobl, nid yw integreiddio synhwyraidd yn datblygu mor effeithlon ag y dylai a gall effeithio ar weithgareddau bywyd bob dydd, cyflawniad academaidd, ymddygiad neu gyfranogiad cymdeithasol.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oes gan blant faterion synhwyraidd gallai hyn effeithio ar y math o chwarae rydych chi’n ei wneud gyda nhw. Gweler y siart canlynol am syniadau.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plant gyflwyno gyda gwahanol fathau o anawsterau integreiddio synhwyraidd (sy’n cael ei alw hefyd yn anawsterau prosesu synhwyraidd). Mae manylion am y rhain ar y sleid: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19</a:t>
            </a:fld>
            <a:endParaRPr lang="en-GB"/>
          </a:p>
        </p:txBody>
      </p:sp>
    </p:spTree>
    <p:extLst>
      <p:ext uri="{BB962C8B-B14F-4D97-AF65-F5344CB8AC3E}">
        <p14:creationId xmlns:p14="http://schemas.microsoft.com/office/powerpoint/2010/main" val="432706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system nerfol hefyd yn cynnwys hormonau ac mae'n hynod gymhleth.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ymateb iach i straen yn cynnwys amrywiaeth o hormon a systemau </a:t>
            </a:r>
            <a:r>
              <a:rPr kumimoji="0" lang="cy-GB" sz="1200" b="0" i="0" u="none" strike="noStrike" kern="1200" cap="none" spc="0" normalizeH="0" baseline="0" noProof="0" dirty="0" err="1">
                <a:ln>
                  <a:noFill/>
                </a:ln>
                <a:solidFill>
                  <a:prstClr val="black"/>
                </a:solidFill>
                <a:effectLst/>
                <a:uLnTx/>
                <a:uFillTx/>
                <a:latin typeface="+mn-lt"/>
                <a:ea typeface="+mn-ea"/>
                <a:cs typeface="+mn-cs"/>
              </a:rPr>
              <a:t>niwro</a:t>
            </a:r>
            <a:r>
              <a:rPr kumimoji="0" lang="cy-GB" sz="1200" b="0" i="0" u="none" strike="noStrike" kern="1200" cap="none" spc="0" normalizeH="0" baseline="0" noProof="0" dirty="0">
                <a:ln>
                  <a:noFill/>
                </a:ln>
                <a:solidFill>
                  <a:prstClr val="black"/>
                </a:solidFill>
                <a:effectLst/>
                <a:uLnTx/>
                <a:uFillTx/>
                <a:latin typeface="+mn-lt"/>
                <a:ea typeface="+mn-ea"/>
                <a:cs typeface="+mn-cs"/>
              </a:rPr>
              <a:t>-gemegol drwy’r corff.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Cortisol</a:t>
            </a:r>
            <a:r>
              <a:rPr kumimoji="0" lang="cy-GB" sz="1200" b="0" i="0" u="none" strike="noStrike" kern="1200" cap="none" spc="0" normalizeH="0" baseline="0" noProof="0" dirty="0">
                <a:ln>
                  <a:noFill/>
                </a:ln>
                <a:solidFill>
                  <a:prstClr val="black"/>
                </a:solidFill>
                <a:effectLst/>
                <a:uLnTx/>
                <a:uFillTx/>
                <a:latin typeface="+mn-lt"/>
                <a:ea typeface="+mn-ea"/>
                <a:cs typeface="+mn-cs"/>
              </a:rPr>
              <a:t> yw'r hormon straen hirhoedlog mawr sy'n cymryd llawer o oriau i wasgaru ar ôl ei ryddhau.  Mae rhywfaint o straen yn ddefnyddiol ac yn anochel ond mae'n bwysig cael amser i ymadfer rhwng cyfnodau o straen.  Bydd straen dwys a hir yn cael ei ddisgrifio weithiau fel straen gwenwynig ac fe wyddom ei fod yn cael effaith niweidiol ar lawer o rannau o'r corff.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llawer o hormonau eraill fel petaent yn rhyngweithio ag ef ac yn ei helpu i ddiraddio'n </a:t>
            </a:r>
            <a:r>
              <a:rPr kumimoji="0" lang="cy-GB" sz="1200" b="0" i="0" u="none" strike="noStrike" kern="1200" cap="none" spc="0" normalizeH="0" baseline="0" noProof="0" dirty="0" err="1">
                <a:ln>
                  <a:noFill/>
                </a:ln>
                <a:solidFill>
                  <a:prstClr val="black"/>
                </a:solidFill>
                <a:effectLst/>
                <a:uLnTx/>
                <a:uFillTx/>
                <a:latin typeface="+mn-lt"/>
                <a:ea typeface="+mn-ea"/>
                <a:cs typeface="+mn-cs"/>
              </a:rPr>
              <a:t>gyflymach</a:t>
            </a:r>
            <a:r>
              <a:rPr kumimoji="0" lang="cy-GB" sz="1200" b="0" i="0" u="none" strike="noStrike" kern="1200" cap="none" spc="0" normalizeH="0" baseline="0" noProof="0" dirty="0">
                <a:ln>
                  <a:noFill/>
                </a:ln>
                <a:solidFill>
                  <a:prstClr val="black"/>
                </a:solidFill>
                <a:effectLst/>
                <a:uLnTx/>
                <a:uFillTx/>
                <a:latin typeface="+mn-lt"/>
                <a:ea typeface="+mn-ea"/>
                <a:cs typeface="+mn-cs"/>
              </a:rPr>
              <a:t>/gwrthdroi ei effeithiau negyddol.   Yr hyn sy'n wirioneddol ddiddorol i ni fel rhieni sy'n mabwysiadu yw bod yr hormonau hyn i gyd yn rhai sy'n cael eu rhyddhau pan mae gennym berthynas rhiant - plentyn dda, iach a chadarnhaol a </a:t>
            </a:r>
            <a:r>
              <a:rPr kumimoji="0" lang="cy-GB" sz="1200" b="0" i="0" u="none" strike="noStrike" kern="1200" cap="none" spc="0" normalizeH="0" baseline="0" noProof="0" dirty="0" err="1">
                <a:ln>
                  <a:noFill/>
                </a:ln>
                <a:solidFill>
                  <a:prstClr val="black"/>
                </a:solidFill>
                <a:effectLst/>
                <a:uLnTx/>
                <a:uFillTx/>
                <a:latin typeface="+mn-lt"/>
                <a:ea typeface="+mn-ea"/>
                <a:cs typeface="+mn-cs"/>
              </a:rPr>
              <a:t>deietau</a:t>
            </a:r>
            <a:r>
              <a:rPr kumimoji="0" lang="cy-GB" sz="1200" b="0" i="0" u="none" strike="noStrike" kern="1200" cap="none" spc="0" normalizeH="0" baseline="0" noProof="0" dirty="0">
                <a:ln>
                  <a:noFill/>
                </a:ln>
                <a:solidFill>
                  <a:prstClr val="black"/>
                </a:solidFill>
                <a:effectLst/>
                <a:uLnTx/>
                <a:uFillTx/>
                <a:latin typeface="+mn-lt"/>
                <a:ea typeface="+mn-ea"/>
                <a:cs typeface="+mn-cs"/>
              </a:rPr>
              <a:t> iach a digon o ymarfer corff a rhwydwaith o ffrindiau da ac felly fel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rydym angen darparu cymaint o hyn ag y gallwn ac yn fwy na thebyg llawer mwy nag y mae angen i rieni plant mwy </a:t>
            </a:r>
            <a:r>
              <a:rPr kumimoji="0" lang="cy-GB" sz="1200" b="0" i="0" u="none" strike="noStrike" kern="1200" cap="none" spc="0" normalizeH="0" baseline="0" noProof="0" dirty="0" err="1">
                <a:ln>
                  <a:noFill/>
                </a:ln>
                <a:solidFill>
                  <a:prstClr val="black"/>
                </a:solidFill>
                <a:effectLst/>
                <a:uLnTx/>
                <a:uFillTx/>
                <a:latin typeface="+mn-lt"/>
                <a:ea typeface="+mn-ea"/>
                <a:cs typeface="+mn-cs"/>
              </a:rPr>
              <a:t>niwro</a:t>
            </a:r>
            <a:r>
              <a:rPr kumimoji="0" lang="cy-GB" sz="1200" b="0" i="0" u="none" strike="noStrike" kern="1200" cap="none" spc="0" normalizeH="0" baseline="0" noProof="0" dirty="0">
                <a:ln>
                  <a:noFill/>
                </a:ln>
                <a:solidFill>
                  <a:prstClr val="black"/>
                </a:solidFill>
                <a:effectLst/>
                <a:uLnTx/>
                <a:uFillTx/>
                <a:latin typeface="+mn-lt"/>
                <a:ea typeface="+mn-ea"/>
                <a:cs typeface="+mn-cs"/>
              </a:rPr>
              <a:t>-nodweddiadol.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saethau'n dangos pa beth sy'n lleihau'r llall felly 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cortisol</a:t>
            </a:r>
            <a:r>
              <a:rPr kumimoji="0" lang="cy-GB" sz="1200" b="0" i="0" u="none" strike="noStrike" kern="1200" cap="none" spc="0" normalizeH="0" baseline="0" noProof="0" dirty="0">
                <a:ln>
                  <a:noFill/>
                </a:ln>
                <a:solidFill>
                  <a:prstClr val="black"/>
                </a:solidFill>
                <a:effectLst/>
                <a:uLnTx/>
                <a:uFillTx/>
                <a:latin typeface="+mn-lt"/>
                <a:ea typeface="+mn-ea"/>
                <a:cs typeface="+mn-cs"/>
              </a:rPr>
              <a:t> yn lleihau effaith </a:t>
            </a:r>
            <a:r>
              <a:rPr kumimoji="0" lang="cy-GB" sz="1200" b="0" i="0" u="none" strike="noStrike" kern="1200" cap="none" spc="0" normalizeH="0" baseline="0" noProof="0" dirty="0" err="1">
                <a:ln>
                  <a:noFill/>
                </a:ln>
                <a:solidFill>
                  <a:prstClr val="black"/>
                </a:solidFill>
                <a:effectLst/>
                <a:uLnTx/>
                <a:uFillTx/>
                <a:latin typeface="+mn-lt"/>
                <a:ea typeface="+mn-ea"/>
                <a:cs typeface="+mn-cs"/>
              </a:rPr>
              <a:t>Dopamin</a:t>
            </a:r>
            <a:r>
              <a:rPr kumimoji="0" lang="cy-GB" sz="1200" b="0" i="0" u="none" strike="noStrike" kern="1200" cap="none" spc="0" normalizeH="0" baseline="0" noProof="0" dirty="0">
                <a:ln>
                  <a:noFill/>
                </a:ln>
                <a:solidFill>
                  <a:prstClr val="black"/>
                </a:solidFill>
                <a:effectLst/>
                <a:uLnTx/>
                <a:uFillTx/>
                <a:latin typeface="+mn-lt"/>
                <a:ea typeface="+mn-ea"/>
                <a:cs typeface="+mn-cs"/>
              </a:rPr>
              <a:t>; 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Seratonin</a:t>
            </a:r>
            <a:r>
              <a:rPr kumimoji="0" lang="cy-GB" sz="1200" b="0" i="0" u="none" strike="noStrike" kern="1200" cap="none" spc="0" normalizeH="0" baseline="0" noProof="0" dirty="0">
                <a:ln>
                  <a:noFill/>
                </a:ln>
                <a:solidFill>
                  <a:prstClr val="black"/>
                </a:solidFill>
                <a:effectLst/>
                <a:uLnTx/>
                <a:uFillTx/>
                <a:latin typeface="+mn-lt"/>
                <a:ea typeface="+mn-ea"/>
                <a:cs typeface="+mn-cs"/>
              </a:rPr>
              <a:t> a ffactor </a:t>
            </a:r>
            <a:r>
              <a:rPr kumimoji="0" lang="cy-GB" sz="1200" b="0" i="0" u="none" strike="noStrike" kern="1200" cap="none" spc="0" normalizeH="0" baseline="0" noProof="0" dirty="0" err="1">
                <a:ln>
                  <a:noFill/>
                </a:ln>
                <a:solidFill>
                  <a:prstClr val="black"/>
                </a:solidFill>
                <a:effectLst/>
                <a:uLnTx/>
                <a:uFillTx/>
                <a:latin typeface="+mn-lt"/>
                <a:ea typeface="+mn-ea"/>
                <a:cs typeface="+mn-cs"/>
              </a:rPr>
              <a:t>niwrotropig</a:t>
            </a:r>
            <a:r>
              <a:rPr kumimoji="0" lang="cy-GB" sz="1200" b="0" i="0" u="none" strike="noStrike" kern="1200" cap="none" spc="0" normalizeH="0" baseline="0" noProof="0" dirty="0">
                <a:ln>
                  <a:noFill/>
                </a:ln>
                <a:solidFill>
                  <a:prstClr val="black"/>
                </a:solidFill>
                <a:effectLst/>
                <a:uLnTx/>
                <a:uFillTx/>
                <a:latin typeface="+mn-lt"/>
                <a:ea typeface="+mn-ea"/>
                <a:cs typeface="+mn-cs"/>
              </a:rPr>
              <a:t> yr ymennydd yn lleihau maint y </a:t>
            </a:r>
            <a:r>
              <a:rPr kumimoji="0" lang="cy-GB" sz="1200" b="0" i="0" u="none" strike="noStrike" kern="1200" cap="none" spc="0" normalizeH="0" baseline="0" noProof="0" dirty="0" err="1">
                <a:ln>
                  <a:noFill/>
                </a:ln>
                <a:solidFill>
                  <a:prstClr val="black"/>
                </a:solidFill>
                <a:effectLst/>
                <a:uLnTx/>
                <a:uFillTx/>
                <a:latin typeface="+mn-lt"/>
                <a:ea typeface="+mn-ea"/>
                <a:cs typeface="+mn-cs"/>
              </a:rPr>
              <a:t>cortisol</a:t>
            </a: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Telomeras</a:t>
            </a:r>
            <a:r>
              <a:rPr kumimoji="0" lang="cy-GB" sz="1200" b="0" i="0" u="none" strike="noStrike" kern="1200" cap="none" spc="0" normalizeH="0" baseline="0" noProof="0" dirty="0">
                <a:ln>
                  <a:noFill/>
                </a:ln>
                <a:solidFill>
                  <a:prstClr val="black"/>
                </a:solidFill>
                <a:effectLst/>
                <a:uLnTx/>
                <a:uFillTx/>
                <a:latin typeface="+mn-lt"/>
                <a:ea typeface="+mn-ea"/>
                <a:cs typeface="+mn-cs"/>
              </a:rPr>
              <a:t> – yn atal celloedd rhag heneiddio yn rhy gyflym – mae lefelau </a:t>
            </a:r>
            <a:r>
              <a:rPr kumimoji="0" lang="cy-GB" sz="1200" b="0" i="0" u="none" strike="noStrike" kern="1200" cap="none" spc="0" normalizeH="0" baseline="0" noProof="0" dirty="0" err="1">
                <a:ln>
                  <a:noFill/>
                </a:ln>
                <a:solidFill>
                  <a:prstClr val="black"/>
                </a:solidFill>
                <a:effectLst/>
                <a:uLnTx/>
                <a:uFillTx/>
                <a:latin typeface="+mn-lt"/>
                <a:ea typeface="+mn-ea"/>
                <a:cs typeface="+mn-cs"/>
              </a:rPr>
              <a:t>cortisol</a:t>
            </a:r>
            <a:r>
              <a:rPr kumimoji="0" lang="cy-GB" sz="1200" b="0" i="0" u="none" strike="noStrike" kern="1200" cap="none" spc="0" normalizeH="0" baseline="0" noProof="0" dirty="0">
                <a:ln>
                  <a:noFill/>
                </a:ln>
                <a:solidFill>
                  <a:prstClr val="black"/>
                </a:solidFill>
                <a:effectLst/>
                <a:uLnTx/>
                <a:uFillTx/>
                <a:latin typeface="+mn-lt"/>
                <a:ea typeface="+mn-ea"/>
                <a:cs typeface="+mn-cs"/>
              </a:rPr>
              <a:t> uchel fel pe bai'n lleihau lefelau </a:t>
            </a:r>
            <a:r>
              <a:rPr kumimoji="0" lang="cy-GB" sz="1200" b="0" i="0" u="none" strike="noStrike" kern="1200" cap="none" spc="0" normalizeH="0" baseline="0" noProof="0" dirty="0" err="1">
                <a:ln>
                  <a:noFill/>
                </a:ln>
                <a:solidFill>
                  <a:prstClr val="black"/>
                </a:solidFill>
                <a:effectLst/>
                <a:uLnTx/>
                <a:uFillTx/>
                <a:latin typeface="+mn-lt"/>
                <a:ea typeface="+mn-ea"/>
                <a:cs typeface="+mn-cs"/>
              </a:rPr>
              <a:t>telomeras</a:t>
            </a:r>
            <a:r>
              <a:rPr kumimoji="0" lang="cy-GB" sz="1200" b="0" i="0" u="none" strike="noStrike" kern="1200" cap="none" spc="0" normalizeH="0" baseline="0" noProof="0" dirty="0">
                <a:ln>
                  <a:noFill/>
                </a:ln>
                <a:solidFill>
                  <a:prstClr val="black"/>
                </a:solidFill>
                <a:effectLst/>
                <a:uLnTx/>
                <a:uFillTx/>
                <a:latin typeface="+mn-lt"/>
                <a:ea typeface="+mn-ea"/>
                <a:cs typeface="+mn-cs"/>
              </a:rPr>
              <a:t> ac felly'n cynyddu pa mor gyflym mae’r gell yn heneiddio. Gallai hyn fod yn rheswm pam mae'n ymddangos bod cysylltiad rhwng cael ymateb wedi'i </a:t>
            </a:r>
            <a:r>
              <a:rPr kumimoji="0" lang="cy-GB" sz="1200" b="0" i="0" u="none" strike="noStrike" kern="1200" cap="none" spc="0" normalizeH="0" baseline="0" noProof="0" dirty="0" err="1">
                <a:ln>
                  <a:noFill/>
                </a:ln>
                <a:solidFill>
                  <a:prstClr val="black"/>
                </a:solidFill>
                <a:effectLst/>
                <a:uLnTx/>
                <a:uFillTx/>
                <a:latin typeface="+mn-lt"/>
                <a:ea typeface="+mn-ea"/>
                <a:cs typeface="+mn-cs"/>
              </a:rPr>
              <a:t>gamreoleiddio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i straen drwy gydol oes a chanser.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lefelau </a:t>
            </a:r>
            <a:r>
              <a:rPr kumimoji="0" lang="cy-GB" sz="1200" b="0" i="0" u="none" strike="noStrike" kern="1200" cap="none" spc="0" normalizeH="0" baseline="0" noProof="0" dirty="0" err="1">
                <a:ln>
                  <a:noFill/>
                </a:ln>
                <a:solidFill>
                  <a:prstClr val="black"/>
                </a:solidFill>
                <a:effectLst/>
                <a:uLnTx/>
                <a:uFillTx/>
                <a:latin typeface="+mn-lt"/>
                <a:ea typeface="+mn-ea"/>
                <a:cs typeface="+mn-cs"/>
              </a:rPr>
              <a:t>serotonin</a:t>
            </a:r>
            <a:r>
              <a:rPr kumimoji="0" lang="cy-GB" sz="1200" b="0" i="0" u="none" strike="noStrike" kern="1200" cap="none" spc="0" normalizeH="0" baseline="0" noProof="0" dirty="0">
                <a:ln>
                  <a:noFill/>
                </a:ln>
                <a:solidFill>
                  <a:prstClr val="black"/>
                </a:solidFill>
                <a:effectLst/>
                <a:uLnTx/>
                <a:uFillTx/>
                <a:latin typeface="+mn-lt"/>
                <a:ea typeface="+mn-ea"/>
                <a:cs typeface="+mn-cs"/>
              </a:rPr>
              <a:t> yn cynyddu pan fyddwn ni'n teimlo’n ddiolchgar a phan fyddwn ni'n myfyrio ar bethau rydyn ni wedi'u gwneud yn dda.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Dopamin</a:t>
            </a:r>
            <a:r>
              <a:rPr kumimoji="0" lang="cy-GB" sz="1200" b="0" i="0" u="none" strike="noStrike" kern="1200" cap="none" spc="0" normalizeH="0" baseline="0" noProof="0" dirty="0">
                <a:ln>
                  <a:noFill/>
                </a:ln>
                <a:solidFill>
                  <a:prstClr val="black"/>
                </a:solidFill>
                <a:effectLst/>
                <a:uLnTx/>
                <a:uFillTx/>
                <a:latin typeface="+mn-lt"/>
                <a:ea typeface="+mn-ea"/>
                <a:cs typeface="+mn-cs"/>
              </a:rPr>
              <a:t> - dyma'r hormon teimlo'n dda sy'n cael ei ryddhau pan rydyn ni'n bwyta siwgr, yn cael rhyw, yn gamblo ac ati.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Pan fydd gan y corff system ymateb wedi’i reoleiddio i straen, mae'n cymryd mwy o </a:t>
            </a:r>
            <a:r>
              <a:rPr kumimoji="0" lang="cy-GB" sz="1200" b="0" i="0" u="none" strike="noStrike" kern="1200" cap="none" spc="0" normalizeH="0" baseline="0" noProof="0" dirty="0" err="1">
                <a:ln>
                  <a:noFill/>
                </a:ln>
                <a:solidFill>
                  <a:prstClr val="black"/>
                </a:solidFill>
                <a:effectLst/>
                <a:uLnTx/>
                <a:uFillTx/>
                <a:latin typeface="+mn-lt"/>
                <a:ea typeface="+mn-ea"/>
                <a:cs typeface="+mn-cs"/>
              </a:rPr>
              <a:t>dopamin</a:t>
            </a:r>
            <a:r>
              <a:rPr kumimoji="0" lang="cy-GB" sz="1200" b="0" i="0" u="none" strike="noStrike" kern="1200" cap="none" spc="0" normalizeH="0" baseline="0" noProof="0" dirty="0">
                <a:ln>
                  <a:noFill/>
                </a:ln>
                <a:solidFill>
                  <a:prstClr val="black"/>
                </a:solidFill>
                <a:effectLst/>
                <a:uLnTx/>
                <a:uFillTx/>
                <a:latin typeface="+mn-lt"/>
                <a:ea typeface="+mn-ea"/>
                <a:cs typeface="+mn-cs"/>
              </a:rPr>
              <a:t> i deimlo'r teimlad da hwnnw a dyna pam mae straen gwenwynig yn gysylltiedig ag ymddygiad caethiwus. Mae lefelau </a:t>
            </a:r>
            <a:r>
              <a:rPr kumimoji="0" lang="cy-GB" sz="1200" b="0" i="0" u="none" strike="noStrike" kern="1200" cap="none" spc="0" normalizeH="0" baseline="0" noProof="0" dirty="0" err="1">
                <a:ln>
                  <a:noFill/>
                </a:ln>
                <a:solidFill>
                  <a:prstClr val="black"/>
                </a:solidFill>
                <a:effectLst/>
                <a:uLnTx/>
                <a:uFillTx/>
                <a:latin typeface="+mn-lt"/>
                <a:ea typeface="+mn-ea"/>
                <a:cs typeface="+mn-cs"/>
              </a:rPr>
              <a:t>cortisol</a:t>
            </a:r>
            <a:r>
              <a:rPr kumimoji="0" lang="cy-GB" sz="1200" b="0" i="0" u="none" strike="noStrike" kern="1200" cap="none" spc="0" normalizeH="0" baseline="0" noProof="0" dirty="0">
                <a:ln>
                  <a:noFill/>
                </a:ln>
                <a:solidFill>
                  <a:prstClr val="black"/>
                </a:solidFill>
                <a:effectLst/>
                <a:uLnTx/>
                <a:uFillTx/>
                <a:latin typeface="+mn-lt"/>
                <a:ea typeface="+mn-ea"/>
                <a:cs typeface="+mn-cs"/>
              </a:rPr>
              <a:t> uchel yn ei gwneud hi'n anoddach </a:t>
            </a:r>
            <a:r>
              <a:rPr kumimoji="0" lang="cy-GB" sz="1200" b="0" i="0" u="none" strike="noStrike" kern="1200" cap="none" spc="0" normalizeH="0" baseline="0" noProof="0" dirty="0" err="1">
                <a:ln>
                  <a:noFill/>
                </a:ln>
                <a:solidFill>
                  <a:prstClr val="black"/>
                </a:solidFill>
                <a:effectLst/>
                <a:uLnTx/>
                <a:uFillTx/>
                <a:latin typeface="+mn-lt"/>
                <a:ea typeface="+mn-ea"/>
                <a:cs typeface="+mn-cs"/>
              </a:rPr>
              <a:t>metaboleiddio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siwgr ac yn haws i'r corff storio braster.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dopamin</a:t>
            </a:r>
            <a:r>
              <a:rPr kumimoji="0" lang="cy-GB" sz="1200" b="0" i="0" u="none" strike="noStrike" kern="1200" cap="none" spc="0" normalizeH="0" baseline="0" noProof="0" dirty="0">
                <a:ln>
                  <a:noFill/>
                </a:ln>
                <a:solidFill>
                  <a:prstClr val="black"/>
                </a:solidFill>
                <a:effectLst/>
                <a:uLnTx/>
                <a:uFillTx/>
                <a:latin typeface="+mn-lt"/>
                <a:ea typeface="+mn-ea"/>
                <a:cs typeface="+mn-cs"/>
              </a:rPr>
              <a:t> hefyd yn cael ei gynhyrchu pan fyddwn ni’n ‘chwerthin yn ddwfn’ ac yn chwarae’n arw gyda’n plant.  Dyma pam mae llawer o chwarae mor bwysig mewn magu plant a allai fod â system ymateb wedi’i </a:t>
            </a:r>
            <a:r>
              <a:rPr kumimoji="0" lang="cy-GB" sz="1200" b="0" i="0" u="none" strike="noStrike" kern="1200" cap="none" spc="0" normalizeH="0" baseline="0" noProof="0" dirty="0" err="1">
                <a:ln>
                  <a:noFill/>
                </a:ln>
                <a:solidFill>
                  <a:prstClr val="black"/>
                </a:solidFill>
                <a:effectLst/>
                <a:uLnTx/>
                <a:uFillTx/>
                <a:latin typeface="+mn-lt"/>
                <a:ea typeface="+mn-ea"/>
                <a:cs typeface="+mn-cs"/>
              </a:rPr>
              <a:t>gamreoleiddio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i straen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20</a:t>
            </a:fld>
            <a:endParaRPr lang="en-GB"/>
          </a:p>
        </p:txBody>
      </p:sp>
    </p:spTree>
    <p:extLst>
      <p:ext uri="{BB962C8B-B14F-4D97-AF65-F5344CB8AC3E}">
        <p14:creationId xmlns:p14="http://schemas.microsoft.com/office/powerpoint/2010/main" val="376754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 y ffordd rydyn ni’n chwarae gyda'n plant ac yn ymwneud â nhw yn cael effaith enfawr ar allu eu hymennydd i ddatblygu a bydd yn helpu gwahanol systemau'r ymennydd i ddechrau gweithio mwy fel rhai plant sydd wedi cael dechrau da mewn bywyd.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angen i'r oedolyn gadw rheolaeth ar faint yr ysgogiad a bod yn sensitif i'r adeg pan fydd yn dechrau symud i or-gyffroi a meddu ar dechnegau i dawelu pethau eto.  Mae hyn yn cymryd peth amser ac ymarfer.  Mae gemau </a:t>
            </a:r>
            <a:r>
              <a:rPr kumimoji="0" lang="cy-GB" sz="1200" b="0" i="0" u="none" strike="noStrike" kern="1200" cap="none" spc="0" normalizeH="0" baseline="0" noProof="0" dirty="0" err="1">
                <a:ln>
                  <a:noFill/>
                </a:ln>
                <a:solidFill>
                  <a:prstClr val="black"/>
                </a:solidFill>
                <a:effectLst/>
                <a:uLnTx/>
                <a:uFillTx/>
                <a:latin typeface="+mn-lt"/>
                <a:ea typeface="+mn-ea"/>
                <a:cs typeface="+mn-cs"/>
              </a:rPr>
              <a:t>Therachwarae</a:t>
            </a:r>
            <a:r>
              <a:rPr kumimoji="0" lang="cy-GB" sz="1200" b="0" i="0" u="none" strike="noStrike" kern="1200" cap="none" spc="0" normalizeH="0" baseline="0" noProof="0" dirty="0">
                <a:ln>
                  <a:noFill/>
                </a:ln>
                <a:solidFill>
                  <a:prstClr val="black"/>
                </a:solidFill>
                <a:effectLst/>
                <a:uLnTx/>
                <a:uFillTx/>
                <a:latin typeface="+mn-lt"/>
                <a:ea typeface="+mn-ea"/>
                <a:cs typeface="+mn-cs"/>
              </a:rPr>
              <a:t> yn arbennig o dda ar gyfer hyn.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Mae'n cymryd amser ac ymarfer serch hynny ac yn ei gwneud yn ofynnol i'r rhieni fod ag adnoddau da eu hunain a chael amser i edrych ar ôl eu hunain.   Ni all rhieni blinedig, sydd dan straen gynnig y math o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sydd ei angen ar ein plant felly mae Hunanofal yn hanfodol.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chwarae yn rhan bwysig iawn o leihau’r hormon straen hwn a chwarae rhwng rhieni a phlant lle mae rhieni'n gallu rheoli chwarae fel ei fod yn darparu ffordd i ymarfer pethau fel cymryd tro, gadael i eraill gael rhywfaint o reolaeth, aros, cuddio a chwilio, cyfathrebu ac ati ac ati. Wrth chwarae, gall hyn i gyd ddigwydd mewn ffordd ysgafn iawn gyda lefelau straen isel.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Therachwarae</a:t>
            </a:r>
            <a:r>
              <a:rPr kumimoji="0" lang="cy-GB" sz="1200" b="0" i="0" u="none" strike="noStrike" kern="1200" cap="none" spc="0" normalizeH="0" baseline="0" noProof="0" dirty="0">
                <a:ln>
                  <a:noFill/>
                </a:ln>
                <a:solidFill>
                  <a:prstClr val="black"/>
                </a:solidFill>
                <a:effectLst/>
                <a:uLnTx/>
                <a:uFillTx/>
                <a:latin typeface="+mn-lt"/>
                <a:ea typeface="+mn-ea"/>
                <a:cs typeface="+mn-cs"/>
              </a:rPr>
              <a:t> yn un model ar gyfer hyn, hefyd chwarae ar sail perthynas ac mae adnoddau ar-lein gyda llawer o syniadau: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https://www.handinhandparenting.org/article/build-connection-with-your-child-through-play-playlistening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sng" strike="noStrike" kern="1200" cap="none" spc="0" normalizeH="0" baseline="0" noProof="0" dirty="0">
                <a:ln>
                  <a:noFill/>
                </a:ln>
                <a:solidFill>
                  <a:prstClr val="black"/>
                </a:solidFill>
                <a:effectLst/>
                <a:uLnTx/>
                <a:uFillTx/>
                <a:latin typeface="+mn-lt"/>
                <a:ea typeface="+mn-ea"/>
                <a:cs typeface="+mn-cs"/>
                <a:hlinkClick r:id="rId3"/>
              </a:rPr>
              <a:t>https://www.ahaparenting.com/parenting-tools/connection/play-child-emotional-intelligence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21</a:t>
            </a:fld>
            <a:endParaRPr lang="en-GB"/>
          </a:p>
        </p:txBody>
      </p:sp>
    </p:spTree>
    <p:extLst>
      <p:ext uri="{BB962C8B-B14F-4D97-AF65-F5344CB8AC3E}">
        <p14:creationId xmlns:p14="http://schemas.microsoft.com/office/powerpoint/2010/main" val="58839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Mae </a:t>
            </a:r>
            <a:r>
              <a:rPr lang="en-GB" dirty="0" err="1"/>
              <a:t>hwn</a:t>
            </a:r>
            <a:r>
              <a:rPr lang="en-GB" dirty="0"/>
              <a:t> </a:t>
            </a:r>
            <a:r>
              <a:rPr lang="en-GB" dirty="0" err="1"/>
              <a:t>yn</a:t>
            </a:r>
            <a:r>
              <a:rPr lang="en-GB" dirty="0"/>
              <a:t> </a:t>
            </a:r>
            <a:r>
              <a:rPr lang="en-GB" dirty="0" err="1"/>
              <a:t>faes</a:t>
            </a:r>
            <a:r>
              <a:rPr lang="en-GB" dirty="0"/>
              <a:t> </a:t>
            </a:r>
            <a:r>
              <a:rPr lang="en-GB" dirty="0" err="1"/>
              <a:t>enfawr</a:t>
            </a:r>
            <a:r>
              <a:rPr lang="en-GB" dirty="0"/>
              <a:t> ac </a:t>
            </a:r>
            <a:r>
              <a:rPr lang="en-GB" dirty="0" err="1"/>
              <a:t>ynghyd</a:t>
            </a:r>
            <a:r>
              <a:rPr lang="en-GB" dirty="0"/>
              <a:t> </a:t>
            </a:r>
            <a:r>
              <a:rPr lang="en-GB" dirty="0" err="1"/>
              <a:t>â'r</a:t>
            </a:r>
            <a:r>
              <a:rPr lang="en-GB" dirty="0"/>
              <a:t> </a:t>
            </a:r>
            <a:r>
              <a:rPr lang="en-GB" dirty="0" err="1"/>
              <a:t>uned</a:t>
            </a:r>
            <a:r>
              <a:rPr lang="en-GB" dirty="0"/>
              <a:t> </a:t>
            </a:r>
            <a:r>
              <a:rPr lang="en-GB" dirty="0" err="1"/>
              <a:t>ar</a:t>
            </a:r>
            <a:r>
              <a:rPr lang="en-GB" dirty="0"/>
              <a:t> </a:t>
            </a:r>
            <a:r>
              <a:rPr lang="en-GB" dirty="0" err="1"/>
              <a:t>Ymlyniad</a:t>
            </a:r>
            <a:r>
              <a:rPr lang="en-GB" dirty="0"/>
              <a:t> </a:t>
            </a:r>
            <a:r>
              <a:rPr lang="en-GB" dirty="0" err="1"/>
              <a:t>mae’n</a:t>
            </a:r>
            <a:r>
              <a:rPr lang="en-GB" dirty="0"/>
              <a:t> sail </a:t>
            </a:r>
            <a:r>
              <a:rPr lang="en-GB" dirty="0" err="1"/>
              <a:t>i</a:t>
            </a:r>
            <a:r>
              <a:rPr lang="en-GB" dirty="0"/>
              <a:t> </a:t>
            </a:r>
            <a:r>
              <a:rPr lang="en-GB" dirty="0" err="1"/>
              <a:t>bron</a:t>
            </a:r>
            <a:r>
              <a:rPr lang="en-GB" dirty="0"/>
              <a:t> </a:t>
            </a:r>
            <a:r>
              <a:rPr lang="en-GB" dirty="0" err="1"/>
              <a:t>pob</a:t>
            </a:r>
            <a:r>
              <a:rPr lang="en-GB" dirty="0"/>
              <a:t> un </a:t>
            </a:r>
            <a:r>
              <a:rPr lang="en-GB" dirty="0" err="1"/>
              <a:t>o'r</a:t>
            </a:r>
            <a:r>
              <a:rPr lang="en-GB" dirty="0"/>
              <a:t> </a:t>
            </a:r>
            <a:r>
              <a:rPr lang="en-GB" dirty="0" err="1"/>
              <a:t>cyrsiau</a:t>
            </a:r>
            <a:r>
              <a:rPr lang="en-GB" dirty="0"/>
              <a:t> </a:t>
            </a:r>
            <a:r>
              <a:rPr lang="en-GB" dirty="0" err="1"/>
              <a:t>hyfforddi</a:t>
            </a:r>
            <a:r>
              <a:rPr lang="en-GB" dirty="0"/>
              <a:t> </a:t>
            </a:r>
            <a:r>
              <a:rPr lang="en-GB" dirty="0" err="1"/>
              <a:t>eraill</a:t>
            </a:r>
            <a:r>
              <a:rPr lang="en-GB" dirty="0"/>
              <a:t> </a:t>
            </a:r>
            <a:r>
              <a:rPr lang="en-GB" dirty="0" err="1"/>
              <a:t>yn</a:t>
            </a:r>
            <a:r>
              <a:rPr lang="en-GB" dirty="0"/>
              <a:t> y </a:t>
            </a:r>
            <a:r>
              <a:rPr lang="en-GB" dirty="0" err="1"/>
              <a:t>grŵp</a:t>
            </a:r>
            <a:r>
              <a:rPr lang="en-GB" dirty="0"/>
              <a:t> </a:t>
            </a:r>
            <a:r>
              <a:rPr lang="en-GB" dirty="0" err="1"/>
              <a:t>hwn</a:t>
            </a:r>
            <a:r>
              <a:rPr lang="en-GB" dirty="0"/>
              <a:t> o 12 </a:t>
            </a:r>
            <a:r>
              <a:rPr lang="en-GB" dirty="0" err="1"/>
              <a:t>cwrs</a:t>
            </a:r>
            <a:r>
              <a:rPr lang="en-GB" dirty="0"/>
              <a:t> </a:t>
            </a:r>
            <a:r>
              <a:rPr lang="en-GB" dirty="0" err="1"/>
              <a:t>hyfforddi</a:t>
            </a:r>
            <a:r>
              <a:rPr lang="en-GB" dirty="0"/>
              <a:t>.  Ni </a:t>
            </a:r>
            <a:r>
              <a:rPr lang="en-GB" dirty="0" err="1"/>
              <a:t>allwn</a:t>
            </a:r>
            <a:r>
              <a:rPr lang="en-GB" dirty="0"/>
              <a:t> </a:t>
            </a:r>
            <a:r>
              <a:rPr lang="en-GB" dirty="0" err="1"/>
              <a:t>ond</a:t>
            </a:r>
            <a:r>
              <a:rPr lang="en-GB" dirty="0"/>
              <a:t> </a:t>
            </a:r>
            <a:r>
              <a:rPr lang="en-GB" dirty="0" err="1"/>
              <a:t>cyffwrdd</a:t>
            </a:r>
            <a:r>
              <a:rPr lang="en-GB" dirty="0"/>
              <a:t> </a:t>
            </a:r>
            <a:r>
              <a:rPr lang="en-GB" dirty="0" err="1"/>
              <a:t>ar</a:t>
            </a:r>
            <a:r>
              <a:rPr lang="en-GB" dirty="0"/>
              <a:t> </a:t>
            </a:r>
            <a:r>
              <a:rPr lang="en-GB" dirty="0" err="1"/>
              <a:t>yr</a:t>
            </a:r>
            <a:r>
              <a:rPr lang="en-GB" dirty="0"/>
              <a:t> </a:t>
            </a:r>
            <a:r>
              <a:rPr lang="en-GB" dirty="0" err="1"/>
              <a:t>wyneb</a:t>
            </a:r>
            <a:r>
              <a:rPr lang="en-GB" dirty="0"/>
              <a:t> </a:t>
            </a:r>
            <a:r>
              <a:rPr lang="en-GB" dirty="0" err="1"/>
              <a:t>yn</a:t>
            </a:r>
            <a:r>
              <a:rPr lang="en-GB" dirty="0"/>
              <a:t> y </a:t>
            </a:r>
            <a:r>
              <a:rPr lang="en-GB" dirty="0" err="1"/>
              <a:t>sesiwn</a:t>
            </a:r>
            <a:r>
              <a:rPr lang="en-GB" dirty="0"/>
              <a:t> </a:t>
            </a:r>
            <a:r>
              <a:rPr lang="en-GB" dirty="0" err="1"/>
              <a:t>fer</a:t>
            </a:r>
            <a:r>
              <a:rPr lang="en-GB" dirty="0"/>
              <a:t> hon. </a:t>
            </a:r>
            <a:r>
              <a:rPr lang="en-GB" dirty="0" err="1"/>
              <a:t>Bydd</a:t>
            </a:r>
            <a:r>
              <a:rPr lang="en-GB" dirty="0"/>
              <a:t> </a:t>
            </a:r>
            <a:r>
              <a:rPr lang="en-GB" dirty="0" err="1"/>
              <a:t>llawer</a:t>
            </a:r>
            <a:r>
              <a:rPr lang="en-GB" dirty="0"/>
              <a:t> o </a:t>
            </a:r>
            <a:r>
              <a:rPr lang="en-GB" dirty="0" err="1"/>
              <a:t>gyfeirio</a:t>
            </a:r>
            <a:r>
              <a:rPr lang="en-GB" dirty="0"/>
              <a:t> at </a:t>
            </a:r>
            <a:r>
              <a:rPr lang="en-GB" dirty="0" err="1"/>
              <a:t>ddeunyddiau</a:t>
            </a:r>
            <a:r>
              <a:rPr lang="en-GB" dirty="0"/>
              <a:t> </a:t>
            </a:r>
            <a:r>
              <a:rPr lang="en-GB" dirty="0" err="1"/>
              <a:t>eraill</a:t>
            </a:r>
            <a:r>
              <a:rPr lang="en-GB" dirty="0"/>
              <a:t> </a:t>
            </a:r>
            <a:r>
              <a:rPr lang="en-GB" dirty="0" err="1"/>
              <a:t>yma</a:t>
            </a:r>
            <a:r>
              <a:rPr lang="en-GB" dirty="0"/>
              <a:t> a </a:t>
            </a:r>
            <a:r>
              <a:rPr lang="en-GB" dirty="0" err="1"/>
              <a:t>byddwn</a:t>
            </a:r>
            <a:r>
              <a:rPr lang="en-GB" dirty="0"/>
              <a:t> </a:t>
            </a:r>
            <a:r>
              <a:rPr lang="en-GB" dirty="0" err="1"/>
              <a:t>yn</a:t>
            </a:r>
            <a:r>
              <a:rPr lang="en-GB" dirty="0"/>
              <a:t> </a:t>
            </a:r>
            <a:r>
              <a:rPr lang="en-GB" dirty="0" err="1"/>
              <a:t>dangos</a:t>
            </a:r>
            <a:r>
              <a:rPr lang="en-GB" dirty="0"/>
              <a:t> </a:t>
            </a:r>
            <a:r>
              <a:rPr lang="en-GB" dirty="0" err="1"/>
              <a:t>sut</a:t>
            </a:r>
            <a:r>
              <a:rPr lang="en-GB" dirty="0"/>
              <a:t> </a:t>
            </a:r>
            <a:r>
              <a:rPr lang="en-GB" dirty="0" err="1"/>
              <a:t>maen</a:t>
            </a:r>
            <a:r>
              <a:rPr lang="en-GB" dirty="0"/>
              <a:t> </a:t>
            </a:r>
            <a:r>
              <a:rPr lang="en-GB" dirty="0" err="1"/>
              <a:t>nhw’n</a:t>
            </a:r>
            <a:r>
              <a:rPr lang="en-GB" dirty="0"/>
              <a:t> </a:t>
            </a:r>
            <a:r>
              <a:rPr lang="en-GB" dirty="0" err="1"/>
              <a:t>cysylltu</a:t>
            </a:r>
            <a:r>
              <a:rPr lang="en-GB" dirty="0"/>
              <a:t> </a:t>
            </a:r>
            <a:r>
              <a:rPr lang="en-GB" dirty="0" err="1"/>
              <a:t>â'i</a:t>
            </a:r>
            <a:r>
              <a:rPr lang="en-GB" dirty="0"/>
              <a:t> </a:t>
            </a:r>
            <a:r>
              <a:rPr lang="en-GB" dirty="0" err="1"/>
              <a:t>gilydd</a:t>
            </a:r>
            <a:r>
              <a:rPr lang="en-GB" dirty="0"/>
              <a:t>.</a:t>
            </a:r>
          </a:p>
          <a:p>
            <a:endParaRPr lang="en-GB"/>
          </a:p>
        </p:txBody>
      </p:sp>
      <p:sp>
        <p:nvSpPr>
          <p:cNvPr id="4" name="Slide Number Placeholder 3"/>
          <p:cNvSpPr>
            <a:spLocks noGrp="1"/>
          </p:cNvSpPr>
          <p:nvPr>
            <p:ph type="sldNum" sz="quarter" idx="10"/>
          </p:nvPr>
        </p:nvSpPr>
        <p:spPr/>
        <p:txBody>
          <a:bodyPr/>
          <a:lstStyle/>
          <a:p>
            <a:fld id="{A49CC67C-038C-47DC-A842-975CF7940892}" type="slidenum">
              <a:rPr lang="en-GB" smtClean="0"/>
              <a:t>4</a:t>
            </a:fld>
            <a:endParaRPr lang="en-GB"/>
          </a:p>
        </p:txBody>
      </p:sp>
    </p:spTree>
    <p:extLst>
      <p:ext uri="{BB962C8B-B14F-4D97-AF65-F5344CB8AC3E}">
        <p14:creationId xmlns:p14="http://schemas.microsoft.com/office/powerpoint/2010/main" val="220374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Er y gallai fod angen rhywfaint o ymyrraeth ‘arbenigol’ ar rai mathau o oedi datblygiadol - </a:t>
            </a:r>
            <a:r>
              <a:rPr kumimoji="0" lang="cy-GB" sz="1200" b="1" i="0" u="none" strike="noStrike" kern="1200" cap="none" spc="0" normalizeH="0" baseline="0" noProof="0" dirty="0">
                <a:ln>
                  <a:noFill/>
                </a:ln>
                <a:solidFill>
                  <a:prstClr val="black"/>
                </a:solidFill>
                <a:effectLst/>
                <a:uLnTx/>
                <a:uFillTx/>
                <a:latin typeface="+mn-lt"/>
                <a:ea typeface="+mn-ea"/>
                <a:cs typeface="+mn-cs"/>
              </a:rPr>
              <a:t>bydd pob plentyn yn elwa o </a:t>
            </a:r>
            <a:r>
              <a:rPr kumimoji="0" lang="cy-GB" sz="1200" b="1"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1" i="0" u="none" strike="noStrike" kern="1200" cap="none" spc="0" normalizeH="0" baseline="0" noProof="0" dirty="0">
                <a:ln>
                  <a:noFill/>
                </a:ln>
                <a:solidFill>
                  <a:prstClr val="black"/>
                </a:solidFill>
                <a:effectLst/>
                <a:uLnTx/>
                <a:uFillTx/>
                <a:latin typeface="+mn-lt"/>
                <a:ea typeface="+mn-ea"/>
                <a:cs typeface="+mn-cs"/>
              </a:rPr>
              <a:t> da a bydd </a:t>
            </a:r>
            <a:r>
              <a:rPr kumimoji="0" lang="cy-GB" sz="1200" b="1"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1" i="0" u="none" strike="noStrike" kern="1200" cap="none" spc="0" normalizeH="0" baseline="0" noProof="0" dirty="0">
                <a:ln>
                  <a:noFill/>
                </a:ln>
                <a:solidFill>
                  <a:prstClr val="black"/>
                </a:solidFill>
                <a:effectLst/>
                <a:uLnTx/>
                <a:uFillTx/>
                <a:latin typeface="+mn-lt"/>
                <a:ea typeface="+mn-ea"/>
                <a:cs typeface="+mn-cs"/>
              </a:rPr>
              <a:t> da yn gwella’r canlyniadau i bob plentyn ni waeth beth yw eu hoedi neu eu hanawsterau.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Beth yw ystyr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da’?   Yn y cyd-destun hwn nid ydym o reidrwydd yn siarad am y math o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y gallai </a:t>
            </a:r>
            <a:r>
              <a:rPr kumimoji="0" lang="cy-GB" sz="1200" b="0" i="0" u="none" strike="noStrike" kern="1200" cap="none" spc="0" normalizeH="0" baseline="0" noProof="0" dirty="0" err="1">
                <a:ln>
                  <a:noFill/>
                </a:ln>
                <a:solidFill>
                  <a:prstClr val="black"/>
                </a:solidFill>
                <a:effectLst/>
                <a:uLnTx/>
                <a:uFillTx/>
                <a:latin typeface="+mn-lt"/>
                <a:ea typeface="+mn-ea"/>
                <a:cs typeface="+mn-cs"/>
              </a:rPr>
              <a:t>Super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Nanny</a:t>
            </a:r>
            <a:r>
              <a:rPr kumimoji="0" lang="cy-GB" sz="1200" b="0" i="0" u="none" strike="noStrike" kern="1200" cap="none" spc="0" normalizeH="0" baseline="0" noProof="0" dirty="0">
                <a:ln>
                  <a:noFill/>
                </a:ln>
                <a:solidFill>
                  <a:prstClr val="black"/>
                </a:solidFill>
                <a:effectLst/>
                <a:uLnTx/>
                <a:uFillTx/>
                <a:latin typeface="+mn-lt"/>
                <a:ea typeface="+mn-ea"/>
                <a:cs typeface="+mn-cs"/>
              </a:rPr>
              <a:t> neu eich rhieni eich hun fod wedi'i ddisgrifio fel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da.   Efallai y bydd y </a:t>
            </a:r>
            <a:r>
              <a:rPr kumimoji="0" lang="cy-GB" sz="1200" b="0" i="0" u="none" strike="noStrike" kern="1200" cap="none" spc="0" normalizeH="0" baseline="0" noProof="0" dirty="0" err="1">
                <a:ln>
                  <a:noFill/>
                </a:ln>
                <a:solidFill>
                  <a:prstClr val="black"/>
                </a:solidFill>
                <a:effectLst/>
                <a:uLnTx/>
                <a:uFillTx/>
                <a:latin typeface="+mn-lt"/>
                <a:ea typeface="+mn-ea"/>
                <a:cs typeface="+mn-cs"/>
              </a:rPr>
              <a:t>rheini’n</a:t>
            </a:r>
            <a:r>
              <a:rPr kumimoji="0" lang="cy-GB" sz="1200" b="0" i="0" u="none" strike="noStrike" kern="1200" cap="none" spc="0" normalizeH="0" baseline="0" noProof="0" dirty="0">
                <a:ln>
                  <a:noFill/>
                </a:ln>
                <a:solidFill>
                  <a:prstClr val="black"/>
                </a:solidFill>
                <a:effectLst/>
                <a:uLnTx/>
                <a:uFillTx/>
                <a:latin typeface="+mn-lt"/>
                <a:ea typeface="+mn-ea"/>
                <a:cs typeface="+mn-cs"/>
              </a:rPr>
              <a:t> cael eu disgrifio fel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Adweithiol’, ymateb yn reddfol i beth bynnag mae’r plentyn yn ei wneud.  Yn aml, bydd hynny'n golygu ein bod ni'n mynd i Ymladd neu Ffoi ein hunain.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Rydym yn siarad am fodel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sy'n canolbwyntio ar ymlyniad/perthynas.  Mae yna lawer o gwmpas: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gyda 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cadarnhaol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Sylfaen Ddiogel.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therapiwtig.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nhw i gyd yn blaenoriaethu'r berthynas rhwng y plentyn a'r rhiant dros ymddygiad y plentyn.   Gallem ddisgrifio hyn fel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ymatebol neu seiliedig ar berthynas’ lle nad ydym yn ymateb yn reddfol yn unig.  Yn lle hynny rydyn ni'n oedi ac yn meddwl am yr hyn a allai fod y tu ôl i'r ymddygiad ac yn ymateb i hynny yn hytrach nag i'r ymddygiad ei hun.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Gallai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sy'n briodol yn ddatblygiadol olygu eich bod chi'n cael eich hun yn chwarae gyda theganau wedi'u stwffio gyda’ch bachgen 11 mlwydd oed sy'n gwisgo dillad maint dynion.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chwarae'n bwysig ac mewn gwirionedd yn elfen hanfodol ym mhob agwedd ar fagu plant ond yn arbennig o bwysig i deuluoedd lle mae gan y plentyn oedi datblygiadol o ganlyniad i drawma cynnar.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Parenting</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with</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Theraplay</a:t>
            </a:r>
            <a:r>
              <a:rPr kumimoji="0" lang="cy-GB" sz="1200" b="0" i="0" u="none" strike="noStrike" kern="1200" cap="none" spc="0" normalizeH="0" baseline="0" noProof="0" dirty="0">
                <a:ln>
                  <a:noFill/>
                </a:ln>
                <a:solidFill>
                  <a:prstClr val="black"/>
                </a:solidFill>
                <a:effectLst/>
                <a:uLnTx/>
                <a:uFillTx/>
                <a:latin typeface="+mn-lt"/>
                <a:ea typeface="+mn-ea"/>
                <a:cs typeface="+mn-cs"/>
              </a:rPr>
              <a:t> gan Dr </a:t>
            </a:r>
            <a:r>
              <a:rPr kumimoji="0" lang="cy-GB" sz="1200" b="0" i="0" u="none" strike="noStrike" kern="1200" cap="none" spc="0" normalizeH="0" baseline="0" noProof="0" dirty="0" err="1">
                <a:ln>
                  <a:noFill/>
                </a:ln>
                <a:solidFill>
                  <a:prstClr val="black"/>
                </a:solidFill>
                <a:effectLst/>
                <a:uLnTx/>
                <a:uFillTx/>
                <a:latin typeface="+mn-lt"/>
                <a:ea typeface="+mn-ea"/>
                <a:cs typeface="+mn-cs"/>
              </a:rPr>
              <a:t>Viv</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Norris</a:t>
            </a:r>
            <a:r>
              <a:rPr kumimoji="0" lang="cy-GB" sz="1200" b="0" i="0" u="none" strike="noStrike" kern="1200" cap="none" spc="0" normalizeH="0" baseline="0" noProof="0" dirty="0">
                <a:ln>
                  <a:noFill/>
                </a:ln>
                <a:solidFill>
                  <a:prstClr val="black"/>
                </a:solidFill>
                <a:effectLst/>
                <a:uLnTx/>
                <a:uFillTx/>
                <a:latin typeface="+mn-lt"/>
                <a:ea typeface="+mn-ea"/>
                <a:cs typeface="+mn-cs"/>
              </a:rPr>
              <a:t> yn llyfr hygyrch iawn am sut i chwarae gyda phlant.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22</a:t>
            </a:fld>
            <a:endParaRPr lang="en-GB"/>
          </a:p>
        </p:txBody>
      </p:sp>
    </p:spTree>
    <p:extLst>
      <p:ext uri="{BB962C8B-B14F-4D97-AF65-F5344CB8AC3E}">
        <p14:creationId xmlns:p14="http://schemas.microsoft.com/office/powerpoint/2010/main" val="1286869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cwricwlwm yr ysgol yn seiliedig ar 4 cam allweddol sy'n disgrifio'r sgiliau a'r wybodaeth allweddol a fydd yn cael eu haddysgu ar bob cam.  Mae hyn yn seiliedig ar oedran cronolegol ac nid ar ddatblygiad emosiynol neu gymdeithasol neu academaidd.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hyn yn golygu efallai na fydd plant sydd ag unrhyw fath o oedi datblygiadol yn barod i ddysgu beth sydd yn y cyfnod allweddol hwnnw neu efallai na fyddant yn gallu ymdopi â gofynion cymdeithasol ac emosiynol y ffordd mae'r amgylchedd dysgu wedi'i drefnu yn y cyfnod allweddol hwnnw.   Rydym yn ffodus yng Nghymru bod y cwricwlwm hyd at 7 mlwydd oed yn dweud y dylai dysgu fod yn seiliedig ar chwarae cyn belled ag y bo modd - dyna'r cam sylfaen.  Fodd bynnag, mae pob ysgol yn cyflawni hynny mewn gwahanol ffyrdd ac mae rhai yn llawer mwy seiliedig ar chwarae nag eraill.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newidiadau sylweddol o un cam allweddol i'r nesaf yn y gofynion sy’n cael eu rhoi ar blant ac mae plant nad ydynt yn barod yn ddatblygiadol yn aml yn gweld y newid o un cam i'r llall yn wirioneddol heriol.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Cofiwch y gall y datblygiad pigog sy'n nodweddiadol o blant sydd wedi cael dechrau anodd mewn bywyd olygu eu bod yn ddatblygedig mewn rhai pynciau ac yn profi llawer o oedi mewn eraill.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fydd plant yn dechrau yn y feithrinfa neu'r ysgol o dair mlwydd oed bydd asesiad sylfaenol yn cael ei gynnal gan ddefnyddio'r Proffil Cyfnod Sylfaen. Mae'n asesu galluoedd a datblygiad plant mewn pedwar Maes Dysgu: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Datblygiad Personol a Chymdeithasol, Lles ac Amrywiaeth Ddiwylliannol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Sgiliau Iaith, Llythrennedd a Chyfathrebu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Datblygiad Mathemategol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Datblygiad Corfforol.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wybodaeth asesu’n cael ei chasglu ar ffurf arsylwadau ac asesiadau ffurfiannol eraill trwy weithgareddau cyfannol ar draws saith Maes Dysgu'r Cyfnod Sylfaen (chwech mewn lleoliadau/ysgolion cyfrwng Cymraeg), trwy weithgareddau parhaus, cyfoethog â ffocws.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ofyniad statudol bod pob plentyn yn cwblhau fersiwn gryno'r proffil yn ystod eu 6 wythnos gyntaf yn yr ysgol neu'r feithrinfa.  Bydd proffil manylach yn cael ei gwblhau ar ddiwedd blwyddyn 2 neu os bydd angen darlun mwy llawn o gynnydd.   Os oes gennych ddiddordeb, fe allech chi ddarllen am hyn ac yna gofyn i athro eich plentyn am sgwrs ar ôl iddo wneud yr asesiad i weld a yw'r ddau ohonoch chi'n cytuno neu a oes yna feysydd yn yr ysgol lle mae'ch plentyn yn perfformio'n dra gwahanol ynddyn nhw.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https://gov.wales/topics/.../foundation-phase/foundation-phase-profile/?lang=en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23</a:t>
            </a:fld>
            <a:endParaRPr lang="en-GB"/>
          </a:p>
        </p:txBody>
      </p:sp>
    </p:spTree>
    <p:extLst>
      <p:ext uri="{BB962C8B-B14F-4D97-AF65-F5344CB8AC3E}">
        <p14:creationId xmlns:p14="http://schemas.microsoft.com/office/powerpoint/2010/main" val="3126460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a:t>
            </a:r>
            <a:r>
              <a:rPr kumimoji="0" lang="cy-GB" sz="1200" b="0" i="0" u="none" strike="noStrike" kern="1200" cap="none" spc="0" normalizeH="0" baseline="0" noProof="0" dirty="0" err="1">
                <a:ln>
                  <a:noFill/>
                </a:ln>
                <a:solidFill>
                  <a:prstClr val="black"/>
                </a:solidFill>
                <a:effectLst/>
                <a:uLnTx/>
                <a:uFillTx/>
                <a:latin typeface="+mn-lt"/>
                <a:ea typeface="+mn-ea"/>
                <a:cs typeface="+mn-cs"/>
              </a:rPr>
              <a:t>Snap</a:t>
            </a:r>
            <a:r>
              <a:rPr kumimoji="0" lang="cy-GB" sz="1200" b="0" i="0" u="none" strike="noStrike" kern="1200" cap="none" spc="0" normalizeH="0" baseline="0" noProof="0" dirty="0">
                <a:ln>
                  <a:noFill/>
                </a:ln>
                <a:solidFill>
                  <a:prstClr val="black"/>
                </a:solidFill>
                <a:effectLst/>
                <a:uLnTx/>
                <a:uFillTx/>
                <a:latin typeface="+mn-lt"/>
                <a:ea typeface="+mn-ea"/>
                <a:cs typeface="+mn-cs"/>
              </a:rPr>
              <a:t> Cymru, ACE </a:t>
            </a:r>
            <a:r>
              <a:rPr kumimoji="0" lang="cy-GB" sz="1200" b="0" i="0" u="none" strike="noStrike" kern="1200" cap="none" spc="0" normalizeH="0" baseline="0" noProof="0" dirty="0" err="1">
                <a:ln>
                  <a:noFill/>
                </a:ln>
                <a:solidFill>
                  <a:prstClr val="black"/>
                </a:solidFill>
                <a:effectLst/>
                <a:uLnTx/>
                <a:uFillTx/>
                <a:latin typeface="+mn-lt"/>
                <a:ea typeface="+mn-ea"/>
                <a:cs typeface="+mn-cs"/>
              </a:rPr>
              <a:t>Hub</a:t>
            </a:r>
            <a:r>
              <a:rPr kumimoji="0" lang="cy-GB" sz="1200" b="0" i="0" u="none" strike="noStrike" kern="1200" cap="none" spc="0" normalizeH="0" baseline="0" noProof="0" dirty="0">
                <a:ln>
                  <a:noFill/>
                </a:ln>
                <a:solidFill>
                  <a:prstClr val="black"/>
                </a:solidFill>
                <a:effectLst/>
                <a:uLnTx/>
                <a:uFillTx/>
                <a:latin typeface="+mn-lt"/>
                <a:ea typeface="+mn-ea"/>
                <a:cs typeface="+mn-cs"/>
              </a:rPr>
              <a:t> a sefydliadau eraill yng Nghymru yn darparu cefnogaeth arbenigol i ysgolion ac i rieni sy'n ymwneud ag addysg.   Ffoniwch linell gymorth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os oes gennych gwestiynau a chadwch lygad am ddigwyddiadau hyfforddi sy'n canolbwyntio'n benodol ar addysg.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Peidiwch â chymryd yn ganiataol bod ysgolion yn gwybod bod eich plentyn wedi'i fabwysiadu - mae'n bwysig iawn eich bod chi'n dweud wrth yr ysgol cyn i'ch plentyn ddechrau a'ch bod chi'n parhau i gyfathrebu'n effeithiol â nhw.  Mae Llywodraeth Cymru yn bwriadu dechrau casglu data ar gynnydd plant wedi’u mabwysiadu yn yr ysgol dros y flwyddyn nesaf, ac felly mae'n bwysicach fyth nawr bod ysgolion yn gwybod pwy yw eu plant wedi'u mabwysiadu.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gan y modiwl Trawsnewidiadau yn y gyfres hon o gyrsiau hyfforddi fwy o wybodaeth am hyn a rhai awgrymiadau i helpu'ch plentyn i reoli ei deimladau yn yr ysgol.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Wales wedi cynhyrchu dau ganllaw i gefnogi plant wedi'u mabwysiadu yn yr ysgol ac yn darparu hyfforddiant HMS i ysgolion.  Gweler y ddolen hon i gael mwy o wybodaeth. https://www.adoptionuk.org/nations/cymruwales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24</a:t>
            </a:fld>
            <a:endParaRPr lang="en-GB"/>
          </a:p>
        </p:txBody>
      </p:sp>
    </p:spTree>
    <p:extLst>
      <p:ext uri="{BB962C8B-B14F-4D97-AF65-F5344CB8AC3E}">
        <p14:creationId xmlns:p14="http://schemas.microsoft.com/office/powerpoint/2010/main" val="3304490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25</a:t>
            </a:fld>
            <a:endParaRPr lang="en-GB"/>
          </a:p>
        </p:txBody>
      </p:sp>
    </p:spTree>
    <p:extLst>
      <p:ext uri="{BB962C8B-B14F-4D97-AF65-F5344CB8AC3E}">
        <p14:creationId xmlns:p14="http://schemas.microsoft.com/office/powerpoint/2010/main" val="227610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sgiliau cymdeithasol ac emosiynol yn cael eu dysgu trwy berthnasoedd.  Perthnasoedd cynharaf plant yw’r rhai â'u rhieni ac yna eu brodyr a'u chwiorydd.  Unwaith y bydd plant yn cychwyn yn yr ysgol mae'r perthnasoedd hynny'n ymestyn ac yn cynnwys ffrindiau dosbarth ond er bod sgiliau cymdeithasol ac emosiynol yn datblygu mae angen i'r perthnasoedd hynny gael eu cyfryngu a'u hwyluso gan oedolion.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Wrth i orwelion plant ehangu mae dylanwad rhieni yn lleihau ac mae dylanwad oedolion eraill a grwpiau cyfoedion yn tyfu.   I blant sydd yn profi oedi mewn datblygiad cymdeithasol ac emosiynol, gall hyn fod yn broblem gan fod angen cymaint mwy o fewnbwn arnynt i ddysgu'r sgiliau hyn.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Mae'n arbennig o bwysig bod gan blant sy’n profi oedi mewn datblygiad bobl o'u cwmpas sy'n deall eu bod yn profi oedi emosiynol ac yn gallu ymateb iddynt yn y ffordd sydd ei hangen arnynt wrth fodelu'r cam nesaf yn eu datblygiad.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 angen cymorth a chefnogaeth ychwanegol ar rai plant sy'n cael eu mabwysiadu i ddysgu sgiliau cymdeithasol ac emosiynol ac mae yna nifer o offer asesu ac ymyriadau sydd wedi'u dylunio i nodi'r gefnogaeth sydd ei hangen ac i ddarparu ymyriadau priodol.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Grwpiau Anogaeth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Thrive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Fagus</a:t>
            </a:r>
            <a:r>
              <a:rPr kumimoji="0" lang="cy-GB" sz="1200" b="0" i="0" u="none" strike="noStrike" kern="1200" cap="none" spc="0" normalizeH="0" baseline="0" noProof="0" dirty="0">
                <a:ln>
                  <a:noFill/>
                </a:ln>
                <a:solidFill>
                  <a:prstClr val="black"/>
                </a:solidFill>
                <a:effectLst/>
                <a:uLnTx/>
                <a:uFillTx/>
                <a:latin typeface="+mn-lt"/>
                <a:ea typeface="+mn-ea"/>
                <a:cs typeface="+mn-cs"/>
              </a:rPr>
              <a:t> - mae’r rhain i gyd yn enghreifftiau o offer asesu y gall ysgolion eu defnyddio i'w helpu i gefnogi datblygiad emosiynol a chymdeithasol plant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26</a:t>
            </a:fld>
            <a:endParaRPr lang="en-GB"/>
          </a:p>
        </p:txBody>
      </p:sp>
    </p:spTree>
    <p:extLst>
      <p:ext uri="{BB962C8B-B14F-4D97-AF65-F5344CB8AC3E}">
        <p14:creationId xmlns:p14="http://schemas.microsoft.com/office/powerpoint/2010/main" val="1905630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CC67C-038C-47DC-A842-975CF7940892}" type="slidenum">
              <a:rPr lang="en-GB" smtClean="0"/>
              <a:t>27</a:t>
            </a:fld>
            <a:endParaRPr lang="en-GB"/>
          </a:p>
        </p:txBody>
      </p:sp>
    </p:spTree>
    <p:extLst>
      <p:ext uri="{BB962C8B-B14F-4D97-AF65-F5344CB8AC3E}">
        <p14:creationId xmlns:p14="http://schemas.microsoft.com/office/powerpoint/2010/main" val="253151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Ysgrifennwch</a:t>
            </a:r>
            <a:r>
              <a:rPr lang="en-GB" dirty="0"/>
              <a:t> </a:t>
            </a:r>
            <a:r>
              <a:rPr lang="en-GB" dirty="0" err="1"/>
              <a:t>syniadau</a:t>
            </a:r>
            <a:r>
              <a:rPr lang="en-GB" dirty="0"/>
              <a:t> </a:t>
            </a:r>
            <a:r>
              <a:rPr lang="en-GB" dirty="0" err="1"/>
              <a:t>i</a:t>
            </a:r>
            <a:r>
              <a:rPr lang="en-GB" dirty="0"/>
              <a:t> </a:t>
            </a:r>
            <a:r>
              <a:rPr lang="en-GB" dirty="0" err="1"/>
              <a:t>lawr</a:t>
            </a:r>
            <a:r>
              <a:rPr lang="en-GB" dirty="0"/>
              <a:t> a </a:t>
            </a:r>
            <a:r>
              <a:rPr lang="en-GB" dirty="0" err="1"/>
              <a:t>gweld</a:t>
            </a:r>
            <a:r>
              <a:rPr lang="en-GB" dirty="0"/>
              <a:t> a </a:t>
            </a:r>
            <a:r>
              <a:rPr lang="en-GB" dirty="0" err="1"/>
              <a:t>ellir</a:t>
            </a:r>
            <a:r>
              <a:rPr lang="en-GB" dirty="0"/>
              <a:t> </a:t>
            </a:r>
            <a:r>
              <a:rPr lang="en-GB" dirty="0" err="1"/>
              <a:t>eu</a:t>
            </a:r>
            <a:r>
              <a:rPr lang="en-GB" dirty="0"/>
              <a:t> </a:t>
            </a:r>
            <a:r>
              <a:rPr lang="en-GB" dirty="0" err="1"/>
              <a:t>grwpio</a:t>
            </a:r>
            <a:r>
              <a:rPr lang="en-GB" dirty="0"/>
              <a:t> </a:t>
            </a:r>
            <a:r>
              <a:rPr lang="en-GB" dirty="0" err="1"/>
              <a:t>i</a:t>
            </a:r>
            <a:r>
              <a:rPr lang="en-GB" dirty="0"/>
              <a:t> </a:t>
            </a:r>
            <a:r>
              <a:rPr lang="en-GB" dirty="0" err="1"/>
              <a:t>gategorïau</a:t>
            </a:r>
            <a:r>
              <a:rPr lang="en-GB" dirty="0"/>
              <a:t> </a:t>
            </a:r>
            <a:r>
              <a:rPr lang="en-GB" dirty="0" err="1"/>
              <a:t>gwahanol</a:t>
            </a:r>
            <a:r>
              <a:rPr lang="en-GB" dirty="0"/>
              <a:t>, </a:t>
            </a:r>
            <a:r>
              <a:rPr lang="en-GB" dirty="0" err="1"/>
              <a:t>er</a:t>
            </a:r>
            <a:r>
              <a:rPr lang="en-GB" dirty="0"/>
              <a:t> </a:t>
            </a:r>
            <a:r>
              <a:rPr lang="en-GB" dirty="0" err="1"/>
              <a:t>enghraifft</a:t>
            </a:r>
            <a:r>
              <a:rPr lang="en-GB" dirty="0"/>
              <a:t> </a:t>
            </a:r>
            <a:r>
              <a:rPr lang="en-GB" dirty="0" err="1"/>
              <a:t>corfforol</a:t>
            </a:r>
            <a:r>
              <a:rPr lang="en-GB" dirty="0"/>
              <a:t>, </a:t>
            </a:r>
            <a:r>
              <a:rPr lang="en-GB" dirty="0" err="1"/>
              <a:t>ymddygiad</a:t>
            </a:r>
            <a:r>
              <a:rPr lang="en-GB" dirty="0"/>
              <a:t>, </a:t>
            </a:r>
            <a:r>
              <a:rPr lang="en-GB" dirty="0" err="1"/>
              <a:t>dysgu</a:t>
            </a:r>
            <a:r>
              <a:rPr lang="en-GB" dirty="0"/>
              <a:t> ac </a:t>
            </a:r>
            <a:r>
              <a:rPr lang="en-GB" dirty="0" err="1"/>
              <a:t>ati</a:t>
            </a:r>
            <a:r>
              <a:rPr lang="en-GB" dirty="0"/>
              <a:t>.</a:t>
            </a:r>
          </a:p>
          <a:p>
            <a:endParaRPr lang="en-GB" dirty="0"/>
          </a:p>
          <a:p>
            <a:r>
              <a:rPr lang="en-GB" dirty="0" err="1"/>
              <a:t>Gellir</a:t>
            </a:r>
            <a:r>
              <a:rPr lang="en-GB" dirty="0"/>
              <a:t> </a:t>
            </a:r>
            <a:r>
              <a:rPr lang="en-GB" dirty="0" err="1"/>
              <a:t>grwpio'r</a:t>
            </a:r>
            <a:r>
              <a:rPr lang="en-GB" dirty="0"/>
              <a:t> </a:t>
            </a:r>
            <a:r>
              <a:rPr lang="en-GB" dirty="0" err="1"/>
              <a:t>mathau</a:t>
            </a:r>
            <a:r>
              <a:rPr lang="en-GB" dirty="0"/>
              <a:t> o </a:t>
            </a:r>
            <a:r>
              <a:rPr lang="en-GB" dirty="0" err="1"/>
              <a:t>oedi</a:t>
            </a:r>
            <a:r>
              <a:rPr lang="en-GB" dirty="0"/>
              <a:t> </a:t>
            </a:r>
            <a:r>
              <a:rPr lang="en-GB" dirty="0" err="1"/>
              <a:t>fel</a:t>
            </a:r>
            <a:r>
              <a:rPr lang="en-GB" dirty="0"/>
              <a:t> </a:t>
            </a:r>
            <a:r>
              <a:rPr lang="en-GB" dirty="0" err="1"/>
              <a:t>rhai</a:t>
            </a:r>
            <a:r>
              <a:rPr lang="en-GB" dirty="0"/>
              <a:t> </a:t>
            </a:r>
            <a:r>
              <a:rPr lang="en-GB" dirty="0" err="1"/>
              <a:t>corfforol</a:t>
            </a:r>
            <a:r>
              <a:rPr lang="en-GB" dirty="0"/>
              <a:t>, </a:t>
            </a:r>
            <a:r>
              <a:rPr lang="en-GB" dirty="0" err="1"/>
              <a:t>ymddygiadol</a:t>
            </a:r>
            <a:r>
              <a:rPr lang="en-GB" dirty="0"/>
              <a:t>, </a:t>
            </a:r>
            <a:r>
              <a:rPr lang="en-GB" dirty="0" err="1"/>
              <a:t>emosiynol</a:t>
            </a:r>
            <a:r>
              <a:rPr lang="en-GB" dirty="0"/>
              <a:t>, </a:t>
            </a:r>
            <a:r>
              <a:rPr lang="en-GB" dirty="0" err="1"/>
              <a:t>cymdeithasol</a:t>
            </a:r>
            <a:r>
              <a:rPr lang="en-GB" dirty="0"/>
              <a:t>, </a:t>
            </a:r>
            <a:r>
              <a:rPr lang="en-GB" dirty="0" err="1"/>
              <a:t>lleferydd</a:t>
            </a:r>
            <a:r>
              <a:rPr lang="en-GB" dirty="0"/>
              <a:t> ac </a:t>
            </a:r>
            <a:r>
              <a:rPr lang="en-GB" dirty="0" err="1"/>
              <a:t>iaith</a:t>
            </a:r>
            <a:r>
              <a:rPr lang="en-GB" dirty="0"/>
              <a:t>, </a:t>
            </a:r>
            <a:r>
              <a:rPr lang="en-GB" dirty="0" err="1"/>
              <a:t>gwybyddol</a:t>
            </a:r>
            <a:r>
              <a:rPr lang="en-GB" dirty="0"/>
              <a:t> ac </a:t>
            </a:r>
            <a:r>
              <a:rPr lang="en-GB" dirty="0" err="1"/>
              <a:t>ati</a:t>
            </a:r>
            <a:r>
              <a:rPr lang="en-GB" dirty="0"/>
              <a:t> ac </a:t>
            </a:r>
            <a:r>
              <a:rPr lang="en-GB" dirty="0" err="1"/>
              <a:t>ati</a:t>
            </a:r>
            <a:r>
              <a:rPr lang="en-GB" dirty="0"/>
              <a:t>.   </a:t>
            </a:r>
          </a:p>
          <a:p>
            <a:r>
              <a:rPr lang="en-GB" dirty="0"/>
              <a:t>     </a:t>
            </a:r>
          </a:p>
          <a:p>
            <a:r>
              <a:rPr lang="en-GB" dirty="0" err="1"/>
              <a:t>Ond</a:t>
            </a:r>
            <a:r>
              <a:rPr lang="en-GB" dirty="0"/>
              <a:t> </a:t>
            </a:r>
            <a:r>
              <a:rPr lang="en-GB" dirty="0" err="1"/>
              <a:t>wrth</a:t>
            </a:r>
            <a:r>
              <a:rPr lang="en-GB" dirty="0"/>
              <a:t> </a:t>
            </a:r>
            <a:r>
              <a:rPr lang="en-GB" dirty="0" err="1"/>
              <a:t>edrych</a:t>
            </a:r>
            <a:r>
              <a:rPr lang="en-GB" dirty="0"/>
              <a:t> </a:t>
            </a:r>
            <a:r>
              <a:rPr lang="en-GB" dirty="0" err="1"/>
              <a:t>ar</a:t>
            </a:r>
            <a:r>
              <a:rPr lang="en-GB" dirty="0"/>
              <a:t> bob un </a:t>
            </a:r>
            <a:r>
              <a:rPr lang="en-GB" dirty="0" err="1"/>
              <a:t>ohonyn</a:t>
            </a:r>
            <a:r>
              <a:rPr lang="en-GB" dirty="0"/>
              <a:t> </a:t>
            </a:r>
            <a:r>
              <a:rPr lang="en-GB" dirty="0" err="1"/>
              <a:t>nhw</a:t>
            </a:r>
            <a:r>
              <a:rPr lang="en-GB" dirty="0"/>
              <a:t>, </a:t>
            </a:r>
            <a:r>
              <a:rPr lang="en-GB" dirty="0" err="1"/>
              <a:t>mae</a:t>
            </a:r>
            <a:r>
              <a:rPr lang="en-GB" dirty="0"/>
              <a:t> </a:t>
            </a:r>
            <a:r>
              <a:rPr lang="en-GB" dirty="0" err="1"/>
              <a:t>pob</a:t>
            </a:r>
            <a:r>
              <a:rPr lang="en-GB" dirty="0"/>
              <a:t> un </a:t>
            </a:r>
            <a:r>
              <a:rPr lang="en-GB" dirty="0" err="1"/>
              <a:t>yn</a:t>
            </a:r>
            <a:r>
              <a:rPr lang="en-GB" dirty="0"/>
              <a:t> </a:t>
            </a:r>
            <a:r>
              <a:rPr lang="en-GB" dirty="0" err="1"/>
              <a:t>cyfeirio'n</a:t>
            </a:r>
            <a:r>
              <a:rPr lang="en-GB" dirty="0"/>
              <a:t> </a:t>
            </a:r>
            <a:r>
              <a:rPr lang="en-GB" dirty="0" err="1"/>
              <a:t>ôl</a:t>
            </a:r>
            <a:r>
              <a:rPr lang="en-GB" dirty="0"/>
              <a:t> at </a:t>
            </a:r>
            <a:r>
              <a:rPr lang="en-GB" dirty="0" err="1"/>
              <a:t>ddarnau</a:t>
            </a:r>
            <a:r>
              <a:rPr lang="en-GB" dirty="0"/>
              <a:t> </a:t>
            </a:r>
            <a:r>
              <a:rPr lang="en-GB" dirty="0" err="1"/>
              <a:t>o'r</a:t>
            </a:r>
            <a:r>
              <a:rPr lang="en-GB" dirty="0"/>
              <a:t> </a:t>
            </a:r>
            <a:r>
              <a:rPr lang="en-GB" dirty="0" err="1"/>
              <a:t>ymennydd</a:t>
            </a:r>
            <a:r>
              <a:rPr lang="en-GB" dirty="0"/>
              <a:t> a </a:t>
            </a:r>
            <a:r>
              <a:rPr lang="en-GB" dirty="0" err="1"/>
              <a:t>systemau</a:t>
            </a:r>
            <a:r>
              <a:rPr lang="en-GB" dirty="0"/>
              <a:t> </a:t>
            </a:r>
            <a:r>
              <a:rPr lang="en-GB" dirty="0" err="1"/>
              <a:t>nerfol</a:t>
            </a:r>
            <a:r>
              <a:rPr lang="en-GB" dirty="0"/>
              <a:t> </a:t>
            </a:r>
            <a:r>
              <a:rPr lang="en-GB" dirty="0" err="1"/>
              <a:t>nad</a:t>
            </a:r>
            <a:r>
              <a:rPr lang="en-GB" dirty="0"/>
              <a:t> </a:t>
            </a:r>
            <a:r>
              <a:rPr lang="en-GB" dirty="0" err="1"/>
              <a:t>ydynt</a:t>
            </a:r>
            <a:r>
              <a:rPr lang="en-GB" dirty="0"/>
              <a:t> </a:t>
            </a:r>
            <a:r>
              <a:rPr lang="en-GB" dirty="0" err="1"/>
              <a:t>yn</a:t>
            </a:r>
            <a:r>
              <a:rPr lang="en-GB" dirty="0"/>
              <a:t> </a:t>
            </a:r>
            <a:r>
              <a:rPr lang="en-GB" dirty="0" err="1"/>
              <a:t>datblygu</a:t>
            </a:r>
            <a:r>
              <a:rPr lang="en-GB" dirty="0"/>
              <a:t> </a:t>
            </a:r>
            <a:r>
              <a:rPr lang="en-GB" dirty="0" err="1"/>
              <a:t>fel</a:t>
            </a:r>
            <a:r>
              <a:rPr lang="en-GB" dirty="0"/>
              <a:t> </a:t>
            </a:r>
            <a:r>
              <a:rPr lang="en-GB" dirty="0" err="1"/>
              <a:t>sy’n</a:t>
            </a:r>
            <a:r>
              <a:rPr lang="en-GB" dirty="0"/>
              <a:t> </a:t>
            </a:r>
            <a:r>
              <a:rPr lang="en-GB" dirty="0" err="1"/>
              <a:t>arferol</a:t>
            </a:r>
            <a:r>
              <a:rPr lang="en-GB" dirty="0"/>
              <a:t>.  </a:t>
            </a:r>
          </a:p>
          <a:p>
            <a:endParaRPr lang="en-GB" dirty="0"/>
          </a:p>
          <a:p>
            <a:r>
              <a:rPr lang="en-GB" dirty="0"/>
              <a:t>Mae </a:t>
            </a:r>
            <a:r>
              <a:rPr lang="en-GB" dirty="0" err="1"/>
              <a:t>pob</a:t>
            </a:r>
            <a:r>
              <a:rPr lang="en-GB" dirty="0"/>
              <a:t> </a:t>
            </a:r>
            <a:r>
              <a:rPr lang="en-GB" dirty="0" err="1"/>
              <a:t>datblygiad</a:t>
            </a:r>
            <a:r>
              <a:rPr lang="en-GB" dirty="0"/>
              <a:t> </a:t>
            </a:r>
            <a:r>
              <a:rPr lang="en-GB" dirty="0" err="1"/>
              <a:t>yn</a:t>
            </a:r>
            <a:r>
              <a:rPr lang="en-GB" dirty="0"/>
              <a:t> </a:t>
            </a:r>
            <a:r>
              <a:rPr lang="en-GB" dirty="0" err="1"/>
              <a:t>cynnwys</a:t>
            </a:r>
            <a:r>
              <a:rPr lang="en-GB" dirty="0"/>
              <a:t> </a:t>
            </a:r>
            <a:r>
              <a:rPr lang="en-GB" dirty="0" err="1"/>
              <a:t>dysgu</a:t>
            </a:r>
            <a:r>
              <a:rPr lang="en-GB" dirty="0"/>
              <a:t> </a:t>
            </a:r>
            <a:r>
              <a:rPr lang="en-GB" dirty="0" err="1"/>
              <a:t>sgiliau</a:t>
            </a:r>
            <a:r>
              <a:rPr lang="en-GB" dirty="0"/>
              <a:t> </a:t>
            </a:r>
            <a:r>
              <a:rPr lang="en-GB" dirty="0" err="1"/>
              <a:t>newydd</a:t>
            </a:r>
            <a:r>
              <a:rPr lang="en-GB" dirty="0"/>
              <a:t> – </a:t>
            </a:r>
            <a:r>
              <a:rPr lang="en-GB" dirty="0" err="1"/>
              <a:t>wedyn</a:t>
            </a:r>
            <a:r>
              <a:rPr lang="en-GB" dirty="0"/>
              <a:t> </a:t>
            </a:r>
            <a:r>
              <a:rPr lang="en-GB" dirty="0" err="1"/>
              <a:t>mae’r</a:t>
            </a:r>
            <a:r>
              <a:rPr lang="en-GB" dirty="0"/>
              <a:t> </a:t>
            </a:r>
            <a:r>
              <a:rPr lang="en-GB" dirty="0" err="1"/>
              <a:t>ymennydd</a:t>
            </a:r>
            <a:r>
              <a:rPr lang="en-GB" dirty="0"/>
              <a:t> </a:t>
            </a:r>
            <a:r>
              <a:rPr lang="en-GB" dirty="0" err="1"/>
              <a:t>yn</a:t>
            </a:r>
            <a:r>
              <a:rPr lang="en-GB" dirty="0"/>
              <a:t> </a:t>
            </a:r>
            <a:r>
              <a:rPr lang="en-GB" dirty="0" err="1"/>
              <a:t>rhoi'r</a:t>
            </a:r>
            <a:r>
              <a:rPr lang="en-GB" dirty="0"/>
              <a:t> </a:t>
            </a:r>
            <a:r>
              <a:rPr lang="en-GB" dirty="0" err="1"/>
              <a:t>sgiliau</a:t>
            </a:r>
            <a:r>
              <a:rPr lang="en-GB" dirty="0"/>
              <a:t> </a:t>
            </a:r>
            <a:r>
              <a:rPr lang="en-GB" dirty="0" err="1"/>
              <a:t>hynny</a:t>
            </a:r>
            <a:r>
              <a:rPr lang="en-GB" dirty="0"/>
              <a:t> </a:t>
            </a:r>
            <a:r>
              <a:rPr lang="en-GB" dirty="0" err="1"/>
              <a:t>ar</a:t>
            </a:r>
            <a:r>
              <a:rPr lang="en-GB" dirty="0"/>
              <a:t> </a:t>
            </a:r>
            <a:r>
              <a:rPr lang="en-GB" dirty="0" err="1"/>
              <a:t>waith</a:t>
            </a:r>
            <a:r>
              <a:rPr lang="en-GB" dirty="0"/>
              <a:t> – </a:t>
            </a:r>
            <a:r>
              <a:rPr lang="en-GB" dirty="0" err="1"/>
              <a:t>ymarfer</a:t>
            </a:r>
            <a:r>
              <a:rPr lang="en-GB" dirty="0"/>
              <a:t> y </a:t>
            </a:r>
            <a:r>
              <a:rPr lang="en-GB" dirty="0" err="1"/>
              <a:t>sgìl</a:t>
            </a:r>
            <a:r>
              <a:rPr lang="en-GB" dirty="0"/>
              <a:t> </a:t>
            </a:r>
            <a:r>
              <a:rPr lang="en-GB" dirty="0" err="1"/>
              <a:t>a'i</a:t>
            </a:r>
            <a:r>
              <a:rPr lang="en-GB" dirty="0"/>
              <a:t> </a:t>
            </a:r>
            <a:r>
              <a:rPr lang="en-GB" dirty="0" err="1"/>
              <a:t>ddysgu</a:t>
            </a:r>
            <a:r>
              <a:rPr lang="en-GB" dirty="0"/>
              <a:t> </a:t>
            </a:r>
            <a:r>
              <a:rPr lang="en-GB" dirty="0" err="1"/>
              <a:t>gan</a:t>
            </a:r>
            <a:r>
              <a:rPr lang="en-GB" dirty="0"/>
              <a:t> </a:t>
            </a:r>
            <a:r>
              <a:rPr lang="en-GB" dirty="0" err="1"/>
              <a:t>ddefnyddio</a:t>
            </a:r>
            <a:r>
              <a:rPr lang="en-GB" dirty="0"/>
              <a:t> </a:t>
            </a:r>
            <a:r>
              <a:rPr lang="en-GB" dirty="0" err="1"/>
              <a:t>ein</a:t>
            </a:r>
            <a:r>
              <a:rPr lang="en-GB" dirty="0"/>
              <a:t> </a:t>
            </a:r>
            <a:r>
              <a:rPr lang="en-GB" dirty="0" err="1"/>
              <a:t>cof</a:t>
            </a:r>
            <a:r>
              <a:rPr lang="en-GB" dirty="0"/>
              <a:t>.</a:t>
            </a:r>
          </a:p>
          <a:p>
            <a:endParaRPr lang="cy-GB" noProof="0" dirty="0"/>
          </a:p>
          <a:p>
            <a:r>
              <a:rPr lang="en-GB" dirty="0" err="1"/>
              <a:t>Nid</a:t>
            </a:r>
            <a:r>
              <a:rPr lang="en-GB" dirty="0"/>
              <a:t> </a:t>
            </a:r>
            <a:r>
              <a:rPr lang="en-GB" dirty="0" err="1"/>
              <a:t>yw</a:t>
            </a:r>
            <a:r>
              <a:rPr lang="en-GB" dirty="0"/>
              <a:t> </a:t>
            </a:r>
            <a:r>
              <a:rPr lang="en-GB" dirty="0" err="1"/>
              <a:t>oedi</a:t>
            </a:r>
            <a:r>
              <a:rPr lang="en-GB" dirty="0"/>
              <a:t> </a:t>
            </a:r>
            <a:r>
              <a:rPr lang="en-GB" dirty="0" err="1"/>
              <a:t>datblygiadol</a:t>
            </a:r>
            <a:r>
              <a:rPr lang="en-GB" dirty="0"/>
              <a:t> </a:t>
            </a:r>
            <a:r>
              <a:rPr lang="en-GB" dirty="0" err="1"/>
              <a:t>yn</a:t>
            </a:r>
            <a:r>
              <a:rPr lang="en-GB" dirty="0"/>
              <a:t> </a:t>
            </a:r>
            <a:r>
              <a:rPr lang="en-GB" dirty="0" err="1"/>
              <a:t>golygu</a:t>
            </a:r>
            <a:r>
              <a:rPr lang="en-GB" dirty="0"/>
              <a:t> </a:t>
            </a:r>
            <a:r>
              <a:rPr lang="en-GB" dirty="0" err="1"/>
              <a:t>na</a:t>
            </a:r>
            <a:r>
              <a:rPr lang="en-GB" dirty="0"/>
              <a:t> </a:t>
            </a:r>
            <a:r>
              <a:rPr lang="en-GB" dirty="0" err="1"/>
              <a:t>fydd</a:t>
            </a:r>
            <a:r>
              <a:rPr lang="en-GB" dirty="0"/>
              <a:t> plant </a:t>
            </a:r>
            <a:r>
              <a:rPr lang="en-GB" dirty="0" err="1"/>
              <a:t>yn</a:t>
            </a:r>
            <a:r>
              <a:rPr lang="en-GB" dirty="0"/>
              <a:t> </a:t>
            </a:r>
            <a:r>
              <a:rPr lang="en-GB" dirty="0" err="1"/>
              <a:t>dysgu</a:t>
            </a:r>
            <a:r>
              <a:rPr lang="en-GB" dirty="0"/>
              <a:t> </a:t>
            </a:r>
            <a:r>
              <a:rPr lang="en-GB" dirty="0" err="1"/>
              <a:t>sgiliau</a:t>
            </a:r>
            <a:r>
              <a:rPr lang="en-GB" dirty="0"/>
              <a:t> </a:t>
            </a:r>
            <a:r>
              <a:rPr lang="en-GB" dirty="0" err="1"/>
              <a:t>newydd</a:t>
            </a:r>
            <a:r>
              <a:rPr lang="en-GB" dirty="0"/>
              <a:t> </a:t>
            </a:r>
            <a:r>
              <a:rPr lang="en-GB" dirty="0" err="1"/>
              <a:t>ond</a:t>
            </a:r>
            <a:r>
              <a:rPr lang="en-GB" dirty="0"/>
              <a:t> gall </a:t>
            </a:r>
            <a:r>
              <a:rPr lang="en-GB" dirty="0" err="1"/>
              <a:t>olygu</a:t>
            </a:r>
            <a:r>
              <a:rPr lang="en-GB" dirty="0"/>
              <a:t> </a:t>
            </a:r>
            <a:r>
              <a:rPr lang="en-GB" dirty="0" err="1"/>
              <a:t>ei</a:t>
            </a:r>
            <a:r>
              <a:rPr lang="en-GB" dirty="0"/>
              <a:t> bod </a:t>
            </a:r>
            <a:r>
              <a:rPr lang="en-GB" dirty="0" err="1"/>
              <a:t>yn</a:t>
            </a:r>
            <a:r>
              <a:rPr lang="en-GB" dirty="0"/>
              <a:t> </a:t>
            </a:r>
            <a:r>
              <a:rPr lang="en-GB" dirty="0" err="1"/>
              <a:t>cymryd</a:t>
            </a:r>
            <a:r>
              <a:rPr lang="en-GB" dirty="0"/>
              <a:t> </a:t>
            </a:r>
            <a:r>
              <a:rPr lang="en-GB" dirty="0" err="1"/>
              <a:t>llawer</a:t>
            </a:r>
            <a:r>
              <a:rPr lang="en-GB" dirty="0"/>
              <a:t> </a:t>
            </a:r>
            <a:r>
              <a:rPr lang="en-GB" dirty="0" err="1"/>
              <a:t>mwy</a:t>
            </a:r>
            <a:r>
              <a:rPr lang="en-GB" dirty="0"/>
              <a:t> o </a:t>
            </a:r>
            <a:r>
              <a:rPr lang="en-GB" dirty="0" err="1"/>
              <a:t>amser</a:t>
            </a:r>
            <a:r>
              <a:rPr lang="en-GB" dirty="0"/>
              <a:t> ac </a:t>
            </a:r>
            <a:r>
              <a:rPr lang="en-GB" dirty="0" err="1"/>
              <a:t>mewn</a:t>
            </a:r>
            <a:r>
              <a:rPr lang="en-GB" dirty="0"/>
              <a:t> </a:t>
            </a:r>
            <a:r>
              <a:rPr lang="en-GB" dirty="0" err="1"/>
              <a:t>rhai</a:t>
            </a:r>
            <a:r>
              <a:rPr lang="en-GB" dirty="0"/>
              <a:t> </a:t>
            </a:r>
            <a:r>
              <a:rPr lang="en-GB" dirty="0" err="1"/>
              <a:t>achosion</a:t>
            </a:r>
            <a:r>
              <a:rPr lang="en-GB" dirty="0"/>
              <a:t> </a:t>
            </a:r>
            <a:r>
              <a:rPr lang="en-GB" dirty="0" err="1"/>
              <a:t>flynyddoedd</a:t>
            </a:r>
            <a:r>
              <a:rPr lang="en-GB" dirty="0"/>
              <a:t> </a:t>
            </a:r>
            <a:r>
              <a:rPr lang="en-GB" dirty="0" err="1"/>
              <a:t>lawer</a:t>
            </a:r>
            <a:endParaRPr lang="en-GB" dirty="0"/>
          </a:p>
          <a:p>
            <a:r>
              <a:rPr lang="en-GB" dirty="0"/>
              <a:t> </a:t>
            </a:r>
            <a:r>
              <a:rPr lang="en-GB" dirty="0" err="1"/>
              <a:t>yn</a:t>
            </a:r>
            <a:r>
              <a:rPr lang="en-GB" dirty="0"/>
              <a:t> </a:t>
            </a:r>
            <a:r>
              <a:rPr lang="en-GB" dirty="0" err="1"/>
              <a:t>hirach</a:t>
            </a:r>
            <a:r>
              <a:rPr lang="en-GB" dirty="0"/>
              <a:t>.  Gall plant </a:t>
            </a:r>
            <a:r>
              <a:rPr lang="en-GB" dirty="0" err="1"/>
              <a:t>sydd</a:t>
            </a:r>
            <a:r>
              <a:rPr lang="en-GB" dirty="0"/>
              <a:t> </a:t>
            </a:r>
            <a:r>
              <a:rPr lang="en-GB" dirty="0" err="1"/>
              <a:t>wedi</a:t>
            </a:r>
            <a:r>
              <a:rPr lang="en-GB" dirty="0"/>
              <a:t> </a:t>
            </a:r>
            <a:r>
              <a:rPr lang="en-GB" dirty="0" err="1"/>
              <a:t>profi</a:t>
            </a:r>
            <a:r>
              <a:rPr lang="en-GB" dirty="0"/>
              <a:t> </a:t>
            </a:r>
            <a:r>
              <a:rPr lang="en-GB" dirty="0" err="1"/>
              <a:t>trawma</a:t>
            </a:r>
            <a:r>
              <a:rPr lang="en-GB" dirty="0"/>
              <a:t> </a:t>
            </a:r>
            <a:r>
              <a:rPr lang="en-GB" dirty="0" err="1"/>
              <a:t>cynnar</a:t>
            </a:r>
            <a:r>
              <a:rPr lang="en-GB" dirty="0"/>
              <a:t> </a:t>
            </a:r>
            <a:r>
              <a:rPr lang="en-GB" dirty="0" err="1"/>
              <a:t>fod</a:t>
            </a:r>
            <a:r>
              <a:rPr lang="en-GB" dirty="0"/>
              <a:t> </a:t>
            </a:r>
            <a:r>
              <a:rPr lang="en-GB" dirty="0" err="1"/>
              <a:t>yn</a:t>
            </a:r>
            <a:r>
              <a:rPr lang="en-GB" dirty="0"/>
              <a:t> </a:t>
            </a:r>
            <a:r>
              <a:rPr lang="en-GB" dirty="0" err="1"/>
              <a:t>gwbl</a:t>
            </a:r>
            <a:r>
              <a:rPr lang="en-GB" dirty="0"/>
              <a:t> </a:t>
            </a:r>
            <a:r>
              <a:rPr lang="en-GB" dirty="0" err="1"/>
              <a:t>wahanol</a:t>
            </a:r>
            <a:r>
              <a:rPr lang="en-GB" dirty="0"/>
              <a:t> </a:t>
            </a:r>
            <a:r>
              <a:rPr lang="en-GB" dirty="0" err="1"/>
              <a:t>i'w</a:t>
            </a:r>
            <a:r>
              <a:rPr lang="en-GB" dirty="0"/>
              <a:t> </a:t>
            </a:r>
            <a:r>
              <a:rPr lang="en-GB" dirty="0" err="1"/>
              <a:t>grŵp</a:t>
            </a:r>
            <a:r>
              <a:rPr lang="en-GB" dirty="0"/>
              <a:t> </a:t>
            </a:r>
            <a:r>
              <a:rPr lang="en-GB" dirty="0" err="1"/>
              <a:t>cyfoedion</a:t>
            </a:r>
            <a:r>
              <a:rPr lang="en-GB" dirty="0"/>
              <a:t> a gall </a:t>
            </a:r>
            <a:r>
              <a:rPr lang="en-GB" dirty="0" err="1"/>
              <a:t>hyn</a:t>
            </a:r>
            <a:r>
              <a:rPr lang="en-GB" dirty="0"/>
              <a:t> </a:t>
            </a:r>
            <a:r>
              <a:rPr lang="en-GB" dirty="0" err="1"/>
              <a:t>fod</a:t>
            </a:r>
            <a:r>
              <a:rPr lang="en-GB" dirty="0"/>
              <a:t> </a:t>
            </a:r>
            <a:r>
              <a:rPr lang="en-GB" dirty="0" err="1"/>
              <a:t>yn</a:t>
            </a:r>
            <a:r>
              <a:rPr lang="en-GB" dirty="0"/>
              <a:t> </a:t>
            </a:r>
            <a:r>
              <a:rPr lang="en-GB" dirty="0" err="1"/>
              <a:t>anodd</a:t>
            </a:r>
            <a:r>
              <a:rPr lang="en-GB" dirty="0"/>
              <a:t> </a:t>
            </a:r>
            <a:r>
              <a:rPr lang="en-GB" dirty="0" err="1"/>
              <a:t>gan</a:t>
            </a:r>
            <a:r>
              <a:rPr lang="en-GB" dirty="0"/>
              <a:t> </a:t>
            </a:r>
            <a:r>
              <a:rPr lang="en-GB" dirty="0" err="1"/>
              <a:t>fod</a:t>
            </a:r>
            <a:r>
              <a:rPr lang="en-GB" dirty="0"/>
              <a:t> plant </a:t>
            </a:r>
            <a:r>
              <a:rPr lang="en-GB" dirty="0" err="1"/>
              <a:t>ysgol</a:t>
            </a:r>
            <a:r>
              <a:rPr lang="en-GB" dirty="0"/>
              <a:t> </a:t>
            </a:r>
            <a:r>
              <a:rPr lang="en-GB" dirty="0" err="1"/>
              <a:t>fel</a:t>
            </a:r>
            <a:r>
              <a:rPr lang="en-GB" dirty="0"/>
              <a:t> </a:t>
            </a:r>
            <a:r>
              <a:rPr lang="en-GB" dirty="0" err="1"/>
              <a:t>arfer</a:t>
            </a:r>
            <a:r>
              <a:rPr lang="en-GB" dirty="0"/>
              <a:t> </a:t>
            </a:r>
            <a:r>
              <a:rPr lang="en-GB" dirty="0" err="1"/>
              <a:t>yn</a:t>
            </a:r>
            <a:r>
              <a:rPr lang="en-GB" dirty="0"/>
              <a:t> </a:t>
            </a:r>
            <a:r>
              <a:rPr lang="en-GB" dirty="0" err="1"/>
              <a:t>cael</a:t>
            </a:r>
            <a:r>
              <a:rPr lang="en-GB" dirty="0"/>
              <a:t> </a:t>
            </a:r>
            <a:r>
              <a:rPr lang="en-GB" dirty="0" err="1"/>
              <a:t>eu</a:t>
            </a:r>
            <a:r>
              <a:rPr lang="en-GB" dirty="0"/>
              <a:t> </a:t>
            </a:r>
            <a:r>
              <a:rPr lang="en-GB" dirty="0" err="1"/>
              <a:t>cadw</a:t>
            </a:r>
            <a:r>
              <a:rPr lang="en-GB" dirty="0"/>
              <a:t> </a:t>
            </a:r>
            <a:r>
              <a:rPr lang="en-GB" dirty="0" err="1"/>
              <a:t>mewn</a:t>
            </a:r>
            <a:r>
              <a:rPr lang="en-GB" dirty="0"/>
              <a:t> </a:t>
            </a:r>
            <a:r>
              <a:rPr lang="en-GB" dirty="0" err="1"/>
              <a:t>grwpiau</a:t>
            </a:r>
            <a:r>
              <a:rPr lang="en-GB" dirty="0"/>
              <a:t> </a:t>
            </a:r>
            <a:r>
              <a:rPr lang="en-GB" dirty="0" err="1"/>
              <a:t>oedran</a:t>
            </a:r>
            <a:r>
              <a:rPr lang="en-GB" dirty="0"/>
              <a:t> </a:t>
            </a:r>
            <a:r>
              <a:rPr lang="en-GB" dirty="0" err="1"/>
              <a:t>cronolegol</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5</a:t>
            </a:fld>
            <a:endParaRPr lang="en-GB"/>
          </a:p>
        </p:txBody>
      </p:sp>
    </p:spTree>
    <p:extLst>
      <p:ext uri="{BB962C8B-B14F-4D97-AF65-F5344CB8AC3E}">
        <p14:creationId xmlns:p14="http://schemas.microsoft.com/office/powerpoint/2010/main" val="59034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Rydym</a:t>
            </a:r>
            <a:r>
              <a:rPr lang="en-GB" dirty="0"/>
              <a:t> </a:t>
            </a:r>
            <a:r>
              <a:rPr lang="en-GB" dirty="0" err="1"/>
              <a:t>yn</a:t>
            </a:r>
            <a:r>
              <a:rPr lang="en-GB" dirty="0"/>
              <a:t> </a:t>
            </a:r>
            <a:r>
              <a:rPr lang="en-GB" dirty="0" err="1"/>
              <a:t>gwybod</a:t>
            </a:r>
            <a:r>
              <a:rPr lang="en-GB" dirty="0"/>
              <a:t> </a:t>
            </a:r>
            <a:r>
              <a:rPr lang="en-GB" dirty="0" err="1"/>
              <a:t>o’r</a:t>
            </a:r>
            <a:r>
              <a:rPr lang="en-GB" dirty="0"/>
              <a:t> </a:t>
            </a:r>
            <a:r>
              <a:rPr lang="en-GB" dirty="0" err="1"/>
              <a:t>astudiaeth</a:t>
            </a:r>
            <a:r>
              <a:rPr lang="en-GB" dirty="0"/>
              <a:t> </a:t>
            </a:r>
            <a:r>
              <a:rPr lang="en-GB" dirty="0" err="1"/>
              <a:t>garfan</a:t>
            </a:r>
            <a:r>
              <a:rPr lang="en-GB" dirty="0"/>
              <a:t> ac o </a:t>
            </a:r>
            <a:r>
              <a:rPr lang="en-GB" dirty="0" err="1"/>
              <a:t>linell</a:t>
            </a:r>
            <a:r>
              <a:rPr lang="en-GB" dirty="0"/>
              <a:t> </a:t>
            </a:r>
            <a:r>
              <a:rPr lang="en-GB" dirty="0" err="1"/>
              <a:t>gymorth</a:t>
            </a:r>
            <a:r>
              <a:rPr lang="en-GB" dirty="0"/>
              <a:t> a </a:t>
            </a:r>
            <a:r>
              <a:rPr lang="en-GB" dirty="0" err="1"/>
              <a:t>grwpiau</a:t>
            </a:r>
            <a:r>
              <a:rPr lang="en-GB" dirty="0"/>
              <a:t> </a:t>
            </a:r>
            <a:r>
              <a:rPr lang="en-GB" dirty="0" err="1"/>
              <a:t>cymorth</a:t>
            </a:r>
            <a:r>
              <a:rPr lang="en-GB" dirty="0"/>
              <a:t> Adoption UK bod </a:t>
            </a:r>
            <a:r>
              <a:rPr lang="en-GB" dirty="0" err="1"/>
              <a:t>datblygiad</a:t>
            </a:r>
            <a:r>
              <a:rPr lang="en-GB" dirty="0"/>
              <a:t> plant </a:t>
            </a:r>
            <a:r>
              <a:rPr lang="en-GB" dirty="0" err="1"/>
              <a:t>yn</a:t>
            </a:r>
            <a:r>
              <a:rPr lang="en-GB" dirty="0"/>
              <a:t> </a:t>
            </a:r>
            <a:r>
              <a:rPr lang="en-GB" dirty="0" err="1"/>
              <a:t>faes</a:t>
            </a:r>
            <a:r>
              <a:rPr lang="en-GB" dirty="0"/>
              <a:t> </a:t>
            </a:r>
            <a:r>
              <a:rPr lang="en-GB" dirty="0" err="1"/>
              <a:t>sy'n</a:t>
            </a:r>
            <a:r>
              <a:rPr lang="en-GB" dirty="0"/>
              <a:t> </a:t>
            </a:r>
            <a:r>
              <a:rPr lang="en-GB" dirty="0" err="1"/>
              <a:t>peri</a:t>
            </a:r>
            <a:r>
              <a:rPr lang="en-GB" dirty="0"/>
              <a:t> </a:t>
            </a:r>
            <a:r>
              <a:rPr lang="en-GB" dirty="0" err="1"/>
              <a:t>pryder</a:t>
            </a:r>
            <a:r>
              <a:rPr lang="en-GB" dirty="0"/>
              <a:t> </a:t>
            </a:r>
            <a:r>
              <a:rPr lang="en-GB" dirty="0" err="1"/>
              <a:t>i</a:t>
            </a:r>
            <a:r>
              <a:rPr lang="en-GB" dirty="0"/>
              <a:t> </a:t>
            </a:r>
            <a:r>
              <a:rPr lang="en-GB" dirty="0" err="1"/>
              <a:t>lawer</a:t>
            </a:r>
            <a:r>
              <a:rPr lang="en-GB" dirty="0"/>
              <a:t> o </a:t>
            </a:r>
            <a:r>
              <a:rPr lang="en-GB" dirty="0" err="1"/>
              <a:t>rieni</a:t>
            </a:r>
            <a:r>
              <a:rPr lang="en-GB" dirty="0"/>
              <a:t> </a:t>
            </a:r>
            <a:r>
              <a:rPr lang="en-GB" dirty="0" err="1"/>
              <a:t>sy'n</a:t>
            </a:r>
            <a:r>
              <a:rPr lang="en-GB" dirty="0"/>
              <a:t> </a:t>
            </a:r>
            <a:r>
              <a:rPr lang="en-GB" dirty="0" err="1"/>
              <a:t>mabwysiadu</a:t>
            </a:r>
            <a:r>
              <a:rPr lang="en-GB" dirty="0"/>
              <a:t> ac </a:t>
            </a:r>
            <a:r>
              <a:rPr lang="en-GB" dirty="0" err="1"/>
              <a:t>mae'r</a:t>
            </a:r>
            <a:r>
              <a:rPr lang="en-GB" dirty="0"/>
              <a:t> </a:t>
            </a:r>
            <a:r>
              <a:rPr lang="en-GB" dirty="0" err="1"/>
              <a:t>cwrs</a:t>
            </a:r>
            <a:r>
              <a:rPr lang="en-GB" dirty="0"/>
              <a:t> </a:t>
            </a:r>
            <a:r>
              <a:rPr lang="en-GB" dirty="0" err="1"/>
              <a:t>hwn</a:t>
            </a:r>
            <a:r>
              <a:rPr lang="en-GB" dirty="0"/>
              <a:t> </a:t>
            </a:r>
            <a:r>
              <a:rPr lang="en-GB" dirty="0" err="1"/>
              <a:t>yn</a:t>
            </a:r>
            <a:r>
              <a:rPr lang="en-GB" dirty="0"/>
              <a:t> </a:t>
            </a:r>
            <a:r>
              <a:rPr lang="en-GB" dirty="0" err="1"/>
              <a:t>ceisio</a:t>
            </a:r>
            <a:r>
              <a:rPr lang="en-GB" dirty="0"/>
              <a:t> </a:t>
            </a:r>
            <a:r>
              <a:rPr lang="en-GB" dirty="0" err="1"/>
              <a:t>helpu</a:t>
            </a:r>
            <a:r>
              <a:rPr lang="en-GB" dirty="0"/>
              <a:t> </a:t>
            </a:r>
            <a:r>
              <a:rPr lang="en-GB" dirty="0" err="1"/>
              <a:t>mabwysiadwyr</a:t>
            </a:r>
            <a:r>
              <a:rPr lang="en-GB" dirty="0"/>
              <a:t> </a:t>
            </a:r>
            <a:r>
              <a:rPr lang="en-GB" dirty="0" err="1"/>
              <a:t>i</a:t>
            </a:r>
            <a:r>
              <a:rPr lang="en-GB" dirty="0"/>
              <a:t> </a:t>
            </a:r>
            <a:r>
              <a:rPr lang="en-GB" dirty="0" err="1"/>
              <a:t>ddeall</a:t>
            </a:r>
            <a:r>
              <a:rPr lang="en-GB" dirty="0"/>
              <a:t> o </a:t>
            </a:r>
            <a:r>
              <a:rPr lang="en-GB" dirty="0" err="1"/>
              <a:t>ble</a:t>
            </a:r>
            <a:r>
              <a:rPr lang="en-GB" dirty="0"/>
              <a:t> y gall </a:t>
            </a:r>
            <a:r>
              <a:rPr lang="en-GB" dirty="0" err="1"/>
              <a:t>yr</a:t>
            </a:r>
            <a:r>
              <a:rPr lang="en-GB" dirty="0"/>
              <a:t> </a:t>
            </a:r>
            <a:r>
              <a:rPr lang="en-GB" dirty="0" err="1"/>
              <a:t>oedi</a:t>
            </a:r>
            <a:r>
              <a:rPr lang="en-GB" dirty="0"/>
              <a:t> </a:t>
            </a:r>
            <a:r>
              <a:rPr lang="en-GB" dirty="0" err="1"/>
              <a:t>ddod</a:t>
            </a:r>
            <a:r>
              <a:rPr lang="en-GB" dirty="0"/>
              <a:t> </a:t>
            </a:r>
            <a:r>
              <a:rPr lang="en-GB" dirty="0" err="1"/>
              <a:t>a'r</a:t>
            </a:r>
            <a:r>
              <a:rPr lang="en-GB" dirty="0"/>
              <a:t> </a:t>
            </a:r>
            <a:r>
              <a:rPr lang="en-GB" dirty="0" err="1"/>
              <a:t>hyn</a:t>
            </a:r>
            <a:r>
              <a:rPr lang="en-GB" dirty="0"/>
              <a:t> y </a:t>
            </a:r>
            <a:r>
              <a:rPr lang="en-GB" dirty="0" err="1"/>
              <a:t>gallen</a:t>
            </a:r>
            <a:r>
              <a:rPr lang="en-GB" dirty="0"/>
              <a:t> </a:t>
            </a:r>
            <a:r>
              <a:rPr lang="en-GB" dirty="0" err="1"/>
              <a:t>nhw</a:t>
            </a:r>
            <a:r>
              <a:rPr lang="en-GB" dirty="0"/>
              <a:t> </a:t>
            </a:r>
            <a:r>
              <a:rPr lang="en-GB" dirty="0" err="1"/>
              <a:t>ei</a:t>
            </a:r>
            <a:r>
              <a:rPr lang="en-GB" dirty="0"/>
              <a:t> </a:t>
            </a:r>
            <a:r>
              <a:rPr lang="en-GB" dirty="0" err="1"/>
              <a:t>wneud</a:t>
            </a:r>
            <a:r>
              <a:rPr lang="en-GB" dirty="0"/>
              <a:t> </a:t>
            </a:r>
            <a:r>
              <a:rPr lang="en-GB" dirty="0" err="1"/>
              <a:t>i</a:t>
            </a:r>
            <a:r>
              <a:rPr lang="en-GB" dirty="0"/>
              <a:t> </a:t>
            </a:r>
            <a:r>
              <a:rPr lang="en-GB" dirty="0" err="1"/>
              <a:t>helpu</a:t>
            </a:r>
            <a:r>
              <a:rPr lang="en-GB" dirty="0"/>
              <a:t>.</a:t>
            </a:r>
          </a:p>
          <a:p>
            <a:endParaRPr lang="en-GB" dirty="0"/>
          </a:p>
          <a:p>
            <a:r>
              <a:rPr lang="en-GB" dirty="0" err="1"/>
              <a:t>Rydym</a:t>
            </a:r>
            <a:r>
              <a:rPr lang="en-GB" dirty="0"/>
              <a:t> </a:t>
            </a:r>
            <a:r>
              <a:rPr lang="en-GB" dirty="0" err="1"/>
              <a:t>hefyd</a:t>
            </a:r>
            <a:r>
              <a:rPr lang="en-GB" dirty="0"/>
              <a:t> </a:t>
            </a:r>
            <a:r>
              <a:rPr lang="en-GB" dirty="0" err="1"/>
              <a:t>yn</a:t>
            </a:r>
            <a:r>
              <a:rPr lang="en-GB" dirty="0"/>
              <a:t> </a:t>
            </a:r>
            <a:r>
              <a:rPr lang="en-GB" dirty="0" err="1"/>
              <a:t>gwybod</a:t>
            </a:r>
            <a:r>
              <a:rPr lang="en-GB" dirty="0"/>
              <a:t> bod </a:t>
            </a:r>
            <a:r>
              <a:rPr lang="en-GB" dirty="0" err="1"/>
              <a:t>llawer</a:t>
            </a:r>
            <a:r>
              <a:rPr lang="en-GB" dirty="0"/>
              <a:t> o </a:t>
            </a:r>
            <a:r>
              <a:rPr lang="en-GB" dirty="0" err="1"/>
              <a:t>bethau</a:t>
            </a:r>
            <a:r>
              <a:rPr lang="en-GB" dirty="0"/>
              <a:t> </a:t>
            </a:r>
            <a:r>
              <a:rPr lang="en-GB" dirty="0" err="1"/>
              <a:t>gwahanol</a:t>
            </a:r>
            <a:r>
              <a:rPr lang="en-GB" dirty="0"/>
              <a:t> </a:t>
            </a:r>
            <a:r>
              <a:rPr lang="en-GB" dirty="0" err="1"/>
              <a:t>yn</a:t>
            </a:r>
            <a:r>
              <a:rPr lang="en-GB" dirty="0"/>
              <a:t> </a:t>
            </a:r>
            <a:r>
              <a:rPr lang="en-GB" dirty="0" err="1"/>
              <a:t>effeithio</a:t>
            </a:r>
            <a:r>
              <a:rPr lang="en-GB" dirty="0"/>
              <a:t> </a:t>
            </a:r>
            <a:r>
              <a:rPr lang="en-GB" dirty="0" err="1"/>
              <a:t>ar</a:t>
            </a:r>
            <a:r>
              <a:rPr lang="en-GB" dirty="0"/>
              <a:t> </a:t>
            </a:r>
            <a:r>
              <a:rPr lang="en-GB" dirty="0" err="1"/>
              <a:t>ddatblygiad</a:t>
            </a:r>
            <a:r>
              <a:rPr lang="en-GB" dirty="0"/>
              <a:t> </a:t>
            </a:r>
            <a:r>
              <a:rPr lang="en-GB" dirty="0" err="1"/>
              <a:t>sy'n</a:t>
            </a:r>
            <a:r>
              <a:rPr lang="en-GB" dirty="0"/>
              <a:t> </a:t>
            </a:r>
            <a:r>
              <a:rPr lang="en-GB" dirty="0" err="1"/>
              <a:t>cynnwys</a:t>
            </a:r>
            <a:r>
              <a:rPr lang="en-GB" dirty="0"/>
              <a:t> </a:t>
            </a:r>
            <a:r>
              <a:rPr lang="en-GB" dirty="0" err="1"/>
              <a:t>profiadau</a:t>
            </a:r>
            <a:r>
              <a:rPr lang="en-GB" dirty="0"/>
              <a:t> </a:t>
            </a:r>
            <a:r>
              <a:rPr lang="en-GB" dirty="0" err="1"/>
              <a:t>yn</a:t>
            </a:r>
            <a:r>
              <a:rPr lang="en-GB" dirty="0"/>
              <a:t> </a:t>
            </a:r>
            <a:r>
              <a:rPr lang="en-GB" dirty="0" err="1"/>
              <a:t>dechrau</a:t>
            </a:r>
            <a:r>
              <a:rPr lang="en-GB" dirty="0"/>
              <a:t> </a:t>
            </a:r>
            <a:r>
              <a:rPr lang="en-GB" dirty="0" err="1"/>
              <a:t>o'r</a:t>
            </a:r>
            <a:r>
              <a:rPr lang="en-GB" dirty="0"/>
              <a:t> </a:t>
            </a:r>
            <a:r>
              <a:rPr lang="en-GB" dirty="0" err="1"/>
              <a:t>cenhedlu</a:t>
            </a:r>
            <a:r>
              <a:rPr lang="en-GB" dirty="0"/>
              <a:t> </a:t>
            </a:r>
            <a:r>
              <a:rPr lang="en-GB" dirty="0" err="1"/>
              <a:t>ymlaen</a:t>
            </a:r>
            <a:r>
              <a:rPr lang="en-GB" dirty="0"/>
              <a:t> </a:t>
            </a:r>
            <a:r>
              <a:rPr lang="en-GB" dirty="0" err="1"/>
              <a:t>megis</a:t>
            </a:r>
            <a:r>
              <a:rPr lang="en-GB" dirty="0"/>
              <a:t> </a:t>
            </a:r>
            <a:r>
              <a:rPr lang="en-GB" dirty="0" err="1"/>
              <a:t>straen</a:t>
            </a:r>
            <a:r>
              <a:rPr lang="en-GB" dirty="0"/>
              <a:t> </a:t>
            </a:r>
            <a:r>
              <a:rPr lang="en-GB" dirty="0" err="1"/>
              <a:t>mamol</a:t>
            </a:r>
            <a:r>
              <a:rPr lang="en-GB" dirty="0"/>
              <a:t>, </a:t>
            </a:r>
            <a:r>
              <a:rPr lang="en-GB" dirty="0" err="1"/>
              <a:t>amlygiad</a:t>
            </a:r>
            <a:r>
              <a:rPr lang="en-GB" dirty="0"/>
              <a:t> </a:t>
            </a:r>
            <a:r>
              <a:rPr lang="en-GB" dirty="0" err="1"/>
              <a:t>i</a:t>
            </a:r>
            <a:r>
              <a:rPr lang="en-GB" dirty="0"/>
              <a:t> </a:t>
            </a:r>
            <a:r>
              <a:rPr lang="en-GB" dirty="0" err="1"/>
              <a:t>gyffuriau</a:t>
            </a:r>
            <a:r>
              <a:rPr lang="en-GB" dirty="0"/>
              <a:t> ac </a:t>
            </a:r>
            <a:r>
              <a:rPr lang="en-GB" dirty="0" err="1"/>
              <a:t>yfed</a:t>
            </a:r>
            <a:r>
              <a:rPr lang="en-GB" dirty="0"/>
              <a:t> alcohol, </a:t>
            </a:r>
            <a:r>
              <a:rPr lang="en-GB" dirty="0" err="1"/>
              <a:t>epigeneteg</a:t>
            </a:r>
            <a:r>
              <a:rPr lang="en-GB" dirty="0"/>
              <a:t> (</a:t>
            </a:r>
            <a:r>
              <a:rPr lang="en-GB" dirty="0" err="1"/>
              <a:t>hynny</a:t>
            </a:r>
            <a:r>
              <a:rPr lang="en-GB" dirty="0"/>
              <a:t> </a:t>
            </a:r>
            <a:r>
              <a:rPr lang="en-GB" dirty="0" err="1"/>
              <a:t>yw</a:t>
            </a:r>
            <a:r>
              <a:rPr lang="en-GB" dirty="0"/>
              <a:t> </a:t>
            </a:r>
            <a:r>
              <a:rPr lang="en-GB" dirty="0" err="1"/>
              <a:t>mwtaniadau</a:t>
            </a:r>
            <a:r>
              <a:rPr lang="en-GB" dirty="0"/>
              <a:t> </a:t>
            </a:r>
            <a:r>
              <a:rPr lang="en-GB" dirty="0" err="1"/>
              <a:t>genetig</a:t>
            </a:r>
            <a:r>
              <a:rPr lang="en-GB" dirty="0"/>
              <a:t> </a:t>
            </a:r>
            <a:r>
              <a:rPr lang="en-GB" dirty="0" err="1"/>
              <a:t>sy'n</a:t>
            </a:r>
            <a:r>
              <a:rPr lang="en-GB" dirty="0"/>
              <a:t> </a:t>
            </a:r>
            <a:r>
              <a:rPr lang="en-GB" dirty="0" err="1"/>
              <a:t>digwydd</a:t>
            </a:r>
            <a:r>
              <a:rPr lang="en-GB" dirty="0"/>
              <a:t> </a:t>
            </a:r>
            <a:r>
              <a:rPr lang="en-GB" dirty="0" err="1"/>
              <a:t>mewn</a:t>
            </a:r>
            <a:r>
              <a:rPr lang="en-GB" dirty="0"/>
              <a:t> un </a:t>
            </a:r>
            <a:r>
              <a:rPr lang="en-GB" dirty="0" err="1"/>
              <a:t>genhedlaeth</a:t>
            </a:r>
            <a:r>
              <a:rPr lang="en-GB" dirty="0"/>
              <a:t> </a:t>
            </a:r>
            <a:r>
              <a:rPr lang="en-GB" dirty="0" err="1"/>
              <a:t>oherwydd</a:t>
            </a:r>
            <a:r>
              <a:rPr lang="en-GB" dirty="0"/>
              <a:t> </a:t>
            </a:r>
            <a:r>
              <a:rPr lang="en-GB" dirty="0" err="1"/>
              <a:t>ffactorau</a:t>
            </a:r>
            <a:r>
              <a:rPr lang="en-GB" dirty="0"/>
              <a:t> </a:t>
            </a:r>
            <a:r>
              <a:rPr lang="en-GB" dirty="0" err="1"/>
              <a:t>amgylcheddol</a:t>
            </a:r>
            <a:r>
              <a:rPr lang="en-GB" dirty="0"/>
              <a:t> ac </a:t>
            </a:r>
            <a:r>
              <a:rPr lang="en-GB" dirty="0" err="1"/>
              <a:t>yna'n</a:t>
            </a:r>
            <a:r>
              <a:rPr lang="en-GB" dirty="0"/>
              <a:t> </a:t>
            </a:r>
            <a:r>
              <a:rPr lang="en-GB" dirty="0" err="1"/>
              <a:t>cael</a:t>
            </a:r>
            <a:r>
              <a:rPr lang="en-GB" dirty="0"/>
              <a:t> </a:t>
            </a:r>
            <a:r>
              <a:rPr lang="en-GB" dirty="0" err="1"/>
              <a:t>eu</a:t>
            </a:r>
            <a:r>
              <a:rPr lang="en-GB" dirty="0"/>
              <a:t> </a:t>
            </a:r>
            <a:r>
              <a:rPr lang="en-GB" dirty="0" err="1"/>
              <a:t>cario</a:t>
            </a:r>
            <a:r>
              <a:rPr lang="en-GB" dirty="0"/>
              <a:t> </a:t>
            </a:r>
            <a:r>
              <a:rPr lang="en-GB" dirty="0" err="1"/>
              <a:t>ymlaen</a:t>
            </a:r>
            <a:r>
              <a:rPr lang="en-GB" dirty="0"/>
              <a:t> </a:t>
            </a:r>
            <a:r>
              <a:rPr lang="en-GB" dirty="0" err="1"/>
              <a:t>i</a:t>
            </a:r>
            <a:r>
              <a:rPr lang="en-GB" dirty="0"/>
              <a:t> </a:t>
            </a:r>
            <a:r>
              <a:rPr lang="en-GB" dirty="0" err="1"/>
              <a:t>genedlaethau'r</a:t>
            </a:r>
            <a:r>
              <a:rPr lang="en-GB" dirty="0"/>
              <a:t> </a:t>
            </a:r>
            <a:r>
              <a:rPr lang="en-GB" dirty="0" err="1"/>
              <a:t>dyfodol</a:t>
            </a:r>
            <a:r>
              <a:rPr lang="en-GB" dirty="0"/>
              <a:t>.) ac </a:t>
            </a:r>
            <a:r>
              <a:rPr lang="en-GB" dirty="0" err="1"/>
              <a:t>yna</a:t>
            </a:r>
            <a:r>
              <a:rPr lang="en-GB" dirty="0"/>
              <a:t> </a:t>
            </a:r>
            <a:r>
              <a:rPr lang="en-GB" dirty="0" err="1"/>
              <a:t>pethau</a:t>
            </a:r>
            <a:r>
              <a:rPr lang="en-GB" dirty="0"/>
              <a:t> </a:t>
            </a:r>
            <a:r>
              <a:rPr lang="en-GB" dirty="0" err="1"/>
              <a:t>sy'n</a:t>
            </a:r>
            <a:r>
              <a:rPr lang="en-GB" dirty="0"/>
              <a:t> </a:t>
            </a:r>
            <a:r>
              <a:rPr lang="en-GB" dirty="0" err="1"/>
              <a:t>digwydd</a:t>
            </a:r>
            <a:r>
              <a:rPr lang="en-GB" dirty="0"/>
              <a:t> </a:t>
            </a:r>
            <a:r>
              <a:rPr lang="en-GB" dirty="0" err="1"/>
              <a:t>ar</a:t>
            </a:r>
            <a:r>
              <a:rPr lang="en-GB" dirty="0"/>
              <a:t> </a:t>
            </a:r>
            <a:r>
              <a:rPr lang="en-GB" dirty="0" err="1"/>
              <a:t>ôl</a:t>
            </a:r>
            <a:r>
              <a:rPr lang="en-GB" dirty="0"/>
              <a:t> </a:t>
            </a:r>
            <a:r>
              <a:rPr lang="en-GB" dirty="0" err="1"/>
              <a:t>genedigaeth</a:t>
            </a:r>
            <a:r>
              <a:rPr lang="en-GB" dirty="0"/>
              <a:t> </a:t>
            </a:r>
            <a:r>
              <a:rPr lang="en-GB" dirty="0" err="1"/>
              <a:t>fel</a:t>
            </a:r>
            <a:r>
              <a:rPr lang="en-GB" dirty="0"/>
              <a:t> </a:t>
            </a:r>
            <a:r>
              <a:rPr lang="en-GB" dirty="0" err="1"/>
              <a:t>toriad</a:t>
            </a:r>
            <a:r>
              <a:rPr lang="en-GB" dirty="0"/>
              <a:t> </a:t>
            </a:r>
            <a:r>
              <a:rPr lang="en-GB" dirty="0" err="1"/>
              <a:t>mewn</a:t>
            </a:r>
            <a:r>
              <a:rPr lang="en-GB" dirty="0"/>
              <a:t> </a:t>
            </a:r>
            <a:r>
              <a:rPr lang="en-GB" dirty="0" err="1"/>
              <a:t>ymlyniad</a:t>
            </a:r>
            <a:r>
              <a:rPr lang="en-GB" dirty="0"/>
              <a:t> ac </a:t>
            </a:r>
            <a:r>
              <a:rPr lang="en-GB" dirty="0" err="1"/>
              <a:t>ymlyniad</a:t>
            </a:r>
            <a:r>
              <a:rPr lang="en-GB" dirty="0"/>
              <a:t> </a:t>
            </a:r>
            <a:r>
              <a:rPr lang="en-GB" dirty="0" err="1"/>
              <a:t>gwael</a:t>
            </a:r>
            <a:r>
              <a:rPr lang="en-GB" dirty="0"/>
              <a:t>, </a:t>
            </a:r>
            <a:r>
              <a:rPr lang="en-GB" dirty="0" err="1"/>
              <a:t>dod</a:t>
            </a:r>
            <a:r>
              <a:rPr lang="en-GB" dirty="0"/>
              <a:t> </a:t>
            </a:r>
            <a:r>
              <a:rPr lang="en-GB" dirty="0" err="1"/>
              <a:t>i</a:t>
            </a:r>
            <a:r>
              <a:rPr lang="en-GB" dirty="0"/>
              <a:t> </a:t>
            </a:r>
            <a:r>
              <a:rPr lang="en-GB" dirty="0" err="1"/>
              <a:t>gysylltiad</a:t>
            </a:r>
            <a:r>
              <a:rPr lang="en-GB" dirty="0"/>
              <a:t> â </a:t>
            </a:r>
            <a:r>
              <a:rPr lang="en-GB" dirty="0" err="1"/>
              <a:t>sefyllfaoedd</a:t>
            </a:r>
            <a:r>
              <a:rPr lang="en-GB" dirty="0"/>
              <a:t> </a:t>
            </a:r>
            <a:r>
              <a:rPr lang="en-GB" dirty="0" err="1"/>
              <a:t>eraill</a:t>
            </a:r>
            <a:r>
              <a:rPr lang="en-GB" dirty="0"/>
              <a:t> </a:t>
            </a:r>
            <a:r>
              <a:rPr lang="en-GB" dirty="0" err="1"/>
              <a:t>sy'n</a:t>
            </a:r>
            <a:r>
              <a:rPr lang="en-GB" dirty="0"/>
              <a:t> </a:t>
            </a:r>
            <a:r>
              <a:rPr lang="en-GB" dirty="0" err="1"/>
              <a:t>achosi</a:t>
            </a:r>
            <a:r>
              <a:rPr lang="en-GB" dirty="0"/>
              <a:t> </a:t>
            </a:r>
            <a:r>
              <a:rPr lang="en-GB" dirty="0" err="1"/>
              <a:t>straen</a:t>
            </a:r>
            <a:r>
              <a:rPr lang="en-GB" dirty="0"/>
              <a:t> </a:t>
            </a:r>
            <a:r>
              <a:rPr lang="en-GB" dirty="0" err="1"/>
              <a:t>uchel</a:t>
            </a:r>
            <a:r>
              <a:rPr lang="en-GB" dirty="0"/>
              <a:t> </a:t>
            </a:r>
            <a:r>
              <a:rPr lang="en-GB" dirty="0" err="1"/>
              <a:t>megis</a:t>
            </a:r>
            <a:r>
              <a:rPr lang="en-GB" dirty="0"/>
              <a:t> </a:t>
            </a:r>
            <a:r>
              <a:rPr lang="en-GB" dirty="0" err="1"/>
              <a:t>trais</a:t>
            </a:r>
            <a:r>
              <a:rPr lang="en-GB" dirty="0"/>
              <a:t> </a:t>
            </a:r>
            <a:r>
              <a:rPr lang="en-GB" dirty="0" err="1"/>
              <a:t>domestig</a:t>
            </a:r>
            <a:r>
              <a:rPr lang="en-GB" dirty="0"/>
              <a:t>, cam-</a:t>
            </a:r>
            <a:r>
              <a:rPr lang="en-GB" dirty="0" err="1"/>
              <a:t>drin</a:t>
            </a:r>
            <a:r>
              <a:rPr lang="en-GB" dirty="0"/>
              <a:t> ac </a:t>
            </a:r>
            <a:r>
              <a:rPr lang="en-GB" dirty="0" err="1"/>
              <a:t>esgeuluso</a:t>
            </a:r>
            <a:r>
              <a:rPr lang="en-GB" dirty="0"/>
              <a:t> plant, </a:t>
            </a:r>
            <a:r>
              <a:rPr lang="en-GB" dirty="0" err="1"/>
              <a:t>peidio</a:t>
            </a:r>
            <a:r>
              <a:rPr lang="en-GB" dirty="0"/>
              <a:t> â </a:t>
            </a:r>
            <a:r>
              <a:rPr lang="en-GB" dirty="0" err="1"/>
              <a:t>chael</a:t>
            </a:r>
            <a:r>
              <a:rPr lang="en-GB" dirty="0"/>
              <a:t> </a:t>
            </a:r>
            <a:r>
              <a:rPr lang="en-GB" dirty="0" err="1"/>
              <a:t>eu</a:t>
            </a:r>
            <a:r>
              <a:rPr lang="en-GB" dirty="0"/>
              <a:t> </a:t>
            </a:r>
            <a:r>
              <a:rPr lang="en-GB" dirty="0" err="1"/>
              <a:t>bwydo</a:t>
            </a:r>
            <a:r>
              <a:rPr lang="en-GB" dirty="0"/>
              <a:t> pan </a:t>
            </a:r>
            <a:r>
              <a:rPr lang="en-GB" dirty="0" err="1"/>
              <a:t>yn</a:t>
            </a:r>
            <a:r>
              <a:rPr lang="en-GB" dirty="0"/>
              <a:t> </a:t>
            </a:r>
            <a:r>
              <a:rPr lang="en-GB" dirty="0" err="1"/>
              <a:t>llwglyd</a:t>
            </a:r>
            <a:r>
              <a:rPr lang="en-GB" dirty="0"/>
              <a:t>, </a:t>
            </a:r>
            <a:r>
              <a:rPr lang="en-GB" dirty="0" err="1"/>
              <a:t>peidio</a:t>
            </a:r>
            <a:r>
              <a:rPr lang="en-GB" dirty="0"/>
              <a:t> â </a:t>
            </a:r>
            <a:r>
              <a:rPr lang="en-GB" dirty="0" err="1"/>
              <a:t>chael</a:t>
            </a:r>
            <a:r>
              <a:rPr lang="en-GB" dirty="0"/>
              <a:t> </a:t>
            </a:r>
            <a:r>
              <a:rPr lang="en-GB" dirty="0" err="1"/>
              <a:t>eu</a:t>
            </a:r>
            <a:r>
              <a:rPr lang="en-GB" dirty="0"/>
              <a:t> dal ac </a:t>
            </a:r>
            <a:r>
              <a:rPr lang="en-GB" dirty="0" err="1"/>
              <a:t>ati</a:t>
            </a:r>
            <a:r>
              <a:rPr lang="en-GB" dirty="0"/>
              <a:t>.   (</a:t>
            </a:r>
            <a:r>
              <a:rPr lang="en-GB" dirty="0" err="1"/>
              <a:t>Gweler</a:t>
            </a:r>
            <a:r>
              <a:rPr lang="en-GB" dirty="0"/>
              <a:t> y </a:t>
            </a:r>
            <a:r>
              <a:rPr lang="en-GB" dirty="0" err="1"/>
              <a:t>Cwrs</a:t>
            </a:r>
            <a:r>
              <a:rPr lang="en-GB" dirty="0"/>
              <a:t> </a:t>
            </a:r>
            <a:r>
              <a:rPr lang="en-GB" dirty="0" err="1"/>
              <a:t>Ymlyniad</a:t>
            </a:r>
            <a:r>
              <a:rPr lang="en-GB" dirty="0"/>
              <a:t> am </a:t>
            </a:r>
            <a:r>
              <a:rPr lang="en-GB" dirty="0" err="1"/>
              <a:t>ragor</a:t>
            </a:r>
            <a:r>
              <a:rPr lang="en-GB" dirty="0"/>
              <a:t> o </a:t>
            </a:r>
            <a:r>
              <a:rPr lang="en-GB" dirty="0" err="1"/>
              <a:t>enghreifftiau</a:t>
            </a:r>
            <a:r>
              <a:rPr lang="en-GB" dirty="0"/>
              <a:t>)</a:t>
            </a:r>
          </a:p>
          <a:p>
            <a:endParaRPr lang="en-GB" dirty="0"/>
          </a:p>
          <a:p>
            <a:r>
              <a:rPr lang="en-GB" dirty="0"/>
              <a:t>Mae </a:t>
            </a:r>
            <a:r>
              <a:rPr lang="en-GB" dirty="0" err="1"/>
              <a:t>hyn</a:t>
            </a:r>
            <a:r>
              <a:rPr lang="en-GB" dirty="0"/>
              <a:t> </a:t>
            </a:r>
            <a:r>
              <a:rPr lang="en-GB" dirty="0" err="1"/>
              <a:t>yn</a:t>
            </a:r>
            <a:r>
              <a:rPr lang="en-GB" dirty="0"/>
              <a:t> </a:t>
            </a:r>
            <a:r>
              <a:rPr lang="en-GB" dirty="0" err="1"/>
              <a:t>cael</a:t>
            </a:r>
            <a:r>
              <a:rPr lang="en-GB" dirty="0"/>
              <a:t> </a:t>
            </a:r>
            <a:r>
              <a:rPr lang="en-GB" dirty="0" err="1"/>
              <a:t>ei</a:t>
            </a:r>
            <a:r>
              <a:rPr lang="en-GB" dirty="0"/>
              <a:t> </a:t>
            </a:r>
            <a:r>
              <a:rPr lang="en-GB" dirty="0" err="1"/>
              <a:t>ddisgrifio</a:t>
            </a:r>
            <a:r>
              <a:rPr lang="en-GB" dirty="0"/>
              <a:t> </a:t>
            </a:r>
            <a:r>
              <a:rPr lang="en-GB" dirty="0" err="1"/>
              <a:t>fel</a:t>
            </a:r>
            <a:r>
              <a:rPr lang="en-GB" dirty="0"/>
              <a:t> </a:t>
            </a:r>
            <a:r>
              <a:rPr lang="en-GB" dirty="0" err="1"/>
              <a:t>baich</a:t>
            </a:r>
            <a:r>
              <a:rPr lang="en-GB" dirty="0"/>
              <a:t> </a:t>
            </a:r>
            <a:r>
              <a:rPr lang="en-GB" dirty="0" err="1"/>
              <a:t>uchel</a:t>
            </a:r>
            <a:r>
              <a:rPr lang="en-GB" dirty="0"/>
              <a:t> o </a:t>
            </a:r>
            <a:r>
              <a:rPr lang="en-GB" dirty="0" err="1"/>
              <a:t>Brofiadau</a:t>
            </a:r>
            <a:r>
              <a:rPr lang="en-GB" dirty="0"/>
              <a:t> </a:t>
            </a:r>
            <a:r>
              <a:rPr lang="en-GB" dirty="0" err="1"/>
              <a:t>Niweidiol</a:t>
            </a:r>
            <a:r>
              <a:rPr lang="en-GB" dirty="0"/>
              <a:t> </a:t>
            </a:r>
            <a:r>
              <a:rPr lang="en-GB" dirty="0" err="1"/>
              <a:t>yn</a:t>
            </a:r>
            <a:r>
              <a:rPr lang="en-GB" dirty="0"/>
              <a:t> </a:t>
            </a:r>
            <a:r>
              <a:rPr lang="en-GB" dirty="0" err="1"/>
              <a:t>ystod</a:t>
            </a:r>
            <a:r>
              <a:rPr lang="en-GB" dirty="0"/>
              <a:t> </a:t>
            </a:r>
            <a:r>
              <a:rPr lang="en-GB" dirty="0" err="1"/>
              <a:t>Plentyndod</a:t>
            </a:r>
            <a:r>
              <a:rPr lang="en-GB" dirty="0"/>
              <a:t> </a:t>
            </a:r>
            <a:r>
              <a:rPr lang="en-GB" dirty="0" err="1"/>
              <a:t>neu</a:t>
            </a:r>
            <a:r>
              <a:rPr lang="en-GB" dirty="0"/>
              <a:t> ACEs.   </a:t>
            </a:r>
            <a:r>
              <a:rPr lang="en-GB" dirty="0" err="1"/>
              <a:t>Gwyddom</a:t>
            </a:r>
            <a:r>
              <a:rPr lang="en-GB" dirty="0"/>
              <a:t> </a:t>
            </a:r>
            <a:r>
              <a:rPr lang="en-GB" dirty="0" err="1"/>
              <a:t>fod</a:t>
            </a:r>
            <a:r>
              <a:rPr lang="en-GB" dirty="0"/>
              <a:t> </a:t>
            </a:r>
            <a:r>
              <a:rPr lang="en-GB" dirty="0" err="1"/>
              <a:t>gan</a:t>
            </a:r>
            <a:r>
              <a:rPr lang="en-GB" dirty="0"/>
              <a:t> </a:t>
            </a:r>
            <a:r>
              <a:rPr lang="en-GB" dirty="0" err="1"/>
              <a:t>blant</a:t>
            </a:r>
            <a:r>
              <a:rPr lang="en-GB" dirty="0"/>
              <a:t> </a:t>
            </a:r>
            <a:r>
              <a:rPr lang="en-GB" dirty="0" err="1"/>
              <a:t>wedi'u</a:t>
            </a:r>
            <a:r>
              <a:rPr lang="en-GB" dirty="0"/>
              <a:t> </a:t>
            </a:r>
            <a:r>
              <a:rPr lang="en-GB" dirty="0" err="1"/>
              <a:t>mabwysiadu</a:t>
            </a:r>
            <a:r>
              <a:rPr lang="en-GB" dirty="0"/>
              <a:t> </a:t>
            </a:r>
            <a:r>
              <a:rPr lang="en-GB" dirty="0" err="1"/>
              <a:t>nifer</a:t>
            </a:r>
            <a:r>
              <a:rPr lang="en-GB" dirty="0"/>
              <a:t> </a:t>
            </a:r>
            <a:r>
              <a:rPr lang="en-GB" dirty="0" err="1"/>
              <a:t>llawer</a:t>
            </a:r>
            <a:r>
              <a:rPr lang="en-GB" dirty="0"/>
              <a:t> </a:t>
            </a:r>
            <a:r>
              <a:rPr lang="en-GB" dirty="0" err="1"/>
              <a:t>uwch</a:t>
            </a:r>
            <a:r>
              <a:rPr lang="en-GB" dirty="0"/>
              <a:t> o ACEs </a:t>
            </a:r>
            <a:r>
              <a:rPr lang="en-GB" dirty="0" err="1"/>
              <a:t>na'r</a:t>
            </a:r>
            <a:r>
              <a:rPr lang="en-GB" dirty="0"/>
              <a:t> </a:t>
            </a:r>
            <a:r>
              <a:rPr lang="en-GB" dirty="0" err="1"/>
              <a:t>boblogaeth</a:t>
            </a:r>
            <a:r>
              <a:rPr lang="en-GB" dirty="0"/>
              <a:t> </a:t>
            </a:r>
            <a:r>
              <a:rPr lang="en-GB" dirty="0" err="1"/>
              <a:t>gyffredinol</a:t>
            </a:r>
            <a:r>
              <a:rPr lang="en-GB" dirty="0"/>
              <a:t> </a:t>
            </a:r>
            <a:r>
              <a:rPr lang="en-GB" dirty="0" err="1"/>
              <a:t>ar</a:t>
            </a:r>
            <a:r>
              <a:rPr lang="en-GB" dirty="0"/>
              <a:t> </a:t>
            </a:r>
            <a:r>
              <a:rPr lang="en-GB" dirty="0" err="1"/>
              <a:t>gyfartaledd</a:t>
            </a:r>
            <a:r>
              <a:rPr lang="en-GB" dirty="0"/>
              <a:t> ac felly </a:t>
            </a:r>
            <a:r>
              <a:rPr lang="en-GB" dirty="0" err="1"/>
              <a:t>maen</a:t>
            </a:r>
            <a:r>
              <a:rPr lang="en-GB" dirty="0"/>
              <a:t> </a:t>
            </a:r>
            <a:r>
              <a:rPr lang="en-GB" dirty="0" err="1"/>
              <a:t>nhw’n</a:t>
            </a:r>
            <a:r>
              <a:rPr lang="en-GB" dirty="0"/>
              <a:t> </a:t>
            </a:r>
            <a:r>
              <a:rPr lang="en-GB" dirty="0" err="1"/>
              <a:t>llawer</a:t>
            </a:r>
            <a:r>
              <a:rPr lang="en-GB" dirty="0"/>
              <a:t> </a:t>
            </a:r>
            <a:r>
              <a:rPr lang="en-GB" dirty="0" err="1"/>
              <a:t>mwy</a:t>
            </a:r>
            <a:r>
              <a:rPr lang="en-GB" dirty="0"/>
              <a:t> </a:t>
            </a:r>
            <a:r>
              <a:rPr lang="en-GB" dirty="0" err="1"/>
              <a:t>tebygol</a:t>
            </a:r>
            <a:r>
              <a:rPr lang="en-GB" dirty="0"/>
              <a:t> o </a:t>
            </a:r>
            <a:r>
              <a:rPr lang="en-GB" dirty="0" err="1"/>
              <a:t>brofi</a:t>
            </a:r>
            <a:r>
              <a:rPr lang="en-GB" dirty="0"/>
              <a:t> </a:t>
            </a:r>
            <a:r>
              <a:rPr lang="en-GB" dirty="0" err="1"/>
              <a:t>rhyw</a:t>
            </a:r>
            <a:r>
              <a:rPr lang="en-GB" dirty="0"/>
              <a:t> </a:t>
            </a:r>
            <a:r>
              <a:rPr lang="en-GB" dirty="0" err="1"/>
              <a:t>fath</a:t>
            </a:r>
            <a:r>
              <a:rPr lang="en-GB" dirty="0"/>
              <a:t> o </a:t>
            </a:r>
            <a:r>
              <a:rPr lang="en-GB" dirty="0" err="1"/>
              <a:t>oedi</a:t>
            </a:r>
            <a:r>
              <a:rPr lang="en-GB" dirty="0"/>
              <a:t> </a:t>
            </a:r>
            <a:r>
              <a:rPr lang="en-GB" dirty="0" err="1"/>
              <a:t>mewn</a:t>
            </a:r>
            <a:r>
              <a:rPr lang="en-GB" dirty="0"/>
              <a:t> </a:t>
            </a:r>
            <a:r>
              <a:rPr lang="en-GB" dirty="0" err="1"/>
              <a:t>datblygiad</a:t>
            </a:r>
            <a:r>
              <a:rPr lang="en-GB" dirty="0"/>
              <a:t> </a:t>
            </a:r>
            <a:r>
              <a:rPr lang="en-GB" dirty="0" err="1"/>
              <a:t>mewn</a:t>
            </a:r>
            <a:r>
              <a:rPr lang="en-GB" dirty="0"/>
              <a:t> un </a:t>
            </a:r>
            <a:r>
              <a:rPr lang="en-GB" dirty="0" err="1"/>
              <a:t>maes</a:t>
            </a:r>
            <a:r>
              <a:rPr lang="en-GB" dirty="0"/>
              <a:t> </a:t>
            </a:r>
            <a:r>
              <a:rPr lang="en-GB" dirty="0" err="1"/>
              <a:t>neu'i</a:t>
            </a:r>
            <a:r>
              <a:rPr lang="en-GB" dirty="0"/>
              <a:t> </a:t>
            </a:r>
            <a:r>
              <a:rPr lang="en-GB" dirty="0" err="1"/>
              <a:t>gilydd</a:t>
            </a:r>
            <a:r>
              <a:rPr lang="en-GB" dirty="0"/>
              <a:t>.   </a:t>
            </a:r>
            <a:r>
              <a:rPr lang="en-GB" dirty="0" err="1"/>
              <a:t>Os</a:t>
            </a:r>
            <a:r>
              <a:rPr lang="en-GB" dirty="0"/>
              <a:t> </a:t>
            </a:r>
            <a:r>
              <a:rPr lang="en-GB" dirty="0" err="1"/>
              <a:t>gallwn</a:t>
            </a:r>
            <a:r>
              <a:rPr lang="en-GB" dirty="0"/>
              <a:t> </a:t>
            </a:r>
            <a:r>
              <a:rPr lang="en-GB" dirty="0" err="1"/>
              <a:t>fod</a:t>
            </a:r>
            <a:r>
              <a:rPr lang="en-GB" dirty="0"/>
              <a:t> </a:t>
            </a:r>
            <a:r>
              <a:rPr lang="en-GB" dirty="0" err="1"/>
              <a:t>yn</a:t>
            </a:r>
            <a:r>
              <a:rPr lang="en-GB" dirty="0"/>
              <a:t> </a:t>
            </a:r>
            <a:r>
              <a:rPr lang="en-GB" dirty="0" err="1"/>
              <a:t>ymwybodol</a:t>
            </a:r>
            <a:r>
              <a:rPr lang="en-GB" dirty="0"/>
              <a:t> o </a:t>
            </a:r>
            <a:r>
              <a:rPr lang="en-GB" dirty="0" err="1"/>
              <a:t>hyn</a:t>
            </a:r>
            <a:r>
              <a:rPr lang="en-GB" dirty="0"/>
              <a:t> </a:t>
            </a:r>
            <a:r>
              <a:rPr lang="en-GB" dirty="0" err="1"/>
              <a:t>fel</a:t>
            </a:r>
            <a:r>
              <a:rPr lang="en-GB" dirty="0"/>
              <a:t> </a:t>
            </a:r>
            <a:r>
              <a:rPr lang="en-GB" dirty="0" err="1"/>
              <a:t>rhieni</a:t>
            </a:r>
            <a:r>
              <a:rPr lang="en-GB" dirty="0"/>
              <a:t>, </a:t>
            </a:r>
            <a:r>
              <a:rPr lang="en-GB" dirty="0" err="1"/>
              <a:t>yna</a:t>
            </a:r>
            <a:r>
              <a:rPr lang="en-GB" dirty="0"/>
              <a:t> </a:t>
            </a:r>
            <a:r>
              <a:rPr lang="en-GB" dirty="0" err="1"/>
              <a:t>rydym</a:t>
            </a:r>
            <a:r>
              <a:rPr lang="en-GB" dirty="0"/>
              <a:t> </a:t>
            </a:r>
            <a:r>
              <a:rPr lang="en-GB" dirty="0" err="1"/>
              <a:t>mewn</a:t>
            </a:r>
            <a:r>
              <a:rPr lang="en-GB" dirty="0"/>
              <a:t> </a:t>
            </a:r>
            <a:r>
              <a:rPr lang="en-GB" dirty="0" err="1"/>
              <a:t>sefyllfa</a:t>
            </a:r>
            <a:r>
              <a:rPr lang="en-GB" dirty="0"/>
              <a:t> well </a:t>
            </a:r>
            <a:r>
              <a:rPr lang="en-GB" dirty="0" err="1"/>
              <a:t>i</a:t>
            </a:r>
            <a:r>
              <a:rPr lang="en-GB" dirty="0"/>
              <a:t> </a:t>
            </a:r>
            <a:r>
              <a:rPr lang="en-GB" dirty="0" err="1"/>
              <a:t>helpu</a:t>
            </a:r>
            <a:r>
              <a:rPr lang="en-GB" dirty="0"/>
              <a:t> </a:t>
            </a:r>
            <a:r>
              <a:rPr lang="en-GB" dirty="0" err="1"/>
              <a:t>ein</a:t>
            </a:r>
            <a:r>
              <a:rPr lang="en-GB" dirty="0"/>
              <a:t> plant </a:t>
            </a:r>
            <a:r>
              <a:rPr lang="en-GB" dirty="0" err="1"/>
              <a:t>i</a:t>
            </a:r>
            <a:r>
              <a:rPr lang="en-GB" dirty="0"/>
              <a:t> </a:t>
            </a:r>
            <a:r>
              <a:rPr lang="en-GB" dirty="0" err="1"/>
              <a:t>ddal</a:t>
            </a:r>
            <a:r>
              <a:rPr lang="en-GB" dirty="0"/>
              <a:t> </a:t>
            </a:r>
            <a:r>
              <a:rPr lang="en-GB" dirty="0" err="1"/>
              <a:t>i</a:t>
            </a:r>
            <a:r>
              <a:rPr lang="en-GB" dirty="0"/>
              <a:t> </a:t>
            </a:r>
            <a:r>
              <a:rPr lang="en-GB" dirty="0" err="1"/>
              <a:t>fyny</a:t>
            </a:r>
            <a:r>
              <a:rPr lang="en-GB" dirty="0"/>
              <a:t> </a:t>
            </a:r>
            <a:r>
              <a:rPr lang="en-GB" dirty="0" err="1"/>
              <a:t>â'r</a:t>
            </a:r>
            <a:r>
              <a:rPr lang="en-GB" dirty="0"/>
              <a:t> </a:t>
            </a:r>
            <a:r>
              <a:rPr lang="en-GB" dirty="0" err="1"/>
              <a:t>datblygiad</a:t>
            </a:r>
            <a:r>
              <a:rPr lang="en-GB" dirty="0"/>
              <a:t> </a:t>
            </a:r>
            <a:r>
              <a:rPr lang="en-GB" dirty="0" err="1"/>
              <a:t>hwn</a:t>
            </a:r>
            <a:r>
              <a:rPr lang="en-GB" dirty="0"/>
              <a:t> </a:t>
            </a:r>
            <a:r>
              <a:rPr lang="en-GB" dirty="0" err="1"/>
              <a:t>drwy</a:t>
            </a:r>
            <a:r>
              <a:rPr lang="en-GB" dirty="0"/>
              <a:t> </a:t>
            </a:r>
            <a:r>
              <a:rPr lang="en-GB" dirty="0" err="1"/>
              <a:t>roi</a:t>
            </a:r>
            <a:r>
              <a:rPr lang="en-GB" dirty="0"/>
              <a:t> </a:t>
            </a:r>
            <a:r>
              <a:rPr lang="en-GB" dirty="0" err="1"/>
              <a:t>cymorth</a:t>
            </a:r>
            <a:r>
              <a:rPr lang="en-GB" dirty="0"/>
              <a:t> </a:t>
            </a:r>
            <a:r>
              <a:rPr lang="en-GB" dirty="0" err="1"/>
              <a:t>ychwanegol</a:t>
            </a:r>
            <a:r>
              <a:rPr lang="en-GB" dirty="0"/>
              <a:t> </a:t>
            </a:r>
            <a:r>
              <a:rPr lang="en-GB" dirty="0" err="1"/>
              <a:t>yn</a:t>
            </a:r>
            <a:r>
              <a:rPr lang="en-GB" dirty="0"/>
              <a:t> y </a:t>
            </a:r>
            <a:r>
              <a:rPr lang="en-GB" dirty="0" err="1"/>
              <a:t>meysydd</a:t>
            </a:r>
            <a:r>
              <a:rPr lang="en-GB" dirty="0"/>
              <a:t> </a:t>
            </a:r>
            <a:r>
              <a:rPr lang="en-GB" dirty="0" err="1"/>
              <a:t>hynny</a:t>
            </a:r>
            <a:r>
              <a:rPr lang="en-GB" dirty="0"/>
              <a:t> ac </a:t>
            </a:r>
            <a:r>
              <a:rPr lang="en-GB" dirty="0" err="1"/>
              <a:t>weithiau</a:t>
            </a:r>
            <a:r>
              <a:rPr lang="en-GB" dirty="0"/>
              <a:t> </a:t>
            </a:r>
            <a:r>
              <a:rPr lang="en-GB" dirty="0" err="1"/>
              <a:t>drwy</a:t>
            </a:r>
            <a:r>
              <a:rPr lang="en-GB" dirty="0"/>
              <a:t> </a:t>
            </a:r>
            <a:r>
              <a:rPr lang="en-GB" dirty="0" err="1"/>
              <a:t>dderbyn</a:t>
            </a:r>
            <a:r>
              <a:rPr lang="en-GB" dirty="0"/>
              <a:t> y </a:t>
            </a:r>
            <a:r>
              <a:rPr lang="en-GB" dirty="0" err="1"/>
              <a:t>bydd</a:t>
            </a:r>
            <a:r>
              <a:rPr lang="en-GB" dirty="0"/>
              <a:t> </a:t>
            </a:r>
            <a:r>
              <a:rPr lang="en-GB" dirty="0" err="1"/>
              <a:t>yn</a:t>
            </a:r>
            <a:r>
              <a:rPr lang="en-GB" dirty="0"/>
              <a:t> </a:t>
            </a:r>
            <a:r>
              <a:rPr lang="en-GB" dirty="0" err="1"/>
              <a:t>cymryd</a:t>
            </a:r>
            <a:r>
              <a:rPr lang="en-GB" dirty="0"/>
              <a:t> </a:t>
            </a:r>
            <a:r>
              <a:rPr lang="en-GB" dirty="0" err="1"/>
              <a:t>mwy</a:t>
            </a:r>
            <a:r>
              <a:rPr lang="en-GB" dirty="0"/>
              <a:t> o </a:t>
            </a:r>
            <a:r>
              <a:rPr lang="en-GB" dirty="0" err="1"/>
              <a:t>amser</a:t>
            </a:r>
            <a:r>
              <a:rPr lang="en-GB" dirty="0"/>
              <a:t> </a:t>
            </a:r>
            <a:r>
              <a:rPr lang="en-GB" dirty="0" err="1"/>
              <a:t>iddyn</a:t>
            </a:r>
            <a:r>
              <a:rPr lang="en-GB" dirty="0"/>
              <a:t> </a:t>
            </a:r>
            <a:r>
              <a:rPr lang="en-GB" dirty="0" err="1"/>
              <a:t>nhw</a:t>
            </a:r>
            <a:r>
              <a:rPr lang="en-GB" dirty="0"/>
              <a:t> </a:t>
            </a:r>
            <a:r>
              <a:rPr lang="en-GB" dirty="0" err="1"/>
              <a:t>ddatblygu</a:t>
            </a:r>
            <a:r>
              <a:rPr lang="en-GB" dirty="0"/>
              <a:t> </a:t>
            </a:r>
            <a:r>
              <a:rPr lang="en-GB" dirty="0" err="1"/>
              <a:t>yn</a:t>
            </a:r>
            <a:r>
              <a:rPr lang="en-GB" dirty="0"/>
              <a:t> y </a:t>
            </a:r>
            <a:r>
              <a:rPr lang="en-GB" dirty="0" err="1"/>
              <a:t>meysydd</a:t>
            </a:r>
            <a:r>
              <a:rPr lang="en-GB" dirty="0"/>
              <a:t> </a:t>
            </a:r>
            <a:r>
              <a:rPr lang="en-GB" dirty="0" err="1"/>
              <a:t>penodol</a:t>
            </a:r>
            <a:r>
              <a:rPr lang="en-GB" dirty="0"/>
              <a:t> </a:t>
            </a:r>
            <a:r>
              <a:rPr lang="en-GB" dirty="0" err="1"/>
              <a:t>hynny</a:t>
            </a:r>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6</a:t>
            </a:fld>
            <a:endParaRPr lang="en-GB"/>
          </a:p>
        </p:txBody>
      </p:sp>
    </p:spTree>
    <p:extLst>
      <p:ext uri="{BB962C8B-B14F-4D97-AF65-F5344CB8AC3E}">
        <p14:creationId xmlns:p14="http://schemas.microsoft.com/office/powerpoint/2010/main" val="94807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Mae'r</a:t>
            </a:r>
            <a:r>
              <a:rPr lang="en-GB" dirty="0"/>
              <a:t> </a:t>
            </a:r>
            <a:r>
              <a:rPr lang="en-GB" dirty="0" err="1"/>
              <a:t>astudiaeth</a:t>
            </a:r>
            <a:r>
              <a:rPr lang="en-GB" dirty="0"/>
              <a:t> </a:t>
            </a:r>
            <a:r>
              <a:rPr lang="en-GB" dirty="0" err="1"/>
              <a:t>Profiadau</a:t>
            </a:r>
            <a:r>
              <a:rPr lang="en-GB" dirty="0"/>
              <a:t> </a:t>
            </a:r>
            <a:r>
              <a:rPr lang="en-GB" dirty="0" err="1"/>
              <a:t>Niweidiol</a:t>
            </a:r>
            <a:r>
              <a:rPr lang="en-GB" dirty="0"/>
              <a:t> </a:t>
            </a:r>
            <a:r>
              <a:rPr lang="en-GB" dirty="0" err="1"/>
              <a:t>yn</a:t>
            </a:r>
            <a:r>
              <a:rPr lang="en-GB" dirty="0"/>
              <a:t> </a:t>
            </a:r>
            <a:r>
              <a:rPr lang="en-GB" dirty="0" err="1"/>
              <a:t>ystod</a:t>
            </a:r>
            <a:r>
              <a:rPr lang="en-GB" dirty="0"/>
              <a:t> </a:t>
            </a:r>
            <a:r>
              <a:rPr lang="en-GB" dirty="0" err="1"/>
              <a:t>Plentyndod</a:t>
            </a:r>
            <a:r>
              <a:rPr lang="en-GB" dirty="0"/>
              <a:t> </a:t>
            </a:r>
            <a:r>
              <a:rPr lang="en-GB" dirty="0" err="1"/>
              <a:t>yn</a:t>
            </a:r>
            <a:r>
              <a:rPr lang="en-GB" dirty="0"/>
              <a:t> </a:t>
            </a:r>
            <a:r>
              <a:rPr lang="en-GB" dirty="0" err="1"/>
              <a:t>dweud</a:t>
            </a:r>
            <a:r>
              <a:rPr lang="en-GB" dirty="0"/>
              <a:t> </a:t>
            </a:r>
            <a:r>
              <a:rPr lang="en-GB" dirty="0" err="1"/>
              <a:t>llawer</a:t>
            </a:r>
            <a:r>
              <a:rPr lang="en-GB" dirty="0"/>
              <a:t> </a:t>
            </a:r>
            <a:r>
              <a:rPr lang="en-GB" dirty="0" err="1"/>
              <a:t>wrthym</a:t>
            </a:r>
            <a:r>
              <a:rPr lang="en-GB" dirty="0"/>
              <a:t> am </a:t>
            </a:r>
            <a:r>
              <a:rPr lang="en-GB" dirty="0" err="1"/>
              <a:t>effaith</a:t>
            </a:r>
            <a:r>
              <a:rPr lang="en-GB" dirty="0"/>
              <a:t> </a:t>
            </a:r>
            <a:r>
              <a:rPr lang="en-GB" dirty="0" err="1"/>
              <a:t>plentyndod</a:t>
            </a:r>
            <a:r>
              <a:rPr lang="en-GB" dirty="0"/>
              <a:t> </a:t>
            </a:r>
            <a:r>
              <a:rPr lang="en-GB" dirty="0" err="1"/>
              <a:t>heriol</a:t>
            </a:r>
            <a:r>
              <a:rPr lang="en-GB" dirty="0"/>
              <a:t>.  </a:t>
            </a:r>
          </a:p>
          <a:p>
            <a:endParaRPr lang="en-GB" dirty="0"/>
          </a:p>
          <a:p>
            <a:r>
              <a:rPr lang="en-GB" dirty="0" err="1"/>
              <a:t>Mae'n</a:t>
            </a:r>
            <a:r>
              <a:rPr lang="en-GB" dirty="0"/>
              <a:t> </a:t>
            </a:r>
            <a:r>
              <a:rPr lang="en-GB" dirty="0" err="1"/>
              <a:t>dweud</a:t>
            </a:r>
            <a:r>
              <a:rPr lang="en-GB" dirty="0"/>
              <a:t> </a:t>
            </a:r>
            <a:r>
              <a:rPr lang="en-GB" dirty="0" err="1"/>
              <a:t>wrthym</a:t>
            </a:r>
            <a:r>
              <a:rPr lang="en-GB" dirty="0"/>
              <a:t> </a:t>
            </a:r>
            <a:r>
              <a:rPr lang="en-GB" dirty="0" err="1"/>
              <a:t>fod</a:t>
            </a:r>
            <a:r>
              <a:rPr lang="en-GB" dirty="0"/>
              <a:t> plant </a:t>
            </a:r>
            <a:r>
              <a:rPr lang="en-GB" dirty="0" err="1"/>
              <a:t>wedi'u</a:t>
            </a:r>
            <a:r>
              <a:rPr lang="en-GB" dirty="0"/>
              <a:t> </a:t>
            </a:r>
            <a:r>
              <a:rPr lang="en-GB" dirty="0" err="1"/>
              <a:t>mabwysiadu</a:t>
            </a:r>
            <a:r>
              <a:rPr lang="en-GB" dirty="0"/>
              <a:t> </a:t>
            </a:r>
            <a:r>
              <a:rPr lang="en-GB" dirty="0" err="1"/>
              <a:t>yn</a:t>
            </a:r>
            <a:r>
              <a:rPr lang="en-GB" dirty="0"/>
              <a:t> </a:t>
            </a:r>
            <a:r>
              <a:rPr lang="en-GB" dirty="0" err="1"/>
              <a:t>grŵp</a:t>
            </a:r>
            <a:r>
              <a:rPr lang="en-GB" dirty="0"/>
              <a:t> </a:t>
            </a:r>
            <a:r>
              <a:rPr lang="en-GB" dirty="0" err="1"/>
              <a:t>bregus</a:t>
            </a:r>
            <a:r>
              <a:rPr lang="en-GB" dirty="0"/>
              <a:t> </a:t>
            </a:r>
            <a:r>
              <a:rPr lang="en-GB" dirty="0" err="1"/>
              <a:t>iawn</a:t>
            </a:r>
            <a:r>
              <a:rPr lang="en-GB" dirty="0"/>
              <a:t> o </a:t>
            </a:r>
            <a:r>
              <a:rPr lang="en-GB" dirty="0" err="1"/>
              <a:t>blant</a:t>
            </a:r>
            <a:r>
              <a:rPr lang="en-GB" dirty="0"/>
              <a:t> </a:t>
            </a:r>
            <a:r>
              <a:rPr lang="en-GB" dirty="0" err="1"/>
              <a:t>sydd</a:t>
            </a:r>
            <a:r>
              <a:rPr lang="en-GB" dirty="0"/>
              <a:t> â </a:t>
            </a:r>
            <a:r>
              <a:rPr lang="en-GB" dirty="0" err="1"/>
              <a:t>risg</a:t>
            </a:r>
            <a:r>
              <a:rPr lang="en-GB" dirty="0"/>
              <a:t> </a:t>
            </a:r>
            <a:r>
              <a:rPr lang="en-GB" dirty="0" err="1"/>
              <a:t>llawer</a:t>
            </a:r>
            <a:r>
              <a:rPr lang="en-GB" dirty="0"/>
              <a:t> </a:t>
            </a:r>
            <a:r>
              <a:rPr lang="en-GB" dirty="0" err="1"/>
              <a:t>uwch</a:t>
            </a:r>
            <a:r>
              <a:rPr lang="en-GB" dirty="0"/>
              <a:t> </a:t>
            </a:r>
            <a:r>
              <a:rPr lang="en-GB" dirty="0" err="1"/>
              <a:t>na'r</a:t>
            </a:r>
            <a:r>
              <a:rPr lang="en-GB" dirty="0"/>
              <a:t> </a:t>
            </a:r>
            <a:r>
              <a:rPr lang="en-GB" dirty="0" err="1"/>
              <a:t>cyfartaledd</a:t>
            </a:r>
            <a:r>
              <a:rPr lang="en-GB" dirty="0"/>
              <a:t> o </a:t>
            </a:r>
            <a:r>
              <a:rPr lang="en-GB" dirty="0" err="1"/>
              <a:t>ystod</a:t>
            </a:r>
            <a:r>
              <a:rPr lang="en-GB" dirty="0"/>
              <a:t> o </a:t>
            </a:r>
            <a:r>
              <a:rPr lang="en-GB" dirty="0" err="1"/>
              <a:t>ganlyniadau</a:t>
            </a:r>
            <a:r>
              <a:rPr lang="en-GB" dirty="0"/>
              <a:t> </a:t>
            </a:r>
            <a:r>
              <a:rPr lang="en-GB" dirty="0" err="1"/>
              <a:t>gwael</a:t>
            </a:r>
            <a:r>
              <a:rPr lang="en-GB" dirty="0"/>
              <a:t>.</a:t>
            </a:r>
          </a:p>
          <a:p>
            <a:endParaRPr lang="en-GB" dirty="0"/>
          </a:p>
          <a:p>
            <a:r>
              <a:rPr lang="en-GB" dirty="0"/>
              <a:t>NODER: model </a:t>
            </a:r>
            <a:r>
              <a:rPr lang="en-GB" dirty="0" err="1"/>
              <a:t>iechyd</a:t>
            </a:r>
            <a:r>
              <a:rPr lang="en-GB" dirty="0"/>
              <a:t> </a:t>
            </a:r>
            <a:r>
              <a:rPr lang="en-GB" dirty="0" err="1"/>
              <a:t>cyhoeddus</a:t>
            </a:r>
            <a:r>
              <a:rPr lang="en-GB" dirty="0"/>
              <a:t> </a:t>
            </a:r>
            <a:r>
              <a:rPr lang="en-GB" dirty="0" err="1"/>
              <a:t>yw</a:t>
            </a:r>
            <a:r>
              <a:rPr lang="en-GB" dirty="0"/>
              <a:t> </a:t>
            </a:r>
            <a:r>
              <a:rPr lang="en-GB" dirty="0" err="1"/>
              <a:t>hwn</a:t>
            </a:r>
            <a:r>
              <a:rPr lang="en-GB" dirty="0"/>
              <a:t> ac </a:t>
            </a:r>
            <a:r>
              <a:rPr lang="en-GB" dirty="0" err="1"/>
              <a:t>ni</a:t>
            </a:r>
            <a:r>
              <a:rPr lang="en-GB" dirty="0"/>
              <a:t> </a:t>
            </a:r>
            <a:r>
              <a:rPr lang="en-GB" dirty="0" err="1"/>
              <a:t>ellir</a:t>
            </a:r>
            <a:r>
              <a:rPr lang="en-GB" dirty="0"/>
              <a:t> </a:t>
            </a:r>
            <a:r>
              <a:rPr lang="en-GB" dirty="0" err="1"/>
              <a:t>ei</a:t>
            </a:r>
            <a:r>
              <a:rPr lang="en-GB" dirty="0"/>
              <a:t> </a:t>
            </a:r>
            <a:r>
              <a:rPr lang="en-GB" dirty="0" err="1"/>
              <a:t>ddefnyddio</a:t>
            </a:r>
            <a:r>
              <a:rPr lang="en-GB" dirty="0"/>
              <a:t> </a:t>
            </a:r>
            <a:r>
              <a:rPr lang="en-GB" dirty="0" err="1"/>
              <a:t>i</a:t>
            </a:r>
            <a:r>
              <a:rPr lang="en-GB" dirty="0"/>
              <a:t> </a:t>
            </a:r>
            <a:r>
              <a:rPr lang="en-GB" dirty="0" err="1"/>
              <a:t>adnabod</a:t>
            </a:r>
            <a:r>
              <a:rPr lang="en-GB" dirty="0"/>
              <a:t> </a:t>
            </a:r>
            <a:r>
              <a:rPr lang="en-GB" dirty="0" err="1"/>
              <a:t>unigolion</a:t>
            </a:r>
            <a:r>
              <a:rPr lang="en-GB" dirty="0"/>
              <a:t>.  </a:t>
            </a:r>
            <a:r>
              <a:rPr lang="en-GB" dirty="0" err="1"/>
              <a:t>Mae'n</a:t>
            </a:r>
            <a:r>
              <a:rPr lang="en-GB" dirty="0"/>
              <a:t> </a:t>
            </a:r>
            <a:r>
              <a:rPr lang="en-GB" dirty="0" err="1"/>
              <a:t>dweud</a:t>
            </a:r>
            <a:r>
              <a:rPr lang="en-GB" dirty="0"/>
              <a:t> </a:t>
            </a:r>
            <a:r>
              <a:rPr lang="en-GB" dirty="0" err="1"/>
              <a:t>wrthym</a:t>
            </a:r>
            <a:r>
              <a:rPr lang="en-GB" dirty="0"/>
              <a:t> am </a:t>
            </a:r>
            <a:r>
              <a:rPr lang="en-GB" dirty="0" err="1"/>
              <a:t>natur</a:t>
            </a:r>
            <a:r>
              <a:rPr lang="en-GB" dirty="0"/>
              <a:t> </a:t>
            </a:r>
            <a:r>
              <a:rPr lang="en-GB" dirty="0" err="1"/>
              <a:t>fregus</a:t>
            </a:r>
            <a:r>
              <a:rPr lang="en-GB" dirty="0"/>
              <a:t> </a:t>
            </a:r>
            <a:r>
              <a:rPr lang="en-GB" dirty="0" err="1"/>
              <a:t>a'r</a:t>
            </a:r>
            <a:r>
              <a:rPr lang="en-GB" dirty="0"/>
              <a:t> </a:t>
            </a:r>
            <a:r>
              <a:rPr lang="en-GB" dirty="0" err="1"/>
              <a:t>hyn</a:t>
            </a:r>
            <a:r>
              <a:rPr lang="en-GB" dirty="0"/>
              <a:t> y </a:t>
            </a:r>
            <a:r>
              <a:rPr lang="en-GB" dirty="0" err="1"/>
              <a:t>gallem</a:t>
            </a:r>
            <a:r>
              <a:rPr lang="en-GB" dirty="0"/>
              <a:t> </a:t>
            </a:r>
            <a:r>
              <a:rPr lang="en-GB" dirty="0" err="1"/>
              <a:t>fod</a:t>
            </a:r>
            <a:r>
              <a:rPr lang="en-GB" dirty="0"/>
              <a:t> </a:t>
            </a:r>
            <a:r>
              <a:rPr lang="en-GB" dirty="0" err="1"/>
              <a:t>yn</a:t>
            </a:r>
            <a:r>
              <a:rPr lang="en-GB" dirty="0"/>
              <a:t> </a:t>
            </a:r>
            <a:r>
              <a:rPr lang="en-GB" dirty="0" err="1"/>
              <a:t>fwy</a:t>
            </a:r>
            <a:r>
              <a:rPr lang="en-GB" dirty="0"/>
              <a:t> </a:t>
            </a:r>
            <a:r>
              <a:rPr lang="en-GB" dirty="0" err="1"/>
              <a:t>tebygol</a:t>
            </a:r>
            <a:r>
              <a:rPr lang="en-GB" dirty="0"/>
              <a:t> </a:t>
            </a:r>
            <a:r>
              <a:rPr lang="en-GB" dirty="0" err="1"/>
              <a:t>o'i</a:t>
            </a:r>
            <a:r>
              <a:rPr lang="en-GB" dirty="0"/>
              <a:t> </a:t>
            </a:r>
            <a:r>
              <a:rPr lang="en-GB" dirty="0" err="1"/>
              <a:t>ddisgwyl</a:t>
            </a:r>
            <a:r>
              <a:rPr lang="en-GB" dirty="0"/>
              <a:t> – </a:t>
            </a:r>
            <a:r>
              <a:rPr lang="en-GB" dirty="0" err="1"/>
              <a:t>nid</a:t>
            </a:r>
            <a:r>
              <a:rPr lang="en-GB" dirty="0"/>
              <a:t> </a:t>
            </a:r>
            <a:r>
              <a:rPr lang="en-GB" dirty="0" err="1"/>
              <a:t>yr</a:t>
            </a:r>
            <a:r>
              <a:rPr lang="en-GB" dirty="0"/>
              <a:t> </a:t>
            </a:r>
            <a:r>
              <a:rPr lang="en-GB" dirty="0" err="1"/>
              <a:t>hyn</a:t>
            </a:r>
            <a:r>
              <a:rPr lang="en-GB" dirty="0"/>
              <a:t> a </a:t>
            </a:r>
            <a:r>
              <a:rPr lang="en-GB" dirty="0" err="1"/>
              <a:t>fydd</a:t>
            </a:r>
            <a:r>
              <a:rPr lang="en-GB" dirty="0"/>
              <a:t> </a:t>
            </a:r>
            <a:r>
              <a:rPr lang="en-GB" dirty="0" err="1"/>
              <a:t>yn</a:t>
            </a:r>
            <a:r>
              <a:rPr lang="en-GB" dirty="0"/>
              <a:t> </a:t>
            </a:r>
            <a:r>
              <a:rPr lang="en-GB" dirty="0" err="1"/>
              <a:t>bendant</a:t>
            </a:r>
            <a:r>
              <a:rPr lang="en-GB" dirty="0"/>
              <a:t> </a:t>
            </a:r>
            <a:r>
              <a:rPr lang="en-GB" dirty="0" err="1"/>
              <a:t>yn</a:t>
            </a:r>
            <a:r>
              <a:rPr lang="en-GB" dirty="0"/>
              <a:t> </a:t>
            </a:r>
            <a:r>
              <a:rPr lang="en-GB" dirty="0" err="1"/>
              <a:t>digwydd</a:t>
            </a:r>
            <a:r>
              <a:rPr lang="en-GB" dirty="0"/>
              <a:t>.   </a:t>
            </a:r>
            <a:r>
              <a:rPr lang="en-GB" dirty="0" err="1"/>
              <a:t>Yr</a:t>
            </a:r>
            <a:r>
              <a:rPr lang="en-GB" dirty="0"/>
              <a:t> un </a:t>
            </a:r>
            <a:r>
              <a:rPr lang="en-GB" dirty="0" err="1"/>
              <a:t>peth</a:t>
            </a:r>
            <a:r>
              <a:rPr lang="en-GB" dirty="0"/>
              <a:t> â </a:t>
            </a:r>
            <a:r>
              <a:rPr lang="en-GB" dirty="0" err="1"/>
              <a:t>modelau</a:t>
            </a:r>
            <a:r>
              <a:rPr lang="en-GB" dirty="0"/>
              <a:t> </a:t>
            </a:r>
            <a:r>
              <a:rPr lang="en-GB" dirty="0" err="1"/>
              <a:t>iechyd</a:t>
            </a:r>
            <a:r>
              <a:rPr lang="en-GB" dirty="0"/>
              <a:t> </a:t>
            </a:r>
            <a:r>
              <a:rPr lang="en-GB" dirty="0" err="1"/>
              <a:t>cyhoeddus</a:t>
            </a:r>
            <a:r>
              <a:rPr lang="en-GB" dirty="0"/>
              <a:t> </a:t>
            </a:r>
            <a:r>
              <a:rPr lang="en-GB" dirty="0" err="1"/>
              <a:t>ar</a:t>
            </a:r>
            <a:r>
              <a:rPr lang="en-GB" dirty="0"/>
              <a:t> </a:t>
            </a:r>
            <a:r>
              <a:rPr lang="en-GB" dirty="0" err="1"/>
              <a:t>gyfer</a:t>
            </a:r>
            <a:r>
              <a:rPr lang="en-GB" dirty="0"/>
              <a:t> </a:t>
            </a:r>
            <a:r>
              <a:rPr lang="en-GB" dirty="0" err="1"/>
              <a:t>ysmygu</a:t>
            </a:r>
            <a:r>
              <a:rPr lang="en-GB" dirty="0"/>
              <a:t> </a:t>
            </a:r>
            <a:r>
              <a:rPr lang="en-GB" dirty="0" err="1"/>
              <a:t>neu</a:t>
            </a:r>
            <a:r>
              <a:rPr lang="en-GB" dirty="0"/>
              <a:t> </a:t>
            </a:r>
            <a:r>
              <a:rPr lang="en-GB" dirty="0" err="1"/>
              <a:t>fwyta</a:t>
            </a:r>
            <a:r>
              <a:rPr lang="en-GB" dirty="0"/>
              <a:t> </a:t>
            </a:r>
            <a:r>
              <a:rPr lang="en-GB" dirty="0" err="1"/>
              <a:t>gormod</a:t>
            </a:r>
            <a:r>
              <a:rPr lang="en-GB" dirty="0"/>
              <a:t> o </a:t>
            </a:r>
            <a:r>
              <a:rPr lang="en-GB" dirty="0" err="1"/>
              <a:t>siwgr</a:t>
            </a:r>
            <a:r>
              <a:rPr lang="en-GB" dirty="0"/>
              <a:t> ac </a:t>
            </a:r>
            <a:r>
              <a:rPr lang="en-GB" dirty="0" err="1"/>
              <a:t>ati</a:t>
            </a:r>
            <a:r>
              <a:rPr lang="en-GB" dirty="0"/>
              <a:t>.   </a:t>
            </a:r>
            <a:r>
              <a:rPr lang="en-GB" dirty="0" err="1"/>
              <a:t>Dydyn</a:t>
            </a:r>
            <a:r>
              <a:rPr lang="en-GB" dirty="0"/>
              <a:t> </a:t>
            </a:r>
            <a:r>
              <a:rPr lang="en-GB" dirty="0" err="1"/>
              <a:t>ni</a:t>
            </a:r>
            <a:r>
              <a:rPr lang="en-GB" dirty="0"/>
              <a:t> </a:t>
            </a:r>
            <a:r>
              <a:rPr lang="en-GB" dirty="0" err="1"/>
              <a:t>ddim</a:t>
            </a:r>
            <a:r>
              <a:rPr lang="en-GB" dirty="0"/>
              <a:t> </a:t>
            </a:r>
            <a:r>
              <a:rPr lang="en-GB" dirty="0" err="1"/>
              <a:t>yn</a:t>
            </a:r>
            <a:r>
              <a:rPr lang="en-GB" dirty="0"/>
              <a:t> </a:t>
            </a:r>
            <a:r>
              <a:rPr lang="en-GB" dirty="0" err="1"/>
              <a:t>trin</a:t>
            </a:r>
            <a:r>
              <a:rPr lang="en-GB" dirty="0"/>
              <a:t> </a:t>
            </a:r>
            <a:r>
              <a:rPr lang="en-GB" dirty="0" err="1"/>
              <a:t>pobl</a:t>
            </a:r>
            <a:r>
              <a:rPr lang="en-GB" dirty="0"/>
              <a:t> </a:t>
            </a:r>
            <a:r>
              <a:rPr lang="en-GB" dirty="0" err="1"/>
              <a:t>sydd</a:t>
            </a:r>
            <a:r>
              <a:rPr lang="en-GB" dirty="0"/>
              <a:t> </a:t>
            </a:r>
            <a:r>
              <a:rPr lang="en-GB" dirty="0" err="1"/>
              <a:t>wedi</a:t>
            </a:r>
            <a:r>
              <a:rPr lang="en-GB" dirty="0"/>
              <a:t> </a:t>
            </a:r>
            <a:r>
              <a:rPr lang="en-GB" dirty="0" err="1"/>
              <a:t>ysmygu</a:t>
            </a:r>
            <a:r>
              <a:rPr lang="en-GB" dirty="0"/>
              <a:t> </a:t>
            </a:r>
            <a:r>
              <a:rPr lang="en-GB" dirty="0" err="1"/>
              <a:t>llawer</a:t>
            </a:r>
            <a:r>
              <a:rPr lang="en-GB" dirty="0"/>
              <a:t> o </a:t>
            </a:r>
            <a:r>
              <a:rPr lang="en-GB" dirty="0" err="1"/>
              <a:t>sigaréts</a:t>
            </a:r>
            <a:r>
              <a:rPr lang="en-GB" dirty="0"/>
              <a:t> am </a:t>
            </a:r>
            <a:r>
              <a:rPr lang="en-GB" dirty="0" err="1"/>
              <a:t>ganser</a:t>
            </a:r>
            <a:r>
              <a:rPr lang="en-GB" dirty="0"/>
              <a:t> </a:t>
            </a:r>
            <a:r>
              <a:rPr lang="en-GB" dirty="0" err="1"/>
              <a:t>oni</a:t>
            </a:r>
            <a:r>
              <a:rPr lang="en-GB" dirty="0"/>
              <a:t> </a:t>
            </a:r>
            <a:r>
              <a:rPr lang="en-GB" dirty="0" err="1"/>
              <a:t>bai</a:t>
            </a:r>
            <a:r>
              <a:rPr lang="en-GB" dirty="0"/>
              <a:t> </a:t>
            </a:r>
            <a:r>
              <a:rPr lang="en-GB" dirty="0" err="1"/>
              <a:t>eu</a:t>
            </a:r>
            <a:r>
              <a:rPr lang="en-GB" dirty="0"/>
              <a:t> bod </a:t>
            </a:r>
            <a:r>
              <a:rPr lang="en-GB" dirty="0" err="1"/>
              <a:t>yn</a:t>
            </a:r>
            <a:r>
              <a:rPr lang="en-GB" dirty="0"/>
              <a:t> </a:t>
            </a:r>
            <a:r>
              <a:rPr lang="en-GB" dirty="0" err="1"/>
              <a:t>dangos</a:t>
            </a:r>
            <a:r>
              <a:rPr lang="en-GB" dirty="0"/>
              <a:t> </a:t>
            </a:r>
            <a:r>
              <a:rPr lang="en-GB" dirty="0" err="1"/>
              <a:t>arwyddion</a:t>
            </a:r>
            <a:r>
              <a:rPr lang="en-GB" dirty="0"/>
              <a:t> </a:t>
            </a:r>
            <a:r>
              <a:rPr lang="en-GB" dirty="0" err="1"/>
              <a:t>ohono</a:t>
            </a:r>
            <a:r>
              <a:rPr lang="en-GB" dirty="0"/>
              <a:t>.  </a:t>
            </a:r>
            <a:r>
              <a:rPr lang="en-GB" dirty="0" err="1"/>
              <a:t>Fodd</a:t>
            </a:r>
            <a:r>
              <a:rPr lang="en-GB" dirty="0"/>
              <a:t> </a:t>
            </a:r>
            <a:r>
              <a:rPr lang="en-GB" dirty="0" err="1"/>
              <a:t>bynnag</a:t>
            </a:r>
            <a:r>
              <a:rPr lang="en-GB" dirty="0"/>
              <a:t>, </a:t>
            </a:r>
            <a:r>
              <a:rPr lang="en-GB" dirty="0" err="1"/>
              <a:t>efallai</a:t>
            </a:r>
            <a:r>
              <a:rPr lang="en-GB" dirty="0"/>
              <a:t> y </a:t>
            </a:r>
            <a:r>
              <a:rPr lang="en-GB" dirty="0" err="1"/>
              <a:t>byddwn</a:t>
            </a:r>
            <a:r>
              <a:rPr lang="en-GB" dirty="0"/>
              <a:t> </a:t>
            </a:r>
            <a:r>
              <a:rPr lang="en-GB" dirty="0" err="1"/>
              <a:t>yn</a:t>
            </a:r>
            <a:r>
              <a:rPr lang="en-GB" dirty="0"/>
              <a:t> </a:t>
            </a:r>
            <a:r>
              <a:rPr lang="en-GB" dirty="0" err="1"/>
              <a:t>edrych</a:t>
            </a:r>
            <a:r>
              <a:rPr lang="en-GB" dirty="0"/>
              <a:t> </a:t>
            </a:r>
            <a:r>
              <a:rPr lang="en-GB" dirty="0" err="1"/>
              <a:t>allan</a:t>
            </a:r>
            <a:r>
              <a:rPr lang="en-GB" dirty="0"/>
              <a:t> am </a:t>
            </a:r>
            <a:r>
              <a:rPr lang="en-GB" dirty="0" err="1"/>
              <a:t>yr</a:t>
            </a:r>
            <a:r>
              <a:rPr lang="en-GB" dirty="0"/>
              <a:t> </a:t>
            </a:r>
            <a:r>
              <a:rPr lang="en-GB" dirty="0" err="1"/>
              <a:t>arwyddion</a:t>
            </a:r>
            <a:r>
              <a:rPr lang="en-GB" dirty="0"/>
              <a:t> </a:t>
            </a:r>
            <a:r>
              <a:rPr lang="en-GB" dirty="0" err="1"/>
              <a:t>hynny</a:t>
            </a:r>
            <a:r>
              <a:rPr lang="en-GB" dirty="0"/>
              <a:t> </a:t>
            </a:r>
            <a:r>
              <a:rPr lang="en-GB" dirty="0" err="1"/>
              <a:t>yn</a:t>
            </a:r>
            <a:r>
              <a:rPr lang="en-GB" dirty="0"/>
              <a:t> </a:t>
            </a:r>
            <a:r>
              <a:rPr lang="en-GB" dirty="0" err="1"/>
              <a:t>fwy</a:t>
            </a:r>
            <a:r>
              <a:rPr lang="en-GB" dirty="0"/>
              <a:t> </a:t>
            </a:r>
            <a:r>
              <a:rPr lang="en-GB" dirty="0" err="1"/>
              <a:t>gofalus</a:t>
            </a:r>
            <a:r>
              <a:rPr lang="en-GB" dirty="0"/>
              <a:t>. </a:t>
            </a:r>
          </a:p>
          <a:p>
            <a:endParaRPr lang="en-GB" dirty="0"/>
          </a:p>
          <a:p>
            <a:r>
              <a:rPr lang="en-GB" dirty="0"/>
              <a:t>http://www.wales.nhs.uk/sitesplus/888/page/88504 </a:t>
            </a:r>
            <a:r>
              <a:rPr lang="en-GB" dirty="0" err="1"/>
              <a:t>dolen</a:t>
            </a:r>
            <a:r>
              <a:rPr lang="en-GB" dirty="0"/>
              <a:t> </a:t>
            </a:r>
            <a:r>
              <a:rPr lang="en-GB" dirty="0" err="1"/>
              <a:t>i</a:t>
            </a:r>
            <a:r>
              <a:rPr lang="en-GB" dirty="0"/>
              <a:t> </a:t>
            </a:r>
            <a:r>
              <a:rPr lang="en-GB" dirty="0" err="1"/>
              <a:t>wefan</a:t>
            </a:r>
            <a:r>
              <a:rPr lang="en-GB" dirty="0"/>
              <a:t> </a:t>
            </a:r>
            <a:r>
              <a:rPr lang="en-GB" dirty="0" err="1"/>
              <a:t>Iechyd</a:t>
            </a:r>
            <a:r>
              <a:rPr lang="en-GB" dirty="0"/>
              <a:t> </a:t>
            </a:r>
            <a:r>
              <a:rPr lang="en-GB" dirty="0" err="1"/>
              <a:t>Cyhoeddus</a:t>
            </a:r>
            <a:r>
              <a:rPr lang="en-GB" dirty="0"/>
              <a:t> </a:t>
            </a:r>
            <a:r>
              <a:rPr lang="en-GB" dirty="0" err="1"/>
              <a:t>Cymru</a:t>
            </a:r>
            <a:r>
              <a:rPr lang="en-GB" dirty="0"/>
              <a:t> </a:t>
            </a:r>
            <a:r>
              <a:rPr lang="en-GB" dirty="0" err="1"/>
              <a:t>ar</a:t>
            </a:r>
            <a:r>
              <a:rPr lang="en-GB" dirty="0"/>
              <a:t> ACEs.</a:t>
            </a:r>
          </a:p>
          <a:p>
            <a:endParaRPr lang="en-GB" dirty="0"/>
          </a:p>
          <a:p>
            <a:r>
              <a:rPr lang="en-GB" dirty="0" err="1"/>
              <a:t>Rydym</a:t>
            </a:r>
            <a:r>
              <a:rPr lang="en-GB" dirty="0"/>
              <a:t> </a:t>
            </a:r>
            <a:r>
              <a:rPr lang="en-GB" dirty="0" err="1"/>
              <a:t>yn</a:t>
            </a:r>
            <a:r>
              <a:rPr lang="en-GB" dirty="0"/>
              <a:t> </a:t>
            </a:r>
            <a:r>
              <a:rPr lang="en-GB" dirty="0" err="1"/>
              <a:t>gwybod</a:t>
            </a:r>
            <a:r>
              <a:rPr lang="en-GB" dirty="0"/>
              <a:t> </a:t>
            </a:r>
            <a:r>
              <a:rPr lang="en-GB" dirty="0" err="1"/>
              <a:t>mai’r</a:t>
            </a:r>
            <a:r>
              <a:rPr lang="en-GB" dirty="0"/>
              <a:t> </a:t>
            </a:r>
            <a:r>
              <a:rPr lang="en-GB" dirty="0" err="1"/>
              <a:t>rhesymau</a:t>
            </a:r>
            <a:r>
              <a:rPr lang="en-GB" dirty="0"/>
              <a:t> pam </a:t>
            </a:r>
            <a:r>
              <a:rPr lang="en-GB" dirty="0" err="1"/>
              <a:t>mae'r</a:t>
            </a:r>
            <a:r>
              <a:rPr lang="en-GB" dirty="0"/>
              <a:t> </a:t>
            </a:r>
            <a:r>
              <a:rPr lang="en-GB" dirty="0" err="1"/>
              <a:t>profiadau</a:t>
            </a:r>
            <a:r>
              <a:rPr lang="en-GB" dirty="0"/>
              <a:t> </a:t>
            </a:r>
            <a:r>
              <a:rPr lang="en-GB" dirty="0" err="1"/>
              <a:t>plentyndod</a:t>
            </a:r>
            <a:r>
              <a:rPr lang="en-GB" dirty="0"/>
              <a:t> </a:t>
            </a:r>
            <a:r>
              <a:rPr lang="en-GB" dirty="0" err="1"/>
              <a:t>cynnar</a:t>
            </a:r>
            <a:r>
              <a:rPr lang="en-GB" dirty="0"/>
              <a:t> </a:t>
            </a:r>
            <a:r>
              <a:rPr lang="en-GB" dirty="0" err="1"/>
              <a:t>hyn</a:t>
            </a:r>
            <a:r>
              <a:rPr lang="en-GB" dirty="0"/>
              <a:t> </a:t>
            </a:r>
            <a:r>
              <a:rPr lang="en-GB" dirty="0" err="1"/>
              <a:t>yn</a:t>
            </a:r>
            <a:r>
              <a:rPr lang="en-GB" dirty="0"/>
              <a:t> </a:t>
            </a:r>
            <a:r>
              <a:rPr lang="en-GB" dirty="0" err="1"/>
              <a:t>cael</a:t>
            </a:r>
            <a:r>
              <a:rPr lang="en-GB" dirty="0"/>
              <a:t> </a:t>
            </a:r>
            <a:r>
              <a:rPr lang="en-GB" dirty="0" err="1"/>
              <a:t>effeithiau</a:t>
            </a:r>
            <a:r>
              <a:rPr lang="en-GB" dirty="0"/>
              <a:t> </a:t>
            </a:r>
            <a:r>
              <a:rPr lang="en-GB" dirty="0" err="1"/>
              <a:t>mor</a:t>
            </a:r>
            <a:r>
              <a:rPr lang="en-GB" dirty="0"/>
              <a:t> </a:t>
            </a:r>
            <a:r>
              <a:rPr lang="en-GB" dirty="0" err="1"/>
              <a:t>hirhoedlog</a:t>
            </a:r>
            <a:r>
              <a:rPr lang="en-GB" dirty="0"/>
              <a:t> </a:t>
            </a:r>
            <a:r>
              <a:rPr lang="en-GB" dirty="0" err="1"/>
              <a:t>yn</a:t>
            </a:r>
            <a:r>
              <a:rPr lang="en-GB" dirty="0"/>
              <a:t> </a:t>
            </a:r>
            <a:r>
              <a:rPr lang="en-GB" dirty="0" err="1"/>
              <a:t>aml</a:t>
            </a:r>
            <a:r>
              <a:rPr lang="en-GB" dirty="0"/>
              <a:t> </a:t>
            </a:r>
            <a:r>
              <a:rPr lang="en-GB" dirty="0" err="1"/>
              <a:t>yn</a:t>
            </a:r>
            <a:r>
              <a:rPr lang="en-GB" dirty="0"/>
              <a:t> </a:t>
            </a:r>
            <a:r>
              <a:rPr lang="en-GB" dirty="0" err="1"/>
              <a:t>ymwneud</a:t>
            </a:r>
            <a:r>
              <a:rPr lang="en-GB" dirty="0"/>
              <a:t> â </a:t>
            </a:r>
            <a:r>
              <a:rPr lang="en-GB" dirty="0" err="1"/>
              <a:t>lefel</a:t>
            </a:r>
            <a:r>
              <a:rPr lang="en-GB" dirty="0"/>
              <a:t> y </a:t>
            </a:r>
            <a:r>
              <a:rPr lang="en-GB" dirty="0" err="1"/>
              <a:t>straen</a:t>
            </a:r>
            <a:r>
              <a:rPr lang="en-GB" dirty="0"/>
              <a:t> </a:t>
            </a:r>
            <a:r>
              <a:rPr lang="en-GB" dirty="0" err="1"/>
              <a:t>yn</a:t>
            </a:r>
            <a:r>
              <a:rPr lang="en-GB" dirty="0"/>
              <a:t> y </a:t>
            </a:r>
            <a:r>
              <a:rPr lang="en-GB" dirty="0" err="1"/>
              <a:t>corff</a:t>
            </a:r>
            <a:r>
              <a:rPr lang="en-GB" dirty="0"/>
              <a:t> </a:t>
            </a:r>
            <a:r>
              <a:rPr lang="en-GB" dirty="0" err="1"/>
              <a:t>a'r</a:t>
            </a:r>
            <a:r>
              <a:rPr lang="en-GB" dirty="0"/>
              <a:t> </a:t>
            </a:r>
            <a:r>
              <a:rPr lang="en-GB" dirty="0" err="1"/>
              <a:t>ffordd</a:t>
            </a:r>
            <a:r>
              <a:rPr lang="en-GB" dirty="0"/>
              <a:t> </a:t>
            </a:r>
            <a:r>
              <a:rPr lang="en-GB" dirty="0" err="1"/>
              <a:t>mae'r</a:t>
            </a:r>
            <a:r>
              <a:rPr lang="en-GB" dirty="0"/>
              <a:t> </a:t>
            </a:r>
            <a:r>
              <a:rPr lang="en-GB" dirty="0" err="1"/>
              <a:t>corff</a:t>
            </a:r>
            <a:r>
              <a:rPr lang="en-GB" dirty="0"/>
              <a:t> </a:t>
            </a:r>
            <a:r>
              <a:rPr lang="en-GB" dirty="0" err="1"/>
              <a:t>yn</a:t>
            </a:r>
            <a:r>
              <a:rPr lang="en-GB" dirty="0"/>
              <a:t> </a:t>
            </a:r>
            <a:r>
              <a:rPr lang="en-GB" dirty="0" err="1"/>
              <a:t>ymateb</a:t>
            </a:r>
            <a:r>
              <a:rPr lang="en-GB" dirty="0"/>
              <a:t> </a:t>
            </a:r>
            <a:r>
              <a:rPr lang="en-GB" dirty="0" err="1"/>
              <a:t>i</a:t>
            </a:r>
            <a:r>
              <a:rPr lang="en-GB" dirty="0"/>
              <a:t> </a:t>
            </a:r>
            <a:r>
              <a:rPr lang="en-GB" dirty="0" err="1"/>
              <a:t>sefyllfaoedd</a:t>
            </a:r>
            <a:r>
              <a:rPr lang="en-GB" dirty="0"/>
              <a:t> </a:t>
            </a:r>
            <a:r>
              <a:rPr lang="en-GB" dirty="0" err="1"/>
              <a:t>straen</a:t>
            </a:r>
            <a:r>
              <a:rPr lang="en-GB" dirty="0"/>
              <a:t> </a:t>
            </a:r>
            <a:r>
              <a:rPr lang="en-GB" dirty="0" err="1"/>
              <a:t>newydd</a:t>
            </a:r>
            <a:r>
              <a:rPr lang="en-GB" dirty="0"/>
              <a:t>.</a:t>
            </a:r>
          </a:p>
          <a:p>
            <a:endParaRPr lang="en-GB" dirty="0"/>
          </a:p>
          <a:p>
            <a:r>
              <a:rPr lang="en-GB" dirty="0" err="1"/>
              <a:t>Argymhelliad</a:t>
            </a:r>
            <a:r>
              <a:rPr lang="en-GB" dirty="0"/>
              <a:t> </a:t>
            </a:r>
            <a:r>
              <a:rPr lang="en-GB" dirty="0" err="1"/>
              <a:t>Llyfr</a:t>
            </a:r>
            <a:r>
              <a:rPr lang="en-GB" dirty="0"/>
              <a:t>: The Deepest Well by </a:t>
            </a:r>
            <a:r>
              <a:rPr lang="en-GB" dirty="0" err="1"/>
              <a:t>Dr.</a:t>
            </a:r>
            <a:r>
              <a:rPr lang="en-GB" dirty="0"/>
              <a:t> Nadine Burke Harris .  </a:t>
            </a:r>
            <a:r>
              <a:rPr lang="en-GB" dirty="0" err="1"/>
              <a:t>Mae'n</a:t>
            </a:r>
            <a:r>
              <a:rPr lang="en-GB" dirty="0"/>
              <a:t> </a:t>
            </a:r>
            <a:r>
              <a:rPr lang="en-GB" dirty="0" err="1"/>
              <a:t>siarad</a:t>
            </a:r>
            <a:r>
              <a:rPr lang="en-GB" dirty="0"/>
              <a:t> </a:t>
            </a:r>
            <a:r>
              <a:rPr lang="en-GB" dirty="0" err="1"/>
              <a:t>yn</a:t>
            </a:r>
            <a:r>
              <a:rPr lang="en-GB" dirty="0"/>
              <a:t> </a:t>
            </a:r>
            <a:r>
              <a:rPr lang="en-GB" dirty="0" err="1"/>
              <a:t>ddefnyddiol</a:t>
            </a:r>
            <a:r>
              <a:rPr lang="en-GB" dirty="0"/>
              <a:t> </a:t>
            </a:r>
            <a:r>
              <a:rPr lang="en-GB" dirty="0" err="1"/>
              <a:t>iawn</a:t>
            </a:r>
            <a:r>
              <a:rPr lang="en-GB" dirty="0"/>
              <a:t> am </a:t>
            </a:r>
            <a:r>
              <a:rPr lang="en-GB" dirty="0" err="1"/>
              <a:t>straen</a:t>
            </a:r>
            <a:r>
              <a:rPr lang="en-GB" dirty="0"/>
              <a:t> </a:t>
            </a:r>
            <a:r>
              <a:rPr lang="en-GB" dirty="0" err="1"/>
              <a:t>gwenwynig</a:t>
            </a:r>
            <a:r>
              <a:rPr lang="en-GB" dirty="0"/>
              <a:t> </a:t>
            </a:r>
            <a:r>
              <a:rPr lang="en-GB" dirty="0" err="1"/>
              <a:t>a'r</a:t>
            </a:r>
            <a:r>
              <a:rPr lang="en-GB" dirty="0"/>
              <a:t> </a:t>
            </a:r>
            <a:r>
              <a:rPr lang="en-GB" dirty="0" err="1"/>
              <a:t>ymateb</a:t>
            </a:r>
            <a:r>
              <a:rPr lang="en-GB" dirty="0"/>
              <a:t> </a:t>
            </a:r>
            <a:r>
              <a:rPr lang="en-GB" dirty="0" err="1"/>
              <a:t>wedi'i</a:t>
            </a:r>
            <a:r>
              <a:rPr lang="en-GB" dirty="0"/>
              <a:t> </a:t>
            </a:r>
            <a:r>
              <a:rPr lang="en-GB" dirty="0" err="1"/>
              <a:t>gamreoleiddio</a:t>
            </a:r>
            <a:r>
              <a:rPr lang="en-GB" dirty="0"/>
              <a:t> </a:t>
            </a:r>
            <a:r>
              <a:rPr lang="en-GB" dirty="0" err="1"/>
              <a:t>i</a:t>
            </a:r>
            <a:r>
              <a:rPr lang="en-GB" dirty="0"/>
              <a:t> </a:t>
            </a:r>
            <a:r>
              <a:rPr lang="en-GB" dirty="0" err="1"/>
              <a:t>straen</a:t>
            </a:r>
            <a:r>
              <a:rPr lang="en-GB" dirty="0"/>
              <a:t> a all </a:t>
            </a:r>
            <a:r>
              <a:rPr lang="en-GB" dirty="0" err="1"/>
              <a:t>ddeillio</a:t>
            </a:r>
            <a:r>
              <a:rPr lang="en-GB" dirty="0"/>
              <a:t> o </a:t>
            </a:r>
            <a:r>
              <a:rPr lang="en-GB" dirty="0" err="1"/>
              <a:t>hyn</a:t>
            </a:r>
            <a:r>
              <a:rPr lang="en-GB" dirty="0"/>
              <a:t>.  </a:t>
            </a:r>
            <a:r>
              <a:rPr lang="en-GB" dirty="0" err="1"/>
              <a:t>Mae'r</a:t>
            </a:r>
            <a:r>
              <a:rPr lang="en-GB" dirty="0"/>
              <a:t> </a:t>
            </a:r>
            <a:r>
              <a:rPr lang="en-GB" dirty="0" err="1"/>
              <a:t>sleid</a:t>
            </a:r>
            <a:r>
              <a:rPr lang="en-GB" dirty="0"/>
              <a:t> </a:t>
            </a:r>
            <a:r>
              <a:rPr lang="en-GB" dirty="0" err="1"/>
              <a:t>nesaf</a:t>
            </a:r>
            <a:r>
              <a:rPr lang="en-GB" dirty="0"/>
              <a:t> </a:t>
            </a:r>
            <a:r>
              <a:rPr lang="en-GB" dirty="0" err="1"/>
              <a:t>yn</a:t>
            </a:r>
            <a:r>
              <a:rPr lang="en-GB" dirty="0"/>
              <a:t> </a:t>
            </a:r>
            <a:r>
              <a:rPr lang="en-GB" dirty="0" err="1"/>
              <a:t>dangos</a:t>
            </a:r>
            <a:r>
              <a:rPr lang="en-GB" dirty="0"/>
              <a:t> </a:t>
            </a:r>
            <a:r>
              <a:rPr lang="en-GB" dirty="0" err="1"/>
              <a:t>hyn</a:t>
            </a:r>
            <a:r>
              <a:rPr lang="en-GB" dirty="0"/>
              <a:t> </a:t>
            </a:r>
            <a:r>
              <a:rPr lang="en-GB" dirty="0" err="1"/>
              <a:t>yn</a:t>
            </a:r>
            <a:r>
              <a:rPr lang="en-GB" dirty="0"/>
              <a:t> </a:t>
            </a:r>
            <a:r>
              <a:rPr lang="en-GB" dirty="0" err="1"/>
              <a:t>fanylach</a:t>
            </a:r>
            <a:r>
              <a:rPr lang="en-GB" dirty="0"/>
              <a:t>.</a:t>
            </a:r>
          </a:p>
          <a:p>
            <a:r>
              <a:rPr lang="en-GB" dirty="0" err="1"/>
              <a:t>Mae'r</a:t>
            </a:r>
            <a:r>
              <a:rPr lang="en-GB" dirty="0"/>
              <a:t> </a:t>
            </a:r>
            <a:r>
              <a:rPr lang="en-GB" dirty="0" err="1"/>
              <a:t>sleidiau</a:t>
            </a:r>
            <a:r>
              <a:rPr lang="en-GB" dirty="0"/>
              <a:t> </a:t>
            </a:r>
            <a:r>
              <a:rPr lang="en-GB" dirty="0" err="1"/>
              <a:t>canlynol</a:t>
            </a:r>
            <a:r>
              <a:rPr lang="en-GB" dirty="0"/>
              <a:t> </a:t>
            </a:r>
            <a:r>
              <a:rPr lang="en-GB" dirty="0" err="1"/>
              <a:t>yn</a:t>
            </a:r>
            <a:r>
              <a:rPr lang="en-GB" dirty="0"/>
              <a:t> </a:t>
            </a:r>
            <a:r>
              <a:rPr lang="en-GB" dirty="0" err="1"/>
              <a:t>cwmpasu</a:t>
            </a:r>
            <a:r>
              <a:rPr lang="en-GB" dirty="0"/>
              <a:t>:  </a:t>
            </a:r>
            <a:r>
              <a:rPr lang="en-GB" dirty="0" err="1"/>
              <a:t>Datblygiad</a:t>
            </a:r>
            <a:r>
              <a:rPr lang="en-GB" dirty="0"/>
              <a:t> </a:t>
            </a:r>
            <a:r>
              <a:rPr lang="en-GB" dirty="0" err="1"/>
              <a:t>corfforol</a:t>
            </a:r>
            <a:r>
              <a:rPr lang="en-GB" dirty="0"/>
              <a:t>, </a:t>
            </a:r>
            <a:r>
              <a:rPr lang="en-GB" dirty="0" err="1"/>
              <a:t>datblygiad</a:t>
            </a:r>
            <a:r>
              <a:rPr lang="en-GB" dirty="0"/>
              <a:t> </a:t>
            </a:r>
            <a:r>
              <a:rPr lang="en-GB" dirty="0" err="1"/>
              <a:t>gwahanol</a:t>
            </a:r>
            <a:r>
              <a:rPr lang="en-GB" dirty="0"/>
              <a:t> </a:t>
            </a:r>
            <a:r>
              <a:rPr lang="en-GB" dirty="0" err="1"/>
              <a:t>rannau</a:t>
            </a:r>
            <a:r>
              <a:rPr lang="en-GB" dirty="0"/>
              <a:t> </a:t>
            </a:r>
            <a:r>
              <a:rPr lang="en-GB" dirty="0" err="1"/>
              <a:t>o'r</a:t>
            </a:r>
            <a:r>
              <a:rPr lang="en-GB" dirty="0"/>
              <a:t> system </a:t>
            </a:r>
            <a:r>
              <a:rPr lang="en-GB" dirty="0" err="1"/>
              <a:t>nerfol</a:t>
            </a:r>
            <a:r>
              <a:rPr lang="en-GB" dirty="0"/>
              <a:t> </a:t>
            </a:r>
            <a:r>
              <a:rPr lang="en-GB" dirty="0" err="1"/>
              <a:t>gan</a:t>
            </a:r>
            <a:r>
              <a:rPr lang="en-GB" dirty="0"/>
              <a:t> </a:t>
            </a:r>
            <a:r>
              <a:rPr lang="en-GB" dirty="0" err="1"/>
              <a:t>gynnwys</a:t>
            </a:r>
            <a:r>
              <a:rPr lang="en-GB" dirty="0"/>
              <a:t> </a:t>
            </a:r>
            <a:r>
              <a:rPr lang="en-GB" dirty="0" err="1"/>
              <a:t>yr</a:t>
            </a:r>
            <a:r>
              <a:rPr lang="en-GB" dirty="0"/>
              <a:t> </a:t>
            </a:r>
            <a:r>
              <a:rPr lang="en-GB" dirty="0" err="1"/>
              <a:t>ymennydd</a:t>
            </a:r>
            <a:r>
              <a:rPr lang="en-GB" dirty="0"/>
              <a:t> </a:t>
            </a:r>
            <a:r>
              <a:rPr lang="en-GB" dirty="0" err="1"/>
              <a:t>a'r</a:t>
            </a:r>
            <a:r>
              <a:rPr lang="en-GB" dirty="0"/>
              <a:t> </a:t>
            </a:r>
            <a:r>
              <a:rPr lang="en-GB" dirty="0" err="1"/>
              <a:t>hormonau</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7</a:t>
            </a:fld>
            <a:endParaRPr lang="en-GB"/>
          </a:p>
        </p:txBody>
      </p:sp>
    </p:spTree>
    <p:extLst>
      <p:ext uri="{BB962C8B-B14F-4D97-AF65-F5344CB8AC3E}">
        <p14:creationId xmlns:p14="http://schemas.microsoft.com/office/powerpoint/2010/main" val="3800423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Mae </a:t>
            </a:r>
            <a:r>
              <a:rPr lang="en-GB" dirty="0" err="1"/>
              <a:t>lefelau</a:t>
            </a:r>
            <a:r>
              <a:rPr lang="en-GB" dirty="0"/>
              <a:t> </a:t>
            </a:r>
            <a:r>
              <a:rPr lang="en-GB" dirty="0" err="1"/>
              <a:t>uchel</a:t>
            </a:r>
            <a:r>
              <a:rPr lang="en-GB" dirty="0"/>
              <a:t> o </a:t>
            </a:r>
            <a:r>
              <a:rPr lang="en-GB" dirty="0" err="1"/>
              <a:t>straen</a:t>
            </a:r>
            <a:r>
              <a:rPr lang="en-GB" dirty="0"/>
              <a:t> </a:t>
            </a:r>
            <a:r>
              <a:rPr lang="en-GB" dirty="0" err="1"/>
              <a:t>dros</a:t>
            </a:r>
            <a:r>
              <a:rPr lang="en-GB" dirty="0"/>
              <a:t> </a:t>
            </a:r>
            <a:r>
              <a:rPr lang="en-GB" dirty="0" err="1"/>
              <a:t>gyfnodau</a:t>
            </a:r>
            <a:r>
              <a:rPr lang="en-GB" dirty="0"/>
              <a:t> </a:t>
            </a:r>
            <a:r>
              <a:rPr lang="en-GB" dirty="0" err="1"/>
              <a:t>hir</a:t>
            </a:r>
            <a:r>
              <a:rPr lang="en-GB" dirty="0"/>
              <a:t> o </a:t>
            </a:r>
            <a:r>
              <a:rPr lang="en-GB" dirty="0" err="1"/>
              <a:t>amser</a:t>
            </a:r>
            <a:r>
              <a:rPr lang="en-GB" dirty="0"/>
              <a:t> – </a:t>
            </a:r>
            <a:r>
              <a:rPr lang="en-GB" dirty="0" err="1"/>
              <a:t>neu</a:t>
            </a:r>
            <a:r>
              <a:rPr lang="en-GB" dirty="0"/>
              <a:t> </a:t>
            </a:r>
            <a:r>
              <a:rPr lang="en-GB" dirty="0" err="1"/>
              <a:t>hyd</a:t>
            </a:r>
            <a:r>
              <a:rPr lang="en-GB" dirty="0"/>
              <a:t> </a:t>
            </a:r>
            <a:r>
              <a:rPr lang="en-GB" dirty="0" err="1"/>
              <a:t>yn</a:t>
            </a:r>
            <a:r>
              <a:rPr lang="en-GB" dirty="0"/>
              <a:t> </a:t>
            </a:r>
            <a:r>
              <a:rPr lang="en-GB" dirty="0" err="1"/>
              <a:t>oed</a:t>
            </a:r>
            <a:r>
              <a:rPr lang="en-GB" dirty="0"/>
              <a:t> </a:t>
            </a:r>
            <a:r>
              <a:rPr lang="en-GB" dirty="0" err="1"/>
              <a:t>dros</a:t>
            </a:r>
            <a:r>
              <a:rPr lang="en-GB" dirty="0"/>
              <a:t> </a:t>
            </a:r>
            <a:r>
              <a:rPr lang="en-GB" dirty="0" err="1"/>
              <a:t>gyfnodau</a:t>
            </a:r>
            <a:r>
              <a:rPr lang="en-GB" dirty="0"/>
              <a:t> </a:t>
            </a:r>
            <a:r>
              <a:rPr lang="en-GB" dirty="0" err="1"/>
              <a:t>gweddol</a:t>
            </a:r>
            <a:r>
              <a:rPr lang="en-GB" dirty="0"/>
              <a:t> </a:t>
            </a:r>
            <a:r>
              <a:rPr lang="en-GB" dirty="0" err="1"/>
              <a:t>fyr</a:t>
            </a:r>
            <a:r>
              <a:rPr lang="en-GB" dirty="0"/>
              <a:t> </a:t>
            </a:r>
            <a:r>
              <a:rPr lang="en-GB" dirty="0" err="1"/>
              <a:t>os</a:t>
            </a:r>
            <a:r>
              <a:rPr lang="en-GB" dirty="0"/>
              <a:t> </a:t>
            </a:r>
            <a:r>
              <a:rPr lang="en-GB" dirty="0" err="1"/>
              <a:t>yw'n</a:t>
            </a:r>
            <a:r>
              <a:rPr lang="en-GB" dirty="0"/>
              <a:t> </a:t>
            </a:r>
            <a:r>
              <a:rPr lang="en-GB" dirty="0" err="1"/>
              <a:t>digwydd</a:t>
            </a:r>
            <a:r>
              <a:rPr lang="en-GB" dirty="0"/>
              <a:t> pan </a:t>
            </a:r>
            <a:r>
              <a:rPr lang="en-GB" dirty="0" err="1"/>
              <a:t>fo'r</a:t>
            </a:r>
            <a:r>
              <a:rPr lang="en-GB" dirty="0"/>
              <a:t> </a:t>
            </a:r>
            <a:r>
              <a:rPr lang="en-GB" dirty="0" err="1"/>
              <a:t>ymennydd</a:t>
            </a:r>
            <a:r>
              <a:rPr lang="en-GB" dirty="0"/>
              <a:t> </a:t>
            </a:r>
            <a:r>
              <a:rPr lang="en-GB" dirty="0" err="1"/>
              <a:t>yn</a:t>
            </a:r>
            <a:r>
              <a:rPr lang="en-GB" dirty="0"/>
              <a:t> </a:t>
            </a:r>
            <a:r>
              <a:rPr lang="en-GB" dirty="0" err="1"/>
              <a:t>agored</a:t>
            </a:r>
            <a:r>
              <a:rPr lang="en-GB" dirty="0"/>
              <a:t> </a:t>
            </a:r>
            <a:r>
              <a:rPr lang="en-GB" dirty="0" err="1"/>
              <a:t>iawn</a:t>
            </a:r>
            <a:r>
              <a:rPr lang="en-GB" dirty="0"/>
              <a:t> </a:t>
            </a:r>
            <a:r>
              <a:rPr lang="en-GB" dirty="0" err="1"/>
              <a:t>i</a:t>
            </a:r>
            <a:r>
              <a:rPr lang="en-GB" dirty="0"/>
              <a:t> </a:t>
            </a:r>
            <a:r>
              <a:rPr lang="en-GB" dirty="0" err="1"/>
              <a:t>niwed</a:t>
            </a:r>
            <a:r>
              <a:rPr lang="en-GB" dirty="0"/>
              <a:t> – </a:t>
            </a:r>
            <a:r>
              <a:rPr lang="en-GB" dirty="0" err="1"/>
              <a:t>er</a:t>
            </a:r>
            <a:r>
              <a:rPr lang="en-GB" dirty="0"/>
              <a:t> </a:t>
            </a:r>
            <a:r>
              <a:rPr lang="en-GB" dirty="0" err="1"/>
              <a:t>enghraifft</a:t>
            </a:r>
            <a:r>
              <a:rPr lang="en-GB" dirty="0"/>
              <a:t> </a:t>
            </a:r>
            <a:r>
              <a:rPr lang="en-GB" dirty="0" err="1"/>
              <a:t>yn</a:t>
            </a:r>
            <a:r>
              <a:rPr lang="en-GB" dirty="0"/>
              <a:t> y </a:t>
            </a:r>
            <a:r>
              <a:rPr lang="en-GB" dirty="0" err="1"/>
              <a:t>groth</a:t>
            </a:r>
            <a:r>
              <a:rPr lang="en-GB" dirty="0"/>
              <a:t> ac </a:t>
            </a:r>
            <a:r>
              <a:rPr lang="en-GB" dirty="0" err="1"/>
              <a:t>yn</a:t>
            </a:r>
            <a:r>
              <a:rPr lang="en-GB" dirty="0"/>
              <a:t> y </a:t>
            </a:r>
            <a:r>
              <a:rPr lang="en-GB" dirty="0" err="1"/>
              <a:t>blynyddoedd</a:t>
            </a:r>
            <a:r>
              <a:rPr lang="en-GB" dirty="0"/>
              <a:t> </a:t>
            </a:r>
            <a:r>
              <a:rPr lang="en-GB" dirty="0" err="1"/>
              <a:t>cynnar</a:t>
            </a:r>
            <a:r>
              <a:rPr lang="en-GB" dirty="0"/>
              <a:t> – </a:t>
            </a:r>
            <a:r>
              <a:rPr lang="en-GB" dirty="0" err="1"/>
              <a:t>yn</a:t>
            </a:r>
            <a:r>
              <a:rPr lang="en-GB" dirty="0"/>
              <a:t> </a:t>
            </a:r>
            <a:r>
              <a:rPr lang="en-GB" dirty="0" err="1"/>
              <a:t>gallu</a:t>
            </a:r>
            <a:r>
              <a:rPr lang="en-GB" dirty="0"/>
              <a:t> </a:t>
            </a:r>
            <a:r>
              <a:rPr lang="en-GB" dirty="0" err="1"/>
              <a:t>arwain</a:t>
            </a:r>
            <a:r>
              <a:rPr lang="en-GB" dirty="0"/>
              <a:t> at system </a:t>
            </a:r>
            <a:r>
              <a:rPr lang="en-GB" dirty="0" err="1"/>
              <a:t>ymateb</a:t>
            </a:r>
            <a:r>
              <a:rPr lang="en-GB" dirty="0"/>
              <a:t> </a:t>
            </a:r>
            <a:r>
              <a:rPr lang="en-GB" dirty="0" err="1"/>
              <a:t>wedi'i</a:t>
            </a:r>
            <a:r>
              <a:rPr lang="en-GB" dirty="0"/>
              <a:t> </a:t>
            </a:r>
            <a:r>
              <a:rPr lang="en-GB" dirty="0" err="1"/>
              <a:t>gamreoleiddio</a:t>
            </a:r>
            <a:r>
              <a:rPr lang="en-GB" dirty="0"/>
              <a:t> </a:t>
            </a:r>
            <a:r>
              <a:rPr lang="en-GB" dirty="0" err="1"/>
              <a:t>i</a:t>
            </a:r>
            <a:r>
              <a:rPr lang="en-GB" dirty="0"/>
              <a:t> </a:t>
            </a:r>
            <a:r>
              <a:rPr lang="en-GB" dirty="0" err="1"/>
              <a:t>straen</a:t>
            </a:r>
            <a:r>
              <a:rPr lang="en-GB" dirty="0"/>
              <a:t>   </a:t>
            </a:r>
          </a:p>
          <a:p>
            <a:endParaRPr lang="en-GB" dirty="0"/>
          </a:p>
          <a:p>
            <a:r>
              <a:rPr lang="en-GB" dirty="0"/>
              <a:t>Mae </a:t>
            </a:r>
            <a:r>
              <a:rPr lang="en-GB" dirty="0" err="1"/>
              <a:t>ymateb</a:t>
            </a:r>
            <a:r>
              <a:rPr lang="en-GB" dirty="0"/>
              <a:t> </a:t>
            </a:r>
            <a:r>
              <a:rPr lang="en-GB" dirty="0" err="1"/>
              <a:t>wedi'i</a:t>
            </a:r>
            <a:r>
              <a:rPr lang="en-GB" dirty="0"/>
              <a:t> </a:t>
            </a:r>
            <a:r>
              <a:rPr lang="en-GB" dirty="0" err="1"/>
              <a:t>gamreoleiddio</a:t>
            </a:r>
            <a:r>
              <a:rPr lang="en-GB" dirty="0"/>
              <a:t> </a:t>
            </a:r>
            <a:r>
              <a:rPr lang="en-GB" dirty="0" err="1"/>
              <a:t>i</a:t>
            </a:r>
            <a:r>
              <a:rPr lang="en-GB" dirty="0"/>
              <a:t> </a:t>
            </a:r>
            <a:r>
              <a:rPr lang="en-GB" dirty="0" err="1"/>
              <a:t>straen</a:t>
            </a:r>
            <a:r>
              <a:rPr lang="en-GB" dirty="0"/>
              <a:t> </a:t>
            </a:r>
            <a:r>
              <a:rPr lang="en-GB" dirty="0" err="1"/>
              <a:t>yn</a:t>
            </a:r>
            <a:r>
              <a:rPr lang="en-GB" dirty="0"/>
              <a:t> </a:t>
            </a:r>
            <a:r>
              <a:rPr lang="en-GB" dirty="0" err="1"/>
              <a:t>effeithio</a:t>
            </a:r>
            <a:r>
              <a:rPr lang="en-GB" dirty="0"/>
              <a:t> </a:t>
            </a:r>
            <a:r>
              <a:rPr lang="en-GB" dirty="0" err="1"/>
              <a:t>ar</a:t>
            </a:r>
            <a:r>
              <a:rPr lang="en-GB" dirty="0"/>
              <a:t> </a:t>
            </a:r>
            <a:r>
              <a:rPr lang="en-GB" dirty="0" err="1"/>
              <a:t>lawer</a:t>
            </a:r>
            <a:r>
              <a:rPr lang="en-GB" dirty="0"/>
              <a:t> o </a:t>
            </a:r>
            <a:r>
              <a:rPr lang="en-GB" dirty="0" err="1"/>
              <a:t>systemau'r</a:t>
            </a:r>
            <a:r>
              <a:rPr lang="en-GB" dirty="0"/>
              <a:t> </a:t>
            </a:r>
            <a:r>
              <a:rPr lang="en-GB" dirty="0" err="1"/>
              <a:t>corff</a:t>
            </a:r>
            <a:r>
              <a:rPr lang="en-GB" dirty="0"/>
              <a:t>, a dyna pam </a:t>
            </a:r>
            <a:r>
              <a:rPr lang="en-GB" dirty="0" err="1"/>
              <a:t>rydyn</a:t>
            </a:r>
            <a:r>
              <a:rPr lang="en-GB" dirty="0"/>
              <a:t> </a:t>
            </a:r>
            <a:r>
              <a:rPr lang="en-GB" dirty="0" err="1"/>
              <a:t>ni’n</a:t>
            </a:r>
            <a:r>
              <a:rPr lang="en-GB" dirty="0"/>
              <a:t> </a:t>
            </a:r>
            <a:r>
              <a:rPr lang="en-GB" dirty="0" err="1"/>
              <a:t>gweld</a:t>
            </a:r>
            <a:r>
              <a:rPr lang="en-GB" dirty="0"/>
              <a:t> </a:t>
            </a:r>
            <a:r>
              <a:rPr lang="en-GB" dirty="0" err="1"/>
              <a:t>lefelau</a:t>
            </a:r>
            <a:r>
              <a:rPr lang="en-GB" dirty="0"/>
              <a:t> </a:t>
            </a:r>
            <a:r>
              <a:rPr lang="en-GB" dirty="0" err="1"/>
              <a:t>uchel</a:t>
            </a:r>
            <a:r>
              <a:rPr lang="en-GB" dirty="0"/>
              <a:t> o </a:t>
            </a:r>
            <a:r>
              <a:rPr lang="en-GB" dirty="0" err="1"/>
              <a:t>amrywiaeth</a:t>
            </a:r>
            <a:r>
              <a:rPr lang="en-GB" dirty="0"/>
              <a:t> o </a:t>
            </a:r>
            <a:r>
              <a:rPr lang="en-GB" dirty="0" err="1"/>
              <a:t>gyflyrau</a:t>
            </a:r>
            <a:r>
              <a:rPr lang="en-GB" dirty="0"/>
              <a:t> </a:t>
            </a:r>
            <a:r>
              <a:rPr lang="en-GB" dirty="0" err="1"/>
              <a:t>mewn</a:t>
            </a:r>
            <a:r>
              <a:rPr lang="en-GB" dirty="0"/>
              <a:t> plant </a:t>
            </a:r>
            <a:r>
              <a:rPr lang="en-GB" dirty="0" err="1"/>
              <a:t>sydd</a:t>
            </a:r>
            <a:r>
              <a:rPr lang="en-GB" dirty="0"/>
              <a:t> </a:t>
            </a:r>
            <a:r>
              <a:rPr lang="en-GB" dirty="0" err="1"/>
              <a:t>wedi</a:t>
            </a:r>
            <a:r>
              <a:rPr lang="en-GB" dirty="0"/>
              <a:t> </a:t>
            </a:r>
            <a:r>
              <a:rPr lang="en-GB" dirty="0" err="1"/>
              <a:t>cael</a:t>
            </a:r>
            <a:r>
              <a:rPr lang="en-GB" dirty="0"/>
              <a:t> </a:t>
            </a:r>
            <a:r>
              <a:rPr lang="en-GB" dirty="0" err="1"/>
              <a:t>eu</a:t>
            </a:r>
            <a:r>
              <a:rPr lang="en-GB" dirty="0"/>
              <a:t> </a:t>
            </a:r>
            <a:r>
              <a:rPr lang="en-GB" dirty="0" err="1"/>
              <a:t>mabwysiadu</a:t>
            </a:r>
            <a:r>
              <a:rPr lang="en-GB" dirty="0"/>
              <a:t> </a:t>
            </a:r>
            <a:r>
              <a:rPr lang="en-GB" dirty="0" err="1"/>
              <a:t>oherwydd</a:t>
            </a:r>
            <a:r>
              <a:rPr lang="en-GB" dirty="0"/>
              <a:t> bod </a:t>
            </a:r>
            <a:r>
              <a:rPr lang="en-GB" dirty="0" err="1"/>
              <a:t>pethau</a:t>
            </a:r>
            <a:r>
              <a:rPr lang="en-GB" dirty="0"/>
              <a:t> </a:t>
            </a:r>
            <a:r>
              <a:rPr lang="en-GB" dirty="0" err="1"/>
              <a:t>gwael</a:t>
            </a:r>
            <a:r>
              <a:rPr lang="en-GB" dirty="0"/>
              <a:t> </a:t>
            </a:r>
            <a:r>
              <a:rPr lang="en-GB" dirty="0" err="1"/>
              <a:t>yn</a:t>
            </a:r>
            <a:r>
              <a:rPr lang="en-GB" dirty="0"/>
              <a:t> </a:t>
            </a:r>
            <a:r>
              <a:rPr lang="en-GB" dirty="0" err="1"/>
              <a:t>digwydd</a:t>
            </a:r>
            <a:r>
              <a:rPr lang="en-GB" dirty="0"/>
              <a:t> </a:t>
            </a:r>
            <a:r>
              <a:rPr lang="en-GB" dirty="0" err="1"/>
              <a:t>iddyn</a:t>
            </a:r>
            <a:r>
              <a:rPr lang="en-GB" dirty="0"/>
              <a:t> </a:t>
            </a:r>
            <a:r>
              <a:rPr lang="en-GB" dirty="0" err="1"/>
              <a:t>nhw</a:t>
            </a:r>
            <a:r>
              <a:rPr lang="en-GB" dirty="0"/>
              <a:t> </a:t>
            </a:r>
            <a:r>
              <a:rPr lang="en-GB" dirty="0" err="1"/>
              <a:t>yn</a:t>
            </a:r>
            <a:r>
              <a:rPr lang="en-GB" dirty="0"/>
              <a:t> </a:t>
            </a:r>
            <a:r>
              <a:rPr lang="en-GB" dirty="0" err="1"/>
              <a:t>ystod</a:t>
            </a:r>
            <a:r>
              <a:rPr lang="en-GB" dirty="0"/>
              <a:t> </a:t>
            </a:r>
            <a:r>
              <a:rPr lang="en-GB" dirty="0" err="1"/>
              <a:t>eu</a:t>
            </a:r>
            <a:r>
              <a:rPr lang="en-GB" dirty="0"/>
              <a:t> </a:t>
            </a:r>
            <a:r>
              <a:rPr lang="en-GB" dirty="0" err="1"/>
              <a:t>plentyndod</a:t>
            </a:r>
            <a:r>
              <a:rPr lang="en-GB" dirty="0"/>
              <a:t>. </a:t>
            </a:r>
          </a:p>
          <a:p>
            <a:endParaRPr lang="en-GB" dirty="0"/>
          </a:p>
          <a:p>
            <a:r>
              <a:rPr lang="en-GB" dirty="0" err="1"/>
              <a:t>Rydym</a:t>
            </a:r>
            <a:r>
              <a:rPr lang="en-GB" dirty="0"/>
              <a:t> </a:t>
            </a:r>
            <a:r>
              <a:rPr lang="en-GB" dirty="0" err="1"/>
              <a:t>yn</a:t>
            </a:r>
            <a:r>
              <a:rPr lang="en-GB" dirty="0"/>
              <a:t> </a:t>
            </a:r>
            <a:r>
              <a:rPr lang="en-GB" dirty="0" err="1"/>
              <a:t>gweld</a:t>
            </a:r>
            <a:r>
              <a:rPr lang="en-GB" dirty="0"/>
              <a:t> y </a:t>
            </a:r>
            <a:r>
              <a:rPr lang="en-GB" dirty="0" err="1"/>
              <a:t>cyflyrau</a:t>
            </a:r>
            <a:r>
              <a:rPr lang="en-GB" dirty="0"/>
              <a:t> </a:t>
            </a:r>
            <a:r>
              <a:rPr lang="en-GB" dirty="0" err="1"/>
              <a:t>canlynol</a:t>
            </a:r>
            <a:r>
              <a:rPr lang="en-GB" dirty="0"/>
              <a:t> </a:t>
            </a:r>
            <a:r>
              <a:rPr lang="en-GB" dirty="0" err="1"/>
              <a:t>yn</a:t>
            </a:r>
            <a:r>
              <a:rPr lang="en-GB" dirty="0"/>
              <a:t> </a:t>
            </a:r>
            <a:r>
              <a:rPr lang="en-GB" dirty="0" err="1"/>
              <a:t>digwydd</a:t>
            </a:r>
            <a:r>
              <a:rPr lang="en-GB" dirty="0"/>
              <a:t> </a:t>
            </a:r>
            <a:r>
              <a:rPr lang="en-GB" dirty="0" err="1"/>
              <a:t>yn</a:t>
            </a:r>
            <a:r>
              <a:rPr lang="en-GB" dirty="0"/>
              <a:t> </a:t>
            </a:r>
            <a:r>
              <a:rPr lang="en-GB" dirty="0" err="1"/>
              <a:t>llawer</a:t>
            </a:r>
            <a:r>
              <a:rPr lang="en-GB" dirty="0"/>
              <a:t> </a:t>
            </a:r>
            <a:r>
              <a:rPr lang="en-GB" dirty="0" err="1"/>
              <a:t>amlach</a:t>
            </a:r>
            <a:r>
              <a:rPr lang="en-GB" dirty="0"/>
              <a:t>: </a:t>
            </a:r>
            <a:r>
              <a:rPr lang="en-GB" dirty="0" err="1"/>
              <a:t>Anhwylder</a:t>
            </a:r>
            <a:r>
              <a:rPr lang="en-GB" dirty="0"/>
              <a:t> y </a:t>
            </a:r>
            <a:r>
              <a:rPr lang="en-GB" dirty="0" err="1"/>
              <a:t>sbectrwm</a:t>
            </a:r>
            <a:r>
              <a:rPr lang="en-GB" dirty="0"/>
              <a:t> </a:t>
            </a:r>
            <a:r>
              <a:rPr lang="en-GB" dirty="0" err="1"/>
              <a:t>awtistiaeth</a:t>
            </a:r>
            <a:r>
              <a:rPr lang="en-GB" dirty="0"/>
              <a:t>, </a:t>
            </a:r>
            <a:r>
              <a:rPr lang="en-GB" dirty="0" err="1"/>
              <a:t>Anhwylder</a:t>
            </a:r>
            <a:r>
              <a:rPr lang="en-GB" dirty="0"/>
              <a:t> </a:t>
            </a:r>
            <a:r>
              <a:rPr lang="en-GB" dirty="0" err="1"/>
              <a:t>Diffyg</a:t>
            </a:r>
            <a:r>
              <a:rPr lang="en-GB" dirty="0"/>
              <a:t> </a:t>
            </a:r>
            <a:r>
              <a:rPr lang="en-GB" dirty="0" err="1"/>
              <a:t>Canolbwyntio</a:t>
            </a:r>
            <a:r>
              <a:rPr lang="en-GB" dirty="0"/>
              <a:t> a </a:t>
            </a:r>
            <a:r>
              <a:rPr lang="en-GB" dirty="0" err="1"/>
              <a:t>Gorfywiogrwydd</a:t>
            </a:r>
            <a:r>
              <a:rPr lang="en-GB" dirty="0"/>
              <a:t>, </a:t>
            </a:r>
            <a:r>
              <a:rPr lang="en-GB" dirty="0" err="1"/>
              <a:t>Anhwylderau</a:t>
            </a:r>
            <a:r>
              <a:rPr lang="en-GB" dirty="0"/>
              <a:t> </a:t>
            </a:r>
            <a:r>
              <a:rPr lang="en-GB" dirty="0" err="1"/>
              <a:t>Ymlyniad</a:t>
            </a:r>
            <a:r>
              <a:rPr lang="en-GB" dirty="0"/>
              <a:t>, </a:t>
            </a:r>
            <a:r>
              <a:rPr lang="en-GB" dirty="0" err="1"/>
              <a:t>anhwylderau</a:t>
            </a:r>
            <a:r>
              <a:rPr lang="en-GB" dirty="0"/>
              <a:t> </a:t>
            </a:r>
            <a:r>
              <a:rPr lang="en-GB" dirty="0" err="1"/>
              <a:t>Prosesu</a:t>
            </a:r>
            <a:r>
              <a:rPr lang="en-GB" dirty="0"/>
              <a:t> </a:t>
            </a:r>
            <a:r>
              <a:rPr lang="en-GB" dirty="0" err="1"/>
              <a:t>Synhwyraidd</a:t>
            </a:r>
            <a:r>
              <a:rPr lang="en-GB" dirty="0"/>
              <a:t>, </a:t>
            </a:r>
            <a:r>
              <a:rPr lang="en-GB" dirty="0" err="1"/>
              <a:t>sgiliau</a:t>
            </a:r>
            <a:r>
              <a:rPr lang="en-GB" dirty="0"/>
              <a:t> </a:t>
            </a:r>
            <a:r>
              <a:rPr lang="en-GB" dirty="0" err="1"/>
              <a:t>cymdeithasol</a:t>
            </a:r>
            <a:r>
              <a:rPr lang="en-GB" dirty="0"/>
              <a:t> ac </a:t>
            </a:r>
            <a:r>
              <a:rPr lang="en-GB" dirty="0" err="1"/>
              <a:t>emosiynol</a:t>
            </a:r>
            <a:r>
              <a:rPr lang="en-GB" dirty="0"/>
              <a:t> </a:t>
            </a:r>
            <a:r>
              <a:rPr lang="en-GB" dirty="0" err="1"/>
              <a:t>gwael</a:t>
            </a:r>
            <a:r>
              <a:rPr lang="en-GB" dirty="0"/>
              <a:t> ac </a:t>
            </a:r>
            <a:r>
              <a:rPr lang="en-GB" dirty="0" err="1"/>
              <a:t>oedi</a:t>
            </a:r>
            <a:r>
              <a:rPr lang="en-GB" dirty="0"/>
              <a:t> </a:t>
            </a:r>
            <a:r>
              <a:rPr lang="en-GB" dirty="0" err="1"/>
              <a:t>datblygiadol</a:t>
            </a:r>
            <a:r>
              <a:rPr lang="en-GB" dirty="0"/>
              <a:t>.  Tan </a:t>
            </a:r>
            <a:r>
              <a:rPr lang="en-GB" dirty="0" err="1"/>
              <a:t>yn</a:t>
            </a:r>
            <a:r>
              <a:rPr lang="en-GB" dirty="0"/>
              <a:t> </a:t>
            </a:r>
            <a:r>
              <a:rPr lang="en-GB" dirty="0" err="1"/>
              <a:t>ddiweddar</a:t>
            </a:r>
            <a:r>
              <a:rPr lang="en-GB" dirty="0"/>
              <a:t>, </a:t>
            </a:r>
            <a:r>
              <a:rPr lang="en-GB" dirty="0" err="1"/>
              <a:t>roedd</a:t>
            </a:r>
            <a:r>
              <a:rPr lang="en-GB" dirty="0"/>
              <a:t> y </a:t>
            </a:r>
            <a:r>
              <a:rPr lang="en-GB" dirty="0" err="1"/>
              <a:t>cyflyfrau</a:t>
            </a:r>
            <a:r>
              <a:rPr lang="en-GB" dirty="0"/>
              <a:t> </a:t>
            </a:r>
            <a:r>
              <a:rPr lang="en-GB" dirty="0" err="1"/>
              <a:t>hyn</a:t>
            </a:r>
            <a:r>
              <a:rPr lang="en-GB" dirty="0"/>
              <a:t> </a:t>
            </a:r>
            <a:r>
              <a:rPr lang="en-GB" dirty="0" err="1"/>
              <a:t>yn</a:t>
            </a:r>
            <a:r>
              <a:rPr lang="en-GB" dirty="0"/>
              <a:t> </a:t>
            </a:r>
            <a:r>
              <a:rPr lang="en-GB" dirty="0" err="1"/>
              <a:t>cael</a:t>
            </a:r>
            <a:r>
              <a:rPr lang="en-GB" dirty="0"/>
              <a:t> </a:t>
            </a:r>
            <a:r>
              <a:rPr lang="en-GB" dirty="0" err="1"/>
              <a:t>eu</a:t>
            </a:r>
            <a:r>
              <a:rPr lang="en-GB" dirty="0"/>
              <a:t> </a:t>
            </a:r>
            <a:r>
              <a:rPr lang="en-GB" dirty="0" err="1"/>
              <a:t>nodi</a:t>
            </a:r>
            <a:r>
              <a:rPr lang="en-GB" dirty="0"/>
              <a:t> </a:t>
            </a:r>
            <a:r>
              <a:rPr lang="en-GB" dirty="0" err="1"/>
              <a:t>a'u</a:t>
            </a:r>
            <a:r>
              <a:rPr lang="en-GB" dirty="0"/>
              <a:t> </a:t>
            </a:r>
            <a:r>
              <a:rPr lang="en-GB" dirty="0" err="1"/>
              <a:t>diagnosio</a:t>
            </a:r>
            <a:r>
              <a:rPr lang="en-GB" dirty="0"/>
              <a:t> </a:t>
            </a:r>
            <a:r>
              <a:rPr lang="en-GB" dirty="0" err="1"/>
              <a:t>fel</a:t>
            </a:r>
            <a:r>
              <a:rPr lang="en-GB" dirty="0"/>
              <a:t> </a:t>
            </a:r>
            <a:r>
              <a:rPr lang="en-GB" dirty="0" err="1"/>
              <a:t>cyflyrau</a:t>
            </a:r>
            <a:r>
              <a:rPr lang="en-GB" dirty="0"/>
              <a:t> </a:t>
            </a:r>
            <a:r>
              <a:rPr lang="en-GB" dirty="0" err="1"/>
              <a:t>digyswllt</a:t>
            </a:r>
            <a:r>
              <a:rPr lang="en-GB" dirty="0"/>
              <a:t> </a:t>
            </a:r>
            <a:r>
              <a:rPr lang="en-GB" dirty="0" err="1"/>
              <a:t>ond</a:t>
            </a:r>
            <a:r>
              <a:rPr lang="en-GB" dirty="0"/>
              <a:t> </a:t>
            </a:r>
            <a:r>
              <a:rPr lang="en-GB" dirty="0" err="1"/>
              <a:t>mae</a:t>
            </a:r>
            <a:r>
              <a:rPr lang="en-GB" dirty="0"/>
              <a:t> </a:t>
            </a:r>
            <a:r>
              <a:rPr lang="en-GB" dirty="0" err="1"/>
              <a:t>gwaith</a:t>
            </a:r>
            <a:r>
              <a:rPr lang="en-GB" dirty="0"/>
              <a:t> Dr Nadine Burke Harris ac </a:t>
            </a:r>
            <a:r>
              <a:rPr lang="en-GB" dirty="0" err="1"/>
              <a:t>eraill</a:t>
            </a:r>
            <a:r>
              <a:rPr lang="en-GB" dirty="0"/>
              <a:t> </a:t>
            </a:r>
            <a:r>
              <a:rPr lang="en-GB" dirty="0" err="1"/>
              <a:t>dros</a:t>
            </a:r>
            <a:r>
              <a:rPr lang="en-GB" dirty="0"/>
              <a:t> y 6 </a:t>
            </a:r>
            <a:r>
              <a:rPr lang="en-GB" dirty="0" err="1"/>
              <a:t>mlynedd</a:t>
            </a:r>
            <a:r>
              <a:rPr lang="en-GB" dirty="0"/>
              <a:t> </a:t>
            </a:r>
            <a:r>
              <a:rPr lang="en-GB" dirty="0" err="1"/>
              <a:t>diwethaf</a:t>
            </a:r>
            <a:r>
              <a:rPr lang="en-GB" dirty="0"/>
              <a:t> </a:t>
            </a:r>
            <a:r>
              <a:rPr lang="en-GB" dirty="0" err="1"/>
              <a:t>wedi</a:t>
            </a:r>
            <a:r>
              <a:rPr lang="en-GB" dirty="0"/>
              <a:t> </a:t>
            </a:r>
            <a:r>
              <a:rPr lang="en-GB" dirty="0" err="1"/>
              <a:t>ein</a:t>
            </a:r>
            <a:r>
              <a:rPr lang="en-GB" dirty="0"/>
              <a:t> </a:t>
            </a:r>
            <a:r>
              <a:rPr lang="en-GB" dirty="0" err="1"/>
              <a:t>galluogi</a:t>
            </a:r>
            <a:r>
              <a:rPr lang="en-GB" dirty="0"/>
              <a:t> </a:t>
            </a:r>
            <a:r>
              <a:rPr lang="en-GB" dirty="0" err="1"/>
              <a:t>i</a:t>
            </a:r>
            <a:r>
              <a:rPr lang="en-GB" dirty="0"/>
              <a:t> weld bod </a:t>
            </a:r>
            <a:r>
              <a:rPr lang="en-GB" dirty="0" err="1"/>
              <a:t>pob</a:t>
            </a:r>
            <a:r>
              <a:rPr lang="en-GB" dirty="0"/>
              <a:t> un </a:t>
            </a:r>
            <a:r>
              <a:rPr lang="en-GB" dirty="0" err="1"/>
              <a:t>ohonynt</a:t>
            </a:r>
            <a:r>
              <a:rPr lang="en-GB" dirty="0"/>
              <a:t> </a:t>
            </a:r>
            <a:r>
              <a:rPr lang="en-GB" dirty="0" err="1"/>
              <a:t>yn</a:t>
            </a:r>
            <a:r>
              <a:rPr lang="en-GB" dirty="0"/>
              <a:t> </a:t>
            </a:r>
            <a:r>
              <a:rPr lang="en-GB" dirty="0" err="1"/>
              <a:t>gysylltiedig</a:t>
            </a:r>
            <a:r>
              <a:rPr lang="en-GB" dirty="0"/>
              <a:t> ac </a:t>
            </a:r>
            <a:r>
              <a:rPr lang="en-GB" dirty="0" err="1"/>
              <a:t>yn</a:t>
            </a:r>
            <a:r>
              <a:rPr lang="en-GB" dirty="0"/>
              <a:t> </a:t>
            </a:r>
            <a:r>
              <a:rPr lang="en-GB" dirty="0" err="1"/>
              <a:t>llifo</a:t>
            </a:r>
            <a:r>
              <a:rPr lang="en-GB" dirty="0"/>
              <a:t> o </a:t>
            </a:r>
            <a:r>
              <a:rPr lang="en-GB" dirty="0" err="1"/>
              <a:t>effaith</a:t>
            </a:r>
            <a:r>
              <a:rPr lang="en-GB" dirty="0"/>
              <a:t> </a:t>
            </a:r>
            <a:r>
              <a:rPr lang="en-GB" dirty="0" err="1"/>
              <a:t>straen</a:t>
            </a:r>
            <a:r>
              <a:rPr lang="en-GB" dirty="0"/>
              <a:t> </a:t>
            </a:r>
            <a:r>
              <a:rPr lang="en-GB" dirty="0" err="1"/>
              <a:t>gwenwynig</a:t>
            </a:r>
            <a:r>
              <a:rPr lang="en-GB" dirty="0"/>
              <a:t> </a:t>
            </a:r>
            <a:r>
              <a:rPr lang="en-GB" dirty="0" err="1"/>
              <a:t>yn</a:t>
            </a:r>
            <a:r>
              <a:rPr lang="en-GB" dirty="0"/>
              <a:t> </a:t>
            </a:r>
            <a:r>
              <a:rPr lang="en-GB" dirty="0" err="1"/>
              <a:t>gynnar</a:t>
            </a:r>
            <a:r>
              <a:rPr lang="en-GB" dirty="0"/>
              <a:t> </a:t>
            </a:r>
            <a:r>
              <a:rPr lang="en-GB" dirty="0" err="1"/>
              <a:t>sy'n</a:t>
            </a:r>
            <a:r>
              <a:rPr lang="en-GB" dirty="0"/>
              <a:t> </a:t>
            </a:r>
            <a:r>
              <a:rPr lang="en-GB" dirty="0" err="1"/>
              <a:t>arwain</a:t>
            </a:r>
            <a:r>
              <a:rPr lang="en-GB" dirty="0"/>
              <a:t> at system </a:t>
            </a:r>
            <a:r>
              <a:rPr lang="en-GB" dirty="0" err="1"/>
              <a:t>ymateb</a:t>
            </a:r>
            <a:r>
              <a:rPr lang="en-GB" dirty="0"/>
              <a:t> </a:t>
            </a:r>
            <a:r>
              <a:rPr lang="en-GB" dirty="0" err="1"/>
              <a:t>wedi'i</a:t>
            </a:r>
            <a:r>
              <a:rPr lang="en-GB" dirty="0"/>
              <a:t> </a:t>
            </a:r>
            <a:r>
              <a:rPr lang="en-GB" dirty="0" err="1"/>
              <a:t>gamreoleiddio</a:t>
            </a:r>
            <a:r>
              <a:rPr lang="en-GB" dirty="0"/>
              <a:t> </a:t>
            </a:r>
            <a:r>
              <a:rPr lang="en-GB" dirty="0" err="1"/>
              <a:t>i</a:t>
            </a:r>
            <a:r>
              <a:rPr lang="en-GB" dirty="0"/>
              <a:t> </a:t>
            </a:r>
            <a:r>
              <a:rPr lang="en-GB" dirty="0" err="1"/>
              <a:t>straen</a:t>
            </a:r>
            <a:r>
              <a:rPr lang="en-GB" dirty="0"/>
              <a:t> </a:t>
            </a:r>
            <a:r>
              <a:rPr lang="en-GB" dirty="0" err="1"/>
              <a:t>yn</a:t>
            </a:r>
            <a:r>
              <a:rPr lang="en-GB" dirty="0"/>
              <a:t> </a:t>
            </a:r>
            <a:r>
              <a:rPr lang="en-GB" dirty="0" err="1"/>
              <a:t>yr</a:t>
            </a:r>
            <a:r>
              <a:rPr lang="en-GB" dirty="0"/>
              <a:t> </a:t>
            </a:r>
            <a:r>
              <a:rPr lang="en-GB" dirty="0" err="1"/>
              <a:t>ymennydd</a:t>
            </a:r>
            <a:r>
              <a:rPr lang="en-GB" dirty="0"/>
              <a:t> </a:t>
            </a:r>
            <a:r>
              <a:rPr lang="en-GB" dirty="0" err="1"/>
              <a:t>a'r</a:t>
            </a:r>
            <a:r>
              <a:rPr lang="en-GB" dirty="0"/>
              <a:t> </a:t>
            </a:r>
            <a:r>
              <a:rPr lang="en-GB" dirty="0" err="1"/>
              <a:t>corff</a:t>
            </a:r>
            <a:r>
              <a:rPr lang="en-GB" dirty="0"/>
              <a:t>.  </a:t>
            </a:r>
          </a:p>
          <a:p>
            <a:endParaRPr lang="en-GB" dirty="0"/>
          </a:p>
          <a:p>
            <a:r>
              <a:rPr lang="en-GB" dirty="0"/>
              <a:t>Mae </a:t>
            </a:r>
            <a:r>
              <a:rPr lang="en-GB" dirty="0" err="1"/>
              <a:t>hyn</a:t>
            </a:r>
            <a:r>
              <a:rPr lang="en-GB" dirty="0"/>
              <a:t> </a:t>
            </a:r>
            <a:r>
              <a:rPr lang="en-GB" dirty="0" err="1"/>
              <a:t>yn</a:t>
            </a:r>
            <a:r>
              <a:rPr lang="en-GB" dirty="0"/>
              <a:t> </a:t>
            </a:r>
            <a:r>
              <a:rPr lang="en-GB" dirty="0" err="1"/>
              <a:t>gymhleth</a:t>
            </a:r>
            <a:r>
              <a:rPr lang="en-GB" dirty="0"/>
              <a:t> </a:t>
            </a:r>
            <a:r>
              <a:rPr lang="en-GB" dirty="0" err="1"/>
              <a:t>ond</a:t>
            </a:r>
            <a:r>
              <a:rPr lang="en-GB" dirty="0"/>
              <a:t> </a:t>
            </a:r>
            <a:r>
              <a:rPr lang="en-GB" dirty="0" err="1"/>
              <a:t>os</a:t>
            </a:r>
            <a:r>
              <a:rPr lang="en-GB" dirty="0"/>
              <a:t> </a:t>
            </a:r>
            <a:r>
              <a:rPr lang="en-GB" dirty="0" err="1"/>
              <a:t>oes</a:t>
            </a:r>
            <a:r>
              <a:rPr lang="en-GB" dirty="0"/>
              <a:t> </a:t>
            </a:r>
            <a:r>
              <a:rPr lang="en-GB" dirty="0" err="1"/>
              <a:t>gennych</a:t>
            </a:r>
            <a:r>
              <a:rPr lang="en-GB" dirty="0"/>
              <a:t> </a:t>
            </a:r>
            <a:r>
              <a:rPr lang="en-GB" dirty="0" err="1"/>
              <a:t>ddiddordeb</a:t>
            </a:r>
            <a:r>
              <a:rPr lang="en-GB" dirty="0"/>
              <a:t> </a:t>
            </a:r>
            <a:r>
              <a:rPr lang="en-GB" dirty="0" err="1"/>
              <a:t>mewn</a:t>
            </a:r>
            <a:r>
              <a:rPr lang="en-GB" dirty="0"/>
              <a:t> </a:t>
            </a:r>
            <a:r>
              <a:rPr lang="en-GB" dirty="0" err="1"/>
              <a:t>dysgu</a:t>
            </a:r>
            <a:r>
              <a:rPr lang="en-GB" dirty="0"/>
              <a:t> </a:t>
            </a:r>
            <a:r>
              <a:rPr lang="en-GB" dirty="0" err="1"/>
              <a:t>mwy</a:t>
            </a:r>
            <a:r>
              <a:rPr lang="en-GB" dirty="0"/>
              <a:t>, </a:t>
            </a:r>
            <a:r>
              <a:rPr lang="en-GB" dirty="0" err="1"/>
              <a:t>rydym</a:t>
            </a:r>
            <a:r>
              <a:rPr lang="en-GB" dirty="0"/>
              <a:t> </a:t>
            </a:r>
            <a:r>
              <a:rPr lang="en-GB" dirty="0" err="1"/>
              <a:t>yn</a:t>
            </a:r>
            <a:r>
              <a:rPr lang="en-GB" dirty="0"/>
              <a:t> </a:t>
            </a:r>
            <a:r>
              <a:rPr lang="en-GB" dirty="0" err="1"/>
              <a:t>argymell</a:t>
            </a:r>
            <a:r>
              <a:rPr lang="en-GB" dirty="0"/>
              <a:t> </a:t>
            </a:r>
            <a:r>
              <a:rPr lang="en-GB" dirty="0" err="1"/>
              <a:t>eich</a:t>
            </a:r>
            <a:r>
              <a:rPr lang="en-GB" dirty="0"/>
              <a:t> bod </a:t>
            </a:r>
            <a:r>
              <a:rPr lang="en-GB" dirty="0" err="1"/>
              <a:t>yn</a:t>
            </a:r>
            <a:r>
              <a:rPr lang="en-GB" dirty="0"/>
              <a:t> </a:t>
            </a:r>
            <a:r>
              <a:rPr lang="en-GB" dirty="0" err="1"/>
              <a:t>gwylio'r</a:t>
            </a:r>
            <a:r>
              <a:rPr lang="en-GB" dirty="0"/>
              <a:t> </a:t>
            </a:r>
            <a:r>
              <a:rPr lang="en-GB" dirty="0" err="1"/>
              <a:t>sgwrs</a:t>
            </a:r>
            <a:r>
              <a:rPr lang="en-GB" dirty="0"/>
              <a:t> TED hon </a:t>
            </a:r>
            <a:r>
              <a:rPr lang="en-GB" dirty="0" err="1"/>
              <a:t>neu'n</a:t>
            </a:r>
            <a:r>
              <a:rPr lang="en-GB" dirty="0"/>
              <a:t> </a:t>
            </a:r>
            <a:r>
              <a:rPr lang="en-GB" dirty="0" err="1"/>
              <a:t>darllen</a:t>
            </a:r>
            <a:r>
              <a:rPr lang="en-GB" dirty="0"/>
              <a:t> The Deepest Well </a:t>
            </a:r>
            <a:r>
              <a:rPr lang="en-GB" dirty="0" err="1"/>
              <a:t>gan</a:t>
            </a:r>
            <a:r>
              <a:rPr lang="en-GB" dirty="0"/>
              <a:t> Nadine Burke Harris. </a:t>
            </a:r>
          </a:p>
          <a:p>
            <a:endParaRPr lang="en-GB" dirty="0"/>
          </a:p>
          <a:p>
            <a:r>
              <a:rPr lang="en-GB" dirty="0"/>
              <a:t>https://www.ted.com/talks/nadine_burke_harris_how_childhood_trauma_affects_health_across_a_lifetime  </a:t>
            </a:r>
          </a:p>
          <a:p>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8</a:t>
            </a:fld>
            <a:endParaRPr lang="en-GB"/>
          </a:p>
        </p:txBody>
      </p:sp>
    </p:spTree>
    <p:extLst>
      <p:ext uri="{BB962C8B-B14F-4D97-AF65-F5344CB8AC3E}">
        <p14:creationId xmlns:p14="http://schemas.microsoft.com/office/powerpoint/2010/main" val="359762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Mae </a:t>
            </a:r>
            <a:r>
              <a:rPr lang="en-GB" dirty="0" err="1"/>
              <a:t>llawer</a:t>
            </a:r>
            <a:r>
              <a:rPr lang="en-GB" dirty="0"/>
              <a:t> o </a:t>
            </a:r>
            <a:r>
              <a:rPr lang="en-GB" dirty="0" err="1"/>
              <a:t>adnoddau</a:t>
            </a:r>
            <a:r>
              <a:rPr lang="en-GB" dirty="0"/>
              <a:t> o </a:t>
            </a:r>
            <a:r>
              <a:rPr lang="en-GB" dirty="0" err="1"/>
              <a:t>gwmpas</a:t>
            </a:r>
            <a:r>
              <a:rPr lang="en-GB" dirty="0"/>
              <a:t> </a:t>
            </a:r>
            <a:r>
              <a:rPr lang="en-GB" dirty="0" err="1"/>
              <a:t>sy'n</a:t>
            </a:r>
            <a:r>
              <a:rPr lang="en-GB" dirty="0"/>
              <a:t> </a:t>
            </a:r>
            <a:r>
              <a:rPr lang="en-GB" dirty="0" err="1"/>
              <a:t>rhoi'r</a:t>
            </a:r>
            <a:r>
              <a:rPr lang="en-GB" dirty="0"/>
              <a:t> </a:t>
            </a:r>
            <a:r>
              <a:rPr lang="en-GB" dirty="0" err="1"/>
              <a:t>amser</a:t>
            </a:r>
            <a:r>
              <a:rPr lang="en-GB" dirty="0"/>
              <a:t> </a:t>
            </a:r>
            <a:r>
              <a:rPr lang="en-GB" dirty="0" err="1"/>
              <a:t>cyfartalog</a:t>
            </a:r>
            <a:r>
              <a:rPr lang="en-GB" dirty="0"/>
              <a:t> y gall plant </a:t>
            </a:r>
            <a:r>
              <a:rPr lang="en-GB" dirty="0" err="1"/>
              <a:t>wneud</a:t>
            </a:r>
            <a:r>
              <a:rPr lang="en-GB" dirty="0"/>
              <a:t> </a:t>
            </a:r>
            <a:r>
              <a:rPr lang="en-GB" dirty="0" err="1"/>
              <a:t>tasgau</a:t>
            </a:r>
            <a:r>
              <a:rPr lang="en-GB" dirty="0"/>
              <a:t> </a:t>
            </a:r>
            <a:r>
              <a:rPr lang="en-GB" dirty="0" err="1"/>
              <a:t>corfforol</a:t>
            </a:r>
            <a:r>
              <a:rPr lang="en-GB" dirty="0"/>
              <a:t> </a:t>
            </a:r>
            <a:r>
              <a:rPr lang="en-GB" dirty="0" err="1"/>
              <a:t>amrywiol</a:t>
            </a:r>
            <a:r>
              <a:rPr lang="en-GB" dirty="0"/>
              <a:t>.  </a:t>
            </a:r>
            <a:r>
              <a:rPr lang="en-GB" dirty="0" err="1"/>
              <a:t>Maen</a:t>
            </a:r>
            <a:r>
              <a:rPr lang="en-GB" dirty="0"/>
              <a:t> </a:t>
            </a:r>
            <a:r>
              <a:rPr lang="en-GB" dirty="0" err="1"/>
              <a:t>nhw’n</a:t>
            </a:r>
            <a:r>
              <a:rPr lang="en-GB" dirty="0"/>
              <a:t> </a:t>
            </a:r>
            <a:r>
              <a:rPr lang="en-GB" dirty="0" err="1"/>
              <a:t>gyfartaleddau</a:t>
            </a:r>
            <a:r>
              <a:rPr lang="en-GB" dirty="0"/>
              <a:t> ac </a:t>
            </a:r>
            <a:r>
              <a:rPr lang="en-GB" dirty="0" err="1"/>
              <a:t>ni</a:t>
            </a:r>
            <a:r>
              <a:rPr lang="en-GB" dirty="0"/>
              <a:t> </a:t>
            </a:r>
            <a:r>
              <a:rPr lang="en-GB" dirty="0" err="1"/>
              <a:t>ddylem</a:t>
            </a:r>
            <a:r>
              <a:rPr lang="en-GB" dirty="0"/>
              <a:t> </a:t>
            </a:r>
            <a:r>
              <a:rPr lang="en-GB" dirty="0" err="1"/>
              <a:t>boeni'n</a:t>
            </a:r>
            <a:r>
              <a:rPr lang="en-GB" dirty="0"/>
              <a:t> </a:t>
            </a:r>
            <a:r>
              <a:rPr lang="en-GB" dirty="0" err="1"/>
              <a:t>ormodol</a:t>
            </a:r>
            <a:r>
              <a:rPr lang="en-GB" dirty="0"/>
              <a:t> </a:t>
            </a:r>
            <a:r>
              <a:rPr lang="en-GB" dirty="0" err="1"/>
              <a:t>amdanynt</a:t>
            </a:r>
            <a:r>
              <a:rPr lang="en-GB" dirty="0"/>
              <a:t>.  </a:t>
            </a:r>
            <a:r>
              <a:rPr lang="en-GB" dirty="0" err="1"/>
              <a:t>Os</a:t>
            </a:r>
            <a:r>
              <a:rPr lang="en-GB" dirty="0"/>
              <a:t> </a:t>
            </a:r>
            <a:r>
              <a:rPr lang="en-GB" dirty="0" err="1"/>
              <a:t>ydych</a:t>
            </a:r>
            <a:r>
              <a:rPr lang="en-GB" dirty="0"/>
              <a:t> </a:t>
            </a:r>
            <a:r>
              <a:rPr lang="en-GB" dirty="0" err="1"/>
              <a:t>yn</a:t>
            </a:r>
            <a:r>
              <a:rPr lang="en-GB" dirty="0"/>
              <a:t> </a:t>
            </a:r>
            <a:r>
              <a:rPr lang="en-GB" dirty="0" err="1"/>
              <a:t>pryderu</a:t>
            </a:r>
            <a:r>
              <a:rPr lang="en-GB" dirty="0"/>
              <a:t> </a:t>
            </a:r>
            <a:r>
              <a:rPr lang="en-GB" dirty="0" err="1"/>
              <a:t>siaradwch</a:t>
            </a:r>
            <a:r>
              <a:rPr lang="en-GB" dirty="0"/>
              <a:t> </a:t>
            </a:r>
            <a:r>
              <a:rPr lang="en-GB" dirty="0" err="1"/>
              <a:t>â'ch</a:t>
            </a:r>
            <a:r>
              <a:rPr lang="en-GB" dirty="0"/>
              <a:t> </a:t>
            </a:r>
            <a:r>
              <a:rPr lang="en-GB" dirty="0" err="1"/>
              <a:t>meddyg</a:t>
            </a:r>
            <a:r>
              <a:rPr lang="en-GB" dirty="0"/>
              <a:t> </a:t>
            </a:r>
            <a:r>
              <a:rPr lang="en-GB" dirty="0" err="1"/>
              <a:t>teulu</a:t>
            </a:r>
            <a:r>
              <a:rPr lang="en-GB" dirty="0"/>
              <a:t>.     </a:t>
            </a:r>
            <a:r>
              <a:rPr lang="en-GB" dirty="0" err="1"/>
              <a:t>Peidiwch</a:t>
            </a:r>
            <a:r>
              <a:rPr lang="en-GB" dirty="0"/>
              <a:t> â </a:t>
            </a:r>
            <a:r>
              <a:rPr lang="en-GB" dirty="0" err="1"/>
              <a:t>chymryd</a:t>
            </a:r>
            <a:r>
              <a:rPr lang="en-GB" dirty="0"/>
              <a:t> </a:t>
            </a:r>
            <a:r>
              <a:rPr lang="en-GB" dirty="0" err="1"/>
              <a:t>yn</a:t>
            </a:r>
            <a:r>
              <a:rPr lang="en-GB" dirty="0"/>
              <a:t> </a:t>
            </a:r>
            <a:r>
              <a:rPr lang="en-GB" dirty="0" err="1"/>
              <a:t>ganiataol</a:t>
            </a:r>
            <a:r>
              <a:rPr lang="en-GB" dirty="0"/>
              <a:t> </a:t>
            </a:r>
            <a:r>
              <a:rPr lang="en-GB" dirty="0" err="1"/>
              <a:t>mai</a:t>
            </a:r>
            <a:r>
              <a:rPr lang="en-GB" dirty="0"/>
              <a:t> dim </a:t>
            </a:r>
            <a:r>
              <a:rPr lang="en-GB" dirty="0" err="1"/>
              <a:t>ond</a:t>
            </a:r>
            <a:r>
              <a:rPr lang="en-GB" dirty="0"/>
              <a:t> </a:t>
            </a:r>
            <a:r>
              <a:rPr lang="en-GB" dirty="0" err="1"/>
              <a:t>oherwydd</a:t>
            </a:r>
            <a:r>
              <a:rPr lang="en-GB" dirty="0"/>
              <a:t> </a:t>
            </a:r>
            <a:r>
              <a:rPr lang="en-GB" dirty="0" err="1"/>
              <a:t>eu</a:t>
            </a:r>
            <a:r>
              <a:rPr lang="en-GB" dirty="0"/>
              <a:t> bod </a:t>
            </a:r>
            <a:r>
              <a:rPr lang="en-GB" dirty="0" err="1"/>
              <a:t>ar</a:t>
            </a:r>
            <a:r>
              <a:rPr lang="en-GB" dirty="0"/>
              <a:t> y </a:t>
            </a:r>
            <a:r>
              <a:rPr lang="en-GB" dirty="0" err="1"/>
              <a:t>blaen</a:t>
            </a:r>
            <a:r>
              <a:rPr lang="en-GB" dirty="0"/>
              <a:t> </a:t>
            </a:r>
            <a:r>
              <a:rPr lang="en-GB" dirty="0" err="1"/>
              <a:t>ar</a:t>
            </a:r>
            <a:r>
              <a:rPr lang="en-GB" dirty="0"/>
              <a:t> </a:t>
            </a:r>
            <a:r>
              <a:rPr lang="en-GB" dirty="0" err="1"/>
              <a:t>eu</a:t>
            </a:r>
            <a:r>
              <a:rPr lang="en-GB" dirty="0"/>
              <a:t> </a:t>
            </a:r>
            <a:r>
              <a:rPr lang="en-GB" dirty="0" err="1"/>
              <a:t>cerrig</a:t>
            </a:r>
            <a:r>
              <a:rPr lang="en-GB" dirty="0"/>
              <a:t> </a:t>
            </a:r>
            <a:r>
              <a:rPr lang="en-GB" dirty="0" err="1"/>
              <a:t>milltir</a:t>
            </a:r>
            <a:r>
              <a:rPr lang="en-GB" dirty="0"/>
              <a:t> </a:t>
            </a:r>
            <a:r>
              <a:rPr lang="en-GB" dirty="0" err="1"/>
              <a:t>nawr</a:t>
            </a:r>
            <a:r>
              <a:rPr lang="en-GB" dirty="0"/>
              <a:t> y </a:t>
            </a:r>
            <a:r>
              <a:rPr lang="en-GB" dirty="0" err="1"/>
              <a:t>bydd</a:t>
            </a:r>
            <a:r>
              <a:rPr lang="en-GB" dirty="0"/>
              <a:t> </a:t>
            </a:r>
            <a:r>
              <a:rPr lang="en-GB" dirty="0" err="1"/>
              <a:t>hynny</a:t>
            </a:r>
            <a:r>
              <a:rPr lang="en-GB" dirty="0"/>
              <a:t> bob </a:t>
            </a:r>
            <a:r>
              <a:rPr lang="en-GB" dirty="0" err="1"/>
              <a:t>amser</a:t>
            </a:r>
            <a:r>
              <a:rPr lang="en-GB" dirty="0"/>
              <a:t> </a:t>
            </a:r>
            <a:r>
              <a:rPr lang="en-GB" dirty="0" err="1"/>
              <a:t>yn</a:t>
            </a:r>
            <a:r>
              <a:rPr lang="en-GB" dirty="0"/>
              <a:t> </a:t>
            </a:r>
            <a:r>
              <a:rPr lang="en-GB" dirty="0" err="1"/>
              <a:t>parhau</a:t>
            </a:r>
            <a:r>
              <a:rPr lang="en-GB" dirty="0"/>
              <a:t> - </a:t>
            </a:r>
            <a:r>
              <a:rPr lang="en-GB" dirty="0" err="1"/>
              <a:t>nac</a:t>
            </a:r>
            <a:r>
              <a:rPr lang="en-GB" dirty="0"/>
              <a:t> </a:t>
            </a:r>
            <a:r>
              <a:rPr lang="en-GB" dirty="0" err="1"/>
              <a:t>os</a:t>
            </a:r>
            <a:r>
              <a:rPr lang="en-GB" dirty="0"/>
              <a:t> </a:t>
            </a:r>
            <a:r>
              <a:rPr lang="en-GB" dirty="0" err="1"/>
              <a:t>ydych</a:t>
            </a:r>
            <a:r>
              <a:rPr lang="en-GB" dirty="0"/>
              <a:t> </a:t>
            </a:r>
            <a:r>
              <a:rPr lang="en-GB" dirty="0" err="1"/>
              <a:t>chi’n</a:t>
            </a:r>
            <a:r>
              <a:rPr lang="en-GB" dirty="0"/>
              <a:t> </a:t>
            </a:r>
            <a:r>
              <a:rPr lang="en-GB" dirty="0" err="1"/>
              <a:t>gweld</a:t>
            </a:r>
            <a:r>
              <a:rPr lang="en-GB" dirty="0"/>
              <a:t> </a:t>
            </a:r>
            <a:r>
              <a:rPr lang="en-GB" dirty="0" err="1"/>
              <a:t>oedi</a:t>
            </a:r>
            <a:r>
              <a:rPr lang="en-GB" dirty="0"/>
              <a:t>.   </a:t>
            </a:r>
            <a:r>
              <a:rPr lang="en-GB" dirty="0" err="1"/>
              <a:t>Cadwch</a:t>
            </a:r>
            <a:r>
              <a:rPr lang="en-GB" dirty="0"/>
              <a:t> </a:t>
            </a:r>
            <a:r>
              <a:rPr lang="en-GB" dirty="0" err="1"/>
              <a:t>lygad</a:t>
            </a:r>
            <a:r>
              <a:rPr lang="en-GB" dirty="0"/>
              <a:t> </a:t>
            </a:r>
            <a:r>
              <a:rPr lang="en-GB" dirty="0" err="1"/>
              <a:t>arnyn</a:t>
            </a:r>
            <a:r>
              <a:rPr lang="en-GB" dirty="0"/>
              <a:t> </a:t>
            </a:r>
            <a:r>
              <a:rPr lang="en-GB" dirty="0" err="1"/>
              <a:t>nhw</a:t>
            </a:r>
            <a:r>
              <a:rPr lang="en-GB" dirty="0"/>
              <a:t>.</a:t>
            </a:r>
          </a:p>
          <a:p>
            <a:endParaRPr lang="en-GB" dirty="0"/>
          </a:p>
          <a:p>
            <a:r>
              <a:rPr lang="en-GB" dirty="0" err="1"/>
              <a:t>Yn</a:t>
            </a:r>
            <a:r>
              <a:rPr lang="en-GB" dirty="0"/>
              <a:t> 2014 </a:t>
            </a:r>
            <a:r>
              <a:rPr lang="en-GB" dirty="0" err="1"/>
              <a:t>cynhaliodd</a:t>
            </a:r>
            <a:r>
              <a:rPr lang="en-GB" dirty="0"/>
              <a:t> </a:t>
            </a:r>
            <a:r>
              <a:rPr lang="en-GB" dirty="0" err="1"/>
              <a:t>Llywodraeth</a:t>
            </a:r>
            <a:r>
              <a:rPr lang="en-GB" dirty="0"/>
              <a:t> </a:t>
            </a:r>
            <a:r>
              <a:rPr lang="en-GB" dirty="0" err="1"/>
              <a:t>Cymru</a:t>
            </a:r>
            <a:r>
              <a:rPr lang="en-GB" dirty="0"/>
              <a:t> </a:t>
            </a:r>
            <a:r>
              <a:rPr lang="en-GB" dirty="0" err="1"/>
              <a:t>adolygiad</a:t>
            </a:r>
            <a:r>
              <a:rPr lang="en-GB" dirty="0"/>
              <a:t> </a:t>
            </a:r>
            <a:r>
              <a:rPr lang="en-GB" dirty="0" err="1"/>
              <a:t>o'r</a:t>
            </a:r>
            <a:r>
              <a:rPr lang="en-GB" dirty="0"/>
              <a:t> </a:t>
            </a:r>
            <a:r>
              <a:rPr lang="en-GB" dirty="0" err="1"/>
              <a:t>dulliau</a:t>
            </a:r>
            <a:r>
              <a:rPr lang="en-GB" dirty="0"/>
              <a:t> </a:t>
            </a:r>
            <a:r>
              <a:rPr lang="en-GB" dirty="0" err="1"/>
              <a:t>asesu</a:t>
            </a:r>
            <a:r>
              <a:rPr lang="en-GB" dirty="0"/>
              <a:t> </a:t>
            </a:r>
            <a:r>
              <a:rPr lang="en-GB" dirty="0" err="1"/>
              <a:t>niferus</a:t>
            </a:r>
            <a:r>
              <a:rPr lang="en-GB" dirty="0"/>
              <a:t> ac </a:t>
            </a:r>
            <a:r>
              <a:rPr lang="en-GB" dirty="0" err="1"/>
              <a:t>amrywiol</a:t>
            </a:r>
            <a:r>
              <a:rPr lang="en-GB" dirty="0"/>
              <a:t> </a:t>
            </a:r>
            <a:r>
              <a:rPr lang="en-GB" dirty="0" err="1"/>
              <a:t>sy'n</a:t>
            </a:r>
            <a:r>
              <a:rPr lang="en-GB" dirty="0"/>
              <a:t> </a:t>
            </a:r>
            <a:r>
              <a:rPr lang="en-GB" dirty="0" err="1"/>
              <a:t>cael</a:t>
            </a:r>
            <a:r>
              <a:rPr lang="en-GB" dirty="0"/>
              <a:t> </a:t>
            </a:r>
            <a:r>
              <a:rPr lang="en-GB" dirty="0" err="1"/>
              <a:t>eu</a:t>
            </a:r>
            <a:r>
              <a:rPr lang="en-GB" dirty="0"/>
              <a:t> </a:t>
            </a:r>
            <a:r>
              <a:rPr lang="en-GB" dirty="0" err="1"/>
              <a:t>defnyddio</a:t>
            </a:r>
            <a:r>
              <a:rPr lang="en-GB" dirty="0"/>
              <a:t> </a:t>
            </a:r>
            <a:r>
              <a:rPr lang="en-GB" dirty="0" err="1"/>
              <a:t>ledled</a:t>
            </a:r>
            <a:r>
              <a:rPr lang="en-GB" dirty="0"/>
              <a:t> </a:t>
            </a:r>
            <a:r>
              <a:rPr lang="en-GB" dirty="0" err="1"/>
              <a:t>Cymru</a:t>
            </a:r>
            <a:r>
              <a:rPr lang="en-GB" dirty="0"/>
              <a:t>.  </a:t>
            </a:r>
            <a:r>
              <a:rPr lang="en-GB" dirty="0" err="1"/>
              <a:t>Yna</a:t>
            </a:r>
            <a:r>
              <a:rPr lang="en-GB" dirty="0"/>
              <a:t> </a:t>
            </a:r>
            <a:r>
              <a:rPr lang="en-GB" dirty="0" err="1"/>
              <a:t>fe</a:t>
            </a:r>
            <a:r>
              <a:rPr lang="en-GB" dirty="0"/>
              <a:t> </a:t>
            </a:r>
            <a:r>
              <a:rPr lang="en-GB" dirty="0" err="1"/>
              <a:t>wnaethant</a:t>
            </a:r>
            <a:r>
              <a:rPr lang="en-GB" dirty="0"/>
              <a:t> </a:t>
            </a:r>
            <a:r>
              <a:rPr lang="en-GB" dirty="0" err="1"/>
              <a:t>gynhyrchu'r</a:t>
            </a:r>
            <a:r>
              <a:rPr lang="en-GB" dirty="0"/>
              <a:t> </a:t>
            </a:r>
            <a:r>
              <a:rPr lang="en-GB" dirty="0" err="1"/>
              <a:t>fframwaith</a:t>
            </a:r>
            <a:r>
              <a:rPr lang="en-GB" dirty="0"/>
              <a:t> </a:t>
            </a:r>
            <a:r>
              <a:rPr lang="en-GB" dirty="0" err="1"/>
              <a:t>asesu</a:t>
            </a:r>
            <a:r>
              <a:rPr lang="en-GB" dirty="0"/>
              <a:t> </a:t>
            </a:r>
            <a:r>
              <a:rPr lang="en-GB" dirty="0" err="1"/>
              <a:t>hwn</a:t>
            </a:r>
            <a:r>
              <a:rPr lang="en-GB" dirty="0"/>
              <a:t> a </a:t>
            </a:r>
            <a:r>
              <a:rPr lang="en-GB" dirty="0" err="1"/>
              <a:t>ddefnyddir</a:t>
            </a:r>
            <a:r>
              <a:rPr lang="en-GB" dirty="0"/>
              <a:t> </a:t>
            </a:r>
            <a:r>
              <a:rPr lang="en-GB" dirty="0" err="1"/>
              <a:t>fel</a:t>
            </a:r>
            <a:r>
              <a:rPr lang="en-GB" dirty="0"/>
              <a:t> </a:t>
            </a:r>
            <a:r>
              <a:rPr lang="en-GB" dirty="0" err="1"/>
              <a:t>asesiad</a:t>
            </a:r>
            <a:r>
              <a:rPr lang="en-GB" dirty="0"/>
              <a:t> </a:t>
            </a:r>
            <a:r>
              <a:rPr lang="en-GB" dirty="0" err="1"/>
              <a:t>sylfaenol</a:t>
            </a:r>
            <a:r>
              <a:rPr lang="en-GB" dirty="0"/>
              <a:t> </a:t>
            </a:r>
            <a:r>
              <a:rPr lang="en-GB" dirty="0" err="1"/>
              <a:t>ar</a:t>
            </a:r>
            <a:r>
              <a:rPr lang="en-GB" dirty="0"/>
              <a:t> </a:t>
            </a:r>
            <a:r>
              <a:rPr lang="en-GB" dirty="0" err="1"/>
              <a:t>gyfer</a:t>
            </a:r>
            <a:r>
              <a:rPr lang="en-GB" dirty="0"/>
              <a:t> plant pan </a:t>
            </a:r>
            <a:r>
              <a:rPr lang="en-GB" dirty="0" err="1"/>
              <a:t>fyddan</a:t>
            </a:r>
            <a:r>
              <a:rPr lang="en-GB" dirty="0"/>
              <a:t> </a:t>
            </a:r>
            <a:r>
              <a:rPr lang="en-GB" dirty="0" err="1"/>
              <a:t>nhw’n</a:t>
            </a:r>
            <a:r>
              <a:rPr lang="en-GB" dirty="0"/>
              <a:t> </a:t>
            </a:r>
            <a:r>
              <a:rPr lang="en-GB" dirty="0" err="1"/>
              <a:t>dechrau</a:t>
            </a:r>
            <a:r>
              <a:rPr lang="en-GB" dirty="0"/>
              <a:t> </a:t>
            </a:r>
            <a:r>
              <a:rPr lang="en-GB" dirty="0" err="1"/>
              <a:t>yn</a:t>
            </a:r>
            <a:r>
              <a:rPr lang="en-GB" dirty="0"/>
              <a:t> </a:t>
            </a:r>
            <a:r>
              <a:rPr lang="en-GB" dirty="0" err="1"/>
              <a:t>yr</a:t>
            </a:r>
            <a:r>
              <a:rPr lang="en-GB" dirty="0"/>
              <a:t> </a:t>
            </a:r>
            <a:r>
              <a:rPr lang="en-GB" dirty="0" err="1"/>
              <a:t>ysgol</a:t>
            </a:r>
            <a:r>
              <a:rPr lang="en-GB" dirty="0"/>
              <a:t>.</a:t>
            </a:r>
          </a:p>
          <a:p>
            <a:endParaRPr lang="en-GB" dirty="0"/>
          </a:p>
          <a:p>
            <a:r>
              <a:rPr lang="en-GB" dirty="0"/>
              <a:t>https://gov.wales/docs/dcells/publications/170906-foundation-phase-profile-en.pdf</a:t>
            </a:r>
          </a:p>
          <a:p>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9</a:t>
            </a:fld>
            <a:endParaRPr lang="en-GB"/>
          </a:p>
        </p:txBody>
      </p:sp>
    </p:spTree>
    <p:extLst>
      <p:ext uri="{BB962C8B-B14F-4D97-AF65-F5344CB8AC3E}">
        <p14:creationId xmlns:p14="http://schemas.microsoft.com/office/powerpoint/2010/main" val="173215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Mae’r</a:t>
            </a:r>
            <a:r>
              <a:rPr lang="en-GB" dirty="0"/>
              <a:t> </a:t>
            </a:r>
            <a:r>
              <a:rPr lang="en-GB" dirty="0" err="1"/>
              <a:t>sleid</a:t>
            </a:r>
            <a:r>
              <a:rPr lang="en-GB" dirty="0"/>
              <a:t> hon </a:t>
            </a:r>
            <a:r>
              <a:rPr lang="en-GB" dirty="0" err="1"/>
              <a:t>yn</a:t>
            </a:r>
            <a:r>
              <a:rPr lang="en-GB" dirty="0"/>
              <a:t> </a:t>
            </a:r>
            <a:r>
              <a:rPr lang="en-GB" dirty="0" err="1"/>
              <a:t>cael</a:t>
            </a:r>
            <a:r>
              <a:rPr lang="en-GB" dirty="0"/>
              <a:t> </a:t>
            </a:r>
            <a:r>
              <a:rPr lang="en-GB" dirty="0" err="1"/>
              <a:t>ei</a:t>
            </a:r>
            <a:r>
              <a:rPr lang="en-GB" dirty="0"/>
              <a:t> </a:t>
            </a:r>
            <a:r>
              <a:rPr lang="en-GB" dirty="0" err="1"/>
              <a:t>hegluro</a:t>
            </a:r>
            <a:r>
              <a:rPr lang="en-GB" dirty="0"/>
              <a:t> </a:t>
            </a:r>
            <a:r>
              <a:rPr lang="en-GB" dirty="0" err="1"/>
              <a:t>ar</a:t>
            </a:r>
            <a:r>
              <a:rPr lang="en-GB" dirty="0"/>
              <a:t> y </a:t>
            </a:r>
            <a:r>
              <a:rPr lang="en-GB" dirty="0" err="1"/>
              <a:t>sleid</a:t>
            </a:r>
            <a:r>
              <a:rPr lang="en-GB" dirty="0"/>
              <a:t> </a:t>
            </a:r>
            <a:r>
              <a:rPr lang="en-GB" dirty="0" err="1"/>
              <a:t>ganlynol</a:t>
            </a:r>
            <a:r>
              <a:rPr lang="en-GB" dirty="0"/>
              <a:t>.</a:t>
            </a:r>
            <a:r>
              <a:rPr lang="en-GB" baseline="0" dirty="0"/>
              <a:t> </a:t>
            </a:r>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10</a:t>
            </a:fld>
            <a:endParaRPr lang="en-GB"/>
          </a:p>
        </p:txBody>
      </p:sp>
    </p:spTree>
    <p:extLst>
      <p:ext uri="{BB962C8B-B14F-4D97-AF65-F5344CB8AC3E}">
        <p14:creationId xmlns:p14="http://schemas.microsoft.com/office/powerpoint/2010/main" val="428504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Weithiau</a:t>
            </a:r>
            <a:r>
              <a:rPr lang="en-GB" dirty="0"/>
              <a:t>, </a:t>
            </a:r>
            <a:r>
              <a:rPr lang="en-GB" dirty="0" err="1"/>
              <a:t>rydyn</a:t>
            </a:r>
            <a:r>
              <a:rPr lang="en-GB" dirty="0"/>
              <a:t> </a:t>
            </a:r>
            <a:r>
              <a:rPr lang="en-GB" dirty="0" err="1"/>
              <a:t>ni'n</a:t>
            </a:r>
            <a:r>
              <a:rPr lang="en-GB" dirty="0"/>
              <a:t> </a:t>
            </a:r>
            <a:r>
              <a:rPr lang="en-GB" dirty="0" err="1"/>
              <a:t>cyfeirio</a:t>
            </a:r>
            <a:r>
              <a:rPr lang="en-GB" dirty="0"/>
              <a:t> at y </a:t>
            </a:r>
            <a:r>
              <a:rPr lang="en-GB" dirty="0" err="1"/>
              <a:t>ffaith</a:t>
            </a:r>
            <a:r>
              <a:rPr lang="en-GB" dirty="0"/>
              <a:t> bod </a:t>
            </a:r>
            <a:r>
              <a:rPr lang="en-GB" dirty="0" err="1"/>
              <a:t>gan</a:t>
            </a:r>
            <a:r>
              <a:rPr lang="en-GB" dirty="0"/>
              <a:t> </a:t>
            </a:r>
            <a:r>
              <a:rPr lang="en-GB" dirty="0" err="1"/>
              <a:t>blant</a:t>
            </a:r>
            <a:r>
              <a:rPr lang="en-GB" dirty="0"/>
              <a:t> ‘</a:t>
            </a:r>
            <a:r>
              <a:rPr lang="en-GB" dirty="0" err="1"/>
              <a:t>broffil</a:t>
            </a:r>
            <a:r>
              <a:rPr lang="en-GB" dirty="0"/>
              <a:t> </a:t>
            </a:r>
            <a:r>
              <a:rPr lang="en-GB" dirty="0" err="1"/>
              <a:t>datblygiadol</a:t>
            </a:r>
            <a:r>
              <a:rPr lang="en-GB" dirty="0"/>
              <a:t>’ – </a:t>
            </a:r>
            <a:r>
              <a:rPr lang="en-GB" dirty="0" err="1"/>
              <a:t>sef</a:t>
            </a:r>
            <a:r>
              <a:rPr lang="en-GB" dirty="0"/>
              <a:t> </a:t>
            </a:r>
            <a:r>
              <a:rPr lang="en-GB" dirty="0" err="1"/>
              <a:t>disgrifiad</a:t>
            </a:r>
            <a:r>
              <a:rPr lang="en-GB" dirty="0"/>
              <a:t> </a:t>
            </a:r>
            <a:r>
              <a:rPr lang="en-GB" dirty="0" err="1"/>
              <a:t>sy'n</a:t>
            </a:r>
            <a:r>
              <a:rPr lang="en-GB" dirty="0"/>
              <a:t> </a:t>
            </a:r>
            <a:r>
              <a:rPr lang="en-GB" dirty="0" err="1"/>
              <a:t>dangos</a:t>
            </a:r>
            <a:r>
              <a:rPr lang="en-GB" dirty="0"/>
              <a:t> </a:t>
            </a:r>
            <a:r>
              <a:rPr lang="en-GB" dirty="0" err="1"/>
              <a:t>sut</a:t>
            </a:r>
            <a:r>
              <a:rPr lang="en-GB" dirty="0"/>
              <a:t> </a:t>
            </a:r>
            <a:r>
              <a:rPr lang="en-GB" dirty="0" err="1"/>
              <a:t>beth</a:t>
            </a:r>
            <a:r>
              <a:rPr lang="en-GB" dirty="0"/>
              <a:t> </a:t>
            </a:r>
            <a:r>
              <a:rPr lang="en-GB" dirty="0" err="1"/>
              <a:t>yw</a:t>
            </a:r>
            <a:r>
              <a:rPr lang="en-GB" dirty="0"/>
              <a:t> </a:t>
            </a:r>
            <a:r>
              <a:rPr lang="en-GB" dirty="0" err="1"/>
              <a:t>eu</a:t>
            </a:r>
            <a:r>
              <a:rPr lang="en-GB" dirty="0"/>
              <a:t> </a:t>
            </a:r>
            <a:r>
              <a:rPr lang="en-GB" dirty="0" err="1"/>
              <a:t>datblygiad</a:t>
            </a:r>
            <a:r>
              <a:rPr lang="en-GB" dirty="0"/>
              <a:t> </a:t>
            </a:r>
            <a:r>
              <a:rPr lang="en-GB" dirty="0" err="1"/>
              <a:t>ar</a:t>
            </a:r>
            <a:r>
              <a:rPr lang="en-GB" dirty="0"/>
              <a:t> draws </a:t>
            </a:r>
            <a:r>
              <a:rPr lang="en-GB" dirty="0" err="1"/>
              <a:t>nifer</a:t>
            </a:r>
            <a:r>
              <a:rPr lang="en-GB" dirty="0"/>
              <a:t> o </a:t>
            </a:r>
            <a:r>
              <a:rPr lang="en-GB" dirty="0" err="1"/>
              <a:t>feysydd</a:t>
            </a:r>
            <a:r>
              <a:rPr lang="en-GB" dirty="0"/>
              <a:t> </a:t>
            </a:r>
            <a:r>
              <a:rPr lang="en-GB" dirty="0" err="1"/>
              <a:t>fel</a:t>
            </a:r>
            <a:r>
              <a:rPr lang="en-GB" dirty="0"/>
              <a:t> </a:t>
            </a:r>
            <a:r>
              <a:rPr lang="en-GB" dirty="0" err="1"/>
              <a:t>sgiliau</a:t>
            </a:r>
            <a:r>
              <a:rPr lang="en-GB" dirty="0"/>
              <a:t> </a:t>
            </a:r>
            <a:r>
              <a:rPr lang="en-GB" dirty="0" err="1"/>
              <a:t>corfforol</a:t>
            </a:r>
            <a:r>
              <a:rPr lang="en-GB" dirty="0"/>
              <a:t>, </a:t>
            </a:r>
            <a:r>
              <a:rPr lang="en-GB" dirty="0" err="1"/>
              <a:t>cymdeithasol</a:t>
            </a:r>
            <a:r>
              <a:rPr lang="en-GB" dirty="0"/>
              <a:t> ac </a:t>
            </a:r>
            <a:r>
              <a:rPr lang="en-GB" dirty="0" err="1"/>
              <a:t>emosiynol</a:t>
            </a:r>
            <a:r>
              <a:rPr lang="en-GB" dirty="0"/>
              <a:t>, </a:t>
            </a:r>
            <a:r>
              <a:rPr lang="en-GB" dirty="0" err="1"/>
              <a:t>sgiliau</a:t>
            </a:r>
            <a:r>
              <a:rPr lang="en-GB" dirty="0"/>
              <a:t> </a:t>
            </a:r>
            <a:r>
              <a:rPr lang="en-GB" dirty="0" err="1"/>
              <a:t>cyfathrebu</a:t>
            </a:r>
            <a:r>
              <a:rPr lang="en-GB" dirty="0"/>
              <a:t>, </a:t>
            </a:r>
            <a:r>
              <a:rPr lang="en-GB" dirty="0" err="1"/>
              <a:t>sgiliau</a:t>
            </a:r>
            <a:r>
              <a:rPr lang="en-GB" dirty="0"/>
              <a:t> </a:t>
            </a:r>
            <a:r>
              <a:rPr lang="en-GB" dirty="0" err="1"/>
              <a:t>meddwl</a:t>
            </a:r>
            <a:r>
              <a:rPr lang="en-GB" dirty="0"/>
              <a:t> ac </a:t>
            </a:r>
            <a:r>
              <a:rPr lang="en-GB" dirty="0" err="1"/>
              <a:t>ati</a:t>
            </a:r>
            <a:r>
              <a:rPr lang="en-GB" dirty="0"/>
              <a:t>. </a:t>
            </a:r>
          </a:p>
          <a:p>
            <a:r>
              <a:rPr lang="en-GB" dirty="0"/>
              <a:t>  </a:t>
            </a:r>
          </a:p>
          <a:p>
            <a:r>
              <a:rPr lang="en-GB" dirty="0"/>
              <a:t>Pan </a:t>
            </a:r>
            <a:r>
              <a:rPr lang="en-GB" dirty="0" err="1"/>
              <a:t>fyddwn</a:t>
            </a:r>
            <a:r>
              <a:rPr lang="en-GB" dirty="0"/>
              <a:t> </a:t>
            </a:r>
            <a:r>
              <a:rPr lang="en-GB" dirty="0" err="1"/>
              <a:t>ni’n</a:t>
            </a:r>
            <a:r>
              <a:rPr lang="en-GB" dirty="0"/>
              <a:t> </a:t>
            </a:r>
            <a:r>
              <a:rPr lang="en-GB" dirty="0" err="1"/>
              <a:t>sôn</a:t>
            </a:r>
            <a:r>
              <a:rPr lang="en-GB" dirty="0"/>
              <a:t> am ‘</a:t>
            </a:r>
            <a:r>
              <a:rPr lang="en-GB" dirty="0" err="1"/>
              <a:t>broffil</a:t>
            </a:r>
            <a:r>
              <a:rPr lang="en-GB" dirty="0"/>
              <a:t> </a:t>
            </a:r>
            <a:r>
              <a:rPr lang="en-GB" dirty="0" err="1"/>
              <a:t>pigog</a:t>
            </a:r>
            <a:r>
              <a:rPr lang="en-GB" dirty="0"/>
              <a:t>’, </a:t>
            </a:r>
            <a:r>
              <a:rPr lang="en-GB" dirty="0" err="1"/>
              <a:t>rydyn</a:t>
            </a:r>
            <a:r>
              <a:rPr lang="en-GB" dirty="0"/>
              <a:t> </a:t>
            </a:r>
            <a:r>
              <a:rPr lang="en-GB" dirty="0" err="1"/>
              <a:t>ni’n</a:t>
            </a:r>
            <a:r>
              <a:rPr lang="en-GB" dirty="0"/>
              <a:t> </a:t>
            </a:r>
            <a:r>
              <a:rPr lang="en-GB" dirty="0" err="1"/>
              <a:t>golygu</a:t>
            </a:r>
            <a:r>
              <a:rPr lang="en-GB" dirty="0"/>
              <a:t> </a:t>
            </a:r>
            <a:r>
              <a:rPr lang="en-GB" dirty="0" err="1"/>
              <a:t>nad</a:t>
            </a:r>
            <a:r>
              <a:rPr lang="en-GB" dirty="0"/>
              <a:t> </a:t>
            </a:r>
            <a:r>
              <a:rPr lang="en-GB" dirty="0" err="1"/>
              <a:t>yw'r</a:t>
            </a:r>
            <a:r>
              <a:rPr lang="en-GB" dirty="0"/>
              <a:t> </a:t>
            </a:r>
            <a:r>
              <a:rPr lang="en-GB" dirty="0" err="1"/>
              <a:t>datblygiad</a:t>
            </a:r>
            <a:r>
              <a:rPr lang="en-GB" dirty="0"/>
              <a:t> </a:t>
            </a:r>
            <a:r>
              <a:rPr lang="en-GB" dirty="0" err="1"/>
              <a:t>yn</a:t>
            </a:r>
            <a:r>
              <a:rPr lang="en-GB" dirty="0"/>
              <a:t> </a:t>
            </a:r>
            <a:r>
              <a:rPr lang="en-GB" dirty="0" err="1"/>
              <a:t>wastad</a:t>
            </a:r>
            <a:r>
              <a:rPr lang="en-GB" dirty="0"/>
              <a:t> </a:t>
            </a:r>
            <a:r>
              <a:rPr lang="en-GB" dirty="0" err="1"/>
              <a:t>ar</a:t>
            </a:r>
            <a:r>
              <a:rPr lang="en-GB" dirty="0"/>
              <a:t> draws y </a:t>
            </a:r>
            <a:r>
              <a:rPr lang="en-GB" dirty="0" err="1"/>
              <a:t>meysydd</a:t>
            </a:r>
            <a:r>
              <a:rPr lang="en-GB" dirty="0"/>
              <a:t> </a:t>
            </a:r>
            <a:r>
              <a:rPr lang="en-GB" dirty="0" err="1"/>
              <a:t>hyn</a:t>
            </a:r>
            <a:r>
              <a:rPr lang="en-GB" dirty="0"/>
              <a:t>.  Felly, </a:t>
            </a:r>
            <a:r>
              <a:rPr lang="en-GB" dirty="0" err="1"/>
              <a:t>yn</a:t>
            </a:r>
            <a:r>
              <a:rPr lang="en-GB" dirty="0"/>
              <a:t> </a:t>
            </a:r>
            <a:r>
              <a:rPr lang="en-GB" dirty="0" err="1"/>
              <a:t>yr</a:t>
            </a:r>
            <a:r>
              <a:rPr lang="en-GB" dirty="0"/>
              <a:t> </a:t>
            </a:r>
            <a:r>
              <a:rPr lang="en-GB" dirty="0" err="1"/>
              <a:t>ysgol</a:t>
            </a:r>
            <a:r>
              <a:rPr lang="en-GB" dirty="0"/>
              <a:t>, </a:t>
            </a:r>
            <a:r>
              <a:rPr lang="en-GB" dirty="0" err="1"/>
              <a:t>efallai</a:t>
            </a:r>
            <a:r>
              <a:rPr lang="en-GB" dirty="0"/>
              <a:t> y </a:t>
            </a:r>
            <a:r>
              <a:rPr lang="en-GB" dirty="0" err="1"/>
              <a:t>bydd</a:t>
            </a:r>
            <a:r>
              <a:rPr lang="en-GB" dirty="0"/>
              <a:t> </a:t>
            </a:r>
            <a:r>
              <a:rPr lang="en-GB" dirty="0" err="1"/>
              <a:t>plentyn</a:t>
            </a:r>
            <a:r>
              <a:rPr lang="en-GB" dirty="0"/>
              <a:t> </a:t>
            </a:r>
            <a:r>
              <a:rPr lang="en-GB" dirty="0" err="1"/>
              <a:t>yn</a:t>
            </a:r>
            <a:r>
              <a:rPr lang="en-GB" dirty="0"/>
              <a:t> </a:t>
            </a:r>
            <a:r>
              <a:rPr lang="en-GB" dirty="0" err="1"/>
              <a:t>gallu</a:t>
            </a:r>
            <a:r>
              <a:rPr lang="en-GB" dirty="0"/>
              <a:t> </a:t>
            </a:r>
            <a:r>
              <a:rPr lang="en-GB" dirty="0" err="1"/>
              <a:t>cadw</a:t>
            </a:r>
            <a:r>
              <a:rPr lang="en-GB" dirty="0"/>
              <a:t> </a:t>
            </a:r>
            <a:r>
              <a:rPr lang="en-GB" dirty="0" err="1"/>
              <a:t>i</a:t>
            </a:r>
            <a:r>
              <a:rPr lang="en-GB" dirty="0"/>
              <a:t> </a:t>
            </a:r>
            <a:r>
              <a:rPr lang="en-GB" dirty="0" err="1"/>
              <a:t>fyny</a:t>
            </a:r>
            <a:r>
              <a:rPr lang="en-GB" dirty="0"/>
              <a:t> </a:t>
            </a:r>
            <a:r>
              <a:rPr lang="en-GB" dirty="0" err="1"/>
              <a:t>gyda'u</a:t>
            </a:r>
            <a:r>
              <a:rPr lang="en-GB" dirty="0"/>
              <a:t> </a:t>
            </a:r>
            <a:r>
              <a:rPr lang="en-GB" dirty="0" err="1"/>
              <a:t>ffrindiau</a:t>
            </a:r>
            <a:r>
              <a:rPr lang="en-GB" dirty="0"/>
              <a:t> </a:t>
            </a:r>
            <a:r>
              <a:rPr lang="en-GB" dirty="0" err="1"/>
              <a:t>dosbarth</a:t>
            </a:r>
            <a:r>
              <a:rPr lang="en-GB" dirty="0"/>
              <a:t> </a:t>
            </a:r>
            <a:r>
              <a:rPr lang="en-GB" dirty="0" err="1"/>
              <a:t>yn</a:t>
            </a:r>
            <a:r>
              <a:rPr lang="en-GB" dirty="0"/>
              <a:t> </a:t>
            </a:r>
            <a:r>
              <a:rPr lang="en-GB" dirty="0" err="1"/>
              <a:t>academaidd</a:t>
            </a:r>
            <a:r>
              <a:rPr lang="en-GB" dirty="0"/>
              <a:t> </a:t>
            </a:r>
            <a:r>
              <a:rPr lang="en-GB" dirty="0" err="1"/>
              <a:t>ond</a:t>
            </a:r>
            <a:r>
              <a:rPr lang="en-GB" dirty="0"/>
              <a:t> </a:t>
            </a:r>
            <a:r>
              <a:rPr lang="en-GB" dirty="0" err="1"/>
              <a:t>maen</a:t>
            </a:r>
            <a:r>
              <a:rPr lang="en-GB" dirty="0"/>
              <a:t> </a:t>
            </a:r>
            <a:r>
              <a:rPr lang="en-GB" dirty="0" err="1"/>
              <a:t>nhw'n</a:t>
            </a:r>
            <a:r>
              <a:rPr lang="en-GB" dirty="0"/>
              <a:t> </a:t>
            </a:r>
            <a:r>
              <a:rPr lang="en-GB" dirty="0" err="1"/>
              <a:t>ei</a:t>
            </a:r>
            <a:r>
              <a:rPr lang="en-GB" dirty="0"/>
              <a:t> </a:t>
            </a:r>
            <a:r>
              <a:rPr lang="en-GB" dirty="0" err="1"/>
              <a:t>chael</a:t>
            </a:r>
            <a:r>
              <a:rPr lang="en-GB" dirty="0"/>
              <a:t> </a:t>
            </a:r>
            <a:r>
              <a:rPr lang="en-GB" dirty="0" err="1"/>
              <a:t>hi’n</a:t>
            </a:r>
            <a:r>
              <a:rPr lang="en-GB" dirty="0"/>
              <a:t> </a:t>
            </a:r>
            <a:r>
              <a:rPr lang="en-GB" dirty="0" err="1"/>
              <a:t>anodd</a:t>
            </a:r>
            <a:r>
              <a:rPr lang="en-GB" dirty="0"/>
              <a:t> </a:t>
            </a:r>
            <a:r>
              <a:rPr lang="en-GB" dirty="0" err="1"/>
              <a:t>yn</a:t>
            </a:r>
            <a:r>
              <a:rPr lang="en-GB" dirty="0"/>
              <a:t> </a:t>
            </a:r>
            <a:r>
              <a:rPr lang="en-GB" dirty="0" err="1"/>
              <a:t>yr</a:t>
            </a:r>
            <a:r>
              <a:rPr lang="en-GB" dirty="0"/>
              <a:t> </a:t>
            </a:r>
            <a:r>
              <a:rPr lang="en-GB" dirty="0" err="1"/>
              <a:t>iard</a:t>
            </a:r>
            <a:r>
              <a:rPr lang="en-GB" dirty="0"/>
              <a:t> </a:t>
            </a:r>
            <a:r>
              <a:rPr lang="en-GB" dirty="0" err="1"/>
              <a:t>chwarae</a:t>
            </a:r>
            <a:r>
              <a:rPr lang="en-GB" dirty="0"/>
              <a:t> am </a:t>
            </a:r>
            <a:r>
              <a:rPr lang="en-GB" dirty="0" err="1"/>
              <a:t>nad</a:t>
            </a:r>
            <a:r>
              <a:rPr lang="en-GB" dirty="0"/>
              <a:t> </a:t>
            </a:r>
            <a:r>
              <a:rPr lang="en-GB" dirty="0" err="1"/>
              <a:t>yw</a:t>
            </a:r>
            <a:r>
              <a:rPr lang="en-GB" dirty="0"/>
              <a:t> </a:t>
            </a:r>
            <a:r>
              <a:rPr lang="en-GB" dirty="0" err="1"/>
              <a:t>eu</a:t>
            </a:r>
            <a:r>
              <a:rPr lang="en-GB" dirty="0"/>
              <a:t> </a:t>
            </a:r>
            <a:r>
              <a:rPr lang="en-GB" dirty="0" err="1"/>
              <a:t>sgiliau</a:t>
            </a:r>
            <a:r>
              <a:rPr lang="en-GB" dirty="0"/>
              <a:t> </a:t>
            </a:r>
            <a:r>
              <a:rPr lang="en-GB" dirty="0" err="1"/>
              <a:t>emosiynol</a:t>
            </a:r>
            <a:r>
              <a:rPr lang="en-GB" dirty="0"/>
              <a:t> a </a:t>
            </a:r>
            <a:r>
              <a:rPr lang="en-GB" dirty="0" err="1"/>
              <a:t>chymdeithasol</a:t>
            </a:r>
            <a:r>
              <a:rPr lang="en-GB" dirty="0"/>
              <a:t> </a:t>
            </a:r>
            <a:r>
              <a:rPr lang="en-GB" dirty="0" err="1"/>
              <a:t>wedi</a:t>
            </a:r>
            <a:r>
              <a:rPr lang="en-GB" dirty="0"/>
              <a:t> </a:t>
            </a:r>
            <a:r>
              <a:rPr lang="en-GB" dirty="0" err="1"/>
              <a:t>datblygu</a:t>
            </a:r>
            <a:r>
              <a:rPr lang="en-GB" dirty="0"/>
              <a:t> </a:t>
            </a:r>
            <a:r>
              <a:rPr lang="en-GB" dirty="0" err="1"/>
              <a:t>cystal</a:t>
            </a:r>
            <a:r>
              <a:rPr lang="en-GB" dirty="0"/>
              <a:t>.</a:t>
            </a:r>
          </a:p>
          <a:p>
            <a:r>
              <a:rPr lang="en-GB" dirty="0" err="1"/>
              <a:t>Yn</a:t>
            </a:r>
            <a:r>
              <a:rPr lang="en-GB" dirty="0"/>
              <a:t> </a:t>
            </a:r>
            <a:r>
              <a:rPr lang="en-GB" dirty="0" err="1"/>
              <a:t>aml</a:t>
            </a:r>
            <a:r>
              <a:rPr lang="en-GB" dirty="0"/>
              <a:t> gall y ‘</a:t>
            </a:r>
            <a:r>
              <a:rPr lang="en-GB" dirty="0" err="1"/>
              <a:t>proffil</a:t>
            </a:r>
            <a:r>
              <a:rPr lang="en-GB" dirty="0"/>
              <a:t> </a:t>
            </a:r>
            <a:r>
              <a:rPr lang="en-GB" dirty="0" err="1"/>
              <a:t>pigog</a:t>
            </a:r>
            <a:r>
              <a:rPr lang="en-GB" dirty="0"/>
              <a:t>’ </a:t>
            </a:r>
            <a:r>
              <a:rPr lang="en-GB" dirty="0" err="1"/>
              <a:t>hwn</a:t>
            </a:r>
            <a:r>
              <a:rPr lang="en-GB" dirty="0"/>
              <a:t> </a:t>
            </a:r>
            <a:r>
              <a:rPr lang="en-GB" dirty="0" err="1"/>
              <a:t>guddio’r</a:t>
            </a:r>
            <a:r>
              <a:rPr lang="en-GB" dirty="0"/>
              <a:t> </a:t>
            </a:r>
            <a:r>
              <a:rPr lang="en-GB" dirty="0" err="1"/>
              <a:t>ffaith</a:t>
            </a:r>
            <a:r>
              <a:rPr lang="en-GB" dirty="0"/>
              <a:t> bod plant </a:t>
            </a:r>
            <a:r>
              <a:rPr lang="en-GB" dirty="0" err="1"/>
              <a:t>yn</a:t>
            </a:r>
            <a:r>
              <a:rPr lang="en-GB" dirty="0"/>
              <a:t> </a:t>
            </a:r>
            <a:r>
              <a:rPr lang="en-GB" dirty="0" err="1"/>
              <a:t>cael</a:t>
            </a:r>
            <a:r>
              <a:rPr lang="en-GB" dirty="0"/>
              <a:t> </a:t>
            </a:r>
            <a:r>
              <a:rPr lang="en-GB" dirty="0" err="1"/>
              <a:t>trafferth</a:t>
            </a:r>
            <a:r>
              <a:rPr lang="en-GB" dirty="0"/>
              <a:t> </a:t>
            </a:r>
            <a:r>
              <a:rPr lang="en-GB" dirty="0" err="1"/>
              <a:t>mewn</a:t>
            </a:r>
            <a:r>
              <a:rPr lang="en-GB" dirty="0"/>
              <a:t> </a:t>
            </a:r>
            <a:r>
              <a:rPr lang="en-GB" dirty="0" err="1"/>
              <a:t>rhai</a:t>
            </a:r>
            <a:r>
              <a:rPr lang="en-GB" dirty="0"/>
              <a:t> </a:t>
            </a:r>
            <a:r>
              <a:rPr lang="en-GB" dirty="0" err="1"/>
              <a:t>meysydd</a:t>
            </a:r>
            <a:r>
              <a:rPr lang="en-GB" dirty="0"/>
              <a:t> </a:t>
            </a:r>
            <a:r>
              <a:rPr lang="en-GB" dirty="0" err="1"/>
              <a:t>o’u</a:t>
            </a:r>
            <a:r>
              <a:rPr lang="en-GB" dirty="0"/>
              <a:t> </a:t>
            </a:r>
            <a:r>
              <a:rPr lang="en-GB" dirty="0" err="1"/>
              <a:t>datblygiad</a:t>
            </a:r>
            <a:r>
              <a:rPr lang="en-GB" dirty="0"/>
              <a:t> ac </a:t>
            </a:r>
            <a:r>
              <a:rPr lang="en-GB" dirty="0" err="1"/>
              <a:t>mae’n</a:t>
            </a:r>
            <a:r>
              <a:rPr lang="en-GB" dirty="0"/>
              <a:t> </a:t>
            </a:r>
            <a:r>
              <a:rPr lang="en-GB" dirty="0" err="1"/>
              <a:t>werth</a:t>
            </a:r>
            <a:r>
              <a:rPr lang="en-GB" dirty="0"/>
              <a:t> </a:t>
            </a:r>
            <a:r>
              <a:rPr lang="en-GB" dirty="0" err="1"/>
              <a:t>cadw</a:t>
            </a:r>
            <a:r>
              <a:rPr lang="en-GB" dirty="0"/>
              <a:t> </a:t>
            </a:r>
            <a:r>
              <a:rPr lang="en-GB" dirty="0" err="1"/>
              <a:t>llygad</a:t>
            </a:r>
            <a:r>
              <a:rPr lang="en-GB" dirty="0"/>
              <a:t> a </a:t>
            </a:r>
            <a:r>
              <a:rPr lang="en-GB" dirty="0" err="1"/>
              <a:t>siarad</a:t>
            </a:r>
            <a:r>
              <a:rPr lang="en-GB" dirty="0"/>
              <a:t> </a:t>
            </a:r>
            <a:r>
              <a:rPr lang="en-GB" dirty="0" err="1"/>
              <a:t>â’ch</a:t>
            </a:r>
            <a:r>
              <a:rPr lang="en-GB" dirty="0"/>
              <a:t> </a:t>
            </a:r>
            <a:r>
              <a:rPr lang="en-GB" dirty="0" err="1"/>
              <a:t>ymwelydd</a:t>
            </a:r>
            <a:r>
              <a:rPr lang="en-GB" dirty="0"/>
              <a:t> </a:t>
            </a:r>
            <a:r>
              <a:rPr lang="en-GB" dirty="0" err="1"/>
              <a:t>iechyd</a:t>
            </a:r>
            <a:r>
              <a:rPr lang="en-GB" dirty="0"/>
              <a:t> </a:t>
            </a:r>
            <a:r>
              <a:rPr lang="en-GB" dirty="0" err="1"/>
              <a:t>os</a:t>
            </a:r>
            <a:r>
              <a:rPr lang="en-GB" dirty="0"/>
              <a:t> </a:t>
            </a:r>
            <a:r>
              <a:rPr lang="en-GB" dirty="0" err="1"/>
              <a:t>byddwch</a:t>
            </a:r>
            <a:r>
              <a:rPr lang="en-GB" dirty="0"/>
              <a:t> </a:t>
            </a:r>
            <a:r>
              <a:rPr lang="en-GB" dirty="0" err="1"/>
              <a:t>yn</a:t>
            </a:r>
            <a:r>
              <a:rPr lang="en-GB" dirty="0"/>
              <a:t> </a:t>
            </a:r>
            <a:r>
              <a:rPr lang="en-GB" dirty="0" err="1"/>
              <a:t>sylwi</a:t>
            </a:r>
            <a:r>
              <a:rPr lang="en-GB" dirty="0"/>
              <a:t> </a:t>
            </a:r>
            <a:r>
              <a:rPr lang="en-GB" dirty="0" err="1"/>
              <a:t>arno</a:t>
            </a:r>
            <a:r>
              <a:rPr lang="en-GB" dirty="0"/>
              <a:t> </a:t>
            </a:r>
            <a:r>
              <a:rPr lang="en-GB" dirty="0" err="1"/>
              <a:t>yn</a:t>
            </a:r>
            <a:r>
              <a:rPr lang="en-GB" dirty="0"/>
              <a:t> </a:t>
            </a:r>
            <a:r>
              <a:rPr lang="en-GB" dirty="0" err="1"/>
              <a:t>eich</a:t>
            </a:r>
            <a:r>
              <a:rPr lang="en-GB" dirty="0"/>
              <a:t> </a:t>
            </a:r>
            <a:r>
              <a:rPr lang="en-GB" dirty="0" err="1"/>
              <a:t>plentyn</a:t>
            </a:r>
            <a:r>
              <a:rPr lang="en-GB" dirty="0"/>
              <a:t>.</a:t>
            </a:r>
          </a:p>
          <a:p>
            <a:endParaRPr lang="en-GB" dirty="0"/>
          </a:p>
          <a:p>
            <a:r>
              <a:rPr lang="en-GB" dirty="0"/>
              <a:t>I rai plant </a:t>
            </a:r>
            <a:r>
              <a:rPr lang="en-GB" dirty="0" err="1"/>
              <a:t>mae’r</a:t>
            </a:r>
            <a:r>
              <a:rPr lang="en-GB" dirty="0"/>
              <a:t> </a:t>
            </a:r>
            <a:r>
              <a:rPr lang="en-GB" dirty="0" err="1"/>
              <a:t>proffil</a:t>
            </a:r>
            <a:r>
              <a:rPr lang="en-GB" dirty="0"/>
              <a:t> ‘</a:t>
            </a:r>
            <a:r>
              <a:rPr lang="en-GB" dirty="0" err="1"/>
              <a:t>pigog</a:t>
            </a:r>
            <a:r>
              <a:rPr lang="en-GB" dirty="0"/>
              <a:t>’ </a:t>
            </a:r>
            <a:r>
              <a:rPr lang="en-GB" dirty="0" err="1"/>
              <a:t>hwn</a:t>
            </a:r>
            <a:r>
              <a:rPr lang="en-GB" dirty="0"/>
              <a:t> </a:t>
            </a:r>
            <a:r>
              <a:rPr lang="en-GB" dirty="0" err="1"/>
              <a:t>yn</a:t>
            </a:r>
            <a:r>
              <a:rPr lang="en-GB" dirty="0"/>
              <a:t> </a:t>
            </a:r>
            <a:r>
              <a:rPr lang="en-GB" dirty="0" err="1"/>
              <a:t>eithafol</a:t>
            </a:r>
            <a:r>
              <a:rPr lang="en-GB" dirty="0"/>
              <a:t> </a:t>
            </a:r>
            <a:r>
              <a:rPr lang="en-GB" dirty="0" err="1"/>
              <a:t>iawn</a:t>
            </a:r>
            <a:r>
              <a:rPr lang="en-GB" dirty="0"/>
              <a:t> - gallant </a:t>
            </a:r>
            <a:r>
              <a:rPr lang="en-GB" dirty="0" err="1"/>
              <a:t>adeiladu</a:t>
            </a:r>
            <a:r>
              <a:rPr lang="en-GB" dirty="0"/>
              <a:t> </a:t>
            </a:r>
            <a:r>
              <a:rPr lang="en-GB" dirty="0" err="1"/>
              <a:t>cyfrifiadur</a:t>
            </a:r>
            <a:r>
              <a:rPr lang="en-GB" dirty="0"/>
              <a:t> </a:t>
            </a:r>
            <a:r>
              <a:rPr lang="en-GB" dirty="0" err="1"/>
              <a:t>ond</a:t>
            </a:r>
            <a:r>
              <a:rPr lang="en-GB" dirty="0"/>
              <a:t> </a:t>
            </a:r>
            <a:r>
              <a:rPr lang="en-GB" dirty="0" err="1"/>
              <a:t>methu</a:t>
            </a:r>
            <a:r>
              <a:rPr lang="en-GB" dirty="0"/>
              <a:t> ag </a:t>
            </a:r>
            <a:r>
              <a:rPr lang="en-GB" dirty="0" err="1"/>
              <a:t>enwi</a:t>
            </a:r>
            <a:r>
              <a:rPr lang="en-GB" dirty="0"/>
              <a:t> un </a:t>
            </a:r>
            <a:r>
              <a:rPr lang="en-GB" dirty="0" err="1"/>
              <a:t>emosiwn</a:t>
            </a:r>
            <a:r>
              <a:rPr lang="en-GB" dirty="0"/>
              <a:t> </a:t>
            </a:r>
            <a:r>
              <a:rPr lang="en-GB" dirty="0" err="1"/>
              <a:t>er</a:t>
            </a:r>
            <a:r>
              <a:rPr lang="en-GB" dirty="0"/>
              <a:t> </a:t>
            </a:r>
            <a:r>
              <a:rPr lang="en-GB" dirty="0" err="1"/>
              <a:t>enghraifft</a:t>
            </a:r>
            <a:r>
              <a:rPr lang="en-GB" dirty="0"/>
              <a:t>.  Gallant </a:t>
            </a:r>
            <a:r>
              <a:rPr lang="en-GB" dirty="0" err="1"/>
              <a:t>chwarae</a:t>
            </a:r>
            <a:r>
              <a:rPr lang="en-GB" dirty="0"/>
              <a:t> </a:t>
            </a:r>
            <a:r>
              <a:rPr lang="en-GB" dirty="0" err="1"/>
              <a:t>offeryn</a:t>
            </a:r>
            <a:r>
              <a:rPr lang="en-GB" dirty="0"/>
              <a:t> </a:t>
            </a:r>
            <a:r>
              <a:rPr lang="en-GB" dirty="0" err="1"/>
              <a:t>yn</a:t>
            </a:r>
            <a:r>
              <a:rPr lang="en-GB" dirty="0"/>
              <a:t> </a:t>
            </a:r>
            <a:r>
              <a:rPr lang="en-GB" dirty="0" err="1"/>
              <a:t>dda</a:t>
            </a:r>
            <a:r>
              <a:rPr lang="en-GB" dirty="0"/>
              <a:t> </a:t>
            </a:r>
            <a:r>
              <a:rPr lang="en-GB" dirty="0" err="1"/>
              <a:t>ond</a:t>
            </a:r>
            <a:r>
              <a:rPr lang="en-GB" dirty="0"/>
              <a:t> </a:t>
            </a:r>
            <a:r>
              <a:rPr lang="en-GB" dirty="0" err="1"/>
              <a:t>methu</a:t>
            </a:r>
            <a:r>
              <a:rPr lang="en-GB" dirty="0"/>
              <a:t> </a:t>
            </a:r>
            <a:r>
              <a:rPr lang="en-GB" dirty="0" err="1"/>
              <a:t>clymu</a:t>
            </a:r>
            <a:r>
              <a:rPr lang="en-GB" dirty="0"/>
              <a:t> </a:t>
            </a:r>
            <a:r>
              <a:rPr lang="en-GB" dirty="0" err="1"/>
              <a:t>careiau</a:t>
            </a:r>
            <a:r>
              <a:rPr lang="en-GB" dirty="0"/>
              <a:t> </a:t>
            </a:r>
            <a:r>
              <a:rPr lang="en-GB" dirty="0" err="1"/>
              <a:t>eu</a:t>
            </a:r>
            <a:r>
              <a:rPr lang="en-GB" dirty="0"/>
              <a:t> </a:t>
            </a:r>
            <a:r>
              <a:rPr lang="en-GB" dirty="0" err="1"/>
              <a:t>hesgidiau</a:t>
            </a:r>
            <a:r>
              <a:rPr lang="en-GB" dirty="0"/>
              <a:t> </a:t>
            </a:r>
            <a:r>
              <a:rPr lang="en-GB" dirty="0" err="1"/>
              <a:t>eu</a:t>
            </a:r>
            <a:r>
              <a:rPr lang="en-GB" dirty="0"/>
              <a:t> </a:t>
            </a:r>
            <a:r>
              <a:rPr lang="en-GB" dirty="0" err="1"/>
              <a:t>hunain</a:t>
            </a:r>
            <a:r>
              <a:rPr lang="en-GB" dirty="0"/>
              <a:t> ac </a:t>
            </a:r>
            <a:r>
              <a:rPr lang="en-GB" dirty="0" err="1"/>
              <a:t>ati</a:t>
            </a:r>
            <a:r>
              <a:rPr lang="en-GB" dirty="0"/>
              <a:t>.</a:t>
            </a:r>
          </a:p>
          <a:p>
            <a:endParaRPr lang="en-GB" dirty="0"/>
          </a:p>
          <a:p>
            <a:r>
              <a:rPr lang="en-GB" dirty="0" err="1"/>
              <a:t>Yn</a:t>
            </a:r>
            <a:r>
              <a:rPr lang="en-GB" dirty="0"/>
              <a:t> </a:t>
            </a:r>
            <a:r>
              <a:rPr lang="en-GB" dirty="0" err="1"/>
              <a:t>aml</a:t>
            </a:r>
            <a:r>
              <a:rPr lang="en-GB" dirty="0"/>
              <a:t> </a:t>
            </a:r>
            <a:r>
              <a:rPr lang="en-GB" dirty="0" err="1"/>
              <a:t>iawn</a:t>
            </a:r>
            <a:r>
              <a:rPr lang="en-GB" dirty="0"/>
              <a:t>, y </a:t>
            </a:r>
            <a:r>
              <a:rPr lang="en-GB" dirty="0" err="1"/>
              <a:t>datblygiad</a:t>
            </a:r>
            <a:r>
              <a:rPr lang="en-GB" dirty="0"/>
              <a:t> </a:t>
            </a:r>
            <a:r>
              <a:rPr lang="en-GB" dirty="0" err="1"/>
              <a:t>emosiynol</a:t>
            </a:r>
            <a:r>
              <a:rPr lang="en-GB" dirty="0"/>
              <a:t> a </a:t>
            </a:r>
            <a:r>
              <a:rPr lang="en-GB" dirty="0" err="1"/>
              <a:t>chymdeithasol</a:t>
            </a:r>
            <a:r>
              <a:rPr lang="en-GB" dirty="0"/>
              <a:t> </a:t>
            </a:r>
            <a:r>
              <a:rPr lang="en-GB" dirty="0" err="1"/>
              <a:t>sy'n</a:t>
            </a:r>
            <a:r>
              <a:rPr lang="en-GB" dirty="0"/>
              <a:t> </a:t>
            </a:r>
            <a:r>
              <a:rPr lang="en-GB" dirty="0" err="1"/>
              <a:t>arafach</a:t>
            </a:r>
            <a:r>
              <a:rPr lang="en-GB" dirty="0"/>
              <a:t> o </a:t>
            </a:r>
            <a:r>
              <a:rPr lang="en-GB" dirty="0" err="1"/>
              <a:t>lawer</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49CC67C-038C-47DC-A842-975CF7940892}" type="slidenum">
              <a:rPr lang="en-GB" smtClean="0"/>
              <a:t>11</a:t>
            </a:fld>
            <a:endParaRPr lang="en-GB"/>
          </a:p>
        </p:txBody>
      </p:sp>
    </p:spTree>
    <p:extLst>
      <p:ext uri="{BB962C8B-B14F-4D97-AF65-F5344CB8AC3E}">
        <p14:creationId xmlns:p14="http://schemas.microsoft.com/office/powerpoint/2010/main" val="373307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8A35C-61CF-4D7E-8C14-0D8509E29D9D}"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109204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2C536B-819F-415C-BD5F-7CECCDC09EA1}"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341850862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2C536B-819F-415C-BD5F-7CECCDC09EA1}"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57AEF6-6B4A-43E8-BC1B-5789DA6D44E5}"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849896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2C536B-819F-415C-BD5F-7CECCDC09EA1}"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423255059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2C536B-819F-415C-BD5F-7CECCDC09EA1}"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57AEF6-6B4A-43E8-BC1B-5789DA6D44E5}"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456480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2C536B-819F-415C-BD5F-7CECCDC09EA1}"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111203468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1B848-00C5-48D9-BF0E-53444B3BE63D}"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97795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E5756-5EA3-42AF-AD6E-35F8210D6CE1}"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191451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7E93C-4E31-4E28-AAB0-E910EACF212A}"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327952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3401A-C4F8-4167-953D-9B1C263873AD}"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200899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8110B0-D9AE-41EC-AB69-655E41033F47}"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46528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405B4C-2877-4B5B-BE4F-D2D29C67D17E}" type="datetime1">
              <a:rPr lang="en-GB" smtClean="0"/>
              <a:t>24/12/2024</a:t>
            </a:fld>
            <a:endParaRPr lang="en-GB"/>
          </a:p>
        </p:txBody>
      </p:sp>
      <p:sp>
        <p:nvSpPr>
          <p:cNvPr id="8" name="Footer Placeholder 7"/>
          <p:cNvSpPr>
            <a:spLocks noGrp="1"/>
          </p:cNvSpPr>
          <p:nvPr>
            <p:ph type="ftr" sz="quarter" idx="11"/>
          </p:nvPr>
        </p:nvSpPr>
        <p:spPr/>
        <p:txBody>
          <a:bodyPr/>
          <a:lstStyle/>
          <a:p>
            <a:r>
              <a:rPr lang="en-GB"/>
              <a:t>Achieving More Together / Cyflawni Mwy Gyda'n Gilydd</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358977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BAB6D-3081-4356-9575-299F3FBB4E46}" type="datetime1">
              <a:rPr lang="en-GB" smtClean="0"/>
              <a:t>24/12/2024</a:t>
            </a:fld>
            <a:endParaRPr lang="en-GB"/>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396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706B2-3E39-4608-921B-737498ACA04B}" type="datetime1">
              <a:rPr lang="en-GB" smtClean="0"/>
              <a:t>24/12/2024</a:t>
            </a:fld>
            <a:endParaRPr lang="en-GB"/>
          </a:p>
        </p:txBody>
      </p:sp>
      <p:sp>
        <p:nvSpPr>
          <p:cNvPr id="3" name="Footer Placeholder 2"/>
          <p:cNvSpPr>
            <a:spLocks noGrp="1"/>
          </p:cNvSpPr>
          <p:nvPr>
            <p:ph type="ftr" sz="quarter" idx="11"/>
          </p:nvPr>
        </p:nvSpPr>
        <p:spPr/>
        <p:txBody>
          <a:bodyPr/>
          <a:lstStyle/>
          <a:p>
            <a:r>
              <a:rPr lang="en-GB"/>
              <a:t>Achieving More Together / Cyflawni Mwy Gyda'n Gilydd</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59771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5EA51C-DE9A-4959-841E-671E1FD05018}"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119698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C2687A-2A7E-490A-A361-7D709A813DB8}"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57AEF6-6B4A-43E8-BC1B-5789DA6D44E5}" type="slidenum">
              <a:rPr lang="en-GB" smtClean="0"/>
              <a:t>‹#›</a:t>
            </a:fld>
            <a:endParaRPr lang="en-GB"/>
          </a:p>
        </p:txBody>
      </p:sp>
    </p:spTree>
    <p:extLst>
      <p:ext uri="{BB962C8B-B14F-4D97-AF65-F5344CB8AC3E}">
        <p14:creationId xmlns:p14="http://schemas.microsoft.com/office/powerpoint/2010/main" val="144177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22C536B-819F-415C-BD5F-7CECCDC09EA1}" type="datetime1">
              <a:rPr lang="en-GB" smtClean="0"/>
              <a:t>24/12/2024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Achieving More Together / Cyflawni Mwy Gyda'n Gilydd</a:t>
            </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57AEF6-6B4A-43E8-BC1B-5789DA6D44E5}" type="slidenum">
              <a:rPr lang="en-GB" smtClean="0"/>
              <a:t>‹#›</a:t>
            </a:fld>
            <a:endParaRPr lang="en-GB"/>
          </a:p>
        </p:txBody>
      </p:sp>
    </p:spTree>
    <p:extLst>
      <p:ext uri="{BB962C8B-B14F-4D97-AF65-F5344CB8AC3E}">
        <p14:creationId xmlns:p14="http://schemas.microsoft.com/office/powerpoint/2010/main" val="13166214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m9CIJ74Ox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2580" y="0"/>
            <a:ext cx="8565307" cy="6480000"/>
          </a:xfrm>
          <a:prstGeom prst="rect">
            <a:avLst/>
          </a:prstGeom>
        </p:spPr>
      </p:pic>
      <p:pic>
        <p:nvPicPr>
          <p:cNvPr id="4" name="Picture 3"/>
          <p:cNvPicPr>
            <a:picLocks noChangeAspect="1"/>
          </p:cNvPicPr>
          <p:nvPr/>
        </p:nvPicPr>
        <p:blipFill>
          <a:blip r:embed="rId3"/>
          <a:stretch>
            <a:fillRect/>
          </a:stretch>
        </p:blipFill>
        <p:spPr>
          <a:xfrm>
            <a:off x="3673914" y="4937328"/>
            <a:ext cx="5340559" cy="1438781"/>
          </a:xfrm>
          <a:prstGeom prst="rect">
            <a:avLst/>
          </a:prstGeom>
        </p:spPr>
      </p:pic>
      <p:sp>
        <p:nvSpPr>
          <p:cNvPr id="5" name="Footer Placeholder 4"/>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30010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err="1">
                <a:latin typeface="Arial" panose="020B0604020202020204" pitchFamily="34" charset="0"/>
                <a:cs typeface="Arial" panose="020B0604020202020204" pitchFamily="34" charset="0"/>
              </a:rPr>
              <a:t>Datblygiad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Pigog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aml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a:t>
            </a:r>
            <a:r>
              <a:rPr lang="en-GB" dirty="0">
                <a:latin typeface="Arial" panose="020B0604020202020204" pitchFamily="34" charset="0"/>
                <a:cs typeface="Arial" panose="020B0604020202020204" pitchFamily="34" charset="0"/>
              </a:rPr>
              <a:t> plant </a:t>
            </a:r>
            <a:r>
              <a:rPr lang="en-GB" dirty="0" err="1">
                <a:latin typeface="Arial" panose="020B0604020202020204" pitchFamily="34" charset="0"/>
                <a:cs typeface="Arial" panose="020B0604020202020204" pitchFamily="34" charset="0"/>
              </a:rPr>
              <a:t>sydd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profi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fuan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dangos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proffil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pigog</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gerrig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milltir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nhw’n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fedrus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meysydd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targed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eraill</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profi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Mae’r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anwastad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awgrymu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achosion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gymhleth</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gallai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fod</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ganlyniad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drawma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enedigaeth</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genedigaeth</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llencyndod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amser</a:t>
            </a:r>
            <a:r>
              <a:rPr lang="en-GB" dirty="0">
                <a:latin typeface="Arial" panose="020B0604020202020204" pitchFamily="34" charset="0"/>
                <a:cs typeface="Arial" panose="020B0604020202020204" pitchFamily="34" charset="0"/>
              </a:rPr>
              <a:t> pan </a:t>
            </a:r>
            <a:r>
              <a:rPr lang="en-GB" dirty="0" err="1">
                <a:latin typeface="Arial" panose="020B0604020202020204" pitchFamily="34" charset="0"/>
                <a:cs typeface="Arial" panose="020B0604020202020204" pitchFamily="34" charset="0"/>
              </a:rPr>
              <a:t>fo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llawer</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newidiadau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digwydd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corff</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ymennydd</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gallai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datblygiadol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fwy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amlwg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bryd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hynny</a:t>
            </a:r>
            <a:r>
              <a:rPr lang="en-GB"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71340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err="1">
                <a:latin typeface="Arial" panose="020B0604020202020204" pitchFamily="34" charset="0"/>
                <a:cs typeface="Arial" panose="020B0604020202020204" pitchFamily="34" charset="0"/>
              </a:rPr>
              <a:t>Enghraifft</a:t>
            </a:r>
            <a:endParaRPr lang="en-GB"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p:txBody>
          <a:bodyPr/>
          <a:lstStyle/>
          <a:p>
            <a:endParaRPr lang="en-GB" dirty="0"/>
          </a:p>
          <a:p>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3"/>
          <a:stretch>
            <a:fillRect/>
          </a:stretch>
        </p:blipFill>
        <p:spPr>
          <a:xfrm>
            <a:off x="9162025" y="18642"/>
            <a:ext cx="3029975" cy="2292295"/>
          </a:xfrm>
          <a:prstGeom prst="rect">
            <a:avLst/>
          </a:prstGeom>
        </p:spPr>
      </p:pic>
      <p:pic>
        <p:nvPicPr>
          <p:cNvPr id="9" name="Picture 8"/>
          <p:cNvPicPr>
            <a:picLocks noChangeAspect="1"/>
          </p:cNvPicPr>
          <p:nvPr/>
        </p:nvPicPr>
        <p:blipFill>
          <a:blip r:embed="rId4"/>
          <a:stretch>
            <a:fillRect/>
          </a:stretch>
        </p:blipFill>
        <p:spPr>
          <a:xfrm>
            <a:off x="2440602" y="1915274"/>
            <a:ext cx="8236410" cy="4523624"/>
          </a:xfrm>
          <a:prstGeom prst="rect">
            <a:avLst/>
          </a:prstGeom>
        </p:spPr>
      </p:pic>
    </p:spTree>
    <p:extLst>
      <p:ext uri="{BB962C8B-B14F-4D97-AF65-F5344CB8AC3E}">
        <p14:creationId xmlns:p14="http://schemas.microsoft.com/office/powerpoint/2010/main" val="104348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000" y="523637"/>
            <a:ext cx="7757160" cy="1325563"/>
          </a:xfrm>
        </p:spPr>
        <p:txBody>
          <a:bodyPr/>
          <a:lstStyle/>
          <a:p>
            <a:pPr algn="ctr"/>
            <a:r>
              <a:rPr lang="en-GB" dirty="0" err="1">
                <a:latin typeface="Arial" panose="020B0604020202020204" pitchFamily="34" charset="0"/>
                <a:cs typeface="Arial" panose="020B0604020202020204" pitchFamily="34" charset="0"/>
              </a:rPr>
              <a:t>Camau</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ddatblygiad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ymennydd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p>
          <a:p>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2148600" y="1703515"/>
            <a:ext cx="7894800" cy="4320000"/>
          </a:xfrm>
          <a:prstGeom prst="rect">
            <a:avLst/>
          </a:prstGeom>
        </p:spPr>
      </p:pic>
      <p:pic>
        <p:nvPicPr>
          <p:cNvPr id="6" name="Picture 5"/>
          <p:cNvPicPr>
            <a:picLocks noChangeAspect="1"/>
          </p:cNvPicPr>
          <p:nvPr/>
        </p:nvPicPr>
        <p:blipFill>
          <a:blip r:embed="rId4"/>
          <a:stretch>
            <a:fillRect/>
          </a:stretch>
        </p:blipFill>
        <p:spPr>
          <a:xfrm>
            <a:off x="9791851" y="0"/>
            <a:ext cx="2400149" cy="1815807"/>
          </a:xfrm>
          <a:prstGeom prst="rect">
            <a:avLst/>
          </a:prstGeom>
        </p:spPr>
      </p:pic>
    </p:spTree>
    <p:extLst>
      <p:ext uri="{BB962C8B-B14F-4D97-AF65-F5344CB8AC3E}">
        <p14:creationId xmlns:p14="http://schemas.microsoft.com/office/powerpoint/2010/main" val="298750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Amygdala</a:t>
            </a:r>
          </a:p>
        </p:txBody>
      </p:sp>
      <p:sp>
        <p:nvSpPr>
          <p:cNvPr id="3" name="Content Placeholder 2"/>
          <p:cNvSpPr>
            <a:spLocks noGrp="1"/>
          </p:cNvSpPr>
          <p:nvPr>
            <p:ph idx="1"/>
          </p:nvPr>
        </p:nvSpPr>
        <p:spPr/>
        <p:txBody>
          <a:bodyPr>
            <a:normAutofit lnSpcReduction="10000"/>
          </a:bodyPr>
          <a:lstStyle/>
          <a:p>
            <a:endParaRPr lang="en-GB" sz="3600" dirty="0">
              <a:latin typeface="Arial" panose="020B0604020202020204" pitchFamily="34" charset="0"/>
              <a:cs typeface="Arial" panose="020B0604020202020204" pitchFamily="34" charset="0"/>
            </a:endParaRPr>
          </a:p>
          <a:p>
            <a:r>
              <a:rPr lang="en-GB" sz="3600" dirty="0" err="1">
                <a:latin typeface="Arial" panose="020B0604020202020204" pitchFamily="34" charset="0"/>
                <a:cs typeface="Arial" panose="020B0604020202020204" pitchFamily="34" charset="0"/>
              </a:rPr>
              <a:t>Canolfan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ofn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ymennydd</a:t>
            </a:r>
            <a:endParaRPr lang="en-GB" sz="3600" dirty="0">
              <a:latin typeface="Arial" panose="020B0604020202020204" pitchFamily="34" charset="0"/>
              <a:cs typeface="Arial" panose="020B0604020202020204" pitchFamily="34" charset="0"/>
            </a:endParaRPr>
          </a:p>
          <a:p>
            <a:r>
              <a:rPr lang="en-GB" sz="3600" dirty="0" err="1">
                <a:latin typeface="Arial" panose="020B0604020202020204" pitchFamily="34" charset="0"/>
                <a:cs typeface="Arial" panose="020B0604020202020204" pitchFamily="34" charset="0"/>
              </a:rPr>
              <a:t>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ddwfn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llabed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arlais</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ger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canol</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ymennydd</a:t>
            </a:r>
            <a:r>
              <a:rPr lang="en-GB" sz="3600" dirty="0">
                <a:latin typeface="Arial" panose="020B0604020202020204" pitchFamily="34" charset="0"/>
                <a:cs typeface="Arial" panose="020B0604020202020204" pitchFamily="34" charset="0"/>
              </a:rPr>
              <a:t>.</a:t>
            </a:r>
          </a:p>
          <a:p>
            <a:r>
              <a:rPr lang="en-GB" sz="3600" dirty="0" err="1">
                <a:latin typeface="Arial" panose="020B0604020202020204" pitchFamily="34" charset="0"/>
                <a:cs typeface="Arial" panose="020B0604020202020204" pitchFamily="34" charset="0"/>
              </a:rPr>
              <a:t>Rhan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o’r</a:t>
            </a:r>
            <a:r>
              <a:rPr lang="en-GB" sz="3600" dirty="0">
                <a:latin typeface="Arial" panose="020B0604020202020204" pitchFamily="34" charset="0"/>
                <a:cs typeface="Arial" panose="020B0604020202020204" pitchFamily="34" charset="0"/>
              </a:rPr>
              <a:t> system </a:t>
            </a:r>
            <a:r>
              <a:rPr lang="en-GB" sz="3600" dirty="0" err="1">
                <a:latin typeface="Arial" panose="020B0604020202020204" pitchFamily="34" charset="0"/>
                <a:cs typeface="Arial" panose="020B0604020202020204" pitchFamily="34" charset="0"/>
              </a:rPr>
              <a:t>limbig</a:t>
            </a:r>
            <a:endParaRPr lang="en-GB" sz="3600" dirty="0">
              <a:latin typeface="Arial" panose="020B0604020202020204" pitchFamily="34" charset="0"/>
              <a:cs typeface="Arial" panose="020B0604020202020204" pitchFamily="34" charset="0"/>
            </a:endParaRPr>
          </a:p>
          <a:p>
            <a:r>
              <a:rPr lang="en-GB" sz="3600" dirty="0" err="1">
                <a:latin typeface="Arial" panose="020B0604020202020204" pitchFamily="34" charset="0"/>
                <a:cs typeface="Arial" panose="020B0604020202020204" pitchFamily="34" charset="0"/>
              </a:rPr>
              <a:t>Rhan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gyntefig</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iawn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o’r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ymennydd</a:t>
            </a:r>
            <a:endParaRPr lang="en-GB"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4631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altLang="en-US" sz="4000" dirty="0">
                <a:solidFill>
                  <a:prstClr val="black"/>
                </a:solidFill>
                <a:latin typeface="Calibri" panose="020F0502020204030204" pitchFamily="34" charset="0"/>
                <a:ea typeface="ヒラギノ角ゴ Pro W3" pitchFamily="127" charset="-128"/>
                <a:cs typeface="Calibri" panose="020F0502020204030204" pitchFamily="34" charset="0"/>
                <a:hlinkClick r:id="rId3"/>
              </a:rPr>
              <a:t>Dan Siegel </a:t>
            </a:r>
            <a:br>
              <a:rPr lang="en-GB" altLang="en-US" sz="4000" dirty="0">
                <a:solidFill>
                  <a:prstClr val="black"/>
                </a:solidFill>
                <a:latin typeface="Calibri" panose="020F0502020204030204" pitchFamily="34" charset="0"/>
                <a:ea typeface="ヒラギノ角ゴ Pro W3" pitchFamily="127" charset="-128"/>
                <a:cs typeface="Calibri" panose="020F0502020204030204" pitchFamily="34" charset="0"/>
              </a:rPr>
            </a:br>
            <a:r>
              <a:rPr lang="en-GB" altLang="en-US" sz="2000" dirty="0">
                <a:solidFill>
                  <a:prstClr val="black"/>
                </a:solidFill>
                <a:latin typeface="Calibri" panose="020F0502020204030204" pitchFamily="34" charset="0"/>
                <a:ea typeface="ヒラギノ角ゴ Pro W3" pitchFamily="127" charset="-128"/>
                <a:cs typeface="Calibri" panose="020F0502020204030204" pitchFamily="34" charset="0"/>
              </a:rPr>
              <a:t>Model </a:t>
            </a:r>
            <a:r>
              <a:rPr lang="en-GB" altLang="en-US" sz="2000" dirty="0" err="1">
                <a:solidFill>
                  <a:prstClr val="black"/>
                </a:solidFill>
                <a:latin typeface="Calibri" panose="020F0502020204030204" pitchFamily="34" charset="0"/>
                <a:ea typeface="ヒラギノ角ゴ Pro W3" pitchFamily="127" charset="-128"/>
                <a:cs typeface="Calibri" panose="020F0502020204030204" pitchFamily="34" charset="0"/>
              </a:rPr>
              <a:t>Llaw</a:t>
            </a:r>
            <a:r>
              <a:rPr lang="en-GB" altLang="en-US" sz="2000" dirty="0">
                <a:solidFill>
                  <a:prstClr val="black"/>
                </a:solidFill>
                <a:latin typeface="Calibri" panose="020F0502020204030204" pitchFamily="34" charset="0"/>
                <a:ea typeface="ヒラギノ角ゴ Pro W3" pitchFamily="127" charset="-128"/>
                <a:cs typeface="Calibri" panose="020F0502020204030204" pitchFamily="34" charset="0"/>
              </a:rPr>
              <a:t> </a:t>
            </a:r>
            <a:r>
              <a:rPr lang="en-GB" altLang="en-US" sz="2000" dirty="0" err="1">
                <a:solidFill>
                  <a:prstClr val="black"/>
                </a:solidFill>
                <a:latin typeface="Calibri" panose="020F0502020204030204" pitchFamily="34" charset="0"/>
                <a:ea typeface="ヒラギノ角ゴ Pro W3" pitchFamily="127" charset="-128"/>
                <a:cs typeface="Calibri" panose="020F0502020204030204" pitchFamily="34" charset="0"/>
              </a:rPr>
              <a:t>o’r</a:t>
            </a:r>
            <a:r>
              <a:rPr lang="en-GB" altLang="en-US" sz="2000" dirty="0">
                <a:solidFill>
                  <a:prstClr val="black"/>
                </a:solidFill>
                <a:latin typeface="Calibri" panose="020F0502020204030204" pitchFamily="34" charset="0"/>
                <a:ea typeface="ヒラギノ角ゴ Pro W3" pitchFamily="127" charset="-128"/>
                <a:cs typeface="Calibri" panose="020F0502020204030204" pitchFamily="34" charset="0"/>
              </a:rPr>
              <a:t> </a:t>
            </a:r>
            <a:r>
              <a:rPr lang="en-GB" altLang="en-US" sz="2000" dirty="0" err="1">
                <a:solidFill>
                  <a:prstClr val="black"/>
                </a:solidFill>
                <a:latin typeface="Calibri" panose="020F0502020204030204" pitchFamily="34" charset="0"/>
                <a:ea typeface="ヒラギノ角ゴ Pro W3" pitchFamily="127" charset="-128"/>
                <a:cs typeface="Calibri" panose="020F0502020204030204" pitchFamily="34" charset="0"/>
              </a:rPr>
              <a:t>Ymennydd</a:t>
            </a:r>
            <a:endParaRPr lang="en-GB"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rotWithShape="1">
          <a:blip r:embed="rId4"/>
          <a:stretch/>
        </p:blipFill>
        <p:spPr>
          <a:xfrm>
            <a:off x="2843659" y="2292295"/>
            <a:ext cx="6736733" cy="3778250"/>
          </a:xfrm>
          <a:prstGeom prst="rect">
            <a:avLst/>
          </a:prstGeom>
        </p:spPr>
      </p:pic>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5"/>
          <a:stretch>
            <a:fillRect/>
          </a:stretch>
        </p:blipFill>
        <p:spPr>
          <a:xfrm>
            <a:off x="9162025" y="0"/>
            <a:ext cx="3029975" cy="2292295"/>
          </a:xfrm>
          <a:prstGeom prst="rect">
            <a:avLst/>
          </a:prstGeom>
        </p:spPr>
      </p:pic>
    </p:spTree>
    <p:extLst>
      <p:ext uri="{BB962C8B-B14F-4D97-AF65-F5344CB8AC3E}">
        <p14:creationId xmlns:p14="http://schemas.microsoft.com/office/powerpoint/2010/main" val="210341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err="1">
                <a:latin typeface="Arial" panose="020B0604020202020204" pitchFamily="34" charset="0"/>
                <a:cs typeface="Arial" panose="020B0604020202020204" pitchFamily="34" charset="0"/>
              </a:rPr>
              <a:t>Systemau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straen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2972747" y="1163515"/>
            <a:ext cx="5501890" cy="4860000"/>
          </a:xfrm>
          <a:prstGeom prst="rect">
            <a:avLst/>
          </a:prstGeom>
        </p:spPr>
      </p:pic>
      <p:pic>
        <p:nvPicPr>
          <p:cNvPr id="6" name="Picture 5"/>
          <p:cNvPicPr>
            <a:picLocks noChangeAspect="1"/>
          </p:cNvPicPr>
          <p:nvPr/>
        </p:nvPicPr>
        <p:blipFill>
          <a:blip r:embed="rId4"/>
          <a:stretch>
            <a:fillRect/>
          </a:stretch>
        </p:blipFill>
        <p:spPr>
          <a:xfrm>
            <a:off x="9162025" y="0"/>
            <a:ext cx="3029975" cy="2292295"/>
          </a:xfrm>
          <a:prstGeom prst="rect">
            <a:avLst/>
          </a:prstGeom>
        </p:spPr>
      </p:pic>
    </p:spTree>
    <p:extLst>
      <p:ext uri="{BB962C8B-B14F-4D97-AF65-F5344CB8AC3E}">
        <p14:creationId xmlns:p14="http://schemas.microsoft.com/office/powerpoint/2010/main" val="101125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System </a:t>
            </a:r>
            <a:r>
              <a:rPr lang="en-GB" dirty="0" err="1">
                <a:latin typeface="Arial" panose="020B0604020202020204" pitchFamily="34" charset="0"/>
                <a:cs typeface="Arial" panose="020B0604020202020204" pitchFamily="34" charset="0"/>
              </a:rPr>
              <a:t>nerfol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p>
          <a:p>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3"/>
          <a:stretch>
            <a:fillRect/>
          </a:stretch>
        </p:blipFill>
        <p:spPr>
          <a:xfrm>
            <a:off x="9162025" y="0"/>
            <a:ext cx="3029975" cy="229229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918355970"/>
              </p:ext>
            </p:extLst>
          </p:nvPr>
        </p:nvGraphicFramePr>
        <p:xfrm>
          <a:off x="2063524" y="1962944"/>
          <a:ext cx="8850312" cy="4076700"/>
        </p:xfrm>
        <a:graphic>
          <a:graphicData uri="http://schemas.openxmlformats.org/presentationml/2006/ole">
            <mc:AlternateContent xmlns:mc="http://schemas.openxmlformats.org/markup-compatibility/2006">
              <mc:Choice xmlns:v="urn:schemas-microsoft-com:vml" Requires="v">
                <p:oleObj name="Document" r:id="rId4" imgW="8850513" imgH="4077295" progId="Word.Document.12">
                  <p:embed/>
                </p:oleObj>
              </mc:Choice>
              <mc:Fallback>
                <p:oleObj name="Document" r:id="rId4" imgW="8850513" imgH="4077295" progId="Word.Document.12">
                  <p:embed/>
                  <p:pic>
                    <p:nvPicPr>
                      <p:cNvPr id="5" name="Object 4"/>
                      <p:cNvPicPr/>
                      <p:nvPr/>
                    </p:nvPicPr>
                    <p:blipFill>
                      <a:blip r:embed="rId5"/>
                      <a:stretch>
                        <a:fillRect/>
                      </a:stretch>
                    </p:blipFill>
                    <p:spPr>
                      <a:xfrm>
                        <a:off x="2063524" y="1962944"/>
                        <a:ext cx="8850312" cy="4076700"/>
                      </a:xfrm>
                      <a:prstGeom prst="rect">
                        <a:avLst/>
                      </a:prstGeom>
                    </p:spPr>
                  </p:pic>
                </p:oleObj>
              </mc:Fallback>
            </mc:AlternateContent>
          </a:graphicData>
        </a:graphic>
      </p:graphicFrame>
    </p:spTree>
    <p:extLst>
      <p:ext uri="{BB962C8B-B14F-4D97-AF65-F5344CB8AC3E}">
        <p14:creationId xmlns:p14="http://schemas.microsoft.com/office/powerpoint/2010/main" val="334334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Achieving More Together / Cyflawni Mwy Gyda'n Gilydd</a:t>
            </a:r>
          </a:p>
        </p:txBody>
      </p:sp>
      <p:graphicFrame>
        <p:nvGraphicFramePr>
          <p:cNvPr id="4" name="Object 3"/>
          <p:cNvGraphicFramePr>
            <a:graphicFrameLocks noChangeAspect="1"/>
          </p:cNvGraphicFramePr>
          <p:nvPr>
            <p:extLst>
              <p:ext uri="{D42A27DB-BD31-4B8C-83A1-F6EECF244321}">
                <p14:modId xmlns:p14="http://schemas.microsoft.com/office/powerpoint/2010/main" val="3956050999"/>
              </p:ext>
            </p:extLst>
          </p:nvPr>
        </p:nvGraphicFramePr>
        <p:xfrm>
          <a:off x="1815328" y="512081"/>
          <a:ext cx="9275037" cy="5703108"/>
        </p:xfrm>
        <a:graphic>
          <a:graphicData uri="http://schemas.openxmlformats.org/presentationml/2006/ole">
            <mc:AlternateContent xmlns:mc="http://schemas.openxmlformats.org/markup-compatibility/2006">
              <mc:Choice xmlns:v="urn:schemas-microsoft-com:vml" Requires="v">
                <p:oleObj name="Document" r:id="rId3" imgW="8850513" imgH="5442499" progId="Word.Document.12">
                  <p:embed/>
                </p:oleObj>
              </mc:Choice>
              <mc:Fallback>
                <p:oleObj name="Document" r:id="rId3" imgW="8850513" imgH="5442499" progId="Word.Document.12">
                  <p:embed/>
                  <p:pic>
                    <p:nvPicPr>
                      <p:cNvPr id="4" name="Object 3"/>
                      <p:cNvPicPr/>
                      <p:nvPr/>
                    </p:nvPicPr>
                    <p:blipFill>
                      <a:blip r:embed="rId4"/>
                      <a:stretch>
                        <a:fillRect/>
                      </a:stretch>
                    </p:blipFill>
                    <p:spPr>
                      <a:xfrm>
                        <a:off x="1815328" y="512081"/>
                        <a:ext cx="9275037" cy="570310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ED936BF9-D844-9B66-4368-F5DA0A9822D2}"/>
              </a:ext>
            </a:extLst>
          </p:cNvPr>
          <p:cNvPicPr>
            <a:picLocks noChangeAspect="1"/>
          </p:cNvPicPr>
          <p:nvPr/>
        </p:nvPicPr>
        <p:blipFill>
          <a:blip r:embed="rId5"/>
          <a:stretch>
            <a:fillRect/>
          </a:stretch>
        </p:blipFill>
        <p:spPr>
          <a:xfrm>
            <a:off x="10273907" y="0"/>
            <a:ext cx="1918093" cy="1451113"/>
          </a:xfrm>
          <a:prstGeom prst="rect">
            <a:avLst/>
          </a:prstGeom>
        </p:spPr>
      </p:pic>
    </p:spTree>
    <p:extLst>
      <p:ext uri="{BB962C8B-B14F-4D97-AF65-F5344CB8AC3E}">
        <p14:creationId xmlns:p14="http://schemas.microsoft.com/office/powerpoint/2010/main" val="406808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pPr algn="ctr"/>
            <a:r>
              <a:rPr lang="en-GB" dirty="0" err="1">
                <a:latin typeface="Arial" panose="020B0604020202020204" pitchFamily="34" charset="0"/>
                <a:cs typeface="Arial" panose="020B0604020202020204" pitchFamily="34" charset="0"/>
              </a:rPr>
              <a:t>Pethau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eraill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wybod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Mae’n</a:t>
            </a:r>
            <a:r>
              <a:rPr lang="en-GB" dirty="0">
                <a:latin typeface="Arial" panose="020B0604020202020204" pitchFamily="34" charset="0"/>
                <a:cs typeface="Arial" panose="020B0604020202020204" pitchFamily="34" charset="0"/>
              </a:rPr>
              <a:t> haws </a:t>
            </a:r>
            <a:r>
              <a:rPr lang="en-GB" dirty="0" err="1">
                <a:latin typeface="Arial" panose="020B0604020202020204" pitchFamily="34" charset="0"/>
                <a:cs typeface="Arial" panose="020B0604020202020204" pitchFamily="34" charset="0"/>
              </a:rPr>
              <a:t>dysgu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sgiliau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gamau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penodol</a:t>
            </a:r>
            <a:r>
              <a:rPr lang="en-GB" dirty="0">
                <a:latin typeface="Arial" panose="020B0604020202020204" pitchFamily="34" charset="0"/>
                <a:cs typeface="Arial" panose="020B0604020202020204" pitchFamily="34" charset="0"/>
              </a:rPr>
              <a:t> nag </a:t>
            </a:r>
            <a:r>
              <a:rPr lang="en-GB" dirty="0" err="1">
                <a:latin typeface="Arial" panose="020B0604020202020204" pitchFamily="34" charset="0"/>
                <a:cs typeface="Arial" panose="020B0604020202020204" pitchFamily="34" charset="0"/>
              </a:rPr>
              <a:t>eraill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ifanc</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Pan </a:t>
            </a:r>
            <a:r>
              <a:rPr lang="en-GB" dirty="0" err="1">
                <a:latin typeface="Arial" panose="020B0604020202020204" pitchFamily="34" charset="0"/>
                <a:cs typeface="Arial" panose="020B0604020202020204" pitchFamily="34" charset="0"/>
              </a:rPr>
              <a:t>fydd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sgil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newydd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ymarfer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fewnblannu</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arferiad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neu’n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gof</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Gall </a:t>
            </a:r>
            <a:r>
              <a:rPr lang="en-GB" dirty="0" err="1">
                <a:latin typeface="Arial" panose="020B0604020202020204" pitchFamily="34" charset="0"/>
                <a:cs typeface="Arial" panose="020B0604020202020204" pitchFamily="34" charset="0"/>
              </a:rPr>
              <a:t>straen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ddefnyddiol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ffrwydradau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bach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ond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docsig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para’n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neu’n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ail-</a:t>
            </a:r>
            <a:r>
              <a:rPr lang="en-GB" dirty="0" err="1">
                <a:latin typeface="Arial" panose="020B0604020202020204" pitchFamily="34" charset="0"/>
                <a:cs typeface="Arial" panose="020B0604020202020204" pitchFamily="34" charset="0"/>
              </a:rPr>
              <a:t>adrodd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aml</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pryder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nodwedd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gyffredin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plant </a:t>
            </a:r>
            <a:r>
              <a:rPr lang="en-GB" dirty="0" err="1">
                <a:latin typeface="Arial" panose="020B0604020202020204" pitchFamily="34" charset="0"/>
                <a:cs typeface="Arial" panose="020B0604020202020204" pitchFamily="34" charset="0"/>
              </a:rPr>
              <a:t>sydd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dioddef</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straen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tocsig</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cynnar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Hefyd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ganddo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gysylltiad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agos</a:t>
            </a:r>
            <a:r>
              <a:rPr lang="en-GB" dirty="0">
                <a:latin typeface="Arial" panose="020B0604020202020204" pitchFamily="34" charset="0"/>
                <a:cs typeface="Arial" panose="020B0604020202020204" pitchFamily="34" charset="0"/>
              </a:rPr>
              <a:t> ag </a:t>
            </a:r>
            <a:r>
              <a:rPr lang="en-GB" dirty="0" err="1">
                <a:latin typeface="Arial" panose="020B0604020202020204" pitchFamily="34" charset="0"/>
                <a:cs typeface="Arial" panose="020B0604020202020204" pitchFamily="34" charset="0"/>
              </a:rPr>
              <a:t>Anhwylder</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Sbectrwm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Awstistiaeth</a:t>
            </a:r>
            <a:r>
              <a:rPr lang="en-GB" dirty="0">
                <a:latin typeface="Arial" panose="020B0604020202020204" pitchFamily="34" charset="0"/>
                <a:cs typeface="Arial" panose="020B0604020202020204" pitchFamily="34" charset="0"/>
              </a:rPr>
              <a:t> (ASD) ac </a:t>
            </a:r>
            <a:r>
              <a:rPr lang="en-GB" dirty="0" err="1">
                <a:latin typeface="Arial" panose="020B0604020202020204" pitchFamily="34" charset="0"/>
                <a:cs typeface="Arial" panose="020B0604020202020204" pitchFamily="34" charset="0"/>
              </a:rPr>
              <a:t>Anhwylder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Diffyg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Canolbwyntio</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Gorfywiogrwydd</a:t>
            </a: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90483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1325563"/>
          </a:xfrm>
        </p:spPr>
        <p:txBody>
          <a:bodyPr/>
          <a:lstStyle/>
          <a:p>
            <a:pPr algn="ctr"/>
            <a:r>
              <a:rPr lang="en-GB" dirty="0" err="1">
                <a:latin typeface="Arial" panose="020B0604020202020204" pitchFamily="34" charset="0"/>
                <a:cs typeface="Arial" panose="020B0604020202020204" pitchFamily="34" charset="0"/>
              </a:rPr>
              <a:t>Gwahaniaethau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Prosesu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Synhwyraidd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32500" lnSpcReduction="20000"/>
          </a:bodyPr>
          <a:lstStyle/>
          <a:p>
            <a:endParaRPr lang="en-GB" dirty="0">
              <a:latin typeface="Arial" panose="020B0604020202020204" pitchFamily="34" charset="0"/>
              <a:cs typeface="Arial" panose="020B0604020202020204" pitchFamily="34" charset="0"/>
            </a:endParaRPr>
          </a:p>
          <a:p>
            <a:pPr marL="0" indent="0">
              <a:buNone/>
            </a:pPr>
            <a:r>
              <a:rPr lang="en-GB" sz="3400" b="1" dirty="0">
                <a:latin typeface="Arial" panose="020B0604020202020204" pitchFamily="34" charset="0"/>
                <a:cs typeface="Arial" panose="020B0604020202020204" pitchFamily="34" charset="0"/>
              </a:rPr>
              <a:t>Hyper (</a:t>
            </a:r>
            <a:r>
              <a:rPr lang="en-GB" sz="3400" b="1" dirty="0" err="1">
                <a:latin typeface="Arial" panose="020B0604020202020204" pitchFamily="34" charset="0"/>
                <a:cs typeface="Arial" panose="020B0604020202020204" pitchFamily="34" charset="0"/>
              </a:rPr>
              <a:t>gor</a:t>
            </a:r>
            <a:r>
              <a:rPr lang="en-GB" sz="3400" b="1" dirty="0">
                <a:latin typeface="Arial" panose="020B0604020202020204" pitchFamily="34" charset="0"/>
                <a:cs typeface="Arial" panose="020B0604020202020204" pitchFamily="34" charset="0"/>
              </a:rPr>
              <a:t>) </a:t>
            </a:r>
            <a:r>
              <a:rPr lang="en-GB" sz="3400" b="1" dirty="0" err="1">
                <a:latin typeface="Arial" panose="020B0604020202020204" pitchFamily="34" charset="0"/>
                <a:cs typeface="Arial" panose="020B0604020202020204" pitchFamily="34" charset="0"/>
              </a:rPr>
              <a:t>sensitif</a:t>
            </a:r>
            <a:endParaRPr lang="en-GB" sz="3400" b="1" dirty="0">
              <a:latin typeface="Arial" panose="020B0604020202020204" pitchFamily="34" charset="0"/>
              <a:cs typeface="Arial" panose="020B0604020202020204" pitchFamily="34" charset="0"/>
            </a:endParaRPr>
          </a:p>
          <a:p>
            <a:pPr>
              <a:lnSpc>
                <a:spcPct val="120000"/>
              </a:lnSpc>
            </a:pPr>
            <a:r>
              <a:rPr lang="en-GB" sz="3400" dirty="0" err="1">
                <a:latin typeface="Arial" panose="020B0604020202020204" pitchFamily="34" charset="0"/>
                <a:cs typeface="Arial" panose="020B0604020202020204" pitchFamily="34" charset="0"/>
              </a:rPr>
              <a:t>Ofn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uchder</a:t>
            </a:r>
            <a:endParaRPr lang="en-GB" sz="3400" dirty="0">
              <a:latin typeface="Arial" panose="020B0604020202020204" pitchFamily="34" charset="0"/>
              <a:cs typeface="Arial" panose="020B0604020202020204" pitchFamily="34" charset="0"/>
            </a:endParaRPr>
          </a:p>
          <a:p>
            <a:pPr>
              <a:lnSpc>
                <a:spcPct val="120000"/>
              </a:lnSpc>
            </a:pPr>
            <a:r>
              <a:rPr lang="en-GB" sz="3400" dirty="0" err="1">
                <a:latin typeface="Arial" panose="020B0604020202020204" pitchFamily="34" charset="0"/>
                <a:cs typeface="Arial" panose="020B0604020202020204" pitchFamily="34" charset="0"/>
              </a:rPr>
              <a:t>Ddim</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yn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hoffi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profiadau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cyffwrdd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ee</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torri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ewinedd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chwarae</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budr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torri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gwallt</a:t>
            </a:r>
            <a:endParaRPr lang="en-GB" sz="3400" dirty="0">
              <a:latin typeface="Arial" panose="020B0604020202020204" pitchFamily="34" charset="0"/>
              <a:cs typeface="Arial" panose="020B0604020202020204" pitchFamily="34" charset="0"/>
            </a:endParaRPr>
          </a:p>
          <a:p>
            <a:pPr>
              <a:lnSpc>
                <a:spcPct val="120000"/>
              </a:lnSpc>
            </a:pPr>
            <a:r>
              <a:rPr lang="en-GB" sz="3400" dirty="0" err="1">
                <a:latin typeface="Arial" panose="020B0604020202020204" pitchFamily="34" charset="0"/>
                <a:cs typeface="Arial" panose="020B0604020202020204" pitchFamily="34" charset="0"/>
              </a:rPr>
              <a:t>Ddim</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yn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hoffi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synau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cryf</a:t>
            </a:r>
            <a:r>
              <a:rPr lang="en-GB" sz="3400" dirty="0">
                <a:latin typeface="Arial" panose="020B0604020202020204" pitchFamily="34" charset="0"/>
                <a:cs typeface="Arial" panose="020B0604020202020204" pitchFamily="34" charset="0"/>
              </a:rPr>
              <a:t> a </a:t>
            </a:r>
            <a:r>
              <a:rPr lang="en-GB" sz="3400" dirty="0" err="1">
                <a:latin typeface="Arial" panose="020B0604020202020204" pitchFamily="34" charset="0"/>
                <a:cs typeface="Arial" panose="020B0604020202020204" pitchFamily="34" charset="0"/>
              </a:rPr>
              <a:t>sydyn</a:t>
            </a:r>
            <a:endParaRPr lang="en-GB" sz="3400" dirty="0">
              <a:latin typeface="Arial" panose="020B0604020202020204" pitchFamily="34" charset="0"/>
              <a:cs typeface="Arial" panose="020B0604020202020204" pitchFamily="34" charset="0"/>
            </a:endParaRPr>
          </a:p>
          <a:p>
            <a:pPr>
              <a:lnSpc>
                <a:spcPct val="120000"/>
              </a:lnSpc>
            </a:pPr>
            <a:r>
              <a:rPr lang="en-GB" sz="3400" dirty="0" err="1">
                <a:latin typeface="Arial" panose="020B0604020202020204" pitchFamily="34" charset="0"/>
                <a:cs typeface="Arial" panose="020B0604020202020204" pitchFamily="34" charset="0"/>
              </a:rPr>
              <a:t>Yn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osgoi</a:t>
            </a:r>
            <a:r>
              <a:rPr lang="en-GB" sz="3400" dirty="0">
                <a:latin typeface="Arial" panose="020B0604020202020204" pitchFamily="34" charset="0"/>
                <a:cs typeface="Arial" panose="020B0604020202020204" pitchFamily="34" charset="0"/>
              </a:rPr>
              <a:t> offer </a:t>
            </a:r>
            <a:r>
              <a:rPr lang="en-GB" sz="3400" dirty="0" err="1">
                <a:latin typeface="Arial" panose="020B0604020202020204" pitchFamily="34" charset="0"/>
                <a:cs typeface="Arial" panose="020B0604020202020204" pitchFamily="34" charset="0"/>
              </a:rPr>
              <a:t>cae</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chwarae</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siglen</a:t>
            </a:r>
            <a:r>
              <a:rPr lang="en-GB" sz="3400" dirty="0">
                <a:latin typeface="Arial" panose="020B0604020202020204" pitchFamily="34" charset="0"/>
                <a:cs typeface="Arial" panose="020B0604020202020204" pitchFamily="34" charset="0"/>
              </a:rPr>
              <a:t> a </a:t>
            </a:r>
            <a:r>
              <a:rPr lang="en-GB" sz="3400" dirty="0" err="1">
                <a:latin typeface="Arial" panose="020B0604020202020204" pitchFamily="34" charset="0"/>
                <a:cs typeface="Arial" panose="020B0604020202020204" pitchFamily="34" charset="0"/>
              </a:rPr>
              <a:t>sleid</a:t>
            </a:r>
            <a:r>
              <a:rPr lang="en-GB" sz="3400" dirty="0">
                <a:latin typeface="Arial" panose="020B0604020202020204" pitchFamily="34" charset="0"/>
                <a:cs typeface="Arial" panose="020B0604020202020204" pitchFamily="34" charset="0"/>
              </a:rPr>
              <a:t>)</a:t>
            </a:r>
          </a:p>
          <a:p>
            <a:endParaRPr lang="en-GB" sz="3400" dirty="0">
              <a:latin typeface="Arial" panose="020B0604020202020204" pitchFamily="34" charset="0"/>
              <a:cs typeface="Arial" panose="020B0604020202020204" pitchFamily="34" charset="0"/>
            </a:endParaRPr>
          </a:p>
          <a:p>
            <a:pPr marL="0" indent="0">
              <a:buNone/>
            </a:pPr>
            <a:r>
              <a:rPr lang="en-GB" sz="3400" b="1" dirty="0">
                <a:latin typeface="Arial" panose="020B0604020202020204" pitchFamily="34" charset="0"/>
                <a:cs typeface="Arial" panose="020B0604020202020204" pitchFamily="34" charset="0"/>
              </a:rPr>
              <a:t>Hypo (tan) </a:t>
            </a:r>
            <a:r>
              <a:rPr lang="en-GB" sz="3400" b="1" dirty="0" err="1">
                <a:latin typeface="Arial" panose="020B0604020202020204" pitchFamily="34" charset="0"/>
                <a:cs typeface="Arial" panose="020B0604020202020204" pitchFamily="34" charset="0"/>
              </a:rPr>
              <a:t>sensitif</a:t>
            </a:r>
            <a:endParaRPr lang="en-GB" sz="3400" b="1" dirty="0">
              <a:latin typeface="Arial" panose="020B0604020202020204" pitchFamily="34" charset="0"/>
              <a:cs typeface="Arial" panose="020B0604020202020204" pitchFamily="34" charset="0"/>
            </a:endParaRPr>
          </a:p>
          <a:p>
            <a:pPr>
              <a:lnSpc>
                <a:spcPct val="120000"/>
              </a:lnSpc>
            </a:pPr>
            <a:r>
              <a:rPr lang="en-GB" sz="3400" dirty="0" err="1">
                <a:latin typeface="Arial" panose="020B0604020202020204" pitchFamily="34" charset="0"/>
                <a:cs typeface="Arial" panose="020B0604020202020204" pitchFamily="34" charset="0"/>
              </a:rPr>
              <a:t>Ymddangos</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nad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oes</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ganddo</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ofn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neu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nad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yw’n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teimlo</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poen</a:t>
            </a:r>
            <a:endParaRPr lang="en-GB" sz="3400" dirty="0">
              <a:latin typeface="Arial" panose="020B0604020202020204" pitchFamily="34" charset="0"/>
              <a:cs typeface="Arial" panose="020B0604020202020204" pitchFamily="34" charset="0"/>
            </a:endParaRPr>
          </a:p>
          <a:p>
            <a:pPr>
              <a:lnSpc>
                <a:spcPct val="120000"/>
              </a:lnSpc>
            </a:pPr>
            <a:r>
              <a:rPr lang="en-GB" sz="3400" dirty="0" err="1">
                <a:latin typeface="Arial" panose="020B0604020202020204" pitchFamily="34" charset="0"/>
                <a:cs typeface="Arial" panose="020B0604020202020204" pitchFamily="34" charset="0"/>
              </a:rPr>
              <a:t>Yn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ceisio</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cyfleoedd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symud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neu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gyffwrdd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gwingo</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ysgwyd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rhedeg</a:t>
            </a:r>
            <a:r>
              <a:rPr lang="en-GB" sz="3400" dirty="0">
                <a:latin typeface="Arial" panose="020B0604020202020204" pitchFamily="34" charset="0"/>
                <a:cs typeface="Arial" panose="020B0604020202020204" pitchFamily="34" charset="0"/>
              </a:rPr>
              <a:t> o </a:t>
            </a:r>
            <a:r>
              <a:rPr lang="en-GB" sz="3400" dirty="0" err="1">
                <a:latin typeface="Arial" panose="020B0604020202020204" pitchFamily="34" charset="0"/>
                <a:cs typeface="Arial" panose="020B0604020202020204" pitchFamily="34" charset="0"/>
              </a:rPr>
              <a:t>gwmpas</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pwyso</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ar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gyfoedion</a:t>
            </a:r>
            <a:r>
              <a:rPr lang="en-GB" sz="3400" dirty="0">
                <a:latin typeface="Arial" panose="020B0604020202020204" pitchFamily="34" charset="0"/>
                <a:cs typeface="Arial" panose="020B0604020202020204" pitchFamily="34" charset="0"/>
              </a:rPr>
              <a:t>)</a:t>
            </a:r>
          </a:p>
          <a:p>
            <a:pPr>
              <a:lnSpc>
                <a:spcPct val="120000"/>
              </a:lnSpc>
            </a:pPr>
            <a:r>
              <a:rPr lang="en-GB" sz="3400" dirty="0" err="1">
                <a:latin typeface="Arial" panose="020B0604020202020204" pitchFamily="34" charset="0"/>
                <a:cs typeface="Arial" panose="020B0604020202020204" pitchFamily="34" charset="0"/>
              </a:rPr>
              <a:t>Rhoi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pethau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yn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ei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geg</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neu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eu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cnoi</a:t>
            </a:r>
            <a:endParaRPr lang="en-GB" sz="3400" dirty="0">
              <a:latin typeface="Arial" panose="020B0604020202020204" pitchFamily="34" charset="0"/>
              <a:cs typeface="Arial" panose="020B0604020202020204" pitchFamily="34" charset="0"/>
            </a:endParaRPr>
          </a:p>
          <a:p>
            <a:pPr>
              <a:lnSpc>
                <a:spcPct val="120000"/>
              </a:lnSpc>
            </a:pPr>
            <a:r>
              <a:rPr lang="en-GB" sz="3400" dirty="0" err="1">
                <a:latin typeface="Arial" panose="020B0604020202020204" pitchFamily="34" charset="0"/>
                <a:cs typeface="Arial" panose="020B0604020202020204" pitchFamily="34" charset="0"/>
              </a:rPr>
              <a:t>Sylw</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gwaed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i’r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amgylchedd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neu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bobl</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sydd</a:t>
            </a:r>
            <a:r>
              <a:rPr lang="en-GB" sz="3400" dirty="0">
                <a:latin typeface="Arial" panose="020B0604020202020204" pitchFamily="34" charset="0"/>
                <a:cs typeface="Arial" panose="020B0604020202020204" pitchFamily="34" charset="0"/>
              </a:rPr>
              <a:t> o </a:t>
            </a:r>
            <a:r>
              <a:rPr lang="en-GB" sz="3400" dirty="0" err="1">
                <a:latin typeface="Arial" panose="020B0604020202020204" pitchFamily="34" charset="0"/>
                <a:cs typeface="Arial" panose="020B0604020202020204" pitchFamily="34" charset="0"/>
              </a:rPr>
              <a:t>gwmpas</a:t>
            </a:r>
            <a:endParaRPr lang="en-GB" sz="3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32500" lnSpcReduction="20000"/>
          </a:bodyPr>
          <a:lstStyle/>
          <a:p>
            <a:endParaRPr lang="en-GB" dirty="0">
              <a:latin typeface="Arial" panose="020B0604020202020204" pitchFamily="34" charset="0"/>
              <a:cs typeface="Arial" panose="020B0604020202020204" pitchFamily="34" charset="0"/>
            </a:endParaRPr>
          </a:p>
          <a:p>
            <a:pPr marL="0" indent="0">
              <a:buNone/>
            </a:pPr>
            <a:r>
              <a:rPr lang="en-GB" sz="3500" b="1" dirty="0" err="1">
                <a:latin typeface="Arial" panose="020B0604020202020204" pitchFamily="34" charset="0"/>
                <a:cs typeface="Arial" panose="020B0604020202020204" pitchFamily="34" charset="0"/>
              </a:rPr>
              <a:t>Cynllunio</a:t>
            </a:r>
            <a:r>
              <a:rPr lang="en-GB" sz="3500" b="1" dirty="0">
                <a:latin typeface="Arial" panose="020B0604020202020204" pitchFamily="34" charset="0"/>
                <a:cs typeface="Arial" panose="020B0604020202020204" pitchFamily="34" charset="0"/>
              </a:rPr>
              <a:t> </a:t>
            </a:r>
            <a:r>
              <a:rPr lang="en-GB" sz="3500" b="1" dirty="0" err="1">
                <a:latin typeface="Arial" panose="020B0604020202020204" pitchFamily="34" charset="0"/>
                <a:cs typeface="Arial" panose="020B0604020202020204" pitchFamily="34" charset="0"/>
              </a:rPr>
              <a:t>Symudiadau</a:t>
            </a:r>
            <a:r>
              <a:rPr lang="en-GB" sz="3500" b="1" dirty="0">
                <a:latin typeface="Arial" panose="020B0604020202020204" pitchFamily="34" charset="0"/>
                <a:cs typeface="Arial" panose="020B0604020202020204" pitchFamily="34" charset="0"/>
              </a:rPr>
              <a:t>  (praxis)</a:t>
            </a:r>
          </a:p>
          <a:p>
            <a:pPr>
              <a:lnSpc>
                <a:spcPct val="120000"/>
              </a:lnSpc>
            </a:pPr>
            <a:r>
              <a:rPr lang="en-GB" sz="3500" dirty="0" err="1">
                <a:latin typeface="Arial" panose="020B0604020202020204" pitchFamily="34" charset="0"/>
                <a:cs typeface="Arial" panose="020B0604020202020204" pitchFamily="34" charset="0"/>
              </a:rPr>
              <a:t>Ymddangos</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yn</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drwsgl</a:t>
            </a:r>
            <a:endParaRPr lang="en-GB" sz="3500" dirty="0">
              <a:latin typeface="Arial" panose="020B0604020202020204" pitchFamily="34" charset="0"/>
              <a:cs typeface="Arial" panose="020B0604020202020204" pitchFamily="34" charset="0"/>
            </a:endParaRPr>
          </a:p>
          <a:p>
            <a:pPr>
              <a:lnSpc>
                <a:spcPct val="120000"/>
              </a:lnSpc>
            </a:pPr>
            <a:r>
              <a:rPr lang="en-GB" sz="3500" dirty="0" err="1">
                <a:latin typeface="Arial" panose="020B0604020202020204" pitchFamily="34" charset="0"/>
                <a:cs typeface="Arial" panose="020B0604020202020204" pitchFamily="34" charset="0"/>
              </a:rPr>
              <a:t>Anhawster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yn</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creu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syniadau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symud</a:t>
            </a:r>
            <a:endParaRPr lang="en-GB" sz="3500" dirty="0">
              <a:latin typeface="Arial" panose="020B0604020202020204" pitchFamily="34" charset="0"/>
              <a:cs typeface="Arial" panose="020B0604020202020204" pitchFamily="34" charset="0"/>
            </a:endParaRPr>
          </a:p>
          <a:p>
            <a:pPr>
              <a:lnSpc>
                <a:spcPct val="120000"/>
              </a:lnSpc>
            </a:pPr>
            <a:r>
              <a:rPr lang="en-GB" sz="3500" dirty="0" err="1">
                <a:latin typeface="Arial" panose="020B0604020202020204" pitchFamily="34" charset="0"/>
                <a:cs typeface="Arial" panose="020B0604020202020204" pitchFamily="34" charset="0"/>
              </a:rPr>
              <a:t>Anhawster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wrth</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gynllunio</a:t>
            </a:r>
            <a:r>
              <a:rPr lang="en-GB" sz="3500" dirty="0">
                <a:latin typeface="Arial" panose="020B0604020202020204" pitchFamily="34" charset="0"/>
                <a:cs typeface="Arial" panose="020B0604020202020204" pitchFamily="34" charset="0"/>
              </a:rPr>
              <a:t> a </a:t>
            </a:r>
            <a:r>
              <a:rPr lang="en-GB" sz="3500" dirty="0" err="1">
                <a:latin typeface="Arial" panose="020B0604020202020204" pitchFamily="34" charset="0"/>
                <a:cs typeface="Arial" panose="020B0604020202020204" pitchFamily="34" charset="0"/>
              </a:rPr>
              <a:t>chyflawni</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symudiadau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newydd</a:t>
            </a:r>
            <a:endParaRPr lang="en-GB" sz="3500" dirty="0">
              <a:latin typeface="Arial" panose="020B0604020202020204" pitchFamily="34" charset="0"/>
              <a:cs typeface="Arial" panose="020B0604020202020204" pitchFamily="34" charset="0"/>
            </a:endParaRPr>
          </a:p>
          <a:p>
            <a:endParaRPr lang="en-GB" sz="3500" dirty="0">
              <a:latin typeface="Arial" panose="020B0604020202020204" pitchFamily="34" charset="0"/>
              <a:cs typeface="Arial" panose="020B0604020202020204" pitchFamily="34" charset="0"/>
            </a:endParaRPr>
          </a:p>
          <a:p>
            <a:pPr marL="0" indent="0">
              <a:buNone/>
            </a:pPr>
            <a:r>
              <a:rPr lang="en-GB" sz="3500" b="1" dirty="0" err="1">
                <a:latin typeface="Arial" panose="020B0604020202020204" pitchFamily="34" charset="0"/>
                <a:cs typeface="Arial" panose="020B0604020202020204" pitchFamily="34" charset="0"/>
              </a:rPr>
              <a:t>Osgo</a:t>
            </a:r>
            <a:r>
              <a:rPr lang="en-GB" sz="3500" b="1" dirty="0">
                <a:latin typeface="Arial" panose="020B0604020202020204" pitchFamily="34" charset="0"/>
                <a:cs typeface="Arial" panose="020B0604020202020204" pitchFamily="34" charset="0"/>
              </a:rPr>
              <a:t> </a:t>
            </a:r>
            <a:r>
              <a:rPr lang="en-GB" sz="3500" b="1" dirty="0" err="1">
                <a:latin typeface="Arial" panose="020B0604020202020204" pitchFamily="34" charset="0"/>
                <a:cs typeface="Arial" panose="020B0604020202020204" pitchFamily="34" charset="0"/>
              </a:rPr>
              <a:t>gwael</a:t>
            </a:r>
            <a:endParaRPr lang="en-GB" sz="3500" b="1" dirty="0">
              <a:latin typeface="Arial" panose="020B0604020202020204" pitchFamily="34" charset="0"/>
              <a:cs typeface="Arial" panose="020B0604020202020204" pitchFamily="34" charset="0"/>
            </a:endParaRPr>
          </a:p>
          <a:p>
            <a:pPr>
              <a:lnSpc>
                <a:spcPct val="120000"/>
              </a:lnSpc>
            </a:pPr>
            <a:r>
              <a:rPr lang="en-GB" sz="3500" dirty="0" err="1">
                <a:latin typeface="Arial" panose="020B0604020202020204" pitchFamily="34" charset="0"/>
                <a:cs typeface="Arial" panose="020B0604020202020204" pitchFamily="34" charset="0"/>
              </a:rPr>
              <a:t>Gwargrymu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wrth</a:t>
            </a:r>
            <a:r>
              <a:rPr lang="en-GB" sz="3500" dirty="0">
                <a:latin typeface="Arial" panose="020B0604020202020204" pitchFamily="34" charset="0"/>
                <a:cs typeface="Arial" panose="020B0604020202020204" pitchFamily="34" charset="0"/>
              </a:rPr>
              <a:t> y </a:t>
            </a:r>
            <a:r>
              <a:rPr lang="en-GB" sz="3500" dirty="0" err="1">
                <a:latin typeface="Arial" panose="020B0604020202020204" pitchFamily="34" charset="0"/>
                <a:cs typeface="Arial" panose="020B0604020202020204" pitchFamily="34" charset="0"/>
              </a:rPr>
              <a:t>ddesg</a:t>
            </a:r>
            <a:endParaRPr lang="en-GB" sz="3500" dirty="0">
              <a:latin typeface="Arial" panose="020B0604020202020204" pitchFamily="34" charset="0"/>
              <a:cs typeface="Arial" panose="020B0604020202020204" pitchFamily="34" charset="0"/>
            </a:endParaRPr>
          </a:p>
          <a:p>
            <a:pPr>
              <a:lnSpc>
                <a:spcPct val="120000"/>
              </a:lnSpc>
            </a:pPr>
            <a:r>
              <a:rPr lang="en-GB" sz="3500" dirty="0" err="1">
                <a:latin typeface="Arial" panose="020B0604020202020204" pitchFamily="34" charset="0"/>
                <a:cs typeface="Arial" panose="020B0604020202020204" pitchFamily="34" charset="0"/>
              </a:rPr>
              <a:t>Gwingo</a:t>
            </a:r>
            <a:r>
              <a:rPr lang="en-GB" sz="3500" dirty="0">
                <a:latin typeface="Arial" panose="020B0604020202020204" pitchFamily="34" charset="0"/>
                <a:cs typeface="Arial" panose="020B0604020202020204" pitchFamily="34" charset="0"/>
              </a:rPr>
              <a:t>/</a:t>
            </a:r>
            <a:r>
              <a:rPr lang="en-GB" sz="3500" dirty="0" err="1">
                <a:latin typeface="Arial" panose="020B0604020202020204" pitchFamily="34" charset="0"/>
                <a:cs typeface="Arial" panose="020B0604020202020204" pitchFamily="34" charset="0"/>
              </a:rPr>
              <a:t>anhawster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eistedd</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mewn</a:t>
            </a:r>
            <a:r>
              <a:rPr lang="en-GB" sz="3500" dirty="0">
                <a:latin typeface="Arial" panose="020B0604020202020204" pitchFamily="34" charset="0"/>
                <a:cs typeface="Arial" panose="020B0604020202020204" pitchFamily="34" charset="0"/>
              </a:rPr>
              <a:t> un </a:t>
            </a:r>
            <a:r>
              <a:rPr lang="en-GB" sz="3500" dirty="0" err="1">
                <a:latin typeface="Arial" panose="020B0604020202020204" pitchFamily="34" charset="0"/>
                <a:cs typeface="Arial" panose="020B0604020202020204" pitchFamily="34" charset="0"/>
              </a:rPr>
              <a:t>safle</a:t>
            </a:r>
            <a:r>
              <a:rPr lang="en-GB" sz="3500" dirty="0">
                <a:latin typeface="Arial" panose="020B0604020202020204" pitchFamily="34" charset="0"/>
                <a:cs typeface="Arial" panose="020B0604020202020204" pitchFamily="34" charset="0"/>
              </a:rPr>
              <a:t> am </a:t>
            </a:r>
            <a:r>
              <a:rPr lang="en-GB" sz="3500" dirty="0" err="1">
                <a:latin typeface="Arial" panose="020B0604020202020204" pitchFamily="34" charset="0"/>
                <a:cs typeface="Arial" panose="020B0604020202020204" pitchFamily="34" charset="0"/>
              </a:rPr>
              <a:t>gyfnod</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estynedig</a:t>
            </a:r>
            <a:r>
              <a:rPr lang="en-GB" sz="3500" dirty="0">
                <a:latin typeface="Arial" panose="020B0604020202020204" pitchFamily="34" charset="0"/>
                <a:cs typeface="Arial" panose="020B0604020202020204" pitchFamily="34" charset="0"/>
              </a:rPr>
              <a:t> o </a:t>
            </a:r>
            <a:r>
              <a:rPr lang="en-GB" sz="3500" dirty="0" err="1">
                <a:latin typeface="Arial" panose="020B0604020202020204" pitchFamily="34" charset="0"/>
                <a:cs typeface="Arial" panose="020B0604020202020204" pitchFamily="34" charset="0"/>
              </a:rPr>
              <a:t>amser</a:t>
            </a:r>
            <a:endParaRPr lang="en-GB" sz="3500" dirty="0">
              <a:latin typeface="Arial" panose="020B0604020202020204" pitchFamily="34" charset="0"/>
              <a:cs typeface="Arial" panose="020B0604020202020204" pitchFamily="34" charset="0"/>
            </a:endParaRPr>
          </a:p>
          <a:p>
            <a:pPr>
              <a:lnSpc>
                <a:spcPct val="120000"/>
              </a:lnSpc>
            </a:pPr>
            <a:r>
              <a:rPr lang="en-GB" sz="3500" dirty="0" err="1">
                <a:latin typeface="Arial" panose="020B0604020202020204" pitchFamily="34" charset="0"/>
                <a:cs typeface="Arial" panose="020B0604020202020204" pitchFamily="34" charset="0"/>
              </a:rPr>
              <a:t>Effaith</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ar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sgiliau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pêl</a:t>
            </a:r>
            <a:r>
              <a:rPr lang="en-GB" sz="3500" dirty="0">
                <a:latin typeface="Arial" panose="020B0604020202020204" pitchFamily="34" charset="0"/>
                <a:cs typeface="Arial" panose="020B0604020202020204" pitchFamily="34" charset="0"/>
              </a:rPr>
              <a:t> a </a:t>
            </a:r>
            <a:r>
              <a:rPr lang="en-GB" sz="3500" dirty="0" err="1">
                <a:latin typeface="Arial" panose="020B0604020202020204" pitchFamily="34" charset="0"/>
                <a:cs typeface="Arial" panose="020B0604020202020204" pitchFamily="34" charset="0"/>
              </a:rPr>
              <a:t>chydlynu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symudiadau</a:t>
            </a:r>
            <a:endParaRPr lang="en-GB" sz="3500" dirty="0">
              <a:latin typeface="Arial" panose="020B0604020202020204" pitchFamily="34" charset="0"/>
              <a:cs typeface="Arial" panose="020B0604020202020204" pitchFamily="34" charset="0"/>
            </a:endParaRPr>
          </a:p>
          <a:p>
            <a:pPr>
              <a:lnSpc>
                <a:spcPct val="120000"/>
              </a:lnSpc>
            </a:pPr>
            <a:r>
              <a:rPr lang="en-GB" sz="3500" dirty="0" err="1">
                <a:latin typeface="Arial" panose="020B0604020202020204" pitchFamily="34" charset="0"/>
                <a:cs typeface="Arial" panose="020B0604020202020204" pitchFamily="34" charset="0"/>
              </a:rPr>
              <a:t>Cydbwysedd</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gwael</a:t>
            </a:r>
            <a:endParaRPr lang="en-GB" sz="35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286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5765" y="283996"/>
            <a:ext cx="7835537" cy="1325563"/>
          </a:xfrm>
        </p:spPr>
        <p:txBody>
          <a:bodyPr>
            <a:normAutofit/>
          </a:bodyPr>
          <a:lstStyle/>
          <a:p>
            <a:pPr algn="ctr"/>
            <a:r>
              <a:rPr lang="en-GB" dirty="0" err="1">
                <a:latin typeface="Arial" panose="020B0604020202020204" pitchFamily="34" charset="0"/>
                <a:cs typeface="Arial" panose="020B0604020202020204" pitchFamily="34" charset="0"/>
              </a:rPr>
              <a:t>Fframwaith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Hyfforddi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Ôl-Mabwysiadu</a:t>
            </a:r>
            <a:r>
              <a:rPr lang="en-GB" dirty="0">
                <a:latin typeface="Arial" panose="020B0604020202020204" pitchFamily="34" charset="0"/>
                <a:cs typeface="Arial" panose="020B0604020202020204" pitchFamily="34" charset="0"/>
              </a:rPr>
              <a:t> y GMC</a:t>
            </a:r>
          </a:p>
        </p:txBody>
      </p:sp>
      <p:sp>
        <p:nvSpPr>
          <p:cNvPr id="5" name="Content Placeholder 4"/>
          <p:cNvSpPr>
            <a:spLocks noGrp="1"/>
          </p:cNvSpPr>
          <p:nvPr>
            <p:ph idx="1"/>
          </p:nvPr>
        </p:nvSpPr>
        <p:spPr/>
        <p:txBody>
          <a:bodyPr/>
          <a:lstStyle/>
          <a:p>
            <a:endParaRPr lang="en-GB" dirty="0"/>
          </a:p>
          <a:p>
            <a:r>
              <a:rPr lang="en-GB" dirty="0" err="1"/>
              <a:t>Mae’r</a:t>
            </a:r>
            <a:r>
              <a:rPr lang="en-GB" dirty="0"/>
              <a:t> </a:t>
            </a:r>
            <a:r>
              <a:rPr lang="en-GB" dirty="0" err="1"/>
              <a:t>deunyddiau</a:t>
            </a:r>
            <a:r>
              <a:rPr lang="en-GB" dirty="0"/>
              <a:t> </a:t>
            </a:r>
            <a:r>
              <a:rPr lang="en-GB" dirty="0" err="1"/>
              <a:t>hyn</a:t>
            </a:r>
            <a:r>
              <a:rPr lang="en-GB" dirty="0"/>
              <a:t> </a:t>
            </a:r>
            <a:r>
              <a:rPr lang="en-GB" dirty="0" err="1"/>
              <a:t>wedi’u</a:t>
            </a:r>
            <a:r>
              <a:rPr lang="en-GB" dirty="0"/>
              <a:t> </a:t>
            </a:r>
            <a:r>
              <a:rPr lang="en-GB" dirty="0" err="1"/>
              <a:t>datblygu</a:t>
            </a:r>
            <a:r>
              <a:rPr lang="en-GB" dirty="0"/>
              <a:t> </a:t>
            </a:r>
            <a:r>
              <a:rPr lang="en-GB" dirty="0" err="1"/>
              <a:t>ar</a:t>
            </a:r>
            <a:r>
              <a:rPr lang="en-GB" dirty="0"/>
              <a:t> ran y </a:t>
            </a:r>
            <a:r>
              <a:rPr lang="en-GB" dirty="0" err="1"/>
              <a:t>Gwasanaeth</a:t>
            </a:r>
            <a:r>
              <a:rPr lang="en-GB" dirty="0"/>
              <a:t> </a:t>
            </a:r>
            <a:r>
              <a:rPr lang="en-GB" dirty="0" err="1"/>
              <a:t>Mabwysiadu</a:t>
            </a:r>
            <a:r>
              <a:rPr lang="en-GB" dirty="0"/>
              <a:t> </a:t>
            </a:r>
            <a:r>
              <a:rPr lang="en-GB" dirty="0" err="1"/>
              <a:t>Cenedlaethol</a:t>
            </a:r>
            <a:r>
              <a:rPr lang="en-GB" dirty="0"/>
              <a:t> </a:t>
            </a:r>
            <a:r>
              <a:rPr lang="en-GB" dirty="0" err="1"/>
              <a:t>ar</a:t>
            </a:r>
            <a:r>
              <a:rPr lang="en-GB" dirty="0"/>
              <a:t> </a:t>
            </a:r>
            <a:r>
              <a:rPr lang="en-GB" dirty="0" err="1"/>
              <a:t>gyfer</a:t>
            </a:r>
            <a:r>
              <a:rPr lang="en-GB" dirty="0"/>
              <a:t> </a:t>
            </a:r>
            <a:r>
              <a:rPr lang="en-GB" dirty="0" err="1"/>
              <a:t>teuluoedd</a:t>
            </a:r>
            <a:r>
              <a:rPr lang="en-GB" dirty="0"/>
              <a:t> </a:t>
            </a:r>
            <a:r>
              <a:rPr lang="en-GB" dirty="0" err="1"/>
              <a:t>mabwysiadol</a:t>
            </a:r>
            <a:endParaRPr lang="en-GB" dirty="0"/>
          </a:p>
          <a:p>
            <a:r>
              <a:rPr lang="en-GB" dirty="0" err="1"/>
              <a:t>Eu</a:t>
            </a:r>
            <a:r>
              <a:rPr lang="en-GB" dirty="0"/>
              <a:t> </a:t>
            </a:r>
            <a:r>
              <a:rPr lang="en-GB" dirty="0" err="1"/>
              <a:t>diben</a:t>
            </a:r>
            <a:r>
              <a:rPr lang="en-GB" dirty="0"/>
              <a:t> </a:t>
            </a:r>
            <a:r>
              <a:rPr lang="en-GB" dirty="0" err="1"/>
              <a:t>yw</a:t>
            </a:r>
            <a:r>
              <a:rPr lang="en-GB" dirty="0"/>
              <a:t> </a:t>
            </a:r>
            <a:r>
              <a:rPr lang="en-GB" dirty="0" err="1"/>
              <a:t>i</a:t>
            </a:r>
            <a:r>
              <a:rPr lang="en-GB" dirty="0"/>
              <a:t> </a:t>
            </a:r>
            <a:r>
              <a:rPr lang="en-GB" dirty="0" err="1"/>
              <a:t>ddarparu</a:t>
            </a:r>
            <a:r>
              <a:rPr lang="en-GB" dirty="0"/>
              <a:t> </a:t>
            </a:r>
            <a:r>
              <a:rPr lang="en-GB" dirty="0" err="1"/>
              <a:t>adnodd</a:t>
            </a:r>
            <a:r>
              <a:rPr lang="en-GB" dirty="0"/>
              <a:t> </a:t>
            </a:r>
            <a:r>
              <a:rPr lang="en-GB" dirty="0" err="1"/>
              <a:t>datblygu</a:t>
            </a:r>
            <a:r>
              <a:rPr lang="en-GB" dirty="0"/>
              <a:t> a </a:t>
            </a:r>
            <a:r>
              <a:rPr lang="en-GB" dirty="0" err="1"/>
              <a:t>dysgu</a:t>
            </a:r>
            <a:r>
              <a:rPr lang="en-GB" dirty="0"/>
              <a:t> </a:t>
            </a:r>
            <a:r>
              <a:rPr lang="en-GB" dirty="0" err="1"/>
              <a:t>ar</a:t>
            </a:r>
            <a:r>
              <a:rPr lang="en-GB" dirty="0"/>
              <a:t> </a:t>
            </a:r>
            <a:r>
              <a:rPr lang="en-GB" dirty="0" err="1"/>
              <a:t>gyfer</a:t>
            </a:r>
            <a:r>
              <a:rPr lang="en-GB" dirty="0"/>
              <a:t> </a:t>
            </a:r>
            <a:r>
              <a:rPr lang="en-GB" dirty="0" err="1"/>
              <a:t>mabwysiadwyr</a:t>
            </a:r>
            <a:r>
              <a:rPr lang="en-GB" dirty="0"/>
              <a:t> </a:t>
            </a:r>
            <a:r>
              <a:rPr lang="en-GB" dirty="0" err="1"/>
              <a:t>ar</a:t>
            </a:r>
            <a:r>
              <a:rPr lang="en-GB" dirty="0"/>
              <a:t> </a:t>
            </a:r>
            <a:r>
              <a:rPr lang="en-GB" dirty="0" err="1"/>
              <a:t>ôl</a:t>
            </a:r>
            <a:r>
              <a:rPr lang="en-GB" dirty="0"/>
              <a:t> </a:t>
            </a:r>
            <a:r>
              <a:rPr lang="en-GB" dirty="0" err="1"/>
              <a:t>lleoli</a:t>
            </a:r>
            <a:endParaRPr lang="en-GB" dirty="0"/>
          </a:p>
          <a:p>
            <a:r>
              <a:rPr lang="en-GB" dirty="0" err="1"/>
              <a:t>Gellir</a:t>
            </a:r>
            <a:r>
              <a:rPr lang="en-GB" dirty="0"/>
              <a:t> </a:t>
            </a:r>
            <a:r>
              <a:rPr lang="en-GB" dirty="0" err="1"/>
              <a:t>defnyddio’r</a:t>
            </a:r>
            <a:r>
              <a:rPr lang="en-GB" dirty="0"/>
              <a:t> offer </a:t>
            </a:r>
            <a:r>
              <a:rPr lang="en-GB" dirty="0" err="1"/>
              <a:t>hyn</a:t>
            </a:r>
            <a:r>
              <a:rPr lang="en-GB" dirty="0"/>
              <a:t> </a:t>
            </a:r>
            <a:r>
              <a:rPr lang="en-GB" dirty="0" err="1"/>
              <a:t>gan</a:t>
            </a:r>
            <a:r>
              <a:rPr lang="en-GB" dirty="0"/>
              <a:t> </a:t>
            </a:r>
            <a:r>
              <a:rPr lang="en-GB" dirty="0" err="1"/>
              <a:t>grwpiau</a:t>
            </a:r>
            <a:r>
              <a:rPr lang="en-GB" dirty="0"/>
              <a:t> </a:t>
            </a:r>
            <a:r>
              <a:rPr lang="en-GB" dirty="0" err="1"/>
              <a:t>neu</a:t>
            </a:r>
            <a:r>
              <a:rPr lang="en-GB" dirty="0"/>
              <a:t> </a:t>
            </a:r>
            <a:r>
              <a:rPr lang="en-GB" dirty="0" err="1"/>
              <a:t>gan</a:t>
            </a:r>
            <a:r>
              <a:rPr lang="en-GB" dirty="0"/>
              <a:t> </a:t>
            </a:r>
            <a:r>
              <a:rPr lang="en-GB" dirty="0" err="1"/>
              <a:t>unigolion</a:t>
            </a:r>
            <a:r>
              <a:rPr lang="en-GB" dirty="0"/>
              <a:t>.</a:t>
            </a:r>
          </a:p>
          <a:p>
            <a:r>
              <a:rPr lang="en-GB" dirty="0"/>
              <a:t>Mae </a:t>
            </a:r>
            <a:r>
              <a:rPr lang="en-GB" dirty="0" err="1"/>
              <a:t>llawer</a:t>
            </a:r>
            <a:r>
              <a:rPr lang="en-GB" dirty="0"/>
              <a:t> o </a:t>
            </a:r>
            <a:r>
              <a:rPr lang="en-GB" dirty="0" err="1"/>
              <a:t>wybodaeth</a:t>
            </a:r>
            <a:r>
              <a:rPr lang="en-GB" dirty="0"/>
              <a:t> </a:t>
            </a:r>
            <a:r>
              <a:rPr lang="en-GB" dirty="0" err="1"/>
              <a:t>yn</a:t>
            </a:r>
            <a:r>
              <a:rPr lang="en-GB" dirty="0"/>
              <a:t> y </a:t>
            </a:r>
            <a:r>
              <a:rPr lang="en-GB" dirty="0" err="1"/>
              <a:t>nodiadau</a:t>
            </a:r>
            <a:r>
              <a:rPr lang="en-GB" dirty="0"/>
              <a:t> o </a:t>
            </a:r>
            <a:r>
              <a:rPr lang="en-GB" dirty="0" err="1"/>
              <a:t>dan</a:t>
            </a:r>
            <a:r>
              <a:rPr lang="en-GB" dirty="0"/>
              <a:t> bob </a:t>
            </a:r>
            <a:r>
              <a:rPr lang="en-GB" dirty="0" err="1"/>
              <a:t>sleid</a:t>
            </a:r>
            <a:r>
              <a:rPr lang="en-GB" dirty="0"/>
              <a:t> felly </a:t>
            </a:r>
            <a:r>
              <a:rPr lang="en-GB" dirty="0" err="1"/>
              <a:t>mae’n</a:t>
            </a:r>
            <a:r>
              <a:rPr lang="en-GB" dirty="0"/>
              <a:t> </a:t>
            </a:r>
            <a:r>
              <a:rPr lang="en-GB" dirty="0" err="1"/>
              <a:t>bwysig</a:t>
            </a:r>
            <a:r>
              <a:rPr lang="en-GB" dirty="0"/>
              <a:t> </a:t>
            </a:r>
            <a:r>
              <a:rPr lang="en-GB" dirty="0" err="1"/>
              <a:t>darllen</a:t>
            </a:r>
            <a:r>
              <a:rPr lang="en-GB" dirty="0"/>
              <a:t> y </a:t>
            </a:r>
            <a:r>
              <a:rPr lang="en-GB" dirty="0" err="1"/>
              <a:t>rhain</a:t>
            </a:r>
            <a:r>
              <a:rPr lang="en-GB" dirty="0"/>
              <a:t> </a:t>
            </a:r>
            <a:r>
              <a:rPr lang="en-GB" dirty="0" err="1"/>
              <a:t>hefyd</a:t>
            </a:r>
            <a:r>
              <a:rPr lang="en-GB" dirty="0"/>
              <a:t> </a:t>
            </a:r>
            <a:r>
              <a:rPr lang="en-GB" dirty="0" err="1"/>
              <a:t>gan</a:t>
            </a:r>
            <a:r>
              <a:rPr lang="en-GB" dirty="0"/>
              <a:t> </a:t>
            </a:r>
            <a:r>
              <a:rPr lang="en-GB" dirty="0" err="1"/>
              <a:t>eu</a:t>
            </a:r>
            <a:r>
              <a:rPr lang="en-GB" dirty="0"/>
              <a:t> bod </a:t>
            </a:r>
            <a:r>
              <a:rPr lang="en-GB" dirty="0" err="1"/>
              <a:t>yn</a:t>
            </a:r>
            <a:r>
              <a:rPr lang="en-GB" dirty="0"/>
              <a:t> </a:t>
            </a:r>
            <a:r>
              <a:rPr lang="en-GB" dirty="0" err="1"/>
              <a:t>darparu</a:t>
            </a:r>
            <a:r>
              <a:rPr lang="en-GB" dirty="0"/>
              <a:t> </a:t>
            </a:r>
            <a:r>
              <a:rPr lang="en-GB" dirty="0" err="1"/>
              <a:t>gymaint</a:t>
            </a:r>
            <a:r>
              <a:rPr lang="en-GB" dirty="0"/>
              <a:t> </a:t>
            </a:r>
            <a:r>
              <a:rPr lang="en-GB" dirty="0" err="1"/>
              <a:t>mwy</a:t>
            </a:r>
            <a:r>
              <a:rPr lang="en-GB" dirty="0"/>
              <a:t> o </a:t>
            </a:r>
            <a:r>
              <a:rPr lang="en-GB" dirty="0" err="1"/>
              <a:t>wybodaeth</a:t>
            </a:r>
            <a:r>
              <a:rPr lang="en-GB" dirty="0"/>
              <a:t> a </a:t>
            </a:r>
            <a:r>
              <a:rPr lang="en-GB" dirty="0" err="1"/>
              <a:t>rhai</a:t>
            </a:r>
            <a:r>
              <a:rPr lang="en-GB" dirty="0"/>
              <a:t> </a:t>
            </a:r>
            <a:r>
              <a:rPr lang="en-GB" dirty="0" err="1"/>
              <a:t>syniadau</a:t>
            </a:r>
            <a:r>
              <a:rPr lang="en-GB" dirty="0"/>
              <a:t> </a:t>
            </a:r>
            <a:r>
              <a:rPr lang="en-GB" dirty="0" err="1"/>
              <a:t>defnyddiol</a:t>
            </a:r>
            <a:r>
              <a:rPr lang="en-GB" dirty="0"/>
              <a:t> o ran </a:t>
            </a:r>
            <a:r>
              <a:rPr lang="en-GB" dirty="0" err="1"/>
              <a:t>darllen</a:t>
            </a:r>
            <a:r>
              <a:rPr lang="en-GB" dirty="0"/>
              <a:t> </a:t>
            </a:r>
            <a:r>
              <a:rPr lang="en-GB" dirty="0" err="1"/>
              <a:t>pellach</a:t>
            </a:r>
            <a:r>
              <a:rPr lang="en-GB" dirty="0"/>
              <a:t>.</a:t>
            </a:r>
          </a:p>
          <a:p>
            <a:endParaRPr lang="en-GB" dirty="0"/>
          </a:p>
        </p:txBody>
      </p:sp>
      <p:sp>
        <p:nvSpPr>
          <p:cNvPr id="6" name="Footer Placeholder 5"/>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08340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Arial" panose="020B0604020202020204" pitchFamily="34" charset="0"/>
                <a:cs typeface="Arial" panose="020B0604020202020204" pitchFamily="34" charset="0"/>
              </a:rPr>
              <a:t>Hormonau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straen</a:t>
            </a:r>
            <a:endParaRPr lang="en-GB"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3689723" y="1970263"/>
            <a:ext cx="5680709" cy="3778250"/>
          </a:xfrm>
          <a:prstGeom prst="rect">
            <a:avLst/>
          </a:prstGeom>
        </p:spPr>
      </p:pic>
      <p:sp>
        <p:nvSpPr>
          <p:cNvPr id="4" name="Footer Placeholder 3"/>
          <p:cNvSpPr>
            <a:spLocks noGrp="1"/>
          </p:cNvSpPr>
          <p:nvPr>
            <p:ph type="ftr" sz="quarter" idx="11"/>
          </p:nvPr>
        </p:nvSpPr>
        <p:spPr/>
        <p:txBody>
          <a:bodyPr/>
          <a:lstStyle/>
          <a:p>
            <a:r>
              <a:rPr lang="en-GB"/>
              <a:t>Achieving More Together / Cyflawni Mwy Gyda'n Gilydd</a:t>
            </a:r>
          </a:p>
        </p:txBody>
      </p:sp>
      <p:pic>
        <p:nvPicPr>
          <p:cNvPr id="3" name="Picture 2">
            <a:extLst>
              <a:ext uri="{FF2B5EF4-FFF2-40B4-BE49-F238E27FC236}">
                <a16:creationId xmlns:a16="http://schemas.microsoft.com/office/drawing/2014/main" id="{B4D565ED-D106-84C3-6BA5-11E3909EC8FC}"/>
              </a:ext>
            </a:extLst>
          </p:cNvPr>
          <p:cNvPicPr>
            <a:picLocks noChangeAspect="1"/>
          </p:cNvPicPr>
          <p:nvPr/>
        </p:nvPicPr>
        <p:blipFill>
          <a:blip r:embed="rId4"/>
          <a:stretch>
            <a:fillRect/>
          </a:stretch>
        </p:blipFill>
        <p:spPr>
          <a:xfrm>
            <a:off x="9162025" y="0"/>
            <a:ext cx="3029975" cy="2292295"/>
          </a:xfrm>
          <a:prstGeom prst="rect">
            <a:avLst/>
          </a:prstGeom>
        </p:spPr>
      </p:pic>
    </p:spTree>
    <p:extLst>
      <p:ext uri="{BB962C8B-B14F-4D97-AF65-F5344CB8AC3E}">
        <p14:creationId xmlns:p14="http://schemas.microsoft.com/office/powerpoint/2010/main" val="62536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Gall </a:t>
            </a:r>
            <a:r>
              <a:rPr lang="en-GB" dirty="0" err="1">
                <a:latin typeface="Arial" panose="020B0604020202020204" pitchFamily="34" charset="0"/>
                <a:cs typeface="Arial" panose="020B0604020202020204" pitchFamily="34" charset="0"/>
              </a:rPr>
              <a:t>chwarae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gynyddu’r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ffenestr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rheoliad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3"/>
          <a:stretch>
            <a:fillRect/>
          </a:stretch>
        </p:blipFill>
        <p:spPr>
          <a:xfrm>
            <a:off x="9162025" y="0"/>
            <a:ext cx="3029975" cy="2292295"/>
          </a:xfrm>
          <a:prstGeom prst="rect">
            <a:avLst/>
          </a:prstGeom>
        </p:spPr>
      </p:pic>
      <p:pic>
        <p:nvPicPr>
          <p:cNvPr id="5" name="Picture 4"/>
          <p:cNvPicPr>
            <a:picLocks noChangeAspect="1"/>
          </p:cNvPicPr>
          <p:nvPr/>
        </p:nvPicPr>
        <p:blipFill>
          <a:blip r:embed="rId4"/>
          <a:stretch>
            <a:fillRect/>
          </a:stretch>
        </p:blipFill>
        <p:spPr>
          <a:xfrm>
            <a:off x="2458841" y="1946657"/>
            <a:ext cx="7274317" cy="4320000"/>
          </a:xfrm>
          <a:prstGeom prst="rect">
            <a:avLst/>
          </a:prstGeom>
        </p:spPr>
      </p:pic>
    </p:spTree>
    <p:extLst>
      <p:ext uri="{BB962C8B-B14F-4D97-AF65-F5344CB8AC3E}">
        <p14:creationId xmlns:p14="http://schemas.microsoft.com/office/powerpoint/2010/main" val="166399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74726"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allwch</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wneud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gartref</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endParaRPr lang="en-GB" dirty="0">
              <a:latin typeface="Arial" panose="020B0604020202020204" pitchFamily="34" charset="0"/>
              <a:cs typeface="Arial" panose="020B0604020202020204" pitchFamily="34" charset="0"/>
            </a:endParaRPr>
          </a:p>
          <a:p>
            <a:pPr marL="342900" lvl="0" indent="-342900" algn="ctr">
              <a:lnSpc>
                <a:spcPct val="100000"/>
              </a:lnSpc>
              <a:spcBef>
                <a:spcPct val="20000"/>
              </a:spcBef>
              <a:buNone/>
            </a:pPr>
            <a:r>
              <a:rPr lang="en-US" sz="2000" dirty="0" err="1">
                <a:latin typeface="Arial" panose="020B0604020202020204" pitchFamily="34" charset="0"/>
                <a:cs typeface="Arial" panose="020B0604020202020204" pitchFamily="34" charset="0"/>
              </a:rPr>
              <a:t>Rhianta</a:t>
            </a:r>
            <a:r>
              <a:rPr lang="en-US" sz="2000" dirty="0">
                <a:latin typeface="Arial" panose="020B0604020202020204" pitchFamily="34" charset="0"/>
                <a:cs typeface="Arial" panose="020B0604020202020204" pitchFamily="34" charset="0"/>
              </a:rPr>
              <a:t> YMATEBOL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hytrach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RHAGWEITHIOL.</a:t>
            </a:r>
          </a:p>
          <a:p>
            <a:pPr marL="342900" lvl="0" indent="-342900">
              <a:lnSpc>
                <a:spcPct val="100000"/>
              </a:lnSpc>
              <a:spcBef>
                <a:spcPct val="20000"/>
              </a:spcBef>
              <a:buNone/>
            </a:pPr>
            <a:endParaRPr lang="en-US" sz="2000" dirty="0">
              <a:latin typeface="Arial" panose="020B0604020202020204" pitchFamily="34" charset="0"/>
              <a:cs typeface="Arial" panose="020B0604020202020204" pitchFamily="34" charset="0"/>
            </a:endParaRPr>
          </a:p>
          <a:p>
            <a:pPr marL="342900" lvl="0" indent="-342900" algn="ctr">
              <a:lnSpc>
                <a:spcPct val="100000"/>
              </a:lnSpc>
              <a:spcBef>
                <a:spcPct val="20000"/>
              </a:spcBef>
              <a:buNone/>
            </a:pPr>
            <a:r>
              <a:rPr lang="en-US" sz="2000" b="1" dirty="0">
                <a:latin typeface="Arial" panose="020B0604020202020204" pitchFamily="34" charset="0"/>
                <a:cs typeface="Arial" panose="020B0604020202020204" pitchFamily="34" charset="0"/>
              </a:rPr>
              <a:t>Model Sylfaen </a:t>
            </a:r>
            <a:r>
              <a:rPr lang="en-US" sz="2000" b="1" dirty="0" err="1">
                <a:latin typeface="Arial" panose="020B0604020202020204" pitchFamily="34" charset="0"/>
                <a:cs typeface="Arial" panose="020B0604020202020204" pitchFamily="34" charset="0"/>
              </a:rPr>
              <a:t>Ddiogel</a:t>
            </a:r>
            <a:endParaRPr lang="en-US" sz="2000" b="1" dirty="0">
              <a:latin typeface="Arial" panose="020B0604020202020204" pitchFamily="34" charset="0"/>
              <a:cs typeface="Arial" panose="020B0604020202020204" pitchFamily="34" charset="0"/>
            </a:endParaRPr>
          </a:p>
          <a:p>
            <a:pPr marL="342900" lvl="0" indent="-342900" algn="ctr">
              <a:lnSpc>
                <a:spcPct val="100000"/>
              </a:lnSpc>
              <a:spcBef>
                <a:spcPct val="20000"/>
              </a:spcBef>
              <a:buNone/>
            </a:pPr>
            <a:endParaRPr lang="en-US" sz="2000" b="1" dirty="0">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US" sz="2000" b="1" dirty="0" err="1">
                <a:latin typeface="Arial" panose="020B0604020202020204" pitchFamily="34" charset="0"/>
                <a:cs typeface="Arial" panose="020B0604020202020204" pitchFamily="34" charset="0"/>
              </a:rPr>
              <a:t>Ar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gael</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gwneud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siŵr</a:t>
            </a:r>
            <a:r>
              <a:rPr lang="en-US" sz="2000" dirty="0">
                <a:latin typeface="Arial" panose="020B0604020202020204" pitchFamily="34" charset="0"/>
                <a:cs typeface="Arial" panose="020B0604020202020204" pitchFamily="34" charset="0"/>
              </a:rPr>
              <a:t> bod </a:t>
            </a:r>
            <a:r>
              <a:rPr lang="en-US" sz="2000" dirty="0" err="1">
                <a:latin typeface="Arial" panose="020B0604020202020204" pitchFamily="34" charset="0"/>
                <a:cs typeface="Arial" panose="020B0604020202020204" pitchFamily="34" charset="0"/>
              </a:rPr>
              <a:t>digon</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amser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berthynas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rhiant</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plentyn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oed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yw’r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amser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hwnnw’n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dreulio’n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gwneud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gweithgareddau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diflas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fel</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gallech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gwneud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gyda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phlentyn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llawer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iau</a:t>
            </a:r>
            <a:r>
              <a:rPr lang="en-US" sz="2000" dirty="0">
                <a:latin typeface="Arial" panose="020B0604020202020204" pitchFamily="34" charset="0"/>
                <a:cs typeface="Arial" panose="020B0604020202020204" pitchFamily="34" charset="0"/>
              </a:rPr>
              <a:t>.</a:t>
            </a:r>
          </a:p>
          <a:p>
            <a:pPr marL="342900" lvl="0" indent="-342900">
              <a:lnSpc>
                <a:spcPct val="100000"/>
              </a:lnSpc>
              <a:spcBef>
                <a:spcPct val="20000"/>
              </a:spcBef>
              <a:buNone/>
            </a:pPr>
            <a:r>
              <a:rPr lang="en-US" sz="2000" b="1" dirty="0" err="1">
                <a:latin typeface="Arial" panose="020B0604020202020204" pitchFamily="34" charset="0"/>
                <a:cs typeface="Arial" panose="020B0604020202020204" pitchFamily="34" charset="0"/>
              </a:rPr>
              <a:t>Sensitif</a:t>
            </a:r>
            <a:r>
              <a:rPr lang="en-US" sz="2000" dirty="0">
                <a:latin typeface="Arial" panose="020B0604020202020204" pitchFamily="34" charset="0"/>
                <a:cs typeface="Arial" panose="020B0604020202020204" pitchFamily="34" charset="0"/>
              </a:rPr>
              <a:t> – bod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ymwybodol</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gyfnod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datblygiadol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plentyn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ynddo</a:t>
            </a:r>
            <a:r>
              <a:rPr lang="en-US" sz="2000" dirty="0">
                <a:latin typeface="Arial" panose="020B0604020202020204" pitchFamily="34" charset="0"/>
                <a:cs typeface="Arial" panose="020B0604020202020204" pitchFamily="34" charset="0"/>
              </a:rPr>
              <a:t> ac </a:t>
            </a:r>
            <a:r>
              <a:rPr lang="en-US" sz="2000" dirty="0" err="1">
                <a:latin typeface="Arial" panose="020B0604020202020204" pitchFamily="34" charset="0"/>
                <a:cs typeface="Arial" panose="020B0604020202020204" pitchFamily="34" charset="0"/>
              </a:rPr>
              <a:t>ymateb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hynny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hytrach</a:t>
            </a:r>
            <a:r>
              <a:rPr lang="en-US" sz="2000" dirty="0">
                <a:latin typeface="Arial" panose="020B0604020202020204" pitchFamily="34" charset="0"/>
                <a:cs typeface="Arial" panose="020B0604020202020204" pitchFamily="34" charset="0"/>
              </a:rPr>
              <a:t> nag </a:t>
            </a:r>
            <a:r>
              <a:rPr lang="en-US" sz="2000" dirty="0" err="1">
                <a:latin typeface="Arial" panose="020B0604020202020204" pitchFamily="34" charset="0"/>
                <a:cs typeface="Arial" panose="020B0604020202020204" pitchFamily="34" charset="0"/>
              </a:rPr>
              <a:t>oedran</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plentyn</a:t>
            </a:r>
            <a:r>
              <a:rPr lang="en-US" sz="2000" dirty="0">
                <a:latin typeface="Arial" panose="020B0604020202020204" pitchFamily="34" charset="0"/>
                <a:cs typeface="Arial" panose="020B0604020202020204" pitchFamily="34" charset="0"/>
              </a:rPr>
              <a:t>.</a:t>
            </a:r>
          </a:p>
          <a:p>
            <a:pPr marL="342900" lvl="0" indent="-342900">
              <a:lnSpc>
                <a:spcPct val="100000"/>
              </a:lnSpc>
              <a:spcBef>
                <a:spcPct val="20000"/>
              </a:spcBef>
              <a:buNone/>
            </a:pPr>
            <a:r>
              <a:rPr lang="en-US" sz="2000" b="1" dirty="0" err="1">
                <a:latin typeface="Arial" panose="020B0604020202020204" pitchFamily="34" charset="0"/>
                <a:cs typeface="Arial" panose="020B0604020202020204" pitchFamily="34" charset="0"/>
              </a:rPr>
              <a:t>Derbyn</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all y </a:t>
            </a:r>
            <a:r>
              <a:rPr lang="en-US" sz="2000" dirty="0" err="1">
                <a:latin typeface="Arial" panose="020B0604020202020204" pitchFamily="34" charset="0"/>
                <a:cs typeface="Arial" panose="020B0604020202020204" pitchFamily="34" charset="0"/>
              </a:rPr>
              <a:t>plentyn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helpu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ymddwyn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plentyn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gymaint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ieuengach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adegau</a:t>
            </a:r>
            <a:r>
              <a:rPr lang="en-US" sz="2000" dirty="0">
                <a:latin typeface="Arial" panose="020B0604020202020204" pitchFamily="34" charset="0"/>
                <a:cs typeface="Arial" panose="020B0604020202020204" pitchFamily="34" charset="0"/>
              </a:rPr>
              <a:t> ac </a:t>
            </a:r>
            <a:r>
              <a:rPr lang="en-US" sz="2000" dirty="0" err="1">
                <a:latin typeface="Arial" panose="020B0604020202020204" pitchFamily="34" charset="0"/>
                <a:cs typeface="Arial" panose="020B0604020202020204" pitchFamily="34" charset="0"/>
              </a:rPr>
              <a:t>a’u</a:t>
            </a:r>
            <a:r>
              <a:rPr lang="en-US" sz="2000" dirty="0">
                <a:latin typeface="Arial" panose="020B0604020202020204" pitchFamily="34" charset="0"/>
                <a:cs typeface="Arial" panose="020B0604020202020204" pitchFamily="34" charset="0"/>
              </a:rPr>
              <a:t> bod o </a:t>
            </a:r>
            <a:r>
              <a:rPr lang="en-US" sz="2000" dirty="0" err="1">
                <a:latin typeface="Arial" panose="020B0604020202020204" pitchFamily="34" charset="0"/>
                <a:cs typeface="Arial" panose="020B0604020202020204" pitchFamily="34" charset="0"/>
              </a:rPr>
              <a:t>bosibl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profi’r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byd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mewn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ffordd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wahanol</a:t>
            </a:r>
            <a:endParaRPr lang="en-US" sz="2000" dirty="0">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US" sz="2000" b="1" dirty="0" err="1">
                <a:latin typeface="Arial" panose="020B0604020202020204" pitchFamily="34" charset="0"/>
                <a:cs typeface="Arial" panose="020B0604020202020204" pitchFamily="34" charset="0"/>
              </a:rPr>
              <a:t>Cydweithredu</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canfod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ffyrdd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plentyn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effeithiol</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chymwys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sydd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briodol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datblygiad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hytrach</a:t>
            </a:r>
            <a:r>
              <a:rPr lang="en-US" sz="2000" dirty="0">
                <a:latin typeface="Arial" panose="020B0604020202020204" pitchFamily="34" charset="0"/>
                <a:cs typeface="Arial" panose="020B0604020202020204" pitchFamily="34" charset="0"/>
              </a:rPr>
              <a:t> nag </a:t>
            </a:r>
            <a:r>
              <a:rPr lang="en-US" sz="2000" dirty="0" err="1">
                <a:latin typeface="Arial" panose="020B0604020202020204" pitchFamily="34" charset="0"/>
                <a:cs typeface="Arial" panose="020B0604020202020204" pitchFamily="34" charset="0"/>
              </a:rPr>
              <a:t>oedran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helpu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gael</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deiet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synhwyraidd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nhw</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angen</a:t>
            </a:r>
            <a:r>
              <a:rPr lang="en-US" sz="2000" dirty="0">
                <a:latin typeface="Arial" panose="020B0604020202020204" pitchFamily="34" charset="0"/>
                <a:cs typeface="Arial" panose="020B0604020202020204" pitchFamily="34" charset="0"/>
              </a:rPr>
              <a:t>.</a:t>
            </a:r>
          </a:p>
          <a:p>
            <a:pPr marL="342900" lvl="0" indent="-342900">
              <a:lnSpc>
                <a:spcPct val="100000"/>
              </a:lnSpc>
              <a:spcBef>
                <a:spcPct val="20000"/>
              </a:spcBef>
              <a:buNone/>
            </a:pPr>
            <a:r>
              <a:rPr lang="en-US" sz="2000" b="1" dirty="0" err="1">
                <a:latin typeface="Arial" panose="020B0604020202020204" pitchFamily="34" charset="0"/>
                <a:cs typeface="Arial" panose="020B0604020202020204" pitchFamily="34" charset="0"/>
              </a:rPr>
              <a:t>Aelodaeth</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Creu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synnwyr</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aelodaeth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grŵp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teulu</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gwreiddiau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ngwreiddiau’r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teulu</a:t>
            </a:r>
            <a:r>
              <a:rPr lang="en-US" sz="20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5579"/>
            <a:ext cx="3029975" cy="2292295"/>
          </a:xfrm>
          <a:prstGeom prst="rect">
            <a:avLst/>
          </a:prstGeom>
        </p:spPr>
      </p:pic>
    </p:spTree>
    <p:extLst>
      <p:ext uri="{BB962C8B-B14F-4D97-AF65-F5344CB8AC3E}">
        <p14:creationId xmlns:p14="http://schemas.microsoft.com/office/powerpoint/2010/main" val="323064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928" y="583786"/>
            <a:ext cx="7744097" cy="1325563"/>
          </a:xfrm>
        </p:spPr>
        <p:txBody>
          <a:bodyPr>
            <a:normAutofit/>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allwch</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wneud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helpu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ysgol</a:t>
            </a:r>
            <a:r>
              <a:rPr lang="en-GB" dirty="0">
                <a:latin typeface="Arial" panose="020B0604020202020204" pitchFamily="34" charset="0"/>
                <a:cs typeface="Arial" panose="020B0604020202020204" pitchFamily="34" charset="0"/>
              </a:rPr>
              <a:t>?</a:t>
            </a:r>
          </a:p>
        </p:txBody>
      </p:sp>
      <p:pic>
        <p:nvPicPr>
          <p:cNvPr id="5" name="Content Placeholder 4"/>
          <p:cNvPicPr>
            <a:picLocks noGrp="1" noChangeAspect="1"/>
          </p:cNvPicPr>
          <p:nvPr>
            <p:ph idx="1"/>
          </p:nvPr>
        </p:nvPicPr>
        <p:blipFill>
          <a:blip r:embed="rId3"/>
          <a:stretch>
            <a:fillRect/>
          </a:stretch>
        </p:blipFill>
        <p:spPr>
          <a:xfrm>
            <a:off x="3344891" y="2292295"/>
            <a:ext cx="4859626" cy="3778250"/>
          </a:xfrm>
          <a:prstGeom prst="rect">
            <a:avLst/>
          </a:prstGeom>
        </p:spPr>
      </p:pic>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4"/>
          <a:stretch>
            <a:fillRect/>
          </a:stretch>
        </p:blipFill>
        <p:spPr>
          <a:xfrm>
            <a:off x="9162025" y="0"/>
            <a:ext cx="3029975" cy="2292295"/>
          </a:xfrm>
          <a:prstGeom prst="rect">
            <a:avLst/>
          </a:prstGeom>
        </p:spPr>
      </p:pic>
    </p:spTree>
    <p:extLst>
      <p:ext uri="{BB962C8B-B14F-4D97-AF65-F5344CB8AC3E}">
        <p14:creationId xmlns:p14="http://schemas.microsoft.com/office/powerpoint/2010/main" val="207616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122" y="695744"/>
            <a:ext cx="7757160"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allwch</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wneud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ysgol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Bod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ymwybodol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cwricwlwm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ysgol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seiliedig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oedran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cronolegol</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plentyn</a:t>
            </a:r>
            <a:r>
              <a:rPr lang="en-US" dirty="0">
                <a:latin typeface="Arial" panose="020B0604020202020204" pitchFamily="34" charset="0"/>
                <a:cs typeface="Arial" panose="020B0604020202020204" pitchFamily="34" charset="0"/>
              </a:rPr>
              <a:t> ac </a:t>
            </a:r>
            <a:r>
              <a:rPr lang="en-US" dirty="0" err="1">
                <a:latin typeface="Arial" panose="020B0604020202020204" pitchFamily="34" charset="0"/>
                <a:cs typeface="Arial" panose="020B0604020202020204" pitchFamily="34" charset="0"/>
              </a:rPr>
              <a:t>nid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eu</a:t>
            </a:r>
            <a:r>
              <a:rPr lang="en-US" dirty="0">
                <a:latin typeface="Arial" panose="020B0604020202020204" pitchFamily="34" charset="0"/>
                <a:cs typeface="Arial" panose="020B0604020202020204" pitchFamily="34" charset="0"/>
              </a:rPr>
              <a:t> cam </a:t>
            </a:r>
            <a:r>
              <a:rPr lang="en-US" dirty="0" err="1">
                <a:latin typeface="Arial" panose="020B0604020202020204" pitchFamily="34" charset="0"/>
                <a:cs typeface="Arial" panose="020B0604020202020204" pitchFamily="34" charset="0"/>
              </a:rPr>
              <a:t>datblygiadol</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Sicrhau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fod</a:t>
            </a:r>
            <a:r>
              <a:rPr lang="en-US" dirty="0">
                <a:latin typeface="Arial" panose="020B0604020202020204" pitchFamily="34" charset="0"/>
                <a:cs typeface="Arial" panose="020B0604020202020204" pitchFamily="34" charset="0"/>
              </a:rPr>
              <a:t> staff </a:t>
            </a:r>
            <a:r>
              <a:rPr lang="en-US" dirty="0" err="1">
                <a:latin typeface="Arial" panose="020B0604020202020204" pitchFamily="34" charset="0"/>
                <a:cs typeface="Arial" panose="020B0604020202020204" pitchFamily="34" charset="0"/>
              </a:rPr>
              <a:t>yr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ysgol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ymwybodol</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ymlyniad</a:t>
            </a:r>
            <a:r>
              <a:rPr lang="en-US" dirty="0">
                <a:latin typeface="Arial" panose="020B0604020202020204" pitchFamily="34" charset="0"/>
                <a:cs typeface="Arial" panose="020B0604020202020204" pitchFamily="34" charset="0"/>
              </a:rPr>
              <a:t> ac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ymwybodol</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effaith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Profiadau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Niweidiol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Ystod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Plentyndod</a:t>
            </a:r>
            <a:r>
              <a:rPr lang="en-US" dirty="0">
                <a:latin typeface="Arial" panose="020B0604020202020204" pitchFamily="34" charset="0"/>
                <a:cs typeface="Arial" panose="020B0604020202020204" pitchFamily="34" charset="0"/>
              </a:rPr>
              <a:t> ac </a:t>
            </a:r>
            <a:r>
              <a:rPr lang="en-US" dirty="0" err="1">
                <a:latin typeface="Arial" panose="020B0604020202020204" pitchFamily="34" charset="0"/>
                <a:cs typeface="Arial" panose="020B0604020202020204" pitchFamily="34" charset="0"/>
              </a:rPr>
              <a:t>anawsterau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ymlyniad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blant</a:t>
            </a:r>
            <a:r>
              <a:rPr lang="en-US"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Cyfathrebu’n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effeithiol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a:t>
            </a:r>
            <a:r>
              <a:rPr lang="en-GB" dirty="0">
                <a:latin typeface="Arial" panose="020B0604020202020204" pitchFamily="34" charset="0"/>
                <a:cs typeface="Arial" panose="020B0604020202020204" pitchFamily="34" charset="0"/>
              </a:rPr>
              <a:t> staff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ysgol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helpu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feddwl</a:t>
            </a:r>
            <a:r>
              <a:rPr lang="en-GB" dirty="0">
                <a:latin typeface="Arial" panose="020B0604020202020204" pitchFamily="34" charset="0"/>
                <a:cs typeface="Arial" panose="020B0604020202020204" pitchFamily="34" charset="0"/>
              </a:rPr>
              <a:t> am </a:t>
            </a:r>
            <a:r>
              <a:rPr lang="en-GB" dirty="0" err="1">
                <a:latin typeface="Arial" panose="020B0604020202020204" pitchFamily="34" charset="0"/>
                <a:cs typeface="Arial" panose="020B0604020202020204" pitchFamily="34" charset="0"/>
              </a:rPr>
              <a:t>ba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addasiadau</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gallent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gwneud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helpu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fanteisio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cwricwlwm</a:t>
            </a:r>
            <a:r>
              <a:rPr lang="en-GB"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08360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739" y="583451"/>
            <a:ext cx="7783286" cy="1325563"/>
          </a:xfrm>
        </p:spPr>
        <p:txBody>
          <a:bodyPr>
            <a:normAutofit/>
          </a:bodyPr>
          <a:lstStyle/>
          <a:p>
            <a:pPr algn="ctr"/>
            <a:r>
              <a:rPr lang="en-GB" dirty="0" err="1">
                <a:latin typeface="Arial" panose="020B0604020202020204" pitchFamily="34" charset="0"/>
                <a:cs typeface="Arial" panose="020B0604020202020204" pitchFamily="34" charset="0"/>
              </a:rPr>
              <a:t>Siarad</a:t>
            </a:r>
            <a:r>
              <a:rPr lang="en-GB" dirty="0">
                <a:latin typeface="Arial" panose="020B0604020202020204" pitchFamily="34" charset="0"/>
                <a:cs typeface="Arial" panose="020B0604020202020204" pitchFamily="34" charset="0"/>
              </a:rPr>
              <a:t> am </a:t>
            </a:r>
            <a:r>
              <a:rPr lang="en-GB" dirty="0" err="1">
                <a:latin typeface="Arial" panose="020B0604020202020204" pitchFamily="34" charset="0"/>
                <a:cs typeface="Arial" panose="020B0604020202020204" pitchFamily="34" charset="0"/>
              </a:rPr>
              <a:t>fabwysiadu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ffyrdd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briodol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gam </a:t>
            </a:r>
            <a:r>
              <a:rPr lang="en-GB" dirty="0" err="1">
                <a:latin typeface="Arial" panose="020B0604020202020204" pitchFamily="34" charset="0"/>
                <a:cs typeface="Arial" panose="020B0604020202020204" pitchFamily="34" charset="0"/>
              </a:rPr>
              <a:t>datblygu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endParaRPr lang="en-GB" sz="3200" dirty="0">
              <a:latin typeface="Arial" panose="020B0604020202020204" pitchFamily="34" charset="0"/>
              <a:cs typeface="Arial" panose="020B0604020202020204" pitchFamily="34" charset="0"/>
            </a:endParaRPr>
          </a:p>
          <a:p>
            <a:r>
              <a:rPr lang="cy-GB" sz="3200" dirty="0">
                <a:latin typeface="Arial" panose="020B0604020202020204" pitchFamily="34" charset="0"/>
                <a:cs typeface="Arial" panose="020B0604020202020204" pitchFamily="34" charset="0"/>
              </a:rPr>
              <a:t>Wrth i blant dyfu’n hŷn mae eu gallu i ddeall syniadau cymhleth yn datblygu drwy nifer o gamau.</a:t>
            </a:r>
          </a:p>
          <a:p>
            <a:r>
              <a:rPr lang="cy-GB" sz="3200" dirty="0">
                <a:latin typeface="Arial" panose="020B0604020202020204" pitchFamily="34" charset="0"/>
                <a:cs typeface="Arial" panose="020B0604020202020204" pitchFamily="34" charset="0"/>
              </a:rPr>
              <a:t>Pan fyddwn ni’n siarad am fabwysiadu gyda’n plant mae angen i ni fod yn ymwybodol ym mha gam maen nhw.</a:t>
            </a:r>
          </a:p>
          <a:p>
            <a:r>
              <a:rPr lang="cy-GB" sz="3200" dirty="0">
                <a:latin typeface="Arial" panose="020B0604020202020204" pitchFamily="34" charset="0"/>
                <a:cs typeface="Arial" panose="020B0604020202020204" pitchFamily="34" charset="0"/>
              </a:rPr>
              <a:t>Os oes achos o oedi datblygiadol gallai hyn effeithio ar pryd maen nhw’n gallu derbyn y wybodaeth hon.</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19878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362" y="483365"/>
            <a:ext cx="7861663" cy="1325563"/>
          </a:xfrm>
        </p:spPr>
        <p:txBody>
          <a:bodyPr/>
          <a:lstStyle/>
          <a:p>
            <a:pPr algn="ctr"/>
            <a:r>
              <a:rPr lang="en-GB" dirty="0" err="1">
                <a:latin typeface="Arial" panose="020B0604020202020204" pitchFamily="34" charset="0"/>
                <a:cs typeface="Arial" panose="020B0604020202020204" pitchFamily="34" charset="0"/>
              </a:rPr>
              <a:t>Datblygiad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cymdeithasol</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emosiynol</a:t>
            </a:r>
            <a:endParaRPr lang="en-GB"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24367842"/>
              </p:ext>
            </p:extLst>
          </p:nvPr>
        </p:nvGraphicFramePr>
        <p:xfrm>
          <a:off x="2160000" y="2232000"/>
          <a:ext cx="8313519" cy="3873987"/>
        </p:xfrm>
        <a:graphic>
          <a:graphicData uri="http://schemas.openxmlformats.org/drawingml/2006/table">
            <a:tbl>
              <a:tblPr firstRow="1" bandRow="1"/>
              <a:tblGrid>
                <a:gridCol w="2190203">
                  <a:extLst>
                    <a:ext uri="{9D8B030D-6E8A-4147-A177-3AD203B41FA5}">
                      <a16:colId xmlns:a16="http://schemas.microsoft.com/office/drawing/2014/main" val="1085107414"/>
                    </a:ext>
                  </a:extLst>
                </a:gridCol>
                <a:gridCol w="6123316">
                  <a:extLst>
                    <a:ext uri="{9D8B030D-6E8A-4147-A177-3AD203B41FA5}">
                      <a16:colId xmlns:a16="http://schemas.microsoft.com/office/drawing/2014/main" val="2764315716"/>
                    </a:ext>
                  </a:extLst>
                </a:gridCol>
              </a:tblGrid>
              <a:tr h="1283967">
                <a:tc>
                  <a:txBody>
                    <a:bodyPr/>
                    <a:lstStyle/>
                    <a:p>
                      <a:pPr>
                        <a:lnSpc>
                          <a:spcPct val="107000"/>
                        </a:lnSpc>
                        <a:spcAft>
                          <a:spcPts val="0"/>
                        </a:spcAft>
                      </a:pPr>
                      <a:r>
                        <a:rPr lang="en-GB" sz="18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Oedran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nSpc>
                          <a:spcPct val="107000"/>
                        </a:lnSpc>
                        <a:spcAft>
                          <a:spcPts val="0"/>
                        </a:spcAft>
                      </a:pPr>
                      <a:r>
                        <a:rPr lang="en-GB" sz="1800" b="1" kern="1200" dirty="0" err="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Dylanwad</a:t>
                      </a:r>
                      <a:r>
                        <a:rPr lang="en-GB"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kern="1200" dirty="0" err="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mawr</a:t>
                      </a:r>
                      <a:r>
                        <a:rPr lang="en-GB"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kern="1200" dirty="0" err="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ar</a:t>
                      </a:r>
                      <a:r>
                        <a:rPr lang="en-GB"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kern="1200" dirty="0" err="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ddatblygiad</a:t>
                      </a:r>
                      <a:r>
                        <a:rPr lang="en-GB"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kern="1200" dirty="0" err="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cymdeithasol</a:t>
                      </a:r>
                      <a:r>
                        <a:rPr lang="en-GB"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ac </a:t>
                      </a:r>
                      <a:r>
                        <a:rPr lang="en-GB" sz="1800" b="1" kern="1200" dirty="0" err="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emosiynol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236087427"/>
                  </a:ext>
                </a:extLst>
              </a:tr>
              <a:tr h="758110">
                <a:tc>
                  <a:txBody>
                    <a:bodyPr/>
                    <a:lstStyle/>
                    <a:p>
                      <a:pPr>
                        <a:lnSpc>
                          <a:spcPct val="107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tc>
                  <a:txBody>
                    <a:bodyPr/>
                    <a:lstStyle/>
                    <a:p>
                      <a:pPr>
                        <a:lnSpc>
                          <a:spcPct val="107000"/>
                        </a:lnSpc>
                        <a:spcAft>
                          <a:spcPts val="0"/>
                        </a:spcAft>
                      </a:pP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Rhieni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530587198"/>
                  </a:ext>
                </a:extLst>
              </a:tr>
              <a:tr h="915955">
                <a:tc>
                  <a:txBody>
                    <a:bodyPr/>
                    <a:lstStyle/>
                    <a:p>
                      <a:pPr>
                        <a:lnSpc>
                          <a:spcPct val="107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5 - 10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tc>
                  <a:txBody>
                    <a:bodyPr/>
                    <a:lstStyle/>
                    <a:p>
                      <a:pPr>
                        <a:lnSpc>
                          <a:spcPct val="107000"/>
                        </a:lnSpc>
                        <a:spcAft>
                          <a:spcPts val="0"/>
                        </a:spcAft>
                      </a:pP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Yr</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ysgol</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ac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athrawon</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yn</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benodol</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oedolion</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eraill</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y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tu</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allan</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i’r</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ysgol</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967503884"/>
                  </a:ext>
                </a:extLst>
              </a:tr>
              <a:tr h="915955">
                <a:tc>
                  <a:txBody>
                    <a:bodyPr/>
                    <a:lstStyle/>
                    <a:p>
                      <a:pPr>
                        <a:lnSpc>
                          <a:spcPct val="107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ymlaen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tc>
                  <a:txBody>
                    <a:bodyPr/>
                    <a:lstStyle/>
                    <a:p>
                      <a:pPr>
                        <a:lnSpc>
                          <a:spcPct val="107000"/>
                        </a:lnSpc>
                        <a:spcAft>
                          <a:spcPts val="0"/>
                        </a:spcAft>
                      </a:pP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Grŵp</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cyfoedion</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ac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oedolion</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eraill</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yn</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yr</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ysgol</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thu</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allan</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i’r</a:t>
                      </a:r>
                      <a:r>
                        <a:rPr lang="en-GB" sz="18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kern="1200" dirty="0" err="1">
                          <a:effectLst/>
                          <a:latin typeface="Arial" panose="020B0604020202020204" pitchFamily="34" charset="0"/>
                          <a:ea typeface="Times New Roman" panose="02020603050405020304" pitchFamily="18" charset="0"/>
                          <a:cs typeface="Times New Roman" panose="02020603050405020304" pitchFamily="18" charset="0"/>
                        </a:rPr>
                        <a:t>ysgol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346173696"/>
                  </a:ext>
                </a:extLst>
              </a:tr>
            </a:tbl>
          </a:graphicData>
        </a:graphic>
      </p:graphicFrame>
      <p:sp>
        <p:nvSpPr>
          <p:cNvPr id="4" name="Footer Placeholder 3"/>
          <p:cNvSpPr>
            <a:spLocks noGrp="1"/>
          </p:cNvSpPr>
          <p:nvPr>
            <p:ph type="ftr" sz="quarter" idx="11"/>
          </p:nvPr>
        </p:nvSpPr>
        <p:spPr/>
        <p:txBody>
          <a:bodyPr/>
          <a:lstStyle/>
          <a:p>
            <a:r>
              <a:rPr lang="en-GB"/>
              <a:t>Achieving More Together / Cyflawni Mwy Gyda'n Gilydd</a:t>
            </a:r>
          </a:p>
        </p:txBody>
      </p:sp>
      <p:pic>
        <p:nvPicPr>
          <p:cNvPr id="9" name="Picture 8"/>
          <p:cNvPicPr>
            <a:picLocks noChangeAspect="1"/>
          </p:cNvPicPr>
          <p:nvPr/>
        </p:nvPicPr>
        <p:blipFill>
          <a:blip r:embed="rId3"/>
          <a:stretch>
            <a:fillRect/>
          </a:stretch>
        </p:blipFill>
        <p:spPr>
          <a:xfrm>
            <a:off x="9372600" y="0"/>
            <a:ext cx="2819400" cy="2132987"/>
          </a:xfrm>
          <a:prstGeom prst="rect">
            <a:avLst/>
          </a:prstGeom>
        </p:spPr>
      </p:pic>
    </p:spTree>
    <p:extLst>
      <p:ext uri="{BB962C8B-B14F-4D97-AF65-F5344CB8AC3E}">
        <p14:creationId xmlns:p14="http://schemas.microsoft.com/office/powerpoint/2010/main" val="255332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1707" y="1258956"/>
            <a:ext cx="8915400" cy="3777622"/>
          </a:xfrm>
        </p:spPr>
        <p:txBody>
          <a:bodyPr>
            <a:noAutofit/>
          </a:bodyPr>
          <a:lstStyle/>
          <a:p>
            <a:endParaRPr lang="en-GB" sz="3200" i="1"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Mae’r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cwrs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hwn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rhan</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gyfres</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ddatblygwyd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Gwasanaeth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Cenedlaethol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mabwysiadwyr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ôl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iddynt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cymeradwyo</a:t>
            </a:r>
            <a:r>
              <a:rPr lang="en-GB" sz="3200" dirty="0">
                <a:latin typeface="Arial" panose="020B0604020202020204" pitchFamily="34" charset="0"/>
                <a:cs typeface="Arial" panose="020B0604020202020204" pitchFamily="34" charset="0"/>
              </a:rPr>
              <a:t>.</a:t>
            </a:r>
          </a:p>
          <a:p>
            <a:r>
              <a:rPr lang="en-GB" sz="3200" dirty="0" err="1">
                <a:latin typeface="Arial" panose="020B0604020202020204" pitchFamily="34" charset="0"/>
                <a:cs typeface="Arial" panose="020B0604020202020204" pitchFamily="34" charset="0"/>
              </a:rPr>
              <a:t>Gellir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dod</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hyd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rhain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wefan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Gwasanaeth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Cenedlaethol</a:t>
            </a:r>
            <a:r>
              <a:rPr lang="en-GB" sz="3200" dirty="0">
                <a:latin typeface="Arial" panose="020B0604020202020204" pitchFamily="34" charset="0"/>
                <a:cs typeface="Arial" panose="020B0604020202020204" pitchFamily="34" charset="0"/>
              </a:rPr>
              <a:t>.</a:t>
            </a:r>
          </a:p>
          <a:p>
            <a:r>
              <a:rPr lang="en-GB" sz="3200" dirty="0" err="1">
                <a:latin typeface="Arial" panose="020B0604020202020204" pitchFamily="34" charset="0"/>
                <a:cs typeface="Arial" panose="020B0604020202020204" pitchFamily="34" charset="0"/>
              </a:rPr>
              <a:t>Siaradwch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tîm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am </a:t>
            </a:r>
            <a:r>
              <a:rPr lang="en-GB" sz="3200" dirty="0" err="1">
                <a:latin typeface="Arial" panose="020B0604020202020204" pitchFamily="34" charset="0"/>
                <a:cs typeface="Arial" panose="020B0604020202020204" pitchFamily="34" charset="0"/>
              </a:rPr>
              <a:t>ragor</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wybodaeth</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86705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Achieving More Together / Cyflawni Mwy Gyda'n Gilydd</a:t>
            </a:r>
          </a:p>
        </p:txBody>
      </p:sp>
      <p:sp>
        <p:nvSpPr>
          <p:cNvPr id="4" name="Rectangle 3"/>
          <p:cNvSpPr/>
          <p:nvPr/>
        </p:nvSpPr>
        <p:spPr>
          <a:xfrm>
            <a:off x="1080000" y="1908000"/>
            <a:ext cx="10097588" cy="4154984"/>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Materion</a:t>
            </a:r>
            <a:r>
              <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Iechyd</a:t>
            </a:r>
            <a:r>
              <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rPr>
              <a:t> a </a:t>
            </a: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Datblygiad</a:t>
            </a:r>
            <a:r>
              <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mewn</a:t>
            </a:r>
            <a:r>
              <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rPr>
              <a:t> Plant </a:t>
            </a: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sydd</a:t>
            </a:r>
            <a:r>
              <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wedi</a:t>
            </a:r>
            <a:r>
              <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cael</a:t>
            </a:r>
            <a:r>
              <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eu</a:t>
            </a:r>
            <a:r>
              <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GB" sz="6600" b="0" u="none" strike="noStrike" kern="0" cap="none" spc="0" normalizeH="0" baseline="0" noProof="0" dirty="0" err="1">
                <a:ln>
                  <a:noFill/>
                </a:ln>
                <a:effectLst/>
                <a:uLnTx/>
                <a:uFillTx/>
                <a:latin typeface="Arial" panose="020B0604020202020204" pitchFamily="34" charset="0"/>
                <a:cs typeface="Arial" panose="020B0604020202020204" pitchFamily="34" charset="0"/>
              </a:rPr>
              <a:t>mabwysiadu</a:t>
            </a:r>
            <a:endParaRPr kumimoji="0" lang="en-GB" sz="6600" b="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114166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3286" cy="1325563"/>
          </a:xfrm>
        </p:spPr>
        <p:txBody>
          <a:bodyPr/>
          <a:lstStyle/>
          <a:p>
            <a:pPr algn="ctr"/>
            <a:r>
              <a:rPr lang="en-GB" dirty="0" err="1">
                <a:latin typeface="Arial" panose="020B0604020202020204" pitchFamily="34" charset="0"/>
                <a:cs typeface="Arial" panose="020B0604020202020204" pitchFamily="34" charset="0"/>
              </a:rPr>
              <a:t>Deilliannau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dysgu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p>
          <a:p>
            <a:pPr marL="0" indent="0">
              <a:buNone/>
            </a:pPr>
            <a:r>
              <a:rPr lang="en-GB" dirty="0" err="1">
                <a:latin typeface="Arial" panose="020B0604020202020204" pitchFamily="34" charset="0"/>
                <a:cs typeface="Arial" panose="020B0604020202020204" pitchFamily="34" charset="0"/>
              </a:rPr>
              <a:t>Erbyn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diwedd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modiwl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cyfranogwyr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a:t>
            </a:r>
            <a:r>
              <a:rPr lang="en-GB" dirty="0">
                <a:latin typeface="Arial" panose="020B0604020202020204" pitchFamily="34" charset="0"/>
                <a:cs typeface="Arial" panose="020B0604020202020204" pitchFamily="34" charset="0"/>
              </a:rPr>
              <a:t>: -</a:t>
            </a:r>
          </a:p>
          <a:p>
            <a:r>
              <a:rPr lang="en-GB" dirty="0" err="1">
                <a:latin typeface="Arial" panose="020B0604020202020204" pitchFamily="34" charset="0"/>
                <a:cs typeface="Arial" panose="020B0604020202020204" pitchFamily="34" charset="0"/>
              </a:rPr>
              <a:t>Deall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olygir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ddatblygiad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sut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arferol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edrych</a:t>
            </a:r>
            <a:r>
              <a:rPr lang="en-GB"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Ystyried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effaith</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gallai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esgeuluso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cynnar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ddatblygiad</a:t>
            </a:r>
            <a:r>
              <a:rPr lang="en-GB"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Deall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gydnabod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meysydd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Nodi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syniadau</a:t>
            </a:r>
            <a:r>
              <a:rPr lang="en-GB" dirty="0">
                <a:latin typeface="Arial" panose="020B0604020202020204" pitchFamily="34" charset="0"/>
                <a:cs typeface="Arial" panose="020B0604020202020204" pitchFamily="34" charset="0"/>
              </a:rPr>
              <a:t> am </a:t>
            </a:r>
            <a:r>
              <a:rPr lang="en-GB" dirty="0" err="1">
                <a:latin typeface="Arial" panose="020B0604020202020204" pitchFamily="34" charset="0"/>
                <a:cs typeface="Arial" panose="020B0604020202020204" pitchFamily="34" charset="0"/>
              </a:rPr>
              <a:t>sut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gefnogi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datblygiad</a:t>
            </a:r>
            <a:r>
              <a:rPr lang="en-GB" dirty="0">
                <a:latin typeface="Arial" panose="020B0604020202020204" pitchFamily="34" charset="0"/>
                <a:cs typeface="Arial" panose="020B0604020202020204" pitchFamily="34" charset="0"/>
              </a:rPr>
              <a:t> plant.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88451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802" y="404019"/>
            <a:ext cx="7770223"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rydyn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olygu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datblygiad</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1515786" y="2133601"/>
            <a:ext cx="8915400" cy="3777622"/>
          </a:xfrm>
        </p:spPr>
        <p:txBody>
          <a:bodyPr>
            <a:normAutofit lnSpcReduction="10000"/>
          </a:bodyPr>
          <a:lstStyle/>
          <a:p>
            <a:endParaRPr lang="en-GB" dirty="0">
              <a:latin typeface="Arial" panose="020B0604020202020204" pitchFamily="34" charset="0"/>
              <a:cs typeface="Arial" panose="020B0604020202020204" pitchFamily="34" charset="0"/>
            </a:endParaRPr>
          </a:p>
          <a:p>
            <a:pPr marL="342900" lvl="0" indent="-342900" algn="ctr">
              <a:lnSpc>
                <a:spcPct val="100000"/>
              </a:lnSpc>
              <a:spcBef>
                <a:spcPct val="20000"/>
              </a:spcBef>
              <a:buNone/>
            </a:pPr>
            <a:endParaRPr lang="en-US" sz="3200" i="1" dirty="0">
              <a:solidFill>
                <a:srgbClr val="002060"/>
              </a:solidFill>
            </a:endParaRPr>
          </a:p>
          <a:p>
            <a:pPr marL="342900" lvl="0" indent="-342900" algn="ctr">
              <a:lnSpc>
                <a:spcPct val="100000"/>
              </a:lnSpc>
              <a:spcBef>
                <a:spcPct val="20000"/>
              </a:spcBef>
              <a:buNone/>
            </a:pPr>
            <a:r>
              <a:rPr lang="en-US" sz="3600" dirty="0"/>
              <a:t>YMARFER</a:t>
            </a:r>
          </a:p>
          <a:p>
            <a:pPr marL="342900" lvl="0" indent="-342900" algn="ctr">
              <a:lnSpc>
                <a:spcPct val="100000"/>
              </a:lnSpc>
              <a:spcBef>
                <a:spcPct val="20000"/>
              </a:spcBef>
              <a:buNone/>
            </a:pPr>
            <a:endParaRPr lang="en-US" sz="3600" dirty="0"/>
          </a:p>
          <a:p>
            <a:pPr marL="342900" lvl="0" indent="-342900" algn="ctr">
              <a:lnSpc>
                <a:spcPct val="100000"/>
              </a:lnSpc>
              <a:spcBef>
                <a:spcPct val="20000"/>
              </a:spcBef>
              <a:buNone/>
            </a:pPr>
            <a:r>
              <a:rPr lang="en-US" sz="3600" dirty="0" err="1"/>
              <a:t>Rhestrwch</a:t>
            </a:r>
            <a:r>
              <a:rPr lang="en-US" sz="3600" dirty="0"/>
              <a:t> </a:t>
            </a:r>
            <a:r>
              <a:rPr lang="en-US" sz="3600" dirty="0" err="1"/>
              <a:t>yr</a:t>
            </a:r>
            <a:r>
              <a:rPr lang="en-US" sz="3600" dirty="0"/>
              <a:t> </a:t>
            </a:r>
            <a:r>
              <a:rPr lang="en-US" sz="3600" dirty="0" err="1"/>
              <a:t>holl</a:t>
            </a:r>
            <a:r>
              <a:rPr lang="en-US" sz="3600" dirty="0"/>
              <a:t> </a:t>
            </a:r>
            <a:r>
              <a:rPr lang="en-US" sz="3600" dirty="0" err="1"/>
              <a:t>ffyrdd</a:t>
            </a:r>
            <a:r>
              <a:rPr lang="en-US" sz="3600" dirty="0"/>
              <a:t> y </a:t>
            </a:r>
            <a:r>
              <a:rPr lang="en-US" sz="3600" dirty="0" err="1"/>
              <a:t>gallai</a:t>
            </a:r>
            <a:r>
              <a:rPr lang="en-US" sz="3600" dirty="0"/>
              <a:t> </a:t>
            </a:r>
            <a:r>
              <a:rPr lang="en-US" sz="3600" dirty="0" err="1"/>
              <a:t>datblygiad</a:t>
            </a:r>
            <a:r>
              <a:rPr lang="en-US" sz="3600" dirty="0"/>
              <a:t> </a:t>
            </a:r>
            <a:r>
              <a:rPr lang="en-US" sz="3600" dirty="0" err="1"/>
              <a:t>plentyn</a:t>
            </a:r>
            <a:r>
              <a:rPr lang="en-US" sz="3600" dirty="0"/>
              <a:t> </a:t>
            </a:r>
            <a:r>
              <a:rPr lang="en-US" sz="3600" dirty="0" err="1"/>
              <a:t>gael</a:t>
            </a:r>
            <a:r>
              <a:rPr lang="en-US" sz="3600" dirty="0"/>
              <a:t> </a:t>
            </a:r>
            <a:r>
              <a:rPr lang="en-US" sz="3600" dirty="0" err="1"/>
              <a:t>ei</a:t>
            </a:r>
            <a:r>
              <a:rPr lang="en-US" sz="3600" dirty="0"/>
              <a:t> </a:t>
            </a:r>
            <a:r>
              <a:rPr lang="en-US" sz="3600" dirty="0" err="1"/>
              <a:t>oedi</a:t>
            </a:r>
            <a:r>
              <a:rPr lang="en-US" sz="3600" dirty="0"/>
              <a:t>, </a:t>
            </a:r>
            <a:r>
              <a:rPr lang="en-US" sz="3600" dirty="0" err="1"/>
              <a:t>sut</a:t>
            </a:r>
            <a:r>
              <a:rPr lang="en-US" sz="3600" dirty="0"/>
              <a:t> </a:t>
            </a:r>
            <a:r>
              <a:rPr lang="en-US" sz="3600" dirty="0" err="1"/>
              <a:t>mae’n</a:t>
            </a:r>
            <a:r>
              <a:rPr lang="en-US" sz="3600" dirty="0"/>
              <a:t> </a:t>
            </a:r>
            <a:r>
              <a:rPr lang="en-US" sz="3600" dirty="0" err="1"/>
              <a:t>edrych</a:t>
            </a:r>
            <a:r>
              <a:rPr lang="en-US" sz="3600" dirty="0"/>
              <a:t>?</a:t>
            </a:r>
            <a:endParaRPr lang="en-GB" sz="3600" dirty="0"/>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10568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44097" cy="1325563"/>
          </a:xfrm>
        </p:spPr>
        <p:txBody>
          <a:bodyPr/>
          <a:lstStyle/>
          <a:p>
            <a:pPr algn="ctr"/>
            <a:r>
              <a:rPr lang="en-GB" dirty="0" err="1">
                <a:latin typeface="Arial" panose="020B0604020202020204" pitchFamily="34" charset="0"/>
                <a:cs typeface="Arial" panose="020B0604020202020204" pitchFamily="34" charset="0"/>
              </a:rPr>
              <a:t>Tystiolaeth</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ymchwil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latin typeface="Arial" panose="020B0604020202020204" pitchFamily="34" charset="0"/>
              <a:cs typeface="Arial" panose="020B0604020202020204" pitchFamily="34" charset="0"/>
            </a:endParaRPr>
          </a:p>
          <a:p>
            <a:pPr marL="0" indent="0">
              <a:buNone/>
            </a:pP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2014/15 </a:t>
            </a:r>
            <a:r>
              <a:rPr lang="en-GB" dirty="0" err="1">
                <a:latin typeface="Arial" panose="020B0604020202020204" pitchFamily="34" charset="0"/>
                <a:cs typeface="Arial" panose="020B0604020202020204" pitchFamily="34" charset="0"/>
              </a:rPr>
              <a:t>fe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wnaeth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Prifysgol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Caerdydd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gynnal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astudiaeth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carfan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holl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blant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mabwysiadu</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ofal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dros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gyfnod</a:t>
            </a:r>
            <a:r>
              <a:rPr lang="en-GB" dirty="0">
                <a:latin typeface="Arial" panose="020B0604020202020204" pitchFamily="34" charset="0"/>
                <a:cs typeface="Arial" panose="020B0604020202020204" pitchFamily="34" charset="0"/>
              </a:rPr>
              <a:t> o 1 </a:t>
            </a:r>
            <a:r>
              <a:rPr lang="en-GB" dirty="0" err="1">
                <a:latin typeface="Arial" panose="020B0604020202020204" pitchFamily="34" charset="0"/>
                <a:cs typeface="Arial" panose="020B0604020202020204" pitchFamily="34" charset="0"/>
              </a:rPr>
              <a:t>flwyddyn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cyfanswm</a:t>
            </a:r>
            <a:r>
              <a:rPr lang="en-GB" dirty="0">
                <a:latin typeface="Arial" panose="020B0604020202020204" pitchFamily="34" charset="0"/>
                <a:cs typeface="Arial" panose="020B0604020202020204" pitchFamily="34" charset="0"/>
              </a:rPr>
              <a:t> o 374)</a:t>
            </a:r>
          </a:p>
          <a:p>
            <a:r>
              <a:rPr lang="cy-GB" dirty="0">
                <a:latin typeface="Arial" panose="020B0604020202020204" pitchFamily="34" charset="0"/>
                <a:cs typeface="Arial" panose="020B0604020202020204" pitchFamily="34" charset="0"/>
              </a:rPr>
              <a:t>Canfod fod 28% o rieni yn pryderu am oedi mewn datblygiad.</a:t>
            </a:r>
          </a:p>
          <a:p>
            <a:r>
              <a:rPr lang="cy-GB" dirty="0">
                <a:latin typeface="Arial" panose="020B0604020202020204" pitchFamily="34" charset="0"/>
                <a:cs typeface="Arial" panose="020B0604020202020204" pitchFamily="34" charset="0"/>
              </a:rPr>
              <a:t>Roedd 1 o bob 3 bron yn pryderu am ymddygiad eu plentyn</a:t>
            </a:r>
          </a:p>
          <a:p>
            <a:r>
              <a:rPr lang="cy-GB" dirty="0">
                <a:latin typeface="Arial" panose="020B0604020202020204" pitchFamily="34" charset="0"/>
                <a:cs typeface="Arial" panose="020B0604020202020204" pitchFamily="34" charset="0"/>
              </a:rPr>
              <a:t>Cafodd cysgu, bwyta a defnyddio’r tŷ bach hefyd eu crybwyll fel meysydd oedd yn peri pryder.</a:t>
            </a:r>
          </a:p>
          <a:p>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17123"/>
            <a:ext cx="3029975" cy="2292295"/>
          </a:xfrm>
          <a:prstGeom prst="rect">
            <a:avLst/>
          </a:prstGeom>
        </p:spPr>
      </p:pic>
    </p:spTree>
    <p:extLst>
      <p:ext uri="{BB962C8B-B14F-4D97-AF65-F5344CB8AC3E}">
        <p14:creationId xmlns:p14="http://schemas.microsoft.com/office/powerpoint/2010/main" val="327858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614" y="583451"/>
            <a:ext cx="7809411" cy="1325563"/>
          </a:xfrm>
        </p:spPr>
        <p:txBody>
          <a:bodyPr/>
          <a:lstStyle/>
          <a:p>
            <a:pPr algn="ctr"/>
            <a:r>
              <a:rPr lang="en-GB" dirty="0" err="1">
                <a:latin typeface="Arial" panose="020B0604020202020204" pitchFamily="34" charset="0"/>
                <a:cs typeface="Arial" panose="020B0604020202020204" pitchFamily="34" charset="0"/>
              </a:rPr>
              <a:t>Profiadau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niweidiol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ystod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plentyndod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Mae plant </a:t>
            </a:r>
            <a:r>
              <a:rPr lang="en-GB" dirty="0" err="1">
                <a:latin typeface="Arial" panose="020B0604020202020204" pitchFamily="34" charset="0"/>
                <a:cs typeface="Arial" panose="020B0604020202020204" pitchFamily="34" charset="0"/>
              </a:rPr>
              <a:t>sydd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dioddef</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pedwar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fwy</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brofiadau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niweidiol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ystod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plentyndod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bedair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fwy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tebygol</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yfed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risg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uchel</a:t>
            </a:r>
            <a:r>
              <a:rPr lang="en-GB" dirty="0">
                <a:latin typeface="Arial" panose="020B0604020202020204" pitchFamily="34" charset="0"/>
                <a:cs typeface="Arial" panose="020B0604020202020204" pitchFamily="34" charset="0"/>
              </a:rPr>
              <a:t> pan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oedolion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chwe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fwy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tebygol</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fod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ysmygwyr</a:t>
            </a:r>
            <a:r>
              <a:rPr lang="en-GB" dirty="0">
                <a:latin typeface="Arial" panose="020B0604020202020204" pitchFamily="34" charset="0"/>
                <a:cs typeface="Arial" panose="020B0604020202020204" pitchFamily="34" charset="0"/>
              </a:rPr>
              <a:t> a 14 </a:t>
            </a:r>
            <a:r>
              <a:rPr lang="en-GB" dirty="0" err="1">
                <a:latin typeface="Arial" panose="020B0604020202020204" pitchFamily="34" charset="0"/>
                <a:cs typeface="Arial" panose="020B0604020202020204" pitchFamily="34" charset="0"/>
              </a:rPr>
              <a:t>gwaith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fwy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tebygol</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fod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rhan</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drais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ystod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flwyddyn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ddiwethaf</a:t>
            </a:r>
            <a:r>
              <a:rPr lang="en-GB"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Roedd</a:t>
            </a:r>
            <a:r>
              <a:rPr lang="en-GB" dirty="0">
                <a:latin typeface="Arial" panose="020B0604020202020204" pitchFamily="34" charset="0"/>
                <a:cs typeface="Arial" panose="020B0604020202020204" pitchFamily="34" charset="0"/>
              </a:rPr>
              <a:t> 47% o </a:t>
            </a:r>
            <a:r>
              <a:rPr lang="en-GB" dirty="0" err="1">
                <a:latin typeface="Arial" panose="020B0604020202020204" pitchFamily="34" charset="0"/>
                <a:cs typeface="Arial" panose="020B0604020202020204" pitchFamily="34" charset="0"/>
              </a:rPr>
              <a:t>blant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cael</a:t>
            </a:r>
            <a:r>
              <a:rPr lang="en-GB" dirty="0">
                <a:latin typeface="Arial" panose="020B0604020202020204" pitchFamily="34" charset="0"/>
                <a:cs typeface="Arial" panose="020B0604020202020204" pitchFamily="34" charset="0"/>
              </a:rPr>
              <a:t> 4 </a:t>
            </a:r>
            <a:r>
              <a:rPr lang="en-GB" dirty="0" err="1">
                <a:latin typeface="Arial" panose="020B0604020202020204" pitchFamily="34" charset="0"/>
                <a:cs typeface="Arial" panose="020B0604020202020204" pitchFamily="34" charset="0"/>
              </a:rPr>
              <a:t>neu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fwy</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brofiadau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niweidiol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ystod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plentyndod</a:t>
            </a:r>
            <a:r>
              <a:rPr lang="en-GB" dirty="0">
                <a:latin typeface="Arial" panose="020B0604020202020204" pitchFamily="34" charset="0"/>
                <a:cs typeface="Arial" panose="020B0604020202020204" pitchFamily="34" charset="0"/>
              </a:rPr>
              <a:t> (ACE) </a:t>
            </a:r>
            <a:r>
              <a:rPr lang="en-GB" dirty="0" err="1">
                <a:latin typeface="Arial" panose="020B0604020202020204" pitchFamily="34" charset="0"/>
                <a:cs typeface="Arial" panose="020B0604020202020204" pitchFamily="34" charset="0"/>
              </a:rPr>
              <a:t>o’u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cymharu</a:t>
            </a:r>
            <a:r>
              <a:rPr lang="en-GB" dirty="0">
                <a:latin typeface="Arial" panose="020B0604020202020204" pitchFamily="34" charset="0"/>
                <a:cs typeface="Arial" panose="020B0604020202020204" pitchFamily="34" charset="0"/>
              </a:rPr>
              <a:t> â 14% </a:t>
            </a:r>
            <a:r>
              <a:rPr lang="en-GB" dirty="0" err="1">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boblogaeth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gyffredinol</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Gall </a:t>
            </a:r>
            <a:r>
              <a:rPr lang="en-GB" dirty="0" err="1">
                <a:latin typeface="Arial" panose="020B0604020202020204" pitchFamily="34" charset="0"/>
                <a:cs typeface="Arial" panose="020B0604020202020204" pitchFamily="34" charset="0"/>
              </a:rPr>
              <a:t>Profiadau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Niweidiol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ystod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Plentyndod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achosi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lefelau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tocsig</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straen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chynyddu’r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risg</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ymateb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straen</a:t>
            </a:r>
            <a:r>
              <a:rPr lang="en-GB" dirty="0">
                <a:latin typeface="Arial" panose="020B0604020202020204" pitchFamily="34" charset="0"/>
                <a:cs typeface="Arial" panose="020B0604020202020204" pitchFamily="34" charset="0"/>
              </a:rPr>
              <a:t> â </a:t>
            </a:r>
            <a:r>
              <a:rPr lang="en-GB" dirty="0" err="1">
                <a:latin typeface="Arial" panose="020B0604020202020204" pitchFamily="34" charset="0"/>
                <a:cs typeface="Arial" panose="020B0604020202020204" pitchFamily="34" charset="0"/>
              </a:rPr>
              <a:t>nam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rheoleiddio</a:t>
            </a:r>
            <a:r>
              <a:rPr lang="en-GB" dirty="0">
                <a:latin typeface="Arial" panose="020B0604020202020204" pitchFamily="34" charset="0"/>
                <a:cs typeface="Arial" panose="020B0604020202020204" pitchFamily="34" charset="0"/>
              </a:rPr>
              <a:t>.</a:t>
            </a: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12116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3"/>
          <a:stretch>
            <a:fillRect/>
          </a:stretch>
        </p:blipFill>
        <p:spPr>
          <a:xfrm>
            <a:off x="1548000" y="0"/>
            <a:ext cx="9144000" cy="6858001"/>
          </a:xfrm>
          <a:prstGeom prst="rect">
            <a:avLst/>
          </a:prstGeom>
        </p:spPr>
      </p:pic>
      <p:pic>
        <p:nvPicPr>
          <p:cNvPr id="2" name="Picture 1">
            <a:extLst>
              <a:ext uri="{FF2B5EF4-FFF2-40B4-BE49-F238E27FC236}">
                <a16:creationId xmlns:a16="http://schemas.microsoft.com/office/drawing/2014/main" id="{2BDD61B4-DB92-0EDB-9AFF-ADCC3ABEB9FA}"/>
              </a:ext>
            </a:extLst>
          </p:cNvPr>
          <p:cNvPicPr>
            <a:picLocks noChangeAspect="1"/>
          </p:cNvPicPr>
          <p:nvPr/>
        </p:nvPicPr>
        <p:blipFill>
          <a:blip r:embed="rId4"/>
          <a:stretch>
            <a:fillRect/>
          </a:stretch>
        </p:blipFill>
        <p:spPr>
          <a:xfrm>
            <a:off x="10096380" y="0"/>
            <a:ext cx="2062607" cy="1560443"/>
          </a:xfrm>
          <a:prstGeom prst="rect">
            <a:avLst/>
          </a:prstGeom>
        </p:spPr>
      </p:pic>
    </p:spTree>
    <p:extLst>
      <p:ext uri="{BB962C8B-B14F-4D97-AF65-F5344CB8AC3E}">
        <p14:creationId xmlns:p14="http://schemas.microsoft.com/office/powerpoint/2010/main" val="257365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739" y="583451"/>
            <a:ext cx="7783286" cy="1325563"/>
          </a:xfrm>
        </p:spPr>
        <p:txBody>
          <a:bodyPr/>
          <a:lstStyle/>
          <a:p>
            <a:pPr algn="ctr"/>
            <a:r>
              <a:rPr lang="en-GB" dirty="0" err="1">
                <a:latin typeface="Arial" panose="020B0604020202020204" pitchFamily="34" charset="0"/>
                <a:cs typeface="Arial" panose="020B0604020202020204" pitchFamily="34" charset="0"/>
              </a:rPr>
              <a:t>Datblygiad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corfforol</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cherrig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milltir</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40000" lnSpcReduction="20000"/>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nSpc>
                <a:spcPct val="120000"/>
              </a:lnSpc>
            </a:pPr>
            <a:r>
              <a:rPr lang="en-GB" sz="3300" dirty="0" err="1">
                <a:latin typeface="Arial" panose="020B0604020202020204" pitchFamily="34" charset="0"/>
                <a:cs typeface="Arial" panose="020B0604020202020204" pitchFamily="34" charset="0"/>
              </a:rPr>
              <a:t>Babandod</a:t>
            </a:r>
            <a:r>
              <a:rPr lang="en-GB" sz="3300" dirty="0">
                <a:latin typeface="Arial" panose="020B0604020202020204" pitchFamily="34" charset="0"/>
                <a:cs typeface="Arial" panose="020B0604020202020204" pitchFamily="34" charset="0"/>
              </a:rPr>
              <a:t> – </a:t>
            </a:r>
            <a:r>
              <a:rPr lang="en-GB" sz="3300" dirty="0" err="1">
                <a:latin typeface="Arial" panose="020B0604020202020204" pitchFamily="34" charset="0"/>
                <a:cs typeface="Arial" panose="020B0604020202020204" pitchFamily="34" charset="0"/>
              </a:rPr>
              <a:t>sgiliau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sylfaenol</a:t>
            </a:r>
            <a:r>
              <a:rPr lang="en-GB" sz="3300" dirty="0">
                <a:latin typeface="Arial" panose="020B0604020202020204" pitchFamily="34" charset="0"/>
                <a:cs typeface="Arial" panose="020B0604020202020204" pitchFamily="34" charset="0"/>
              </a:rPr>
              <a:t> o ran </a:t>
            </a:r>
            <a:r>
              <a:rPr lang="en-GB" sz="3300" dirty="0" err="1">
                <a:latin typeface="Arial" panose="020B0604020202020204" pitchFamily="34" charset="0"/>
                <a:cs typeface="Arial" panose="020B0604020202020204" pitchFamily="34" charset="0"/>
              </a:rPr>
              <a:t>gweld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clywed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blasu</a:t>
            </a:r>
            <a:r>
              <a:rPr lang="en-GB" sz="3300" dirty="0">
                <a:latin typeface="Arial" panose="020B0604020202020204" pitchFamily="34" charset="0"/>
                <a:cs typeface="Arial" panose="020B0604020202020204" pitchFamily="34" charset="0"/>
              </a:rPr>
              <a:t>, a </a:t>
            </a:r>
            <a:r>
              <a:rPr lang="en-GB" sz="3300" dirty="0" err="1">
                <a:latin typeface="Arial" panose="020B0604020202020204" pitchFamily="34" charset="0"/>
                <a:cs typeface="Arial" panose="020B0604020202020204" pitchFamily="34" charset="0"/>
              </a:rPr>
              <a:t>chyffwrdd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dod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i’r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amlwg</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erbyn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chwe</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mis</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oed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ogystal</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â’r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gallu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godi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ei</a:t>
            </a:r>
            <a:r>
              <a:rPr lang="en-GB" sz="3300" dirty="0">
                <a:latin typeface="Arial" panose="020B0604020202020204" pitchFamily="34" charset="0"/>
                <a:cs typeface="Arial" panose="020B0604020202020204" pitchFamily="34" charset="0"/>
              </a:rPr>
              <a:t> ben </a:t>
            </a:r>
            <a:r>
              <a:rPr lang="en-GB" sz="3300" dirty="0" err="1">
                <a:latin typeface="Arial" panose="020B0604020202020204" pitchFamily="34" charset="0"/>
                <a:cs typeface="Arial" panose="020B0604020202020204" pitchFamily="34" charset="0"/>
              </a:rPr>
              <a:t>ei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hun</a:t>
            </a:r>
            <a:endParaRPr lang="en-GB" sz="3300" dirty="0">
              <a:latin typeface="Arial" panose="020B0604020202020204" pitchFamily="34" charset="0"/>
              <a:cs typeface="Arial" panose="020B0604020202020204" pitchFamily="34" charset="0"/>
            </a:endParaRPr>
          </a:p>
          <a:p>
            <a:pPr>
              <a:lnSpc>
                <a:spcPct val="120000"/>
              </a:lnSpc>
            </a:pPr>
            <a:r>
              <a:rPr lang="en-GB" sz="3300" dirty="0">
                <a:latin typeface="Arial" panose="020B0604020202020204" pitchFamily="34" charset="0"/>
                <a:cs typeface="Arial" panose="020B0604020202020204" pitchFamily="34" charset="0"/>
              </a:rPr>
              <a:t>1 </a:t>
            </a:r>
            <a:r>
              <a:rPr lang="en-GB" sz="3300" dirty="0" err="1">
                <a:latin typeface="Arial" panose="020B0604020202020204" pitchFamily="34" charset="0"/>
                <a:cs typeface="Arial" panose="020B0604020202020204" pitchFamily="34" charset="0"/>
              </a:rPr>
              <a:t>mlwydd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oed</a:t>
            </a:r>
            <a:r>
              <a:rPr lang="en-GB" sz="3300" dirty="0">
                <a:latin typeface="Arial" panose="020B0604020202020204" pitchFamily="34" charset="0"/>
                <a:cs typeface="Arial" panose="020B0604020202020204" pitchFamily="34" charset="0"/>
              </a:rPr>
              <a:t> – </a:t>
            </a:r>
            <a:r>
              <a:rPr lang="en-GB" sz="3300" dirty="0" err="1">
                <a:latin typeface="Arial" panose="020B0604020202020204" pitchFamily="34" charset="0"/>
                <a:cs typeface="Arial" panose="020B0604020202020204" pitchFamily="34" charset="0"/>
              </a:rPr>
              <a:t>mae’r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rhan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fwyaf</a:t>
            </a:r>
            <a:r>
              <a:rPr lang="en-GB" sz="3300" dirty="0">
                <a:latin typeface="Arial" panose="020B0604020202020204" pitchFamily="34" charset="0"/>
                <a:cs typeface="Arial" panose="020B0604020202020204" pitchFamily="34" charset="0"/>
              </a:rPr>
              <a:t> o </a:t>
            </a:r>
            <a:r>
              <a:rPr lang="en-GB" sz="3300" dirty="0" err="1">
                <a:latin typeface="Arial" panose="020B0604020202020204" pitchFamily="34" charset="0"/>
                <a:cs typeface="Arial" panose="020B0604020202020204" pitchFamily="34" charset="0"/>
              </a:rPr>
              <a:t>blant</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gallu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eistedd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heb</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gefnogaeth</a:t>
            </a:r>
            <a:r>
              <a:rPr lang="en-GB" sz="3300" dirty="0">
                <a:latin typeface="Arial" panose="020B0604020202020204" pitchFamily="34" charset="0"/>
                <a:cs typeface="Arial" panose="020B0604020202020204" pitchFamily="34" charset="0"/>
              </a:rPr>
              <a:t> ac o </a:t>
            </a:r>
            <a:r>
              <a:rPr lang="en-GB" sz="3300" dirty="0" err="1">
                <a:latin typeface="Arial" panose="020B0604020202020204" pitchFamily="34" charset="0"/>
                <a:cs typeface="Arial" panose="020B0604020202020204" pitchFamily="34" charset="0"/>
              </a:rPr>
              <a:t>bosibl</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gallu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cropian</a:t>
            </a:r>
            <a:endParaRPr lang="en-GB" sz="3300" dirty="0">
              <a:latin typeface="Arial" panose="020B0604020202020204" pitchFamily="34" charset="0"/>
              <a:cs typeface="Arial" panose="020B0604020202020204" pitchFamily="34" charset="0"/>
            </a:endParaRPr>
          </a:p>
          <a:p>
            <a:pPr>
              <a:lnSpc>
                <a:spcPct val="120000"/>
              </a:lnSpc>
            </a:pPr>
            <a:r>
              <a:rPr lang="en-GB" sz="3300" dirty="0">
                <a:latin typeface="Arial" panose="020B0604020202020204" pitchFamily="34" charset="0"/>
                <a:cs typeface="Arial" panose="020B0604020202020204" pitchFamily="34" charset="0"/>
              </a:rPr>
              <a:t>18 </a:t>
            </a:r>
            <a:r>
              <a:rPr lang="en-GB" sz="3300" dirty="0" err="1">
                <a:latin typeface="Arial" panose="020B0604020202020204" pitchFamily="34" charset="0"/>
                <a:cs typeface="Arial" panose="020B0604020202020204" pitchFamily="34" charset="0"/>
              </a:rPr>
              <a:t>mis</a:t>
            </a:r>
            <a:r>
              <a:rPr lang="en-GB" sz="3300" dirty="0">
                <a:latin typeface="Arial" panose="020B0604020202020204" pitchFamily="34" charset="0"/>
                <a:cs typeface="Arial" panose="020B0604020202020204" pitchFamily="34" charset="0"/>
              </a:rPr>
              <a:t> – </a:t>
            </a:r>
            <a:r>
              <a:rPr lang="en-GB" sz="3300" dirty="0" err="1">
                <a:latin typeface="Arial" panose="020B0604020202020204" pitchFamily="34" charset="0"/>
                <a:cs typeface="Arial" panose="020B0604020202020204" pitchFamily="34" charset="0"/>
              </a:rPr>
              <a:t>mae</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symud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fyny</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grisiau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neu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drin</a:t>
            </a:r>
            <a:r>
              <a:rPr lang="en-GB" sz="3300" dirty="0">
                <a:latin typeface="Arial" panose="020B0604020202020204" pitchFamily="34" charset="0"/>
                <a:cs typeface="Arial" panose="020B0604020202020204" pitchFamily="34" charset="0"/>
              </a:rPr>
              <a:t> â </a:t>
            </a:r>
            <a:r>
              <a:rPr lang="en-GB" sz="3300" dirty="0" err="1">
                <a:latin typeface="Arial" panose="020B0604020202020204" pitchFamily="34" charset="0"/>
                <a:cs typeface="Arial" panose="020B0604020202020204" pitchFamily="34" charset="0"/>
              </a:rPr>
              <a:t>gwrthrychau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bach</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fel</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creonau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amlwg</a:t>
            </a:r>
            <a:endParaRPr lang="en-GB" sz="3300" dirty="0">
              <a:latin typeface="Arial" panose="020B0604020202020204" pitchFamily="34" charset="0"/>
              <a:cs typeface="Arial" panose="020B0604020202020204" pitchFamily="34" charset="0"/>
            </a:endParaRPr>
          </a:p>
          <a:p>
            <a:pPr>
              <a:lnSpc>
                <a:spcPct val="120000"/>
              </a:lnSpc>
            </a:pPr>
            <a:r>
              <a:rPr lang="en-GB" sz="3300" dirty="0">
                <a:latin typeface="Arial" panose="020B0604020202020204" pitchFamily="34" charset="0"/>
                <a:cs typeface="Arial" panose="020B0604020202020204" pitchFamily="34" charset="0"/>
              </a:rPr>
              <a:t>2 </a:t>
            </a:r>
            <a:r>
              <a:rPr lang="en-GB" sz="3300" dirty="0" err="1">
                <a:latin typeface="Arial" panose="020B0604020202020204" pitchFamily="34" charset="0"/>
                <a:cs typeface="Arial" panose="020B0604020202020204" pitchFamily="34" charset="0"/>
              </a:rPr>
              <a:t>flwydd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oed</a:t>
            </a:r>
            <a:r>
              <a:rPr lang="en-GB" sz="3300" dirty="0">
                <a:latin typeface="Arial" panose="020B0604020202020204" pitchFamily="34" charset="0"/>
                <a:cs typeface="Arial" panose="020B0604020202020204" pitchFamily="34" charset="0"/>
              </a:rPr>
              <a:t> – </a:t>
            </a:r>
            <a:r>
              <a:rPr lang="en-GB" sz="3300" dirty="0" err="1">
                <a:latin typeface="Arial" panose="020B0604020202020204" pitchFamily="34" charset="0"/>
                <a:cs typeface="Arial" panose="020B0604020202020204" pitchFamily="34" charset="0"/>
              </a:rPr>
              <a:t>mae</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plentyn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datblygu’r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gallu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gerdded</a:t>
            </a:r>
            <a:r>
              <a:rPr lang="en-GB" sz="3300" dirty="0">
                <a:latin typeface="Arial" panose="020B0604020202020204" pitchFamily="34" charset="0"/>
                <a:cs typeface="Arial" panose="020B0604020202020204" pitchFamily="34" charset="0"/>
              </a:rPr>
              <a:t> a </a:t>
            </a:r>
            <a:r>
              <a:rPr lang="en-GB" sz="3300" dirty="0" err="1">
                <a:latin typeface="Arial" panose="020B0604020202020204" pitchFamily="34" charset="0"/>
                <a:cs typeface="Arial" panose="020B0604020202020204" pitchFamily="34" charset="0"/>
              </a:rPr>
              <a:t>dringo</a:t>
            </a:r>
            <a:r>
              <a:rPr lang="en-GB" sz="3300" dirty="0">
                <a:latin typeface="Arial" panose="020B0604020202020204" pitchFamily="34" charset="0"/>
                <a:cs typeface="Arial" panose="020B0604020202020204" pitchFamily="34" charset="0"/>
              </a:rPr>
              <a:t>/</a:t>
            </a:r>
            <a:r>
              <a:rPr lang="en-GB" sz="3300" dirty="0" err="1">
                <a:latin typeface="Arial" panose="020B0604020202020204" pitchFamily="34" charset="0"/>
                <a:cs typeface="Arial" panose="020B0604020202020204" pitchFamily="34" charset="0"/>
              </a:rPr>
              <a:t>mynd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fyny’r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grisiau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gywir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mae’r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rhan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fwyaf</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gallu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rheoli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pledren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efallai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nad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ydynt</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ymwybodol</a:t>
            </a:r>
            <a:r>
              <a:rPr lang="en-GB" sz="3300" dirty="0">
                <a:latin typeface="Arial" panose="020B0604020202020204" pitchFamily="34" charset="0"/>
                <a:cs typeface="Arial" panose="020B0604020202020204" pitchFamily="34" charset="0"/>
              </a:rPr>
              <a:t> o </a:t>
            </a:r>
            <a:r>
              <a:rPr lang="en-GB" sz="3300" dirty="0" err="1">
                <a:latin typeface="Arial" panose="020B0604020202020204" pitchFamily="34" charset="0"/>
                <a:cs typeface="Arial" panose="020B0604020202020204" pitchFamily="34" charset="0"/>
              </a:rPr>
              <a:t>hynny</a:t>
            </a:r>
            <a:endParaRPr lang="en-GB" sz="3300" dirty="0">
              <a:latin typeface="Arial" panose="020B0604020202020204" pitchFamily="34" charset="0"/>
              <a:cs typeface="Arial" panose="020B0604020202020204" pitchFamily="34" charset="0"/>
            </a:endParaRPr>
          </a:p>
          <a:p>
            <a:pPr>
              <a:lnSpc>
                <a:spcPct val="120000"/>
              </a:lnSpc>
            </a:pPr>
            <a:r>
              <a:rPr lang="en-GB" sz="3300" dirty="0">
                <a:latin typeface="Arial" panose="020B0604020202020204" pitchFamily="34" charset="0"/>
                <a:cs typeface="Arial" panose="020B0604020202020204" pitchFamily="34" charset="0"/>
              </a:rPr>
              <a:t>3 </a:t>
            </a:r>
            <a:r>
              <a:rPr lang="en-GB" sz="3300" dirty="0" err="1">
                <a:latin typeface="Arial" panose="020B0604020202020204" pitchFamily="34" charset="0"/>
                <a:cs typeface="Arial" panose="020B0604020202020204" pitchFamily="34" charset="0"/>
              </a:rPr>
              <a:t>blwydd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oed</a:t>
            </a:r>
            <a:r>
              <a:rPr lang="en-GB" sz="3300" dirty="0">
                <a:latin typeface="Arial" panose="020B0604020202020204" pitchFamily="34" charset="0"/>
                <a:cs typeface="Arial" panose="020B0604020202020204" pitchFamily="34" charset="0"/>
              </a:rPr>
              <a:t> – </a:t>
            </a:r>
            <a:r>
              <a:rPr lang="en-GB" sz="3300" dirty="0" err="1">
                <a:latin typeface="Arial" panose="020B0604020202020204" pitchFamily="34" charset="0"/>
                <a:cs typeface="Arial" panose="020B0604020202020204" pitchFamily="34" charset="0"/>
              </a:rPr>
              <a:t>mae</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plentyn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gallu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bwydo</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hun</a:t>
            </a:r>
            <a:r>
              <a:rPr lang="en-GB" sz="3300" dirty="0">
                <a:latin typeface="Arial" panose="020B0604020202020204" pitchFamily="34" charset="0"/>
                <a:cs typeface="Arial" panose="020B0604020202020204" pitchFamily="34" charset="0"/>
              </a:rPr>
              <a:t> ac </a:t>
            </a:r>
            <a:r>
              <a:rPr lang="en-GB" sz="3300" dirty="0" err="1">
                <a:latin typeface="Arial" panose="020B0604020202020204" pitchFamily="34" charset="0"/>
                <a:cs typeface="Arial" panose="020B0604020202020204" pitchFamily="34" charset="0"/>
              </a:rPr>
              <a:t>agor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neu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botymau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ar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ddillad</a:t>
            </a:r>
            <a:endParaRPr lang="en-GB" sz="3300" dirty="0">
              <a:latin typeface="Arial" panose="020B0604020202020204" pitchFamily="34" charset="0"/>
              <a:cs typeface="Arial" panose="020B0604020202020204" pitchFamily="34" charset="0"/>
            </a:endParaRPr>
          </a:p>
          <a:p>
            <a:pPr>
              <a:lnSpc>
                <a:spcPct val="120000"/>
              </a:lnSpc>
            </a:pPr>
            <a:r>
              <a:rPr lang="en-GB" sz="3300" dirty="0">
                <a:latin typeface="Arial" panose="020B0604020202020204" pitchFamily="34" charset="0"/>
                <a:cs typeface="Arial" panose="020B0604020202020204" pitchFamily="34" charset="0"/>
              </a:rPr>
              <a:t>4 </a:t>
            </a:r>
            <a:r>
              <a:rPr lang="en-GB" sz="3300" dirty="0" err="1">
                <a:latin typeface="Arial" panose="020B0604020202020204" pitchFamily="34" charset="0"/>
                <a:cs typeface="Arial" panose="020B0604020202020204" pitchFamily="34" charset="0"/>
              </a:rPr>
              <a:t>mlwydd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oed</a:t>
            </a:r>
            <a:r>
              <a:rPr lang="en-GB" sz="3300" dirty="0">
                <a:latin typeface="Arial" panose="020B0604020202020204" pitchFamily="34" charset="0"/>
                <a:cs typeface="Arial" panose="020B0604020202020204" pitchFamily="34" charset="0"/>
              </a:rPr>
              <a:t> – </a:t>
            </a:r>
            <a:r>
              <a:rPr lang="en-GB" sz="3300" dirty="0" err="1">
                <a:latin typeface="Arial" panose="020B0604020202020204" pitchFamily="34" charset="0"/>
                <a:cs typeface="Arial" panose="020B0604020202020204" pitchFamily="34" charset="0"/>
              </a:rPr>
              <a:t>mae’r</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gallu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ddefnyddio</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dyfeisiau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fel</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siswrn</a:t>
            </a:r>
            <a:r>
              <a:rPr lang="en-GB" sz="3300" dirty="0">
                <a:latin typeface="Arial" panose="020B0604020202020204" pitchFamily="34" charset="0"/>
                <a:cs typeface="Arial" panose="020B0604020202020204" pitchFamily="34" charset="0"/>
              </a:rPr>
              <a:t> a </a:t>
            </a:r>
            <a:r>
              <a:rPr lang="en-GB" sz="3300" dirty="0" err="1">
                <a:latin typeface="Arial" panose="020B0604020202020204" pitchFamily="34" charset="0"/>
                <a:cs typeface="Arial" panose="020B0604020202020204" pitchFamily="34" charset="0"/>
              </a:rPr>
              <a:t>gwisgo</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ei</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hun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dod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amlwg</a:t>
            </a:r>
            <a:endParaRPr lang="en-GB" sz="3300" dirty="0">
              <a:latin typeface="Arial" panose="020B0604020202020204" pitchFamily="34" charset="0"/>
              <a:cs typeface="Arial" panose="020B0604020202020204" pitchFamily="34" charset="0"/>
            </a:endParaRPr>
          </a:p>
          <a:p>
            <a:pPr>
              <a:lnSpc>
                <a:spcPct val="120000"/>
              </a:lnSpc>
            </a:pPr>
            <a:r>
              <a:rPr lang="en-GB" sz="3300" dirty="0">
                <a:latin typeface="Arial" panose="020B0604020202020204" pitchFamily="34" charset="0"/>
                <a:cs typeface="Arial" panose="020B0604020202020204" pitchFamily="34" charset="0"/>
              </a:rPr>
              <a:t>7 </a:t>
            </a:r>
            <a:r>
              <a:rPr lang="en-GB" sz="3300" dirty="0" err="1">
                <a:latin typeface="Arial" panose="020B0604020202020204" pitchFamily="34" charset="0"/>
                <a:cs typeface="Arial" panose="020B0604020202020204" pitchFamily="34" charset="0"/>
              </a:rPr>
              <a:t>mlwydd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oed</a:t>
            </a:r>
            <a:r>
              <a:rPr lang="en-GB" sz="3300" dirty="0">
                <a:latin typeface="Arial" panose="020B0604020202020204" pitchFamily="34" charset="0"/>
                <a:cs typeface="Arial" panose="020B0604020202020204" pitchFamily="34" charset="0"/>
              </a:rPr>
              <a:t> – </a:t>
            </a:r>
            <a:r>
              <a:rPr lang="en-GB" sz="3300" dirty="0" err="1">
                <a:latin typeface="Arial" panose="020B0604020202020204" pitchFamily="34" charset="0"/>
                <a:cs typeface="Arial" panose="020B0604020202020204" pitchFamily="34" charset="0"/>
              </a:rPr>
              <a:t>mae</a:t>
            </a:r>
            <a:r>
              <a:rPr lang="en-GB" sz="3300" dirty="0">
                <a:latin typeface="Arial" panose="020B0604020202020204" pitchFamily="34" charset="0"/>
                <a:cs typeface="Arial" panose="020B0604020202020204" pitchFamily="34" charset="0"/>
              </a:rPr>
              <a:t> plant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gallu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chwarae</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campau</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sylfaenol</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tra</a:t>
            </a:r>
            <a:r>
              <a:rPr lang="en-GB" sz="3300" dirty="0">
                <a:latin typeface="Arial" panose="020B0604020202020204" pitchFamily="34" charset="0"/>
                <a:cs typeface="Arial" panose="020B0604020202020204" pitchFamily="34" charset="0"/>
              </a:rPr>
              <a:t> bod </a:t>
            </a:r>
            <a:r>
              <a:rPr lang="en-GB" sz="3300" dirty="0" err="1">
                <a:latin typeface="Arial" panose="020B0604020202020204" pitchFamily="34" charset="0"/>
                <a:cs typeface="Arial" panose="020B0604020202020204" pitchFamily="34" charset="0"/>
              </a:rPr>
              <a:t>chwaraeon</a:t>
            </a:r>
            <a:r>
              <a:rPr lang="en-GB" sz="3300" dirty="0">
                <a:latin typeface="Arial" panose="020B0604020202020204" pitchFamily="34" charset="0"/>
                <a:cs typeface="Arial" panose="020B0604020202020204" pitchFamily="34" charset="0"/>
              </a:rPr>
              <a:t> â </a:t>
            </a:r>
            <a:r>
              <a:rPr lang="en-GB" sz="3300" dirty="0" err="1">
                <a:latin typeface="Arial" panose="020B0604020202020204" pitchFamily="34" charset="0"/>
                <a:cs typeface="Arial" panose="020B0604020202020204" pitchFamily="34" charset="0"/>
              </a:rPr>
              <a:t>threfn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dod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fwy</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priodol</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erbyn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maen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nhw’n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naw</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mlwydd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oed</a:t>
            </a:r>
            <a:endParaRPr lang="en-GB" sz="3300" dirty="0">
              <a:latin typeface="Arial" panose="020B0604020202020204" pitchFamily="34" charset="0"/>
              <a:cs typeface="Arial" panose="020B0604020202020204" pitchFamily="34" charset="0"/>
            </a:endParaRPr>
          </a:p>
          <a:p>
            <a:pPr>
              <a:lnSpc>
                <a:spcPct val="120000"/>
              </a:lnSpc>
            </a:pPr>
            <a:r>
              <a:rPr lang="en-GB" sz="3300" dirty="0">
                <a:latin typeface="Arial" panose="020B0604020202020204" pitchFamily="34" charset="0"/>
                <a:cs typeface="Arial" panose="020B0604020202020204" pitchFamily="34" charset="0"/>
              </a:rPr>
              <a:t>11 </a:t>
            </a:r>
            <a:r>
              <a:rPr lang="en-GB" sz="3300" dirty="0" err="1">
                <a:latin typeface="Arial" panose="020B0604020202020204" pitchFamily="34" charset="0"/>
                <a:cs typeface="Arial" panose="020B0604020202020204" pitchFamily="34" charset="0"/>
              </a:rPr>
              <a:t>mlwydd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oed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ymlaen</a:t>
            </a:r>
            <a:r>
              <a:rPr lang="en-GB" sz="3300" dirty="0">
                <a:latin typeface="Arial" panose="020B0604020202020204" pitchFamily="34" charset="0"/>
                <a:cs typeface="Arial" panose="020B0604020202020204" pitchFamily="34" charset="0"/>
              </a:rPr>
              <a:t> – </a:t>
            </a:r>
            <a:r>
              <a:rPr lang="en-GB" sz="3300" dirty="0" err="1">
                <a:latin typeface="Arial" panose="020B0604020202020204" pitchFamily="34" charset="0"/>
                <a:cs typeface="Arial" panose="020B0604020202020204" pitchFamily="34" charset="0"/>
              </a:rPr>
              <a:t>glasoed</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dechrau</a:t>
            </a:r>
            <a:r>
              <a:rPr lang="en-GB" sz="3300" dirty="0">
                <a:latin typeface="Arial" panose="020B0604020202020204" pitchFamily="34" charset="0"/>
                <a:cs typeface="Arial" panose="020B0604020202020204" pitchFamily="34" charset="0"/>
              </a:rPr>
              <a:t> ac </a:t>
            </a:r>
            <a:r>
              <a:rPr lang="en-GB" sz="3300" dirty="0" err="1">
                <a:latin typeface="Arial" panose="020B0604020202020204" pitchFamily="34" charset="0"/>
                <a:cs typeface="Arial" panose="020B0604020202020204" pitchFamily="34" charset="0"/>
              </a:rPr>
              <a:t>yn</a:t>
            </a:r>
            <a:r>
              <a:rPr lang="en-GB" sz="3300" dirty="0">
                <a:latin typeface="Arial" panose="020B0604020202020204" pitchFamily="34" charset="0"/>
                <a:cs typeface="Arial" panose="020B0604020202020204" pitchFamily="34" charset="0"/>
              </a:rPr>
              <a:t> </a:t>
            </a:r>
            <a:r>
              <a:rPr lang="en-GB" sz="3300" dirty="0" err="1">
                <a:latin typeface="Arial" panose="020B0604020202020204" pitchFamily="34" charset="0"/>
                <a:cs typeface="Arial" panose="020B0604020202020204" pitchFamily="34" charset="0"/>
              </a:rPr>
              <a:t>parhau</a:t>
            </a:r>
            <a:r>
              <a:rPr lang="en-GB" sz="3300" dirty="0">
                <a:latin typeface="Arial" panose="020B0604020202020204" pitchFamily="34" charset="0"/>
                <a:cs typeface="Arial" panose="020B0604020202020204" pitchFamily="34" charset="0"/>
              </a:rPr>
              <a:t> am </a:t>
            </a:r>
            <a:r>
              <a:rPr lang="en-GB" sz="3300" dirty="0" err="1">
                <a:latin typeface="Arial" panose="020B0604020202020204" pitchFamily="34" charset="0"/>
                <a:cs typeface="Arial" panose="020B0604020202020204" pitchFamily="34" charset="0"/>
              </a:rPr>
              <a:t>nifer</a:t>
            </a:r>
            <a:r>
              <a:rPr lang="en-GB" sz="3300" dirty="0">
                <a:latin typeface="Arial" panose="020B0604020202020204" pitchFamily="34" charset="0"/>
                <a:cs typeface="Arial" panose="020B0604020202020204" pitchFamily="34" charset="0"/>
              </a:rPr>
              <a:t> o </a:t>
            </a:r>
            <a:r>
              <a:rPr lang="en-GB" sz="3300" dirty="0" err="1">
                <a:latin typeface="Arial" panose="020B0604020202020204" pitchFamily="34" charset="0"/>
                <a:cs typeface="Arial" panose="020B0604020202020204" pitchFamily="34" charset="0"/>
              </a:rPr>
              <a:t>flynyddoedd</a:t>
            </a:r>
            <a:endParaRPr lang="en-GB" sz="33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3882350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876</TotalTime>
  <Words>7198</Words>
  <Application>Microsoft Office PowerPoint</Application>
  <PresentationFormat>Widescreen</PresentationFormat>
  <Paragraphs>424</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Wisp</vt:lpstr>
      <vt:lpstr>PowerPoint Presentation</vt:lpstr>
      <vt:lpstr>Fframwaith Datblygu a Hyfforddi Ôl-Mabwysiadu y GMC</vt:lpstr>
      <vt:lpstr>PowerPoint Presentation</vt:lpstr>
      <vt:lpstr>Deilliannau dysgu</vt:lpstr>
      <vt:lpstr>Beth rydyn ni’n ei olygu gyda ‘oedi mewn datblygiad’?</vt:lpstr>
      <vt:lpstr>Tystiolaeth o ymchwil</vt:lpstr>
      <vt:lpstr>Profiadau niweidiol yn ystod plentyndod</vt:lpstr>
      <vt:lpstr>PowerPoint Presentation</vt:lpstr>
      <vt:lpstr>Datblygiad corfforol a cherrig milltir</vt:lpstr>
      <vt:lpstr>Datblygiad Pigog</vt:lpstr>
      <vt:lpstr>Enghraifft</vt:lpstr>
      <vt:lpstr>Camau o ddatblygiad yr ymennydd</vt:lpstr>
      <vt:lpstr>Amygdala</vt:lpstr>
      <vt:lpstr>Dan Siegel  Model Llaw o’r Ymennydd</vt:lpstr>
      <vt:lpstr>Systemau straen</vt:lpstr>
      <vt:lpstr>System nerfol</vt:lpstr>
      <vt:lpstr>PowerPoint Presentation</vt:lpstr>
      <vt:lpstr>Pethau defnyddiol eraill i wybod</vt:lpstr>
      <vt:lpstr>Gwahaniaethau Prosesu Synhwyraidd</vt:lpstr>
      <vt:lpstr>Hormonau a straen</vt:lpstr>
      <vt:lpstr>Gall chwarae gynyddu’r ffenestr rheoliad</vt:lpstr>
      <vt:lpstr>Beth allwch chi ei wneud gartref</vt:lpstr>
      <vt:lpstr>Beth allwch chi ei wneud i helpu eich plentyn yn yr ysgol?</vt:lpstr>
      <vt:lpstr>Beth allwch chi ei wneud yn yr ysgol</vt:lpstr>
      <vt:lpstr>Siarad am fabwysiadu mewn ffyrdd sy’n briodol i gam datblygu</vt:lpstr>
      <vt:lpstr>Datblygiad cymdeithasol ac emosiynol</vt:lpstr>
      <vt:lpstr>PowerPoint Presentation</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Samantha Frith-Jones</cp:lastModifiedBy>
  <cp:revision>46</cp:revision>
  <dcterms:created xsi:type="dcterms:W3CDTF">2020-04-21T08:24:45Z</dcterms:created>
  <dcterms:modified xsi:type="dcterms:W3CDTF">2024-12-24T08:04:33Z</dcterms:modified>
</cp:coreProperties>
</file>